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 varScale="1">
        <p:scale>
          <a:sx n="79" d="100"/>
          <a:sy n="79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7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0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60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52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547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97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388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82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362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284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593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74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18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590562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25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73014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62396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40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9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www.w3schools.com/python/python_for_loops.asp" TargetMode="External"/><Relationship Id="rId2" Type="http://schemas.openxmlformats.org/officeDocument/2006/relationships/hyperlink" Target="https://www.w3schools.com/python/python_while_loop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python/python_function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w3schools.com/python/python_operators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4AB7614-7FEE-4E7D-8C93-CF6C48096B79}"/>
              </a:ext>
            </a:extLst>
          </p:cNvPr>
          <p:cNvGrpSpPr/>
          <p:nvPr/>
        </p:nvGrpSpPr>
        <p:grpSpPr>
          <a:xfrm>
            <a:off x="1363331" y="1277241"/>
            <a:ext cx="9679832" cy="3852153"/>
            <a:chOff x="1569071" y="1041021"/>
            <a:chExt cx="9679832" cy="38521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0DEC9F-3C10-4EE5-9BFD-00E3BA0FD6BC}"/>
                </a:ext>
              </a:extLst>
            </p:cNvPr>
            <p:cNvSpPr/>
            <p:nvPr/>
          </p:nvSpPr>
          <p:spPr>
            <a:xfrm>
              <a:off x="1569071" y="1041021"/>
              <a:ext cx="3745149" cy="385215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E17854-2911-4B92-B5B4-6540908CFAD0}"/>
                </a:ext>
              </a:extLst>
            </p:cNvPr>
            <p:cNvSpPr/>
            <p:nvPr/>
          </p:nvSpPr>
          <p:spPr>
            <a:xfrm>
              <a:off x="5441490" y="2218068"/>
              <a:ext cx="5807413" cy="1857983"/>
            </a:xfrm>
            <a:prstGeom prst="round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PYTHON</a:t>
              </a:r>
              <a:endParaRPr lang="en-SG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35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60C3FE-D006-41D8-B931-A9BE2E990BC7}"/>
              </a:ext>
            </a:extLst>
          </p:cNvPr>
          <p:cNvSpPr txBox="1">
            <a:spLocks/>
          </p:cNvSpPr>
          <p:nvPr/>
        </p:nvSpPr>
        <p:spPr>
          <a:xfrm>
            <a:off x="838199" y="1210733"/>
            <a:ext cx="10515599" cy="52408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Operators are used to perform operations on variables and values.</a:t>
            </a:r>
          </a:p>
          <a:p>
            <a:r>
              <a:rPr lang="en-SG" dirty="0"/>
              <a:t>Comparison operators     Logical operators        Identity operators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				   Membership operators		</a:t>
            </a:r>
          </a:p>
          <a:p>
            <a:r>
              <a:rPr lang="en-SG" dirty="0"/>
              <a:t>								more…</a:t>
            </a:r>
          </a:p>
          <a:p>
            <a:r>
              <a:rPr lang="en-SG" sz="1200" dirty="0"/>
              <a:t>																	</a:t>
            </a:r>
          </a:p>
          <a:p>
            <a:r>
              <a:rPr lang="en-SG" dirty="0"/>
              <a:t>				</a:t>
            </a:r>
          </a:p>
          <a:p>
            <a:r>
              <a:rPr lang="en-SG" dirty="0"/>
              <a:t>	</a:t>
            </a:r>
            <a:r>
              <a:rPr lang="en-SG" dirty="0">
                <a:hlinkClick r:id="rId2"/>
              </a:rPr>
              <a:t>https://www.w3schools.com/python/python_operators.asp</a:t>
            </a:r>
            <a:endParaRPr lang="en-S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B73ADE-14BC-43C0-9330-333DBAE0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4994"/>
              </p:ext>
            </p:extLst>
          </p:nvPr>
        </p:nvGraphicFramePr>
        <p:xfrm>
          <a:off x="988806" y="2779060"/>
          <a:ext cx="3540861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41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302173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&lt; 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&gt;=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1E4DF7-04B0-4081-9D03-0C7D2AA8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07618"/>
              </p:ext>
            </p:extLst>
          </p:nvPr>
        </p:nvGraphicFramePr>
        <p:xfrm>
          <a:off x="5046234" y="2772587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39DE5B-6E17-4F51-9376-A99C1B6A3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50851"/>
              </p:ext>
            </p:extLst>
          </p:nvPr>
        </p:nvGraphicFramePr>
        <p:xfrm>
          <a:off x="8294943" y="2779060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2DD554-6214-4865-B52D-5A7D3CA0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11930"/>
              </p:ext>
            </p:extLst>
          </p:nvPr>
        </p:nvGraphicFramePr>
        <p:xfrm>
          <a:off x="5046235" y="4689986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5725305-4190-4344-8C6D-BFA7F78CB7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- Operator (1/4)</a:t>
            </a:r>
          </a:p>
        </p:txBody>
      </p:sp>
    </p:spTree>
    <p:extLst>
      <p:ext uri="{BB962C8B-B14F-4D97-AF65-F5344CB8AC3E}">
        <p14:creationId xmlns:p14="http://schemas.microsoft.com/office/powerpoint/2010/main" val="411681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D08377-D0D9-41FD-8BD6-1DBB00F81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 (2/4)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933F-8453-4BAA-9538-21F16D9C6D73}"/>
              </a:ext>
            </a:extLst>
          </p:cNvPr>
          <p:cNvSpPr txBox="1"/>
          <p:nvPr/>
        </p:nvSpPr>
        <p:spPr>
          <a:xfrm>
            <a:off x="838200" y="1228416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Problem statement:	Pseudocode:		Code:</a:t>
            </a:r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50CE0-513D-48EB-A1FB-ED186F718FD0}"/>
              </a:ext>
            </a:extLst>
          </p:cNvPr>
          <p:cNvSpPr txBox="1"/>
          <p:nvPr/>
        </p:nvSpPr>
        <p:spPr>
          <a:xfrm>
            <a:off x="838200" y="5389581"/>
            <a:ext cx="10515600" cy="853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b="1" dirty="0"/>
              <a:t>Pseudocode</a:t>
            </a:r>
            <a:r>
              <a:rPr lang="en-SG" dirty="0"/>
              <a:t> is an informal way of programming description that does not require any strict programming language syntax. It is used for creating an outline or a rough draft of a program.</a:t>
            </a:r>
          </a:p>
          <a:p>
            <a:endParaRPr lang="en-SG" sz="1200" dirty="0"/>
          </a:p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C2628-0492-45E5-A051-D11BFDA97E51}"/>
              </a:ext>
            </a:extLst>
          </p:cNvPr>
          <p:cNvSpPr txBox="1">
            <a:spLocks/>
          </p:cNvSpPr>
          <p:nvPr/>
        </p:nvSpPr>
        <p:spPr>
          <a:xfrm>
            <a:off x="914402" y="2751547"/>
            <a:ext cx="3091031" cy="2467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/>
              <a:t>Today’s plan: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Go to lunch at 1 o’clock. Get some tea at 3 o’clock. Keep working otherwise.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It’s 2 o’clock, what should I do?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51EED2C-D5FD-4A13-AF4D-E5E0CEA99709}"/>
              </a:ext>
            </a:extLst>
          </p:cNvPr>
          <p:cNvSpPr txBox="1">
            <a:spLocks/>
          </p:cNvSpPr>
          <p:nvPr/>
        </p:nvSpPr>
        <p:spPr>
          <a:xfrm>
            <a:off x="8186567" y="2751547"/>
            <a:ext cx="3091031" cy="247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now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if now ==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(“go to lunch”)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elif now == 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(“get some tea”)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(“keep working”)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356044-2C26-41E4-9E7A-A07A899BBE65}"/>
              </a:ext>
            </a:extLst>
          </p:cNvPr>
          <p:cNvSpPr txBox="1">
            <a:spLocks/>
          </p:cNvSpPr>
          <p:nvPr/>
        </p:nvSpPr>
        <p:spPr>
          <a:xfrm>
            <a:off x="4550484" y="2751547"/>
            <a:ext cx="3091031" cy="2467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/>
              <a:t>It is 2 o’clock now.</a:t>
            </a:r>
            <a:br>
              <a:rPr lang="en-SG" sz="1600" dirty="0"/>
            </a:br>
            <a:r>
              <a:rPr lang="en-SG" sz="1600" dirty="0"/>
              <a:t>If now is 1 o’clock,</a:t>
            </a:r>
          </a:p>
          <a:p>
            <a:r>
              <a:rPr lang="en-SG" sz="1600" dirty="0"/>
              <a:t>	go to lunch</a:t>
            </a:r>
          </a:p>
          <a:p>
            <a:r>
              <a:rPr lang="en-SG" sz="1600" dirty="0"/>
              <a:t>Else if now is 3 o’clock,</a:t>
            </a:r>
          </a:p>
          <a:p>
            <a:r>
              <a:rPr lang="en-SG" sz="1600" dirty="0"/>
              <a:t>	get some tea</a:t>
            </a:r>
          </a:p>
          <a:p>
            <a:r>
              <a:rPr lang="en-SG" sz="1600" dirty="0"/>
              <a:t>Otherwise</a:t>
            </a:r>
          </a:p>
          <a:p>
            <a:r>
              <a:rPr lang="en-SG" sz="1600" dirty="0"/>
              <a:t>	keep working</a:t>
            </a:r>
          </a:p>
        </p:txBody>
      </p:sp>
    </p:spTree>
    <p:extLst>
      <p:ext uri="{BB962C8B-B14F-4D97-AF65-F5344CB8AC3E}">
        <p14:creationId xmlns:p14="http://schemas.microsoft.com/office/powerpoint/2010/main" val="235938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E6A515-2133-4731-B8B6-DFAD084A2D6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488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Exercise (3/4) </a:t>
            </a:r>
            <a:br>
              <a:rPr lang="en-SG" dirty="0"/>
            </a:br>
            <a:r>
              <a:rPr lang="en-SG" sz="1600" b="0" dirty="0"/>
              <a:t>(use the code editor)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4E2E0-3C1B-4BEE-A2F5-D987097C8EE5}"/>
              </a:ext>
            </a:extLst>
          </p:cNvPr>
          <p:cNvSpPr/>
          <p:nvPr/>
        </p:nvSpPr>
        <p:spPr>
          <a:xfrm>
            <a:off x="838200" y="1538541"/>
            <a:ext cx="72813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1. Write down the following statements into pseudocode and code.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14006-1F8E-4EDC-BBA1-2C3A79D5704A}"/>
              </a:ext>
            </a:extLst>
          </p:cNvPr>
          <p:cNvSpPr/>
          <p:nvPr/>
        </p:nvSpPr>
        <p:spPr>
          <a:xfrm>
            <a:off x="838199" y="2026406"/>
            <a:ext cx="105155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I have some money and I want to spend it. Either I’ll buy a car ($9) , a bicycle ($5) or simply spend all my money on the most expensive shoes that  I can afford.</a:t>
            </a:r>
          </a:p>
          <a:p>
            <a:endParaRPr lang="en-SG" dirty="0"/>
          </a:p>
          <a:p>
            <a:r>
              <a:rPr lang="en-SG" dirty="0"/>
              <a:t>If I have no more money left, indicate “I am broke”. Otherwise, indicate “I need to save”.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C62EB-1CFB-4907-8904-8271762E6FD9}"/>
              </a:ext>
            </a:extLst>
          </p:cNvPr>
          <p:cNvSpPr/>
          <p:nvPr/>
        </p:nvSpPr>
        <p:spPr>
          <a:xfrm>
            <a:off x="838199" y="3371468"/>
            <a:ext cx="1042246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Test the above if statement with different initial money. E.g. 12, 5, 3. Try another numbers and predict the outcome before running the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F8AD3-414C-4956-9319-99F678BE0F24}"/>
              </a:ext>
            </a:extLst>
          </p:cNvPr>
          <p:cNvSpPr txBox="1"/>
          <p:nvPr/>
        </p:nvSpPr>
        <p:spPr>
          <a:xfrm>
            <a:off x="8332242" y="4162532"/>
            <a:ext cx="2722583" cy="1165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3B5B-3B8F-4169-901C-95FF1FD33563}"/>
              </a:ext>
            </a:extLst>
          </p:cNvPr>
          <p:cNvSpPr txBox="1"/>
          <p:nvPr/>
        </p:nvSpPr>
        <p:spPr>
          <a:xfrm>
            <a:off x="4435733" y="4162532"/>
            <a:ext cx="3021558" cy="1294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D05C8-6AA1-4ED7-A143-81040388366A}"/>
              </a:ext>
            </a:extLst>
          </p:cNvPr>
          <p:cNvSpPr txBox="1"/>
          <p:nvPr/>
        </p:nvSpPr>
        <p:spPr>
          <a:xfrm>
            <a:off x="838199" y="4162532"/>
            <a:ext cx="2722583" cy="1294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30D2C-012F-45D9-92AF-96B3008F9957}"/>
              </a:ext>
            </a:extLst>
          </p:cNvPr>
          <p:cNvSpPr/>
          <p:nvPr/>
        </p:nvSpPr>
        <p:spPr>
          <a:xfrm>
            <a:off x="838196" y="5696635"/>
            <a:ext cx="105156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2.</a:t>
            </a:r>
            <a:r>
              <a:rPr lang="en-SG" dirty="0"/>
              <a:t> </a:t>
            </a:r>
            <a:r>
              <a:rPr lang="en-SG" b="1" dirty="0"/>
              <a:t>Write the code: If “fruit” </a:t>
            </a:r>
            <a:r>
              <a:rPr lang="en-SG" b="1" i="1" dirty="0"/>
              <a:t>in</a:t>
            </a:r>
            <a:r>
              <a:rPr lang="en-SG" b="1" dirty="0"/>
              <a:t> the list of “key”, “money”, “fruit” , then print “it exist !”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C49B6-36A8-4518-81A0-0C57CB15D28F}"/>
              </a:ext>
            </a:extLst>
          </p:cNvPr>
          <p:cNvSpPr/>
          <p:nvPr/>
        </p:nvSpPr>
        <p:spPr>
          <a:xfrm>
            <a:off x="838196" y="6145299"/>
            <a:ext cx="3537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42652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14D976-2DB7-4C26-9877-7734119AA6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Solutions (4/4)</a:t>
            </a:r>
            <a:endParaRPr lang="en-SG" sz="1600" b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0C75A1-425A-4926-886B-AA44A9EDD8D7}"/>
              </a:ext>
            </a:extLst>
          </p:cNvPr>
          <p:cNvSpPr txBox="1">
            <a:spLocks/>
          </p:cNvSpPr>
          <p:nvPr/>
        </p:nvSpPr>
        <p:spPr>
          <a:xfrm>
            <a:off x="838199" y="1535094"/>
            <a:ext cx="10515599" cy="3834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Pseudocode		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Starting money = 12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If money &gt; 10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“buy a car”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decrease money by 9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 if money &gt;= 5 and money &lt;= 10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“buy bicycle”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decrease money by 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“spend all on new shoes”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money = 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If money is 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“I am now broke”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“I need to save”</a:t>
            </a:r>
          </a:p>
          <a:p>
            <a:endParaRPr lang="en-SG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0F25A1-F790-48BD-9042-57A8E62060C3}"/>
              </a:ext>
            </a:extLst>
          </p:cNvPr>
          <p:cNvSpPr txBox="1">
            <a:spLocks/>
          </p:cNvSpPr>
          <p:nvPr/>
        </p:nvSpPr>
        <p:spPr>
          <a:xfrm>
            <a:off x="838200" y="5369858"/>
            <a:ext cx="10515600" cy="9861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/>
              <a:t>2.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D81D9-F0E9-4D64-8A7C-9DA798F5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3" y="5427662"/>
            <a:ext cx="3509681" cy="82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A2E01-EF5E-40A9-B9B0-32631BD8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44" y="1967771"/>
            <a:ext cx="4198549" cy="3217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3A26D-62D9-4996-A314-515735C946E9}"/>
              </a:ext>
            </a:extLst>
          </p:cNvPr>
          <p:cNvSpPr txBox="1"/>
          <p:nvPr/>
        </p:nvSpPr>
        <p:spPr>
          <a:xfrm>
            <a:off x="8767482" y="1967771"/>
            <a:ext cx="2377440" cy="321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IMPORTANT!</a:t>
            </a:r>
          </a:p>
          <a:p>
            <a:r>
              <a:rPr lang="en-SG" dirty="0"/>
              <a:t>Keep a habit of writing pseudocode before writing the actual code. </a:t>
            </a:r>
          </a:p>
          <a:p>
            <a:endParaRPr lang="en-SG" dirty="0"/>
          </a:p>
          <a:p>
            <a:r>
              <a:rPr lang="en-SG" dirty="0"/>
              <a:t>This will help to list out the key important items to be written to your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CDDF1-35D7-4E05-B569-D8551EB91561}"/>
              </a:ext>
            </a:extLst>
          </p:cNvPr>
          <p:cNvSpPr/>
          <p:nvPr/>
        </p:nvSpPr>
        <p:spPr>
          <a:xfrm>
            <a:off x="702734" y="1941115"/>
            <a:ext cx="6096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SG" sz="1400" dirty="0"/>
              <a:t>Starting money = 12</a:t>
            </a:r>
          </a:p>
          <a:p>
            <a:pPr lvl="1"/>
            <a:r>
              <a:rPr lang="en-SG" sz="1400" dirty="0"/>
              <a:t>If money &gt; 10 </a:t>
            </a:r>
          </a:p>
          <a:p>
            <a:pPr lvl="1"/>
            <a:r>
              <a:rPr lang="en-SG" sz="1400" dirty="0"/>
              <a:t>	print “buy a car”</a:t>
            </a:r>
          </a:p>
          <a:p>
            <a:pPr lvl="1"/>
            <a:r>
              <a:rPr lang="en-SG" sz="1400" dirty="0"/>
              <a:t>	decrease money by 9</a:t>
            </a:r>
          </a:p>
          <a:p>
            <a:pPr lvl="1"/>
            <a:r>
              <a:rPr lang="en-SG" sz="1400" dirty="0"/>
              <a:t>Else if money &gt;= 5 and money &lt;= 10</a:t>
            </a:r>
          </a:p>
          <a:p>
            <a:pPr lvl="1"/>
            <a:r>
              <a:rPr lang="en-SG" sz="1400" dirty="0"/>
              <a:t>	print “buy bicycle”</a:t>
            </a:r>
          </a:p>
          <a:p>
            <a:pPr lvl="1"/>
            <a:r>
              <a:rPr lang="en-SG" sz="1400" dirty="0"/>
              <a:t>	decrease money by 5</a:t>
            </a:r>
          </a:p>
          <a:p>
            <a:pPr lvl="1"/>
            <a:r>
              <a:rPr lang="en-SG" sz="1400" dirty="0"/>
              <a:t>Else</a:t>
            </a:r>
          </a:p>
          <a:p>
            <a:pPr lvl="1"/>
            <a:r>
              <a:rPr lang="en-SG" sz="1400" dirty="0"/>
              <a:t>	print “spend all on new shoes”</a:t>
            </a:r>
          </a:p>
          <a:p>
            <a:pPr lvl="1"/>
            <a:r>
              <a:rPr lang="en-SG" sz="1400" dirty="0"/>
              <a:t>	money = 0</a:t>
            </a:r>
          </a:p>
          <a:p>
            <a:pPr lvl="1"/>
            <a:endParaRPr lang="en-SG" sz="1400" dirty="0"/>
          </a:p>
          <a:p>
            <a:pPr lvl="1"/>
            <a:r>
              <a:rPr lang="en-SG" sz="1400" dirty="0"/>
              <a:t>If money is 0</a:t>
            </a:r>
          </a:p>
          <a:p>
            <a:pPr lvl="1"/>
            <a:r>
              <a:rPr lang="en-SG" sz="1400" dirty="0"/>
              <a:t>	print “I am now broke”</a:t>
            </a:r>
          </a:p>
          <a:p>
            <a:pPr lvl="1"/>
            <a:r>
              <a:rPr lang="en-SG" sz="1400" dirty="0"/>
              <a:t>Else</a:t>
            </a:r>
          </a:p>
          <a:p>
            <a:pPr lvl="1"/>
            <a:r>
              <a:rPr lang="en-SG" sz="1400" dirty="0"/>
              <a:t>	print “I need to save”</a:t>
            </a:r>
          </a:p>
        </p:txBody>
      </p:sp>
    </p:spTree>
    <p:extLst>
      <p:ext uri="{BB962C8B-B14F-4D97-AF65-F5344CB8AC3E}">
        <p14:creationId xmlns:p14="http://schemas.microsoft.com/office/powerpoint/2010/main" val="1286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05130-F900-4A83-9DE4-5984E359C7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(1/4)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FF6AA-95F0-4E83-AEEA-DFF6932B7D74}"/>
              </a:ext>
            </a:extLst>
          </p:cNvPr>
          <p:cNvSpPr txBox="1">
            <a:spLocks/>
          </p:cNvSpPr>
          <p:nvPr/>
        </p:nvSpPr>
        <p:spPr>
          <a:xfrm>
            <a:off x="838200" y="3783105"/>
            <a:ext cx="5181600" cy="2981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A30AF1-6AC7-4BF7-A1CE-8139BFA14D81}"/>
              </a:ext>
            </a:extLst>
          </p:cNvPr>
          <p:cNvSpPr txBox="1">
            <a:spLocks/>
          </p:cNvSpPr>
          <p:nvPr/>
        </p:nvSpPr>
        <p:spPr>
          <a:xfrm>
            <a:off x="6172200" y="3783105"/>
            <a:ext cx="5181600" cy="2981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u="sng" dirty="0"/>
              <a:t>while</a:t>
            </a:r>
            <a:r>
              <a:rPr lang="en-SG" dirty="0"/>
              <a:t> loop: </a:t>
            </a:r>
            <a:r>
              <a:rPr lang="en-SG" sz="1100" dirty="0">
                <a:hlinkClick r:id="rId2"/>
              </a:rPr>
              <a:t>https://www.w3schools.com/python/python_while_loops.asp</a:t>
            </a: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In while loop, perform the given instruction </a:t>
            </a:r>
            <a:r>
              <a:rPr lang="en-SG" sz="1400" b="1" dirty="0"/>
              <a:t>while the condition is fulfilled</a:t>
            </a:r>
            <a:r>
              <a:rPr lang="en-SG" sz="1400" dirty="0"/>
              <a:t> (True).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ball’]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While I have ball in basket: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	take one ball and print “Throw the ball”</a:t>
            </a:r>
            <a:endParaRPr lang="en-SG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800" b="1" dirty="0"/>
              <a:t>Code with while loop: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EE750-4C4F-4CCF-9708-DC8EB5BBAE6E}"/>
              </a:ext>
            </a:extLst>
          </p:cNvPr>
          <p:cNvSpPr txBox="1"/>
          <p:nvPr/>
        </p:nvSpPr>
        <p:spPr>
          <a:xfrm>
            <a:off x="838200" y="1308846"/>
            <a:ext cx="10515600" cy="6382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dirty="0"/>
              <a:t>Loop enable </a:t>
            </a:r>
            <a:r>
              <a:rPr lang="en-SG" i="1" dirty="0"/>
              <a:t>block of code </a:t>
            </a:r>
            <a:r>
              <a:rPr lang="en-SG" dirty="0"/>
              <a:t>to be repeated. There are two loops: for-loop and while-loop.</a:t>
            </a:r>
          </a:p>
          <a:p>
            <a:r>
              <a:rPr lang="en-SG" dirty="0"/>
              <a:t>Consider the problem statement: Given different variety of balls, throw the ball.</a:t>
            </a:r>
          </a:p>
          <a:p>
            <a:r>
              <a:rPr lang="en-SG" dirty="0"/>
              <a:t>Sample output:</a:t>
            </a:r>
          </a:p>
          <a:p>
            <a:endParaRPr lang="en-SG" sz="2000" dirty="0"/>
          </a:p>
          <a:p>
            <a:r>
              <a:rPr lang="en-SG" dirty="0"/>
              <a:t>Code without loop:					</a:t>
            </a:r>
          </a:p>
          <a:p>
            <a:r>
              <a:rPr lang="en-SG" dirty="0"/>
              <a:t>						But consider if you have 100 different type of balls.</a:t>
            </a:r>
          </a:p>
          <a:p>
            <a:r>
              <a:rPr lang="en-SG" dirty="0"/>
              <a:t>						This code will become extremely long.</a:t>
            </a:r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E2BB3-D86D-460A-BD04-5A26299F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86" y="6192145"/>
            <a:ext cx="42291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1A0E-2845-4791-A17C-03D6B91A0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87" y="1937274"/>
            <a:ext cx="1940523" cy="54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F3177-3B5E-4B52-9F83-B71E650E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87" y="2561044"/>
            <a:ext cx="2703868" cy="1162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56F63467-E770-4FA2-BBD7-165AEB0CB18E}"/>
              </a:ext>
            </a:extLst>
          </p:cNvPr>
          <p:cNvSpPr/>
          <p:nvPr/>
        </p:nvSpPr>
        <p:spPr>
          <a:xfrm>
            <a:off x="5602940" y="2823030"/>
            <a:ext cx="675771" cy="4042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F6510-959E-44FF-B873-B549F8288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711" y="6154265"/>
            <a:ext cx="4373659" cy="552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270CB1-AA59-45DC-9270-BC27A0019C62}"/>
              </a:ext>
            </a:extLst>
          </p:cNvPr>
          <p:cNvSpPr/>
          <p:nvPr/>
        </p:nvSpPr>
        <p:spPr>
          <a:xfrm>
            <a:off x="762000" y="3797545"/>
            <a:ext cx="541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u="sng" dirty="0"/>
              <a:t>for</a:t>
            </a:r>
            <a:r>
              <a:rPr lang="en-SG" dirty="0"/>
              <a:t> loop: </a:t>
            </a:r>
            <a:r>
              <a:rPr lang="en-SG" sz="1100" dirty="0">
                <a:hlinkClick r:id="rId7"/>
              </a:rPr>
              <a:t>https://www.w3schools.com/python/python_for_loops.asp</a:t>
            </a:r>
            <a:endParaRPr lang="en-SG" sz="1100" dirty="0"/>
          </a:p>
          <a:p>
            <a:r>
              <a:rPr lang="en-SG" sz="1400" dirty="0"/>
              <a:t>In </a:t>
            </a:r>
            <a:r>
              <a:rPr lang="en-SG" sz="1400" b="1" dirty="0"/>
              <a:t>for</a:t>
            </a:r>
            <a:r>
              <a:rPr lang="en-SG" sz="1400" dirty="0"/>
              <a:t> loop, you </a:t>
            </a:r>
            <a:r>
              <a:rPr lang="en-SG" sz="1400" b="1" dirty="0"/>
              <a:t>iterate</a:t>
            </a:r>
            <a:r>
              <a:rPr lang="en-SG" sz="1400" dirty="0"/>
              <a:t> </a:t>
            </a:r>
            <a:r>
              <a:rPr lang="en-SG" sz="1400" b="1" dirty="0"/>
              <a:t>each item in the collection </a:t>
            </a:r>
            <a:r>
              <a:rPr lang="en-SG" sz="1400" dirty="0"/>
              <a:t>and perform the given instruction.</a:t>
            </a:r>
          </a:p>
          <a:p>
            <a:endParaRPr lang="en-SG" sz="1400" b="1" u="sng" dirty="0"/>
          </a:p>
          <a:p>
            <a:r>
              <a:rPr lang="en-SG" sz="1400" b="1" u="sng" dirty="0"/>
              <a:t>Pseudocode</a:t>
            </a:r>
          </a:p>
          <a:p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r>
              <a:rPr lang="en-SG" sz="1400" dirty="0"/>
              <a:t>for each balls in the basket,</a:t>
            </a:r>
          </a:p>
          <a:p>
            <a:r>
              <a:rPr lang="en-SG" sz="1400" dirty="0"/>
              <a:t>	print "throw the ball“</a:t>
            </a:r>
          </a:p>
          <a:p>
            <a:r>
              <a:rPr lang="en-SG" b="1" dirty="0"/>
              <a:t>Code with for loop:</a:t>
            </a:r>
          </a:p>
        </p:txBody>
      </p:sp>
    </p:spTree>
    <p:extLst>
      <p:ext uri="{BB962C8B-B14F-4D97-AF65-F5344CB8AC3E}">
        <p14:creationId xmlns:p14="http://schemas.microsoft.com/office/powerpoint/2010/main" val="283971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DE157A-9765-4D7C-B4D3-4FD4BFA3BB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(2/4)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79619-CDED-4246-BBB2-44FD5C37BD13}"/>
              </a:ext>
            </a:extLst>
          </p:cNvPr>
          <p:cNvSpPr/>
          <p:nvPr/>
        </p:nvSpPr>
        <p:spPr>
          <a:xfrm>
            <a:off x="838200" y="1397338"/>
            <a:ext cx="5257800" cy="24006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400" b="1" i="1" dirty="0"/>
              <a:t>continue</a:t>
            </a:r>
          </a:p>
          <a:p>
            <a:r>
              <a:rPr lang="en-SG" dirty="0"/>
              <a:t>This keyword can be used to skip the rest of the code in the block and continue with the next iteration.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for each number in the list [1,2,3,4] , if number+1 is even number, continue (skip line 12 and start with next iteration on line 9). Otherwise, print the number.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754EA-1065-483B-BD3B-77ACC7207024}"/>
              </a:ext>
            </a:extLst>
          </p:cNvPr>
          <p:cNvSpPr/>
          <p:nvPr/>
        </p:nvSpPr>
        <p:spPr>
          <a:xfrm>
            <a:off x="6697133" y="1397338"/>
            <a:ext cx="5190067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800" b="1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 to line 20.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D5FCA-9372-4CA1-9643-DBF59616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1" y="4170126"/>
            <a:ext cx="3067050" cy="12477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218A61-C37A-437D-875F-8B750C46B6F1}"/>
              </a:ext>
            </a:extLst>
          </p:cNvPr>
          <p:cNvCxnSpPr>
            <a:cxnSpLocks/>
          </p:cNvCxnSpPr>
          <p:nvPr/>
        </p:nvCxnSpPr>
        <p:spPr>
          <a:xfrm>
            <a:off x="3823048" y="4999719"/>
            <a:ext cx="753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4E35DE-D363-4751-9413-9C52BBC379E0}"/>
              </a:ext>
            </a:extLst>
          </p:cNvPr>
          <p:cNvCxnSpPr>
            <a:cxnSpLocks/>
          </p:cNvCxnSpPr>
          <p:nvPr/>
        </p:nvCxnSpPr>
        <p:spPr>
          <a:xfrm>
            <a:off x="4576084" y="4515625"/>
            <a:ext cx="0" cy="484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033B-5ED8-4894-9E50-1A8B27A57E5E}"/>
              </a:ext>
            </a:extLst>
          </p:cNvPr>
          <p:cNvCxnSpPr>
            <a:cxnSpLocks/>
          </p:cNvCxnSpPr>
          <p:nvPr/>
        </p:nvCxnSpPr>
        <p:spPr>
          <a:xfrm flipH="1">
            <a:off x="3618653" y="4513832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7BF55F3-EE12-4265-B717-0109CE02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67" y="4212949"/>
            <a:ext cx="2486025" cy="16478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1F4CF-203A-40BF-B4B4-99B7DDF5AD66}"/>
              </a:ext>
            </a:extLst>
          </p:cNvPr>
          <p:cNvCxnSpPr>
            <a:cxnSpLocks/>
          </p:cNvCxnSpPr>
          <p:nvPr/>
        </p:nvCxnSpPr>
        <p:spPr>
          <a:xfrm>
            <a:off x="8758322" y="5025200"/>
            <a:ext cx="9336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B1B32-718D-4E30-80CB-BDBE4FDF2664}"/>
              </a:ext>
            </a:extLst>
          </p:cNvPr>
          <p:cNvCxnSpPr>
            <a:cxnSpLocks/>
          </p:cNvCxnSpPr>
          <p:nvPr/>
        </p:nvCxnSpPr>
        <p:spPr>
          <a:xfrm>
            <a:off x="9691941" y="5026997"/>
            <a:ext cx="23812" cy="645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A1C7CE-200D-41C0-9D3B-0493918FC949}"/>
              </a:ext>
            </a:extLst>
          </p:cNvPr>
          <p:cNvCxnSpPr>
            <a:cxnSpLocks/>
          </p:cNvCxnSpPr>
          <p:nvPr/>
        </p:nvCxnSpPr>
        <p:spPr>
          <a:xfrm flipH="1">
            <a:off x="8758322" y="5672596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4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EC9B9-DC6D-4A84-BD8B-5D45B5FE74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Exercise (3/4)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8A777-8984-44B4-8053-C2E8F47C7F81}"/>
              </a:ext>
            </a:extLst>
          </p:cNvPr>
          <p:cNvSpPr/>
          <p:nvPr/>
        </p:nvSpPr>
        <p:spPr>
          <a:xfrm>
            <a:off x="905932" y="1895101"/>
            <a:ext cx="1037166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1. Using for loop, count the sum of all numbers in the list.</a:t>
            </a:r>
          </a:p>
          <a:p>
            <a:endParaRPr lang="en-SG" dirty="0"/>
          </a:p>
          <a:p>
            <a:r>
              <a:rPr lang="en-SG" dirty="0"/>
              <a:t>2. Using while loop, count the sum of all numbers in the list.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FD33A-B136-42A5-B435-954486CAAD19}"/>
              </a:ext>
            </a:extLst>
          </p:cNvPr>
          <p:cNvSpPr/>
          <p:nvPr/>
        </p:nvSpPr>
        <p:spPr>
          <a:xfrm>
            <a:off x="905932" y="3008461"/>
            <a:ext cx="9795935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3. Given a random string, print each letter. If it is a vowel, print “vowel”. If it is consonant, print the letter. If it is letter “e”, exit the loop.</a:t>
            </a:r>
          </a:p>
          <a:p>
            <a:endParaRPr lang="en-SG" dirty="0"/>
          </a:p>
          <a:p>
            <a:r>
              <a:rPr lang="en-SG" dirty="0"/>
              <a:t>Note that you can iterate through a string. </a:t>
            </a:r>
          </a:p>
          <a:p>
            <a:r>
              <a:rPr lang="en-SG" sz="1400" dirty="0"/>
              <a:t>e.g. x = "</a:t>
            </a:r>
            <a:r>
              <a:rPr lang="en-SG" sz="1400" dirty="0" err="1"/>
              <a:t>daoigheaoigneao</a:t>
            </a:r>
            <a:r>
              <a:rPr lang="en-SG" sz="1400" dirty="0"/>
              <a:t>“</a:t>
            </a:r>
          </a:p>
          <a:p>
            <a:r>
              <a:rPr lang="nl-NL" sz="1400" dirty="0"/>
              <a:t>d</a:t>
            </a:r>
          </a:p>
          <a:p>
            <a:r>
              <a:rPr lang="nl-NL" sz="1400" dirty="0"/>
              <a:t>vowel</a:t>
            </a:r>
          </a:p>
          <a:p>
            <a:endParaRPr lang="nl-NL" sz="1400" dirty="0"/>
          </a:p>
          <a:p>
            <a:r>
              <a:rPr lang="nl-NL" sz="1400" dirty="0"/>
              <a:t>vowelvowel</a:t>
            </a:r>
          </a:p>
          <a:p>
            <a:r>
              <a:rPr lang="nl-NL" sz="1400" dirty="0"/>
              <a:t>g</a:t>
            </a:r>
          </a:p>
          <a:p>
            <a:r>
              <a:rPr lang="nl-NL" sz="1400" dirty="0"/>
              <a:t>h</a:t>
            </a:r>
          </a:p>
          <a:p>
            <a:r>
              <a:rPr lang="nl-NL" sz="1400" dirty="0"/>
              <a:t>vowel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9096A-CA3F-479B-A10E-55422DE13D6A}"/>
              </a:ext>
            </a:extLst>
          </p:cNvPr>
          <p:cNvSpPr/>
          <p:nvPr/>
        </p:nvSpPr>
        <p:spPr>
          <a:xfrm>
            <a:off x="838200" y="6122368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12513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8EEBBE-D964-424C-B92C-F897BF23F86A}"/>
              </a:ext>
            </a:extLst>
          </p:cNvPr>
          <p:cNvSpPr txBox="1">
            <a:spLocks/>
          </p:cNvSpPr>
          <p:nvPr/>
        </p:nvSpPr>
        <p:spPr>
          <a:xfrm>
            <a:off x="795865" y="1825625"/>
            <a:ext cx="5181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x = [1,2,3,4,5,6]</a:t>
            </a:r>
          </a:p>
          <a:p>
            <a:r>
              <a:rPr lang="en-SG"/>
              <a:t>1.</a:t>
            </a:r>
          </a:p>
          <a:p>
            <a:endParaRPr lang="en-SG"/>
          </a:p>
          <a:p>
            <a:endParaRPr lang="en-SG"/>
          </a:p>
          <a:p>
            <a:r>
              <a:rPr lang="en-SG"/>
              <a:t>2. </a:t>
            </a:r>
            <a:endParaRPr lang="en-S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B655E7-B27D-4F55-A5BE-8E6EC9CEDBB0}"/>
              </a:ext>
            </a:extLst>
          </p:cNvPr>
          <p:cNvSpPr txBox="1">
            <a:spLocks/>
          </p:cNvSpPr>
          <p:nvPr/>
        </p:nvSpPr>
        <p:spPr>
          <a:xfrm>
            <a:off x="6129865" y="1825625"/>
            <a:ext cx="5181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/>
              <a:t>3.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B11D-4B8F-4888-916D-F82D2D4A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79" y="2613025"/>
            <a:ext cx="281940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E983E-21A8-4B23-86D6-8373F376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79" y="4123531"/>
            <a:ext cx="326707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1FA5D-9171-49F0-9ACA-698861B4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931" y="2332037"/>
            <a:ext cx="4105275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2A6E3-281C-4EE3-930A-A90AE8D5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31" y="1960562"/>
            <a:ext cx="3028950" cy="3714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9461BA-19D9-4660-AB88-0891B71E0B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- Solutions (4/4)</a:t>
            </a:r>
          </a:p>
        </p:txBody>
      </p:sp>
    </p:spTree>
    <p:extLst>
      <p:ext uri="{BB962C8B-B14F-4D97-AF65-F5344CB8AC3E}">
        <p14:creationId xmlns:p14="http://schemas.microsoft.com/office/powerpoint/2010/main" val="18197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EC868-6E5E-4C1F-9427-241578AE86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(1/4)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C1A48-0D6A-4583-8409-06DDD0A4F451}"/>
              </a:ext>
            </a:extLst>
          </p:cNvPr>
          <p:cNvSpPr txBox="1">
            <a:spLocks/>
          </p:cNvSpPr>
          <p:nvPr/>
        </p:nvSpPr>
        <p:spPr>
          <a:xfrm>
            <a:off x="838199" y="1215614"/>
            <a:ext cx="10515599" cy="54328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r>
              <a:rPr lang="en-SG" dirty="0"/>
              <a:t>				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4DCC5-0134-497D-BB85-F7F36BF5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9" y="3322638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A9FCE4B-0078-4D78-B94D-F56F8CBA9312}"/>
              </a:ext>
            </a:extLst>
          </p:cNvPr>
          <p:cNvSpPr/>
          <p:nvPr/>
        </p:nvSpPr>
        <p:spPr>
          <a:xfrm>
            <a:off x="871361" y="2385339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26BE-D752-4BA8-94BB-6EB1B89F076E}"/>
              </a:ext>
            </a:extLst>
          </p:cNvPr>
          <p:cNvSpPr txBox="1"/>
          <p:nvPr/>
        </p:nvSpPr>
        <p:spPr>
          <a:xfrm>
            <a:off x="5355801" y="1946814"/>
            <a:ext cx="6260465" cy="470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sz="1600" dirty="0"/>
          </a:p>
          <a:p>
            <a:pPr>
              <a:spcAft>
                <a:spcPts val="800"/>
              </a:spcAft>
            </a:pPr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r>
              <a:rPr lang="en-SG" sz="1600" dirty="0"/>
              <a:t>Name of the function. It follows variable naming convention.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3. Optional/default argument. If the value is not given, it will be default to the specified value defined.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4. Arbitrary argument list (optional). The values will be passed to a list.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5. Arbitrary named arguments. The values will be passed to a dictionary.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F64E-933F-4278-9259-C1E61FAD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82" y="2692816"/>
            <a:ext cx="4615477" cy="83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5A1001-7FE4-4434-8C05-496858F85CED}"/>
              </a:ext>
            </a:extLst>
          </p:cNvPr>
          <p:cNvSpPr/>
          <p:nvPr/>
        </p:nvSpPr>
        <p:spPr>
          <a:xfrm>
            <a:off x="5447382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1CD3B-8D81-46AE-8228-07AD0D30F9F1}"/>
              </a:ext>
            </a:extLst>
          </p:cNvPr>
          <p:cNvSpPr/>
          <p:nvPr/>
        </p:nvSpPr>
        <p:spPr>
          <a:xfrm>
            <a:off x="6501747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742DB-DC5C-4C49-A1C7-AB273CBC8752}"/>
              </a:ext>
            </a:extLst>
          </p:cNvPr>
          <p:cNvSpPr/>
          <p:nvPr/>
        </p:nvSpPr>
        <p:spPr>
          <a:xfrm>
            <a:off x="7288781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86D24-D6FD-4A8C-A429-8D216B65E375}"/>
              </a:ext>
            </a:extLst>
          </p:cNvPr>
          <p:cNvSpPr/>
          <p:nvPr/>
        </p:nvSpPr>
        <p:spPr>
          <a:xfrm>
            <a:off x="7713537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5BBEC-4A38-4D50-A5EB-3149C621576A}"/>
              </a:ext>
            </a:extLst>
          </p:cNvPr>
          <p:cNvSpPr/>
          <p:nvPr/>
        </p:nvSpPr>
        <p:spPr>
          <a:xfrm>
            <a:off x="8390838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B4DA0-71BB-4A1D-BFC8-FDD59E6DF8A7}"/>
              </a:ext>
            </a:extLst>
          </p:cNvPr>
          <p:cNvSpPr/>
          <p:nvPr/>
        </p:nvSpPr>
        <p:spPr>
          <a:xfrm>
            <a:off x="9104985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15364-F92B-4524-BB7A-51F2C53F0866}"/>
              </a:ext>
            </a:extLst>
          </p:cNvPr>
          <p:cNvSpPr/>
          <p:nvPr/>
        </p:nvSpPr>
        <p:spPr>
          <a:xfrm>
            <a:off x="8831752" y="29609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D6483-8B21-4980-A7CA-BF64172A2D09}"/>
              </a:ext>
            </a:extLst>
          </p:cNvPr>
          <p:cNvSpPr/>
          <p:nvPr/>
        </p:nvSpPr>
        <p:spPr>
          <a:xfrm>
            <a:off x="1000160" y="1053495"/>
            <a:ext cx="1019167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</a:t>
            </a:r>
            <a:r>
              <a:rPr lang="en-SG" sz="1100" dirty="0">
                <a:hlinkClick r:id="rId4"/>
              </a:rPr>
              <a:t>https://www.w3schools.com/python/python_functions.asp</a:t>
            </a:r>
            <a:r>
              <a:rPr lang="en-SG" sz="1100" dirty="0"/>
              <a:t>.</a:t>
            </a:r>
          </a:p>
          <a:p>
            <a:endParaRPr lang="en-SG" dirty="0"/>
          </a:p>
          <a:p>
            <a:r>
              <a:rPr lang="en-SG" dirty="0"/>
              <a:t>Consider all of the instructions that the customer ask to get a cup of coffee, it would be easier to be called </a:t>
            </a:r>
          </a:p>
          <a:p>
            <a:r>
              <a:rPr lang="en-SG" b="1" dirty="0" err="1"/>
              <a:t>make_a_cup_of_coffee</a:t>
            </a:r>
            <a:r>
              <a:rPr lang="en-SG" dirty="0"/>
              <a:t>() .</a:t>
            </a:r>
          </a:p>
        </p:txBody>
      </p:sp>
    </p:spTree>
    <p:extLst>
      <p:ext uri="{BB962C8B-B14F-4D97-AF65-F5344CB8AC3E}">
        <p14:creationId xmlns:p14="http://schemas.microsoft.com/office/powerpoint/2010/main" val="124265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1F7305-D163-4A5A-973B-7766ED7E72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(2/4)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E60AF-D55C-401F-968A-0D1EB42B38F5}"/>
              </a:ext>
            </a:extLst>
          </p:cNvPr>
          <p:cNvSpPr txBox="1">
            <a:spLocks/>
          </p:cNvSpPr>
          <p:nvPr/>
        </p:nvSpPr>
        <p:spPr>
          <a:xfrm>
            <a:off x="321733" y="1186143"/>
            <a:ext cx="11032067" cy="5306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How to call / invoke a function:</a:t>
            </a:r>
          </a:p>
          <a:p>
            <a:endParaRPr lang="en-SG" dirty="0"/>
          </a:p>
          <a:p>
            <a:r>
              <a:rPr lang="en-SG" sz="1400" dirty="0"/>
              <a:t>1. Start by specifying the name of the function to be called.</a:t>
            </a:r>
          </a:p>
          <a:p>
            <a:r>
              <a:rPr lang="en-SG" sz="1400" dirty="0"/>
              <a:t>2. The mandatory argument.</a:t>
            </a:r>
          </a:p>
          <a:p>
            <a:r>
              <a:rPr lang="en-SG" sz="1400" dirty="0"/>
              <a:t>3. The default argument.</a:t>
            </a:r>
          </a:p>
          <a:p>
            <a:r>
              <a:rPr lang="en-SG" sz="1400" dirty="0"/>
              <a:t>4. Arbitrary argument list.</a:t>
            </a:r>
          </a:p>
          <a:p>
            <a:r>
              <a:rPr lang="en-SG" sz="1400" dirty="0"/>
              <a:t>5. Arbitrary named arguments.</a:t>
            </a:r>
          </a:p>
          <a:p>
            <a:r>
              <a:rPr lang="en-SG" dirty="0"/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6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600" b="1" dirty="0"/>
              <a:t>NOTE: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600" dirty="0"/>
              <a:t>1. The number of arguments in a function can be zero or as many as intended. Example of function with zero argument: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600" dirty="0"/>
          </a:p>
          <a:p>
            <a:r>
              <a:rPr lang="en-SG" sz="1600" dirty="0"/>
              <a:t>2. To define a function, arguments need to be wrapped with bracket and semi colon. i.e. </a:t>
            </a:r>
          </a:p>
          <a:p>
            <a:r>
              <a:rPr lang="en-SG" sz="1600" dirty="0"/>
              <a:t>3. To call the function, arguments need to be wrapped with bracket (NO semi colon). i.e. </a:t>
            </a:r>
            <a:r>
              <a:rPr lang="en-SG" sz="1600" dirty="0">
                <a:latin typeface="Consolas" panose="020B0609020204030204" pitchFamily="49" charset="0"/>
              </a:rPr>
              <a:t>run</a:t>
            </a:r>
            <a:r>
              <a:rPr lang="en-SG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750E3-E0CE-4CBA-B00C-EA7C4FD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95" y="1725620"/>
            <a:ext cx="8429625" cy="257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1DA4D9-90B7-4DA7-9AB9-F73E18DDC541}"/>
              </a:ext>
            </a:extLst>
          </p:cNvPr>
          <p:cNvSpPr/>
          <p:nvPr/>
        </p:nvSpPr>
        <p:spPr>
          <a:xfrm>
            <a:off x="1935833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9F4C2-C8BE-44D5-9742-569A44722EB1}"/>
              </a:ext>
            </a:extLst>
          </p:cNvPr>
          <p:cNvSpPr/>
          <p:nvPr/>
        </p:nvSpPr>
        <p:spPr>
          <a:xfrm>
            <a:off x="3473733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6D1D2-6CDB-4FC0-9C49-CC640D2FAFD6}"/>
              </a:ext>
            </a:extLst>
          </p:cNvPr>
          <p:cNvSpPr/>
          <p:nvPr/>
        </p:nvSpPr>
        <p:spPr>
          <a:xfrm>
            <a:off x="3693198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D18266-DED1-4D56-9E16-BB521BDA0CA8}"/>
              </a:ext>
            </a:extLst>
          </p:cNvPr>
          <p:cNvSpPr/>
          <p:nvPr/>
        </p:nvSpPr>
        <p:spPr>
          <a:xfrm>
            <a:off x="4281172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1C00C-41FC-42BD-B301-5BA35941368C}"/>
              </a:ext>
            </a:extLst>
          </p:cNvPr>
          <p:cNvSpPr/>
          <p:nvPr/>
        </p:nvSpPr>
        <p:spPr>
          <a:xfrm>
            <a:off x="5429830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111F7-5796-4CB7-BEE1-FC35062ECC2A}"/>
              </a:ext>
            </a:extLst>
          </p:cNvPr>
          <p:cNvSpPr/>
          <p:nvPr/>
        </p:nvSpPr>
        <p:spPr>
          <a:xfrm>
            <a:off x="6803558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63A9F-A24B-47F2-B79D-AB257059F999}"/>
              </a:ext>
            </a:extLst>
          </p:cNvPr>
          <p:cNvSpPr/>
          <p:nvPr/>
        </p:nvSpPr>
        <p:spPr>
          <a:xfrm>
            <a:off x="8401630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C9DED2C-7E6F-4ED9-AB0B-E8BBBD80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3603"/>
            <a:ext cx="1440922" cy="33903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08C515-4544-467F-8854-E8BE25399A7C}"/>
              </a:ext>
            </a:extLst>
          </p:cNvPr>
          <p:cNvCxnSpPr>
            <a:cxnSpLocks/>
          </p:cNvCxnSpPr>
          <p:nvPr/>
        </p:nvCxnSpPr>
        <p:spPr>
          <a:xfrm>
            <a:off x="10856190" y="5549900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D7BAA5-5AEA-4AE3-8651-AFB07445660D}"/>
              </a:ext>
            </a:extLst>
          </p:cNvPr>
          <p:cNvCxnSpPr>
            <a:cxnSpLocks/>
          </p:cNvCxnSpPr>
          <p:nvPr/>
        </p:nvCxnSpPr>
        <p:spPr>
          <a:xfrm>
            <a:off x="11224323" y="5142441"/>
            <a:ext cx="0" cy="40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A74DDD-6C29-411D-AE6F-867907D48C1F}"/>
              </a:ext>
            </a:extLst>
          </p:cNvPr>
          <p:cNvCxnSpPr>
            <a:cxnSpLocks/>
          </p:cNvCxnSpPr>
          <p:nvPr/>
        </p:nvCxnSpPr>
        <p:spPr>
          <a:xfrm flipH="1">
            <a:off x="2045567" y="5142441"/>
            <a:ext cx="9191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DAAAE6-8721-46CE-A53E-5B1EF5FC45D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51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I. PRIMITIVE DATA TYPE (1/3)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A84F4-444F-4946-B606-F4AD5DA03B11}"/>
              </a:ext>
            </a:extLst>
          </p:cNvPr>
          <p:cNvSpPr txBox="1">
            <a:spLocks/>
          </p:cNvSpPr>
          <p:nvPr/>
        </p:nvSpPr>
        <p:spPr>
          <a:xfrm>
            <a:off x="273996" y="1651779"/>
            <a:ext cx="6554821" cy="373734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457200" indent="-457200">
              <a:buFont typeface="+mj-lt"/>
              <a:buAutoNum type="arabicPeriod"/>
            </a:pPr>
            <a:endParaRPr lang="en-SG" b="1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Strings</a:t>
            </a:r>
            <a:r>
              <a:rPr lang="en-SG" dirty="0"/>
              <a:t> – Text</a:t>
            </a:r>
          </a:p>
          <a:p>
            <a:pPr marL="457200" indent="-457200">
              <a:buFont typeface="+mj-lt"/>
              <a:buAutoNum type="arabicPeriod"/>
            </a:pPr>
            <a:endParaRPr lang="en-SG" b="1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endParaRPr lang="en-SG" dirty="0"/>
          </a:p>
          <a:p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endParaRPr lang="en-SG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4A4D1-1354-462F-A579-F92AA269DA12}"/>
              </a:ext>
            </a:extLst>
          </p:cNvPr>
          <p:cNvSpPr txBox="1">
            <a:spLocks/>
          </p:cNvSpPr>
          <p:nvPr/>
        </p:nvSpPr>
        <p:spPr>
          <a:xfrm>
            <a:off x="7488250" y="132116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B1B0A-CD2E-42DF-9BD5-5308E48E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2" y="3575135"/>
            <a:ext cx="1695449" cy="332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51B80-AA86-4E48-A854-3A028B8B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12" y="3933374"/>
            <a:ext cx="1486348" cy="329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044C8-0340-4AEF-9FA9-73AB6ACFE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012" y="5304341"/>
            <a:ext cx="1264246" cy="231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4EB86-06DE-4B4F-8164-EF603B95D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012" y="5935249"/>
            <a:ext cx="1472453" cy="32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C142A-399B-4DBC-AF2F-B060CA147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012" y="5560476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0F4D35-0091-455F-AF5A-2F71899D3C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– Exercise (3/4)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2BCA8F-556C-4F54-89BD-2919070F35CD}"/>
              </a:ext>
            </a:extLst>
          </p:cNvPr>
          <p:cNvSpPr txBox="1">
            <a:spLocks/>
          </p:cNvSpPr>
          <p:nvPr/>
        </p:nvSpPr>
        <p:spPr>
          <a:xfrm>
            <a:off x="838200" y="1420009"/>
            <a:ext cx="10515600" cy="475695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with 3 parameters (1 mandatory and 2 optional with default value) that will print and return the sum of all of the parameters.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endParaRPr lang="en-SG" dirty="0"/>
          </a:p>
          <a:p>
            <a:r>
              <a:rPr lang="en-SG" dirty="0"/>
              <a:t>Ensure that you test each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9CA1F7-D906-4862-AECB-92C94B56F227}"/>
              </a:ext>
            </a:extLst>
          </p:cNvPr>
          <p:cNvSpPr/>
          <p:nvPr/>
        </p:nvSpPr>
        <p:spPr>
          <a:xfrm>
            <a:off x="838200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391351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FA266C-19D1-4F5C-B262-55F4DFFE73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– Solutions (4/4)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471D8C-139C-4F45-B201-B9C1291D03C8}"/>
              </a:ext>
            </a:extLst>
          </p:cNvPr>
          <p:cNvSpPr txBox="1">
            <a:spLocks/>
          </p:cNvSpPr>
          <p:nvPr/>
        </p:nvSpPr>
        <p:spPr>
          <a:xfrm>
            <a:off x="838200" y="1212580"/>
            <a:ext cx="5181600" cy="52802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sz="4000" dirty="0"/>
          </a:p>
          <a:p>
            <a:r>
              <a:rPr lang="en-SG" dirty="0"/>
              <a:t>  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05D2E5D-CE1C-450F-937D-B777BE2E56AB}"/>
              </a:ext>
            </a:extLst>
          </p:cNvPr>
          <p:cNvSpPr txBox="1">
            <a:spLocks/>
          </p:cNvSpPr>
          <p:nvPr/>
        </p:nvSpPr>
        <p:spPr>
          <a:xfrm>
            <a:off x="6172200" y="1212580"/>
            <a:ext cx="5181600" cy="52802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4400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8B6604-14FF-46DE-A97B-DED14544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43009"/>
            <a:ext cx="4857750" cy="600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41532D-8349-4785-A196-9CD43747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690105"/>
            <a:ext cx="2895600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A54434-0B14-4B92-A161-65D87304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888C45-FD76-49AF-B820-2E4E3DFA0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7561E4-E7A0-4CE3-9354-457D1DA16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4B2B0-42F1-418D-B8E1-002B102AF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09F6B1-6EF0-4BE3-992E-C04915AD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4207784"/>
            <a:ext cx="3505200" cy="1276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FCB05F-520C-49CD-80BA-9A1E5FF76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5502461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F70611-AAAE-49E9-8684-8CB4EF1033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(1/3)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4407BA-FA33-4C79-9C9E-026052F2DD8F}"/>
              </a:ext>
            </a:extLst>
          </p:cNvPr>
          <p:cNvSpPr txBox="1">
            <a:spLocks/>
          </p:cNvSpPr>
          <p:nvPr/>
        </p:nvSpPr>
        <p:spPr>
          <a:xfrm>
            <a:off x="838199" y="1043940"/>
            <a:ext cx="10515599" cy="569552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Immitate</a:t>
            </a:r>
            <a:r>
              <a:rPr lang="en-SG" sz="1400" dirty="0"/>
              <a:t> a login process.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SG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SG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r>
              <a:rPr lang="en-SG" sz="1400" dirty="0"/>
              <a:t>Sample fail login:			     Sample successful login: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7E667-CFD8-426A-8146-FF975E99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87" y="2162728"/>
            <a:ext cx="3045732" cy="88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F6C8F-71FF-4A56-8066-611B3BBE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8" y="4199781"/>
            <a:ext cx="2065691" cy="1927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71E21-BDBB-4AE3-A1DE-19D09E36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00" y="4199781"/>
            <a:ext cx="1989118" cy="1927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6713A-5CA4-4BAB-8732-A8B742C3B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567" y="4195542"/>
            <a:ext cx="2246052" cy="1935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24FA7-B2C1-4BF3-B815-D1AE9EF0D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617" y="4034586"/>
            <a:ext cx="1847850" cy="2739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193415-105A-4AF4-B384-DB9520A675A7}"/>
              </a:ext>
            </a:extLst>
          </p:cNvPr>
          <p:cNvSpPr/>
          <p:nvPr/>
        </p:nvSpPr>
        <p:spPr>
          <a:xfrm>
            <a:off x="7516629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B8EFA-C770-424A-9FF0-FDE02B72751B}"/>
              </a:ext>
            </a:extLst>
          </p:cNvPr>
          <p:cNvSpPr/>
          <p:nvPr/>
        </p:nvSpPr>
        <p:spPr>
          <a:xfrm>
            <a:off x="8013778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55267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ED37A-1F41-4A5A-A10A-FE9C516853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–Solutions (2/3)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3B4F65-7A7A-4601-A083-A2EDA26D2EB8}"/>
              </a:ext>
            </a:extLst>
          </p:cNvPr>
          <p:cNvSpPr txBox="1">
            <a:spLocks/>
          </p:cNvSpPr>
          <p:nvPr/>
        </p:nvSpPr>
        <p:spPr>
          <a:xfrm>
            <a:off x="838199" y="1126067"/>
            <a:ext cx="10515599" cy="505089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Write a simple code and hit the run button to ensure that your code is running (and your environment is configured correctly).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87147-5382-4336-8FB7-89748947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845342"/>
            <a:ext cx="10066870" cy="49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F1D677-90C1-44B6-B2FF-7F85588E4AF6}"/>
              </a:ext>
            </a:extLst>
          </p:cNvPr>
          <p:cNvSpPr txBox="1">
            <a:spLocks/>
          </p:cNvSpPr>
          <p:nvPr/>
        </p:nvSpPr>
        <p:spPr>
          <a:xfrm>
            <a:off x="838199" y="1854200"/>
            <a:ext cx="10583334" cy="47685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userDB</a:t>
            </a:r>
            <a:r>
              <a:rPr lang="en-SG" sz="1200" dirty="0"/>
              <a:t> = {'Bob':'bob123password',</a:t>
            </a:r>
          </a:p>
          <a:p>
            <a:r>
              <a:rPr lang="en-SG" sz="1200" dirty="0"/>
              <a:t>          'Sandra':'</a:t>
            </a:r>
            <a:r>
              <a:rPr lang="en-SG" sz="1200" dirty="0" err="1"/>
              <a:t>sandraDBpassword</a:t>
            </a:r>
            <a:r>
              <a:rPr lang="en-SG" sz="1200" dirty="0"/>
              <a:t>',</a:t>
            </a:r>
          </a:p>
          <a:p>
            <a:r>
              <a:rPr lang="en-SG" sz="1200" dirty="0"/>
              <a:t>          'Teddy':'</a:t>
            </a:r>
            <a:r>
              <a:rPr lang="en-SG" sz="1200" dirty="0" err="1"/>
              <a:t>TeddyGridHugs</a:t>
            </a:r>
            <a:r>
              <a:rPr lang="en-SG" sz="1200" dirty="0"/>
              <a:t>'}</a:t>
            </a:r>
          </a:p>
          <a:p>
            <a:endParaRPr lang="en-SG" sz="1200" dirty="0"/>
          </a:p>
          <a:p>
            <a:r>
              <a:rPr lang="en-SG" sz="1200" dirty="0" err="1"/>
              <a:t>userTransactionData</a:t>
            </a:r>
            <a:r>
              <a:rPr lang="en-SG" sz="1200" dirty="0"/>
              <a:t> = {</a:t>
            </a:r>
          </a:p>
          <a:p>
            <a:r>
              <a:rPr lang="en-SG" sz="1200" dirty="0"/>
              <a:t>        'Bob':[{'item':'car','price':50000},</a:t>
            </a:r>
          </a:p>
          <a:p>
            <a:r>
              <a:rPr lang="en-SG" sz="1200" dirty="0"/>
              <a:t>               {'item':'house','price':300000},</a:t>
            </a:r>
          </a:p>
          <a:p>
            <a:r>
              <a:rPr lang="en-SG" sz="1200" dirty="0"/>
              <a:t>               {'item':'laptop','price':2500}],</a:t>
            </a:r>
          </a:p>
          <a:p>
            <a:r>
              <a:rPr lang="en-SG" sz="1200" dirty="0"/>
              <a:t>        'Sandra':[{'item':'boat','price':20000},</a:t>
            </a:r>
          </a:p>
          <a:p>
            <a:r>
              <a:rPr lang="en-SG" sz="1200" dirty="0"/>
              <a:t>               {'item':'plane','price':250000},</a:t>
            </a:r>
          </a:p>
          <a:p>
            <a:r>
              <a:rPr lang="en-SG" sz="1200" dirty="0"/>
              <a:t>               {'item':'bag','price':1500}],</a:t>
            </a:r>
          </a:p>
          <a:p>
            <a:r>
              <a:rPr lang="en-SG" sz="1200" dirty="0"/>
              <a:t>        'Teddy':[{'item':'bonsay','price':500},</a:t>
            </a:r>
          </a:p>
          <a:p>
            <a:r>
              <a:rPr lang="en-SG" sz="1200" dirty="0"/>
              <a:t>               {'</a:t>
            </a:r>
            <a:r>
              <a:rPr lang="en-SG" sz="1200" dirty="0" err="1"/>
              <a:t>item':'tree</a:t>
            </a:r>
            <a:r>
              <a:rPr lang="en-SG" sz="1200" dirty="0"/>
              <a:t> house','price':100000},</a:t>
            </a:r>
          </a:p>
          <a:p>
            <a:r>
              <a:rPr lang="en-SG" sz="1200" dirty="0"/>
              <a:t>               {'item':'honey','price':250}],</a:t>
            </a:r>
          </a:p>
          <a:p>
            <a:r>
              <a:rPr lang="en-SG" sz="1200" dirty="0"/>
              <a:t>        }</a:t>
            </a:r>
          </a:p>
          <a:p>
            <a:endParaRPr lang="en-SG" sz="1200" dirty="0"/>
          </a:p>
          <a:p>
            <a:r>
              <a:rPr lang="en-SG" sz="1200" dirty="0"/>
              <a:t>def </a:t>
            </a:r>
            <a:r>
              <a:rPr lang="en-SG" sz="1200" dirty="0" err="1"/>
              <a:t>getUserName</a:t>
            </a:r>
            <a:r>
              <a:rPr lang="en-SG" sz="1200" dirty="0"/>
              <a:t>():</a:t>
            </a:r>
          </a:p>
          <a:p>
            <a:r>
              <a:rPr lang="en-SG" sz="1200" dirty="0"/>
              <a:t>    user = input("Enter username: ")</a:t>
            </a:r>
          </a:p>
          <a:p>
            <a:r>
              <a:rPr lang="en-SG" sz="1200" dirty="0"/>
              <a:t>    return user</a:t>
            </a:r>
          </a:p>
          <a:p>
            <a:r>
              <a:rPr lang="en-SG" sz="1200" dirty="0"/>
              <a:t>def </a:t>
            </a:r>
            <a:r>
              <a:rPr lang="en-SG" sz="1200" dirty="0" err="1"/>
              <a:t>getPassword</a:t>
            </a:r>
            <a:r>
              <a:rPr lang="en-SG" sz="1200" dirty="0"/>
              <a:t>():</a:t>
            </a:r>
          </a:p>
          <a:p>
            <a:r>
              <a:rPr lang="en-SG" sz="1200" dirty="0"/>
              <a:t>    passwd = input("Enter password: ")</a:t>
            </a:r>
          </a:p>
          <a:p>
            <a:r>
              <a:rPr lang="en-SG" sz="1200" dirty="0"/>
              <a:t>    return passwd</a:t>
            </a:r>
          </a:p>
          <a:p>
            <a:endParaRPr lang="en-SG" sz="1200" dirty="0"/>
          </a:p>
          <a:p>
            <a:r>
              <a:rPr lang="en-SG" sz="1200" dirty="0"/>
              <a:t>def </a:t>
            </a:r>
            <a:r>
              <a:rPr lang="en-SG" sz="1200" dirty="0" err="1"/>
              <a:t>checkLogin</a:t>
            </a:r>
            <a:r>
              <a:rPr lang="en-SG" sz="1200" dirty="0"/>
              <a:t>(</a:t>
            </a:r>
            <a:r>
              <a:rPr lang="en-SG" sz="1200" dirty="0" err="1"/>
              <a:t>username,password</a:t>
            </a:r>
            <a:r>
              <a:rPr lang="en-SG" sz="1200" dirty="0"/>
              <a:t>):</a:t>
            </a:r>
          </a:p>
          <a:p>
            <a:r>
              <a:rPr lang="en-SG" sz="1200" dirty="0"/>
              <a:t>    if username not in </a:t>
            </a:r>
            <a:r>
              <a:rPr lang="en-SG" sz="1200" dirty="0" err="1"/>
              <a:t>userDB</a:t>
            </a:r>
            <a:r>
              <a:rPr lang="en-SG" sz="1200" dirty="0"/>
              <a:t> or </a:t>
            </a:r>
            <a:r>
              <a:rPr lang="en-SG" sz="1200" dirty="0" err="1"/>
              <a:t>userDB</a:t>
            </a:r>
            <a:r>
              <a:rPr lang="en-SG" sz="1200" dirty="0"/>
              <a:t>[username] != password:</a:t>
            </a:r>
          </a:p>
          <a:p>
            <a:r>
              <a:rPr lang="en-SG" sz="1200" dirty="0"/>
              <a:t>        print("Invalid username/password")</a:t>
            </a:r>
          </a:p>
          <a:p>
            <a:r>
              <a:rPr lang="en-SG" sz="1200" dirty="0"/>
              <a:t>        return False</a:t>
            </a:r>
          </a:p>
          <a:p>
            <a:r>
              <a:rPr lang="en-SG" sz="1200" dirty="0"/>
              <a:t>    else:</a:t>
            </a:r>
          </a:p>
          <a:p>
            <a:r>
              <a:rPr lang="en-SG" sz="1200" dirty="0"/>
              <a:t>        return True</a:t>
            </a:r>
          </a:p>
          <a:p>
            <a:r>
              <a:rPr lang="en-SG" sz="1200" dirty="0"/>
              <a:t>    </a:t>
            </a:r>
          </a:p>
          <a:p>
            <a:r>
              <a:rPr lang="en-SG" sz="1200" dirty="0"/>
              <a:t>def </a:t>
            </a:r>
            <a:r>
              <a:rPr lang="en-SG" sz="1200" dirty="0" err="1"/>
              <a:t>getUserTransaction</a:t>
            </a:r>
            <a:r>
              <a:rPr lang="en-SG" sz="1200" dirty="0"/>
              <a:t>(user):</a:t>
            </a:r>
          </a:p>
          <a:p>
            <a:r>
              <a:rPr lang="en-SG" sz="1200" dirty="0"/>
              <a:t>    transaction = </a:t>
            </a:r>
            <a:r>
              <a:rPr lang="en-SG" sz="1200" dirty="0" err="1"/>
              <a:t>userTransactionData</a:t>
            </a:r>
            <a:r>
              <a:rPr lang="en-SG" sz="1200" dirty="0"/>
              <a:t>[user]</a:t>
            </a:r>
          </a:p>
          <a:p>
            <a:r>
              <a:rPr lang="en-SG" sz="1200" dirty="0"/>
              <a:t>    total = 0</a:t>
            </a:r>
          </a:p>
          <a:p>
            <a:r>
              <a:rPr lang="en-SG" sz="1200" dirty="0"/>
              <a:t>    print("\</a:t>
            </a:r>
            <a:r>
              <a:rPr lang="en-SG" sz="1200" dirty="0" err="1"/>
              <a:t>n%s's</a:t>
            </a:r>
            <a:r>
              <a:rPr lang="en-SG" sz="1200" dirty="0"/>
              <a:t> transactions:"%user)</a:t>
            </a:r>
          </a:p>
          <a:p>
            <a:r>
              <a:rPr lang="en-SG" sz="1200" dirty="0"/>
              <a:t>    for </a:t>
            </a:r>
            <a:r>
              <a:rPr lang="en-SG" sz="1200" dirty="0" err="1"/>
              <a:t>tran</a:t>
            </a:r>
            <a:r>
              <a:rPr lang="en-SG" sz="1200" dirty="0"/>
              <a:t> in transaction:</a:t>
            </a:r>
          </a:p>
          <a:p>
            <a:r>
              <a:rPr lang="en-SG" sz="1200" dirty="0"/>
              <a:t>        print("%s : %d"%(</a:t>
            </a:r>
            <a:r>
              <a:rPr lang="en-SG" sz="1200" dirty="0" err="1"/>
              <a:t>tran</a:t>
            </a:r>
            <a:r>
              <a:rPr lang="en-SG" sz="1200" dirty="0"/>
              <a:t>['item'], </a:t>
            </a:r>
            <a:r>
              <a:rPr lang="en-SG" sz="1200" dirty="0" err="1"/>
              <a:t>tran</a:t>
            </a:r>
            <a:r>
              <a:rPr lang="en-SG" sz="1200" dirty="0"/>
              <a:t>['price']))</a:t>
            </a:r>
          </a:p>
          <a:p>
            <a:r>
              <a:rPr lang="en-SG" sz="1200" dirty="0"/>
              <a:t>        total+= </a:t>
            </a:r>
            <a:r>
              <a:rPr lang="en-SG" sz="1200" dirty="0" err="1"/>
              <a:t>tran</a:t>
            </a:r>
            <a:r>
              <a:rPr lang="en-SG" sz="1200" dirty="0"/>
              <a:t>['price']</a:t>
            </a:r>
          </a:p>
          <a:p>
            <a:r>
              <a:rPr lang="en-SG" sz="1200" dirty="0"/>
              <a:t>    print("===============")</a:t>
            </a:r>
          </a:p>
          <a:p>
            <a:r>
              <a:rPr lang="en-SG" sz="1200" dirty="0"/>
              <a:t>    print("Total: " + str(total))</a:t>
            </a:r>
          </a:p>
          <a:p>
            <a:r>
              <a:rPr lang="en-SG" sz="1200" dirty="0"/>
              <a:t>    </a:t>
            </a:r>
          </a:p>
          <a:p>
            <a:r>
              <a:rPr lang="en-SG" sz="1200" dirty="0"/>
              <a:t>def main():</a:t>
            </a:r>
          </a:p>
          <a:p>
            <a:r>
              <a:rPr lang="en-SG" sz="1200" dirty="0"/>
              <a:t>    tries = 0</a:t>
            </a:r>
          </a:p>
          <a:p>
            <a:r>
              <a:rPr lang="en-SG" sz="1200" dirty="0"/>
              <a:t>    while tries &lt; 3:</a:t>
            </a:r>
          </a:p>
          <a:p>
            <a:r>
              <a:rPr lang="en-SG" sz="1200" dirty="0"/>
              <a:t>        print("###################")</a:t>
            </a:r>
          </a:p>
          <a:p>
            <a:r>
              <a:rPr lang="en-SG" sz="1200" dirty="0"/>
              <a:t>        user = </a:t>
            </a:r>
            <a:r>
              <a:rPr lang="en-SG" sz="1200" dirty="0" err="1"/>
              <a:t>getUserName</a:t>
            </a:r>
            <a:r>
              <a:rPr lang="en-SG" sz="1200" dirty="0"/>
              <a:t>()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pwd</a:t>
            </a:r>
            <a:r>
              <a:rPr lang="en-SG" sz="1200" dirty="0"/>
              <a:t> = </a:t>
            </a:r>
            <a:r>
              <a:rPr lang="en-SG" sz="1200" dirty="0" err="1"/>
              <a:t>getPassword</a:t>
            </a:r>
            <a:r>
              <a:rPr lang="en-SG" sz="1200" dirty="0"/>
              <a:t>()</a:t>
            </a:r>
          </a:p>
          <a:p>
            <a:r>
              <a:rPr lang="en-SG" sz="1200" dirty="0"/>
              <a:t>        if </a:t>
            </a:r>
            <a:r>
              <a:rPr lang="en-SG" sz="1200" dirty="0" err="1"/>
              <a:t>checkLogin</a:t>
            </a:r>
            <a:r>
              <a:rPr lang="en-SG" sz="1200" dirty="0"/>
              <a:t>(</a:t>
            </a:r>
            <a:r>
              <a:rPr lang="en-SG" sz="1200" dirty="0" err="1"/>
              <a:t>user,pwd</a:t>
            </a:r>
            <a:r>
              <a:rPr lang="en-SG" sz="1200" dirty="0"/>
              <a:t>):</a:t>
            </a:r>
          </a:p>
          <a:p>
            <a:r>
              <a:rPr lang="en-SG" sz="1200" dirty="0"/>
              <a:t>            </a:t>
            </a:r>
            <a:r>
              <a:rPr lang="en-SG" sz="1200" dirty="0" err="1"/>
              <a:t>getUserTransaction</a:t>
            </a:r>
            <a:r>
              <a:rPr lang="en-SG" sz="1200" dirty="0"/>
              <a:t>(user)</a:t>
            </a:r>
          </a:p>
          <a:p>
            <a:r>
              <a:rPr lang="en-SG" sz="1200" dirty="0"/>
              <a:t>            break</a:t>
            </a:r>
          </a:p>
          <a:p>
            <a:r>
              <a:rPr lang="en-SG" sz="1200" dirty="0"/>
              <a:t>        else:</a:t>
            </a:r>
          </a:p>
          <a:p>
            <a:r>
              <a:rPr lang="en-SG" sz="1200" dirty="0"/>
              <a:t>            tries+=1</a:t>
            </a:r>
          </a:p>
          <a:p>
            <a:r>
              <a:rPr lang="en-SG" sz="1200" dirty="0"/>
              <a:t>    if tries == 3:</a:t>
            </a:r>
          </a:p>
          <a:p>
            <a:r>
              <a:rPr lang="en-SG" sz="1200" dirty="0"/>
              <a:t>        print("you have exceeded your tries.")</a:t>
            </a:r>
          </a:p>
          <a:p>
            <a:r>
              <a:rPr lang="en-SG" sz="1200" dirty="0"/>
              <a:t>            </a:t>
            </a:r>
          </a:p>
          <a:p>
            <a:r>
              <a:rPr lang="en-SG" sz="1200" dirty="0"/>
              <a:t>if __name__ == "__main__":</a:t>
            </a:r>
          </a:p>
          <a:p>
            <a:r>
              <a:rPr lang="en-SG" sz="1200" dirty="0"/>
              <a:t>    main()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CFDF4-DDD2-425A-AE27-F4FFF1238352}"/>
              </a:ext>
            </a:extLst>
          </p:cNvPr>
          <p:cNvSpPr txBox="1">
            <a:spLocks/>
          </p:cNvSpPr>
          <p:nvPr/>
        </p:nvSpPr>
        <p:spPr>
          <a:xfrm>
            <a:off x="838200" y="111123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–Solutions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F7E58-42E0-4DC9-8DF2-1BB53C0A5E10}"/>
              </a:ext>
            </a:extLst>
          </p:cNvPr>
          <p:cNvSpPr/>
          <p:nvPr/>
        </p:nvSpPr>
        <p:spPr>
          <a:xfrm>
            <a:off x="3781755" y="1009953"/>
            <a:ext cx="488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copy paste the code to your python file and run it.</a:t>
            </a:r>
          </a:p>
        </p:txBody>
      </p:sp>
    </p:spTree>
    <p:extLst>
      <p:ext uri="{BB962C8B-B14F-4D97-AF65-F5344CB8AC3E}">
        <p14:creationId xmlns:p14="http://schemas.microsoft.com/office/powerpoint/2010/main" val="22755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310BA-1AA3-41F0-8BDD-E697BF356A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45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PRIMITIVE DATA TYPE – Exercise (2/3)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EF8AC-1D35-4A62-816E-593759A3B4CA}"/>
              </a:ext>
            </a:extLst>
          </p:cNvPr>
          <p:cNvSpPr txBox="1">
            <a:spLocks/>
          </p:cNvSpPr>
          <p:nvPr/>
        </p:nvSpPr>
        <p:spPr>
          <a:xfrm>
            <a:off x="838200" y="1341120"/>
            <a:ext cx="10515600" cy="521208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endParaRPr lang="en-SG" sz="800" dirty="0"/>
          </a:p>
          <a:p>
            <a:endParaRPr lang="en-SG" sz="800" dirty="0"/>
          </a:p>
          <a:p>
            <a:r>
              <a:rPr lang="en-SG" sz="1600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36231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C579B-123E-432C-B707-14768B27416E}"/>
              </a:ext>
            </a:extLst>
          </p:cNvPr>
          <p:cNvSpPr txBox="1">
            <a:spLocks/>
          </p:cNvSpPr>
          <p:nvPr/>
        </p:nvSpPr>
        <p:spPr>
          <a:xfrm>
            <a:off x="838200" y="357505"/>
            <a:ext cx="10515600" cy="7245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PRIMITIVE DATA TYPE – Solutions (3/3)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FFD0DA-F7E0-44E9-BA10-9EB809716374}"/>
              </a:ext>
            </a:extLst>
          </p:cNvPr>
          <p:cNvSpPr txBox="1">
            <a:spLocks/>
          </p:cNvSpPr>
          <p:nvPr/>
        </p:nvSpPr>
        <p:spPr>
          <a:xfrm>
            <a:off x="838199" y="1165860"/>
            <a:ext cx="4988859" cy="526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3.  </a:t>
            </a:r>
          </a:p>
          <a:p>
            <a:endParaRPr lang="en-SG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892EF3-B77F-4AB4-9B93-2A3FBC05E72D}"/>
              </a:ext>
            </a:extLst>
          </p:cNvPr>
          <p:cNvSpPr txBox="1">
            <a:spLocks/>
          </p:cNvSpPr>
          <p:nvPr/>
        </p:nvSpPr>
        <p:spPr>
          <a:xfrm>
            <a:off x="6096000" y="1165860"/>
            <a:ext cx="4820322" cy="5265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76893-F2B1-46D3-8E73-B2214989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84" y="1248523"/>
            <a:ext cx="1352550" cy="1285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F768F-C580-43A7-A2BD-96C1DEBD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88" y="2714625"/>
            <a:ext cx="14668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81F15-089B-4251-A8A8-315E46C4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86" y="1233283"/>
            <a:ext cx="3438525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EC02F-AC4D-4E62-A50F-29E6BC02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84" y="4342652"/>
            <a:ext cx="1581150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0007B2-D694-4E3F-A1BC-53B0D03D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487" y="4215905"/>
            <a:ext cx="1832274" cy="971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DAFA93-423C-4959-B604-ED1F6B2DF1A6}"/>
              </a:ext>
            </a:extLst>
          </p:cNvPr>
          <p:cNvSpPr/>
          <p:nvPr/>
        </p:nvSpPr>
        <p:spPr>
          <a:xfrm>
            <a:off x="838199" y="6454344"/>
            <a:ext cx="784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NOTE: </a:t>
            </a:r>
            <a:r>
              <a:rPr lang="en-SG" dirty="0">
                <a:hlinkClick r:id="rId7"/>
              </a:rPr>
              <a:t>https://www.w3schools.com/python/python_operators.asp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9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2377DD-20C1-47FC-AB11-AA9213973E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(1/4)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AD2E53-8B53-4D44-BACD-629857E5EE50}"/>
              </a:ext>
            </a:extLst>
          </p:cNvPr>
          <p:cNvSpPr txBox="1">
            <a:spLocks/>
          </p:cNvSpPr>
          <p:nvPr/>
        </p:nvSpPr>
        <p:spPr>
          <a:xfrm>
            <a:off x="5791198" y="1043939"/>
            <a:ext cx="6203005" cy="54489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/>
              <a:t>TYPES of collections: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endParaRPr lang="en-SG" dirty="0"/>
          </a:p>
          <a:p>
            <a:r>
              <a:rPr lang="en-SG" sz="1600" dirty="0"/>
              <a:t>Adding element to a list. E.g. Adding 5 to the list.	</a:t>
            </a:r>
          </a:p>
          <a:p>
            <a:endParaRPr lang="en-SG" sz="1200" dirty="0"/>
          </a:p>
          <a:p>
            <a:endParaRPr lang="en-SG" sz="800" dirty="0"/>
          </a:p>
          <a:p>
            <a:endParaRPr lang="en-SG" sz="1600" dirty="0"/>
          </a:p>
          <a:p>
            <a:r>
              <a:rPr lang="en-SG" sz="1600" dirty="0"/>
              <a:t>Get element(s) from a list.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NOTE: Any collection with index starts with position </a:t>
            </a:r>
            <a:r>
              <a:rPr lang="en-SG" sz="1400" b="1" dirty="0">
                <a:solidFill>
                  <a:schemeClr val="tx1"/>
                </a:solidFill>
                <a:cs typeface="+mn-cs"/>
              </a:rPr>
              <a:t>ZERO (0)</a:t>
            </a:r>
            <a:r>
              <a:rPr lang="en-SG" sz="1400" dirty="0">
                <a:solidFill>
                  <a:schemeClr val="tx1"/>
                </a:solidFill>
                <a:cs typeface="+mn-cs"/>
              </a:rPr>
              <a:t>.</a:t>
            </a:r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To get the first element of the list x will be </a:t>
            </a:r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:x[0]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5455EF-6079-43FA-98A6-8304AD92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90357"/>
              </p:ext>
            </p:extLst>
          </p:nvPr>
        </p:nvGraphicFramePr>
        <p:xfrm>
          <a:off x="6390038" y="1649615"/>
          <a:ext cx="4475185" cy="51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027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0BAAB6-6335-48CE-97AB-733A14634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95967"/>
              </p:ext>
            </p:extLst>
          </p:nvPr>
        </p:nvGraphicFramePr>
        <p:xfrm>
          <a:off x="6412001" y="2855108"/>
          <a:ext cx="4453222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3222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EACE1-908E-4B56-A431-EDFA1CBE9718}"/>
              </a:ext>
            </a:extLst>
          </p:cNvPr>
          <p:cNvSpPr txBox="1"/>
          <p:nvPr/>
        </p:nvSpPr>
        <p:spPr>
          <a:xfrm>
            <a:off x="496111" y="1043940"/>
            <a:ext cx="5169583" cy="54489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600" b="1" spc="300" dirty="0">
                <a:solidFill>
                  <a:schemeClr val="accent6"/>
                </a:solidFill>
                <a:cs typeface="Calibri" panose="020F0502020204030204" pitchFamily="34" charset="0"/>
              </a:rPr>
              <a:t>Collection</a:t>
            </a:r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 in Python denotes collection of zero or more elements.</a:t>
            </a:r>
          </a:p>
          <a:p>
            <a:endParaRPr lang="en-SG" sz="1600" dirty="0"/>
          </a:p>
          <a:p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Collection is </a:t>
            </a:r>
            <a:r>
              <a:rPr lang="en-SG" sz="1600" b="1" spc="300" dirty="0" err="1">
                <a:solidFill>
                  <a:schemeClr val="accent6"/>
                </a:solidFill>
                <a:cs typeface="Calibri" panose="020F0502020204030204" pitchFamily="34" charset="0"/>
              </a:rPr>
              <a:t>iterable</a:t>
            </a:r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, this means, you can iterate through each elements.</a:t>
            </a:r>
          </a:p>
          <a:p>
            <a:endParaRPr lang="en-SG" sz="1600" dirty="0"/>
          </a:p>
          <a:p>
            <a:r>
              <a:rPr lang="en-SG" sz="1600" b="1" u="sng" spc="300" dirty="0">
                <a:solidFill>
                  <a:schemeClr val="accent6"/>
                </a:solidFill>
                <a:cs typeface="Calibri" panose="020F0502020204030204" pitchFamily="34" charset="0"/>
              </a:rPr>
              <a:t>Samples: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empty collection </a:t>
            </a:r>
          </a:p>
          <a:p>
            <a:r>
              <a:rPr lang="en-SG" sz="1400" b="1" dirty="0"/>
              <a:t>e.g. []</a:t>
            </a:r>
          </a:p>
          <a:p>
            <a:r>
              <a:rPr lang="en-SG" sz="1400" dirty="0"/>
              <a:t>- word is collection of letters </a:t>
            </a:r>
          </a:p>
          <a:p>
            <a:r>
              <a:rPr lang="en-SG" sz="1400" b="1" dirty="0"/>
              <a:t>e.g. [“C”,”A”,”T”,”D”,”O”,”G”] </a:t>
            </a:r>
          </a:p>
          <a:p>
            <a:r>
              <a:rPr lang="en-SG" sz="1400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400" dirty="0"/>
          </a:p>
          <a:p>
            <a:r>
              <a:rPr lang="en-SG" sz="1400" dirty="0"/>
              <a:t>Numbers = [1,2,3] </a:t>
            </a:r>
            <a:r>
              <a:rPr lang="en-SG" sz="1400" b="1" dirty="0"/>
              <a:t># collection of numbers</a:t>
            </a:r>
          </a:p>
          <a:p>
            <a:r>
              <a:rPr lang="en-SG" sz="1400" dirty="0"/>
              <a:t>Name = [‘</a:t>
            </a:r>
            <a:r>
              <a:rPr lang="en-SG" sz="1400" dirty="0" err="1"/>
              <a:t>Bob’,’Teddy’,’Sandra</a:t>
            </a:r>
            <a:r>
              <a:rPr lang="en-SG" sz="1400" dirty="0"/>
              <a:t>’] </a:t>
            </a:r>
            <a:r>
              <a:rPr lang="en-SG" sz="1400" b="1" dirty="0"/>
              <a:t># collection of words</a:t>
            </a:r>
          </a:p>
          <a:p>
            <a:r>
              <a:rPr lang="en-SG" sz="1400" dirty="0"/>
              <a:t>Profession = [‘</a:t>
            </a:r>
            <a:r>
              <a:rPr lang="en-SG" sz="1400" dirty="0" err="1"/>
              <a:t>Programmer’,’Tree</a:t>
            </a:r>
            <a:r>
              <a:rPr lang="en-SG" sz="1400" dirty="0"/>
              <a:t> </a:t>
            </a:r>
            <a:r>
              <a:rPr lang="en-SG" sz="1400" dirty="0" err="1"/>
              <a:t>Hugger’,’Data</a:t>
            </a:r>
            <a:r>
              <a:rPr lang="en-SG" sz="1400" dirty="0"/>
              <a:t> Scientist’]</a:t>
            </a:r>
          </a:p>
          <a:p>
            <a:r>
              <a:rPr lang="en-SG" sz="1400" dirty="0"/>
              <a:t>Rows = [ [1, ’Bob’, 32, ‘Programmer’], </a:t>
            </a:r>
            <a:r>
              <a:rPr lang="en-SG" sz="1400" b="1" dirty="0"/>
              <a:t># collection of collection</a:t>
            </a:r>
          </a:p>
          <a:p>
            <a:r>
              <a:rPr lang="en-SG" sz="1400" dirty="0"/>
              <a:t>                [2, ‘Teddy’, 34, ‘Tree Hugger’],</a:t>
            </a:r>
          </a:p>
          <a:p>
            <a:r>
              <a:rPr lang="en-SG" sz="1400" dirty="0"/>
              <a:t>                [3, ‘Sandra’, 31, ‘Data Scientist’] ]</a:t>
            </a:r>
          </a:p>
          <a:p>
            <a:endParaRPr lang="en-SG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900A38-BDDC-4D8B-88A7-2C79B068C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2212"/>
              </p:ext>
            </p:extLst>
          </p:nvPr>
        </p:nvGraphicFramePr>
        <p:xfrm>
          <a:off x="6390038" y="4038739"/>
          <a:ext cx="4475185" cy="1169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728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2983457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first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x[1:3]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x[:3]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 err="1">
                          <a:effectLst/>
                        </a:rPr>
                        <a:t>x.pop</a:t>
                      </a:r>
                      <a:r>
                        <a:rPr lang="en-SG" sz="1400" u="none" strike="noStrike" dirty="0">
                          <a:effectLst/>
                        </a:rPr>
                        <a:t>()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83857C-E2DD-4C4C-9887-6AB8B85AB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79591"/>
              </p:ext>
            </p:extLst>
          </p:nvPr>
        </p:nvGraphicFramePr>
        <p:xfrm>
          <a:off x="770473" y="3956216"/>
          <a:ext cx="4620858" cy="891540"/>
        </p:xfrm>
        <a:graphic>
          <a:graphicData uri="http://schemas.openxmlformats.org/drawingml/2006/table">
            <a:tbl>
              <a:tblPr/>
              <a:tblGrid>
                <a:gridCol w="938841">
                  <a:extLst>
                    <a:ext uri="{9D8B030D-6E8A-4147-A177-3AD203B41FA5}">
                      <a16:colId xmlns:a16="http://schemas.microsoft.com/office/drawing/2014/main" val="930659136"/>
                    </a:ext>
                  </a:extLst>
                </a:gridCol>
                <a:gridCol w="938841">
                  <a:extLst>
                    <a:ext uri="{9D8B030D-6E8A-4147-A177-3AD203B41FA5}">
                      <a16:colId xmlns:a16="http://schemas.microsoft.com/office/drawing/2014/main" val="2495654763"/>
                    </a:ext>
                  </a:extLst>
                </a:gridCol>
                <a:gridCol w="938841">
                  <a:extLst>
                    <a:ext uri="{9D8B030D-6E8A-4147-A177-3AD203B41FA5}">
                      <a16:colId xmlns:a16="http://schemas.microsoft.com/office/drawing/2014/main" val="2082615864"/>
                    </a:ext>
                  </a:extLst>
                </a:gridCol>
                <a:gridCol w="1804335">
                  <a:extLst>
                    <a:ext uri="{9D8B030D-6E8A-4147-A177-3AD203B41FA5}">
                      <a16:colId xmlns:a16="http://schemas.microsoft.com/office/drawing/2014/main" val="30034568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29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Hugger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4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63F606-4D6C-4126-9A3E-CCFD1A00385A}"/>
              </a:ext>
            </a:extLst>
          </p:cNvPr>
          <p:cNvSpPr txBox="1">
            <a:spLocks/>
          </p:cNvSpPr>
          <p:nvPr/>
        </p:nvSpPr>
        <p:spPr>
          <a:xfrm>
            <a:off x="6096000" y="1156952"/>
            <a:ext cx="5257800" cy="38008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/>
              <a:t>3. Dictionary</a:t>
            </a:r>
            <a:r>
              <a:rPr lang="en-SG" sz="1600"/>
              <a:t> - collection of </a:t>
            </a:r>
            <a:r>
              <a:rPr lang="en-SG" sz="1600" b="1"/>
              <a:t>KEY</a:t>
            </a:r>
            <a:r>
              <a:rPr lang="en-SG" sz="1600"/>
              <a:t> , </a:t>
            </a:r>
            <a:r>
              <a:rPr lang="en-SG" sz="1600" b="1"/>
              <a:t>VALUE</a:t>
            </a:r>
            <a:r>
              <a:rPr lang="en-SG" sz="1600"/>
              <a:t> lookup. </a:t>
            </a:r>
          </a:p>
          <a:p>
            <a:r>
              <a:rPr lang="en-SG" sz="1600"/>
              <a:t>Consider the typical form.</a:t>
            </a:r>
          </a:p>
          <a:p>
            <a:r>
              <a:rPr lang="en-SG" sz="1600"/>
              <a:t> </a:t>
            </a:r>
            <a:r>
              <a:rPr lang="en-SG" sz="1600" b="1"/>
              <a:t>KEY</a:t>
            </a:r>
          </a:p>
          <a:p>
            <a:endParaRPr lang="en-SG" sz="1600"/>
          </a:p>
          <a:p>
            <a:r>
              <a:rPr lang="en-SG" sz="1600" b="1"/>
              <a:t>VALUE</a:t>
            </a:r>
          </a:p>
          <a:p>
            <a:r>
              <a:rPr lang="en-SG" sz="1600"/>
              <a:t>This can be represented in dictionary:</a:t>
            </a:r>
          </a:p>
          <a:p>
            <a:r>
              <a:rPr lang="en-SG" sz="1600"/>
              <a:t>		</a:t>
            </a:r>
            <a:r>
              <a:rPr lang="en-SG" sz="1600" b="1"/>
              <a:t>KEY</a:t>
            </a:r>
            <a:r>
              <a:rPr lang="en-SG" sz="1600"/>
              <a:t>	:   </a:t>
            </a:r>
            <a:r>
              <a:rPr lang="en-SG" sz="1600" b="1"/>
              <a:t>VALUE</a:t>
            </a:r>
          </a:p>
          <a:p>
            <a:endParaRPr lang="en-SG" sz="1600"/>
          </a:p>
          <a:p>
            <a:endParaRPr lang="en-SG" sz="1600"/>
          </a:p>
          <a:p>
            <a:r>
              <a:rPr lang="en-SG" sz="1600"/>
              <a:t>To </a:t>
            </a:r>
            <a:r>
              <a:rPr lang="en-SG" sz="1600" b="1"/>
              <a:t>get</a:t>
            </a:r>
            <a:r>
              <a:rPr lang="en-SG" sz="1600"/>
              <a:t> the value of they key “Firstname” :</a:t>
            </a: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88166-AF6A-48BE-A6A4-26142723F0A0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B7854-EC96-421C-95DD-8D434D392229}"/>
              </a:ext>
            </a:extLst>
          </p:cNvPr>
          <p:cNvSpPr txBox="1"/>
          <p:nvPr/>
        </p:nvSpPr>
        <p:spPr>
          <a:xfrm>
            <a:off x="838200" y="1156952"/>
            <a:ext cx="5257800" cy="38008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elements. There is no duplicate in a set.</a:t>
            </a:r>
          </a:p>
          <a:p>
            <a:r>
              <a:rPr lang="en-SG" dirty="0"/>
              <a:t>Two ways to </a:t>
            </a:r>
            <a:r>
              <a:rPr lang="en-SG" b="1" dirty="0"/>
              <a:t>create</a:t>
            </a:r>
            <a:r>
              <a:rPr lang="en-SG" dirty="0"/>
              <a:t> set:</a:t>
            </a:r>
          </a:p>
          <a:p>
            <a:r>
              <a:rPr lang="en-SG" dirty="0"/>
              <a:t>1)		        2)</a:t>
            </a:r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		</a:t>
            </a:r>
            <a:r>
              <a:rPr lang="en-SG" b="1" dirty="0"/>
              <a:t>Remove</a:t>
            </a:r>
            <a:r>
              <a:rPr lang="en-SG" dirty="0"/>
              <a:t> ‘a’ from a set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List vs set: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219472-09B6-4477-A6B5-44F1CD841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17131"/>
              </p:ext>
            </p:extLst>
          </p:nvPr>
        </p:nvGraphicFramePr>
        <p:xfrm>
          <a:off x="1256403" y="208841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{1,2,3}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FC81DE-F23C-4D0D-96D5-EA1FA63B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9152"/>
              </p:ext>
            </p:extLst>
          </p:nvPr>
        </p:nvGraphicFramePr>
        <p:xfrm>
          <a:off x="3655632" y="201950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FBED02-21FE-41F1-BAD6-F447C308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84075"/>
              </p:ext>
            </p:extLst>
          </p:nvPr>
        </p:nvGraphicFramePr>
        <p:xfrm>
          <a:off x="1226269" y="2923537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s.add</a:t>
                      </a:r>
                      <a:r>
                        <a:rPr lang="en-SG" sz="1200" u="none" strike="noStrike" dirty="0">
                          <a:effectLst/>
                        </a:rPr>
                        <a:t>(4)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DA1B95-A08D-401B-97C9-FE4D9D59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0750"/>
              </p:ext>
            </p:extLst>
          </p:nvPr>
        </p:nvGraphicFramePr>
        <p:xfrm>
          <a:off x="3632570" y="2926694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{'</a:t>
                      </a:r>
                      <a:r>
                        <a:rPr lang="en-SG" sz="1200" u="none" strike="noStrike" dirty="0" err="1">
                          <a:effectLst/>
                        </a:rPr>
                        <a:t>a','b</a:t>
                      </a:r>
                      <a:r>
                        <a:rPr lang="en-SG" sz="1200" u="none" strike="noStrike" dirty="0">
                          <a:effectLst/>
                        </a:rPr>
                        <a:t>'}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88D39C-1434-4D75-BCBD-AF710126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75619"/>
              </p:ext>
            </p:extLst>
          </p:nvPr>
        </p:nvGraphicFramePr>
        <p:xfrm>
          <a:off x="1366171" y="4119480"/>
          <a:ext cx="2100929" cy="386715"/>
        </p:xfrm>
        <a:graphic>
          <a:graphicData uri="http://schemas.openxmlformats.org/drawingml/2006/table">
            <a:tbl>
              <a:tblPr/>
              <a:tblGrid>
                <a:gridCol w="366012">
                  <a:extLst>
                    <a:ext uri="{9D8B030D-6E8A-4147-A177-3AD203B41FA5}">
                      <a16:colId xmlns:a16="http://schemas.microsoft.com/office/drawing/2014/main" val="4076361894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745060091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259333282"/>
                    </a:ext>
                  </a:extLst>
                </a:gridCol>
                <a:gridCol w="236668">
                  <a:extLst>
                    <a:ext uri="{9D8B030D-6E8A-4147-A177-3AD203B41FA5}">
                      <a16:colId xmlns:a16="http://schemas.microsoft.com/office/drawing/2014/main" val="3748600049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3536677822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184219993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1716083471"/>
                    </a:ext>
                  </a:extLst>
                </a:gridCol>
                <a:gridCol w="250361">
                  <a:extLst>
                    <a:ext uri="{9D8B030D-6E8A-4147-A177-3AD203B41FA5}">
                      <a16:colId xmlns:a16="http://schemas.microsoft.com/office/drawing/2014/main" val="1669513807"/>
                    </a:ext>
                  </a:extLst>
                </a:gridCol>
              </a:tblGrid>
              <a:tr h="5077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50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3938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457711F-86D4-40B3-936E-27C1A01D2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03" y="1796531"/>
            <a:ext cx="2063968" cy="10940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7DE163-F005-49C9-A7A9-F2CB5B11640A}"/>
              </a:ext>
            </a:extLst>
          </p:cNvPr>
          <p:cNvCxnSpPr>
            <a:cxnSpLocks/>
          </p:cNvCxnSpPr>
          <p:nvPr/>
        </p:nvCxnSpPr>
        <p:spPr>
          <a:xfrm>
            <a:off x="6734312" y="1948779"/>
            <a:ext cx="1329291" cy="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14A4A-1E4C-4841-821A-F74931EB0FB2}"/>
              </a:ext>
            </a:extLst>
          </p:cNvPr>
          <p:cNvCxnSpPr>
            <a:cxnSpLocks/>
          </p:cNvCxnSpPr>
          <p:nvPr/>
        </p:nvCxnSpPr>
        <p:spPr>
          <a:xfrm>
            <a:off x="6734312" y="2019509"/>
            <a:ext cx="1329291" cy="3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13942-3AF7-49BF-AE3F-44A86BF4B583}"/>
              </a:ext>
            </a:extLst>
          </p:cNvPr>
          <p:cNvCxnSpPr>
            <a:cxnSpLocks/>
          </p:cNvCxnSpPr>
          <p:nvPr/>
        </p:nvCxnSpPr>
        <p:spPr>
          <a:xfrm flipV="1">
            <a:off x="6945829" y="2208471"/>
            <a:ext cx="1117774" cy="4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22EA6-AB50-447F-9CC5-7A80E0A7EA7E}"/>
              </a:ext>
            </a:extLst>
          </p:cNvPr>
          <p:cNvCxnSpPr>
            <a:cxnSpLocks/>
          </p:cNvCxnSpPr>
          <p:nvPr/>
        </p:nvCxnSpPr>
        <p:spPr>
          <a:xfrm>
            <a:off x="6986968" y="2688717"/>
            <a:ext cx="1076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3830803-7B19-4D8E-9B35-3FD4C861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312" y="3651183"/>
            <a:ext cx="3324225" cy="561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E22A55E-38A1-4FA8-B338-281FACB478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(2/4)</a:t>
            </a:r>
          </a:p>
        </p:txBody>
      </p:sp>
    </p:spTree>
    <p:extLst>
      <p:ext uri="{BB962C8B-B14F-4D97-AF65-F5344CB8AC3E}">
        <p14:creationId xmlns:p14="http://schemas.microsoft.com/office/powerpoint/2010/main" val="202517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E84E36-A5A7-4DEA-8BDB-D424D02426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(3/4)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AAB8FF-99C4-4487-925F-0C4A52CAE551}"/>
              </a:ext>
            </a:extLst>
          </p:cNvPr>
          <p:cNvSpPr txBox="1">
            <a:spLocks/>
          </p:cNvSpPr>
          <p:nvPr/>
        </p:nvSpPr>
        <p:spPr>
          <a:xfrm>
            <a:off x="838200" y="1303867"/>
            <a:ext cx="10515600" cy="4873096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Apple = 1 , Orange = 2 , Grape = 3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dictionary from Q5, get the price for Orange.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r>
              <a:rPr lang="en-SG" sz="1400" dirty="0">
                <a:solidFill>
                  <a:srgbClr val="FF0000"/>
                </a:solidFill>
              </a:rPr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7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88B330-A38F-48A3-8595-D5B63BD247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– Solutions (4/4)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D1FD09-D79C-47BE-A9B6-4BD1118FA00E}"/>
              </a:ext>
            </a:extLst>
          </p:cNvPr>
          <p:cNvSpPr txBox="1">
            <a:spLocks/>
          </p:cNvSpPr>
          <p:nvPr/>
        </p:nvSpPr>
        <p:spPr>
          <a:xfrm>
            <a:off x="677333" y="1253331"/>
            <a:ext cx="5181600" cy="5239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sz="4400" dirty="0"/>
          </a:p>
          <a:p>
            <a:endParaRPr lang="en-SG" dirty="0"/>
          </a:p>
          <a:p>
            <a:r>
              <a:rPr lang="en-SG" dirty="0"/>
              <a:t>3.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4. 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5B0FB93-9AE1-420F-8122-E3F762273E25}"/>
              </a:ext>
            </a:extLst>
          </p:cNvPr>
          <p:cNvSpPr txBox="1">
            <a:spLocks/>
          </p:cNvSpPr>
          <p:nvPr/>
        </p:nvSpPr>
        <p:spPr>
          <a:xfrm>
            <a:off x="6011333" y="1253331"/>
            <a:ext cx="5181600" cy="5239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6.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8A8F0-4232-43B7-845D-FE2ECF43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7" y="1419719"/>
            <a:ext cx="3838575" cy="485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12AB1-7659-453C-BFAE-36FE3B2F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07" y="2190528"/>
            <a:ext cx="1892793" cy="126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A1ED4-E974-45FD-8D6E-C52566B3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07" y="3823457"/>
            <a:ext cx="2286000" cy="1171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317D1B-4877-498A-A0BE-C98BBF80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07" y="5666051"/>
            <a:ext cx="3105150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073038-A8E3-464B-9BB5-C5FF2E852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840" y="1662606"/>
            <a:ext cx="5082093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DE6F8C-04CD-4BD3-9542-8249B7475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840" y="3148012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BC0D2-9D69-4C92-90F9-C1D906236C0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Few Gotchas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761BA2-013A-40E6-AF61-E4E404131956}"/>
              </a:ext>
            </a:extLst>
          </p:cNvPr>
          <p:cNvSpPr txBox="1">
            <a:spLocks/>
          </p:cNvSpPr>
          <p:nvPr/>
        </p:nvSpPr>
        <p:spPr>
          <a:xfrm>
            <a:off x="838200" y="1515035"/>
            <a:ext cx="10515600" cy="466192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/>
              <a:t>1. Python is </a:t>
            </a:r>
            <a:r>
              <a:rPr lang="en-SG" sz="1600" b="1" dirty="0"/>
              <a:t>case sensitive.</a:t>
            </a:r>
          </a:p>
          <a:p>
            <a:r>
              <a:rPr lang="en-SG" sz="1600" dirty="0"/>
              <a:t>	e.g. camel is not the same as Camel.</a:t>
            </a:r>
          </a:p>
          <a:p>
            <a:endParaRPr lang="en-SG" sz="1600" dirty="0"/>
          </a:p>
          <a:p>
            <a:r>
              <a:rPr lang="en-SG" sz="1600" dirty="0"/>
              <a:t>2. </a:t>
            </a:r>
            <a:r>
              <a:rPr lang="en-SG" sz="1600" b="1" dirty="0"/>
              <a:t>Name a </a:t>
            </a:r>
            <a:r>
              <a:rPr lang="en-SG" sz="1600" b="1" i="1" dirty="0"/>
              <a:t>variable</a:t>
            </a:r>
            <a:r>
              <a:rPr lang="en-SG" sz="1600" b="1" dirty="0"/>
              <a:t> </a:t>
            </a:r>
            <a:r>
              <a:rPr lang="en-SG" sz="1600" dirty="0"/>
              <a:t>with the best description of what value it store.</a:t>
            </a:r>
          </a:p>
          <a:p>
            <a:r>
              <a:rPr lang="en-SG" sz="1600" dirty="0"/>
              <a:t>	e.g. </a:t>
            </a:r>
            <a:r>
              <a:rPr lang="en-SG" sz="1600" dirty="0" err="1"/>
              <a:t>myMoney</a:t>
            </a:r>
            <a:r>
              <a:rPr lang="en-SG" sz="1600" dirty="0"/>
              <a:t>=100 is better to describe the amount of money I have compared to x=100.</a:t>
            </a:r>
          </a:p>
          <a:p>
            <a:endParaRPr lang="en-SG" sz="1600" dirty="0"/>
          </a:p>
          <a:p>
            <a:r>
              <a:rPr lang="en-SG" sz="1600" dirty="0"/>
              <a:t>3. </a:t>
            </a:r>
            <a:r>
              <a:rPr lang="en-SG" sz="1600" b="1" dirty="0"/>
              <a:t>Indentation</a:t>
            </a:r>
            <a:r>
              <a:rPr lang="en-SG" sz="1600" dirty="0"/>
              <a:t> will determine the flow of the code. Use </a:t>
            </a:r>
            <a:r>
              <a:rPr lang="en-SG" sz="1600" b="1" u="sng" dirty="0"/>
              <a:t>TAB</a:t>
            </a:r>
            <a:r>
              <a:rPr lang="en-SG" sz="1600" dirty="0"/>
              <a:t> for best programming habit.</a:t>
            </a:r>
          </a:p>
          <a:p>
            <a:r>
              <a:rPr lang="en-SG" sz="1600" dirty="0"/>
              <a:t>	e.g. in #3 below, print function will only run if x is equal to 1 because it is indented 1 tab to the right of the </a:t>
            </a:r>
            <a:r>
              <a:rPr lang="en-SG" sz="1600" b="1" dirty="0"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r>
              <a:rPr lang="en-SG" sz="1600" dirty="0"/>
              <a:t>	while #4, will run the print function because it is on the same indentation as the </a:t>
            </a:r>
            <a:r>
              <a:rPr lang="en-SG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Improper indentation can even cause code error.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2445B-976B-4AD4-86C3-D4B16EBB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1" y="4638115"/>
            <a:ext cx="2099964" cy="80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08D76-BCB9-4DCA-B122-3B302A80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94" y="4638115"/>
            <a:ext cx="2746638" cy="86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2A108-9A4F-4300-BF5C-3BEE1F98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4" y="5653088"/>
            <a:ext cx="18383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A390B-51D6-41AD-8617-DB5C741CE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243" y="5653088"/>
            <a:ext cx="3975568" cy="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5194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3471</Words>
  <Application>Microsoft Office PowerPoint</Application>
  <PresentationFormat>Widescreen</PresentationFormat>
  <Paragraphs>558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Comic Sans MS</vt:lpstr>
      <vt:lpstr>Consolas</vt:lpstr>
      <vt:lpstr>Gill Sans SemiBold</vt:lpstr>
      <vt:lpstr>Times New Roman</vt:lpstr>
      <vt:lpstr>tf00951641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nehap</dc:creator>
  <cp:lastModifiedBy>nehap</cp:lastModifiedBy>
  <cp:revision>105</cp:revision>
  <dcterms:created xsi:type="dcterms:W3CDTF">2020-01-06T21:58:01Z</dcterms:created>
  <dcterms:modified xsi:type="dcterms:W3CDTF">2020-01-07T08:56:39Z</dcterms:modified>
</cp:coreProperties>
</file>