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79" r:id="rId3"/>
    <p:sldId id="311" r:id="rId4"/>
    <p:sldId id="312" r:id="rId5"/>
    <p:sldId id="313" r:id="rId6"/>
    <p:sldId id="309" r:id="rId7"/>
    <p:sldId id="265" r:id="rId8"/>
    <p:sldId id="316" r:id="rId9"/>
    <p:sldId id="317" r:id="rId10"/>
    <p:sldId id="270" r:id="rId11"/>
    <p:sldId id="321" r:id="rId12"/>
    <p:sldId id="322" r:id="rId13"/>
    <p:sldId id="318" r:id="rId14"/>
    <p:sldId id="323" r:id="rId15"/>
    <p:sldId id="324" r:id="rId16"/>
    <p:sldId id="325" r:id="rId17"/>
    <p:sldId id="326" r:id="rId18"/>
    <p:sldId id="327" r:id="rId19"/>
    <p:sldId id="328" r:id="rId20"/>
    <p:sldId id="329" r:id="rId21"/>
    <p:sldId id="330" r:id="rId22"/>
    <p:sldId id="331" r:id="rId23"/>
    <p:sldId id="332" r:id="rId24"/>
    <p:sldId id="333" r:id="rId25"/>
    <p:sldId id="334" r:id="rId26"/>
    <p:sldId id="335"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8DF73-A705-4D31-9EC6-2B7C8865BAA4}" type="datetimeFigureOut">
              <a:rPr lang="zh-CN" altLang="en-US" smtClean="0"/>
              <a:t>2020/1/21</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7453B-A003-4499-BDD8-8E0E16958A2E}" type="slidenum">
              <a:rPr lang="zh-CN" altLang="en-US" smtClean="0"/>
              <a:t>‹#›</a:t>
            </a:fld>
            <a:endParaRPr lang="zh-CN" altLang="en-US"/>
          </a:p>
        </p:txBody>
      </p:sp>
    </p:spTree>
    <p:extLst>
      <p:ext uri="{BB962C8B-B14F-4D97-AF65-F5344CB8AC3E}">
        <p14:creationId xmlns:p14="http://schemas.microsoft.com/office/powerpoint/2010/main" val="2396269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8147453B-A003-4499-BDD8-8E0E16958A2E}" type="slidenum">
              <a:rPr lang="zh-CN" altLang="en-US" smtClean="0"/>
              <a:t>14</a:t>
            </a:fld>
            <a:endParaRPr lang="zh-CN" altLang="en-US"/>
          </a:p>
        </p:txBody>
      </p:sp>
    </p:spTree>
    <p:extLst>
      <p:ext uri="{BB962C8B-B14F-4D97-AF65-F5344CB8AC3E}">
        <p14:creationId xmlns:p14="http://schemas.microsoft.com/office/powerpoint/2010/main" val="3185246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8147453B-A003-4499-BDD8-8E0E16958A2E}" type="slidenum">
              <a:rPr lang="zh-CN" altLang="en-US" smtClean="0"/>
              <a:t>25</a:t>
            </a:fld>
            <a:endParaRPr lang="zh-CN" altLang="en-US"/>
          </a:p>
        </p:txBody>
      </p:sp>
    </p:spTree>
    <p:extLst>
      <p:ext uri="{BB962C8B-B14F-4D97-AF65-F5344CB8AC3E}">
        <p14:creationId xmlns:p14="http://schemas.microsoft.com/office/powerpoint/2010/main" val="2110159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8147453B-A003-4499-BDD8-8E0E16958A2E}" type="slidenum">
              <a:rPr lang="zh-CN" altLang="en-US" smtClean="0"/>
              <a:t>15</a:t>
            </a:fld>
            <a:endParaRPr lang="zh-CN" altLang="en-US"/>
          </a:p>
        </p:txBody>
      </p:sp>
    </p:spTree>
    <p:extLst>
      <p:ext uri="{BB962C8B-B14F-4D97-AF65-F5344CB8AC3E}">
        <p14:creationId xmlns:p14="http://schemas.microsoft.com/office/powerpoint/2010/main" val="3085722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8147453B-A003-4499-BDD8-8E0E16958A2E}" type="slidenum">
              <a:rPr lang="zh-CN" altLang="en-US" smtClean="0"/>
              <a:t>16</a:t>
            </a:fld>
            <a:endParaRPr lang="zh-CN" altLang="en-US"/>
          </a:p>
        </p:txBody>
      </p:sp>
    </p:spTree>
    <p:extLst>
      <p:ext uri="{BB962C8B-B14F-4D97-AF65-F5344CB8AC3E}">
        <p14:creationId xmlns:p14="http://schemas.microsoft.com/office/powerpoint/2010/main" val="2377771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8147453B-A003-4499-BDD8-8E0E16958A2E}" type="slidenum">
              <a:rPr lang="zh-CN" altLang="en-US" smtClean="0"/>
              <a:t>17</a:t>
            </a:fld>
            <a:endParaRPr lang="zh-CN" altLang="en-US"/>
          </a:p>
        </p:txBody>
      </p:sp>
    </p:spTree>
    <p:extLst>
      <p:ext uri="{BB962C8B-B14F-4D97-AF65-F5344CB8AC3E}">
        <p14:creationId xmlns:p14="http://schemas.microsoft.com/office/powerpoint/2010/main" val="2894656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8147453B-A003-4499-BDD8-8E0E16958A2E}" type="slidenum">
              <a:rPr lang="zh-CN" altLang="en-US" smtClean="0"/>
              <a:t>18</a:t>
            </a:fld>
            <a:endParaRPr lang="zh-CN" altLang="en-US"/>
          </a:p>
        </p:txBody>
      </p:sp>
    </p:spTree>
    <p:extLst>
      <p:ext uri="{BB962C8B-B14F-4D97-AF65-F5344CB8AC3E}">
        <p14:creationId xmlns:p14="http://schemas.microsoft.com/office/powerpoint/2010/main" val="3372465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8147453B-A003-4499-BDD8-8E0E16958A2E}" type="slidenum">
              <a:rPr lang="zh-CN" altLang="en-US" smtClean="0"/>
              <a:t>19</a:t>
            </a:fld>
            <a:endParaRPr lang="zh-CN" altLang="en-US"/>
          </a:p>
        </p:txBody>
      </p:sp>
    </p:spTree>
    <p:extLst>
      <p:ext uri="{BB962C8B-B14F-4D97-AF65-F5344CB8AC3E}">
        <p14:creationId xmlns:p14="http://schemas.microsoft.com/office/powerpoint/2010/main" val="37195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8147453B-A003-4499-BDD8-8E0E16958A2E}" type="slidenum">
              <a:rPr lang="zh-CN" altLang="en-US" smtClean="0"/>
              <a:t>20</a:t>
            </a:fld>
            <a:endParaRPr lang="zh-CN" altLang="en-US"/>
          </a:p>
        </p:txBody>
      </p:sp>
    </p:spTree>
    <p:extLst>
      <p:ext uri="{BB962C8B-B14F-4D97-AF65-F5344CB8AC3E}">
        <p14:creationId xmlns:p14="http://schemas.microsoft.com/office/powerpoint/2010/main" val="1651294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8147453B-A003-4499-BDD8-8E0E16958A2E}" type="slidenum">
              <a:rPr lang="zh-CN" altLang="en-US" smtClean="0"/>
              <a:t>21</a:t>
            </a:fld>
            <a:endParaRPr lang="zh-CN" altLang="en-US"/>
          </a:p>
        </p:txBody>
      </p:sp>
    </p:spTree>
    <p:extLst>
      <p:ext uri="{BB962C8B-B14F-4D97-AF65-F5344CB8AC3E}">
        <p14:creationId xmlns:p14="http://schemas.microsoft.com/office/powerpoint/2010/main" val="104264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8147453B-A003-4499-BDD8-8E0E16958A2E}" type="slidenum">
              <a:rPr lang="zh-CN" altLang="en-US" smtClean="0"/>
              <a:t>24</a:t>
            </a:fld>
            <a:endParaRPr lang="zh-CN" altLang="en-US"/>
          </a:p>
        </p:txBody>
      </p:sp>
    </p:spTree>
    <p:extLst>
      <p:ext uri="{BB962C8B-B14F-4D97-AF65-F5344CB8AC3E}">
        <p14:creationId xmlns:p14="http://schemas.microsoft.com/office/powerpoint/2010/main" val="2272303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BB1A7C98-9BC9-074F-923E-FA19670D18A4}"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652A9-7385-D247-9818-84A740F856BC}" type="slidenum">
              <a:rPr lang="en-US" smtClean="0"/>
              <a:t>‹#›</a:t>
            </a:fld>
            <a:endParaRPr lang="en-US"/>
          </a:p>
        </p:txBody>
      </p:sp>
    </p:spTree>
    <p:extLst>
      <p:ext uri="{BB962C8B-B14F-4D97-AF65-F5344CB8AC3E}">
        <p14:creationId xmlns:p14="http://schemas.microsoft.com/office/powerpoint/2010/main" val="1427939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BB1A7C98-9BC9-074F-923E-FA19670D18A4}"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652A9-7385-D247-9818-84A740F856BC}" type="slidenum">
              <a:rPr lang="en-US" smtClean="0"/>
              <a:t>‹#›</a:t>
            </a:fld>
            <a:endParaRPr lang="en-US"/>
          </a:p>
        </p:txBody>
      </p:sp>
    </p:spTree>
    <p:extLst>
      <p:ext uri="{BB962C8B-B14F-4D97-AF65-F5344CB8AC3E}">
        <p14:creationId xmlns:p14="http://schemas.microsoft.com/office/powerpoint/2010/main" val="812780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BB1A7C98-9BC9-074F-923E-FA19670D18A4}"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652A9-7385-D247-9818-84A740F856BC}" type="slidenum">
              <a:rPr lang="en-US" smtClean="0"/>
              <a:t>‹#›</a:t>
            </a:fld>
            <a:endParaRPr lang="en-US"/>
          </a:p>
        </p:txBody>
      </p:sp>
    </p:spTree>
    <p:extLst>
      <p:ext uri="{BB962C8B-B14F-4D97-AF65-F5344CB8AC3E}">
        <p14:creationId xmlns:p14="http://schemas.microsoft.com/office/powerpoint/2010/main" val="4164597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BB1A7C98-9BC9-074F-923E-FA19670D18A4}"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652A9-7385-D247-9818-84A740F856BC}" type="slidenum">
              <a:rPr lang="en-US" smtClean="0"/>
              <a:t>‹#›</a:t>
            </a:fld>
            <a:endParaRPr lang="en-US"/>
          </a:p>
        </p:txBody>
      </p:sp>
    </p:spTree>
    <p:extLst>
      <p:ext uri="{BB962C8B-B14F-4D97-AF65-F5344CB8AC3E}">
        <p14:creationId xmlns:p14="http://schemas.microsoft.com/office/powerpoint/2010/main" val="815661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BB1A7C98-9BC9-074F-923E-FA19670D18A4}"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652A9-7385-D247-9818-84A740F856BC}" type="slidenum">
              <a:rPr lang="en-US" smtClean="0"/>
              <a:t>‹#›</a:t>
            </a:fld>
            <a:endParaRPr lang="en-US"/>
          </a:p>
        </p:txBody>
      </p:sp>
    </p:spTree>
    <p:extLst>
      <p:ext uri="{BB962C8B-B14F-4D97-AF65-F5344CB8AC3E}">
        <p14:creationId xmlns:p14="http://schemas.microsoft.com/office/powerpoint/2010/main" val="2615085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BB1A7C98-9BC9-074F-923E-FA19670D18A4}"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652A9-7385-D247-9818-84A740F856BC}" type="slidenum">
              <a:rPr lang="en-US" smtClean="0"/>
              <a:t>‹#›</a:t>
            </a:fld>
            <a:endParaRPr lang="en-US"/>
          </a:p>
        </p:txBody>
      </p:sp>
    </p:spTree>
    <p:extLst>
      <p:ext uri="{BB962C8B-B14F-4D97-AF65-F5344CB8AC3E}">
        <p14:creationId xmlns:p14="http://schemas.microsoft.com/office/powerpoint/2010/main" val="1393477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BB1A7C98-9BC9-074F-923E-FA19670D18A4}" type="datetimeFigureOut">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D652A9-7385-D247-9818-84A740F856BC}" type="slidenum">
              <a:rPr lang="en-US" smtClean="0"/>
              <a:t>‹#›</a:t>
            </a:fld>
            <a:endParaRPr lang="en-US"/>
          </a:p>
        </p:txBody>
      </p:sp>
    </p:spTree>
    <p:extLst>
      <p:ext uri="{BB962C8B-B14F-4D97-AF65-F5344CB8AC3E}">
        <p14:creationId xmlns:p14="http://schemas.microsoft.com/office/powerpoint/2010/main" val="1711931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BB1A7C98-9BC9-074F-923E-FA19670D18A4}"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D652A9-7385-D247-9818-84A740F856BC}" type="slidenum">
              <a:rPr lang="en-US" smtClean="0"/>
              <a:t>‹#›</a:t>
            </a:fld>
            <a:endParaRPr lang="en-US"/>
          </a:p>
        </p:txBody>
      </p:sp>
    </p:spTree>
    <p:extLst>
      <p:ext uri="{BB962C8B-B14F-4D97-AF65-F5344CB8AC3E}">
        <p14:creationId xmlns:p14="http://schemas.microsoft.com/office/powerpoint/2010/main" val="348510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A7C98-9BC9-074F-923E-FA19670D18A4}" type="datetimeFigureOut">
              <a:rPr lang="en-US" smtClean="0"/>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D652A9-7385-D247-9818-84A740F856BC}" type="slidenum">
              <a:rPr lang="en-US" smtClean="0"/>
              <a:t>‹#›</a:t>
            </a:fld>
            <a:endParaRPr lang="en-US"/>
          </a:p>
        </p:txBody>
      </p:sp>
    </p:spTree>
    <p:extLst>
      <p:ext uri="{BB962C8B-B14F-4D97-AF65-F5344CB8AC3E}">
        <p14:creationId xmlns:p14="http://schemas.microsoft.com/office/powerpoint/2010/main" val="1710752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BB1A7C98-9BC9-074F-923E-FA19670D18A4}"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652A9-7385-D247-9818-84A740F856BC}" type="slidenum">
              <a:rPr lang="en-US" smtClean="0"/>
              <a:t>‹#›</a:t>
            </a:fld>
            <a:endParaRPr lang="en-US"/>
          </a:p>
        </p:txBody>
      </p:sp>
    </p:spTree>
    <p:extLst>
      <p:ext uri="{BB962C8B-B14F-4D97-AF65-F5344CB8AC3E}">
        <p14:creationId xmlns:p14="http://schemas.microsoft.com/office/powerpoint/2010/main" val="183085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BB1A7C98-9BC9-074F-923E-FA19670D18A4}"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652A9-7385-D247-9818-84A740F856BC}" type="slidenum">
              <a:rPr lang="en-US" smtClean="0"/>
              <a:t>‹#›</a:t>
            </a:fld>
            <a:endParaRPr lang="en-US"/>
          </a:p>
        </p:txBody>
      </p:sp>
    </p:spTree>
    <p:extLst>
      <p:ext uri="{BB962C8B-B14F-4D97-AF65-F5344CB8AC3E}">
        <p14:creationId xmlns:p14="http://schemas.microsoft.com/office/powerpoint/2010/main" val="111524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1A7C98-9BC9-074F-923E-FA19670D18A4}" type="datetimeFigureOut">
              <a:rPr lang="en-US" smtClean="0"/>
              <a:t>1/21/2020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D652A9-7385-D247-9818-84A740F856BC}" type="slidenum">
              <a:rPr lang="en-US" smtClean="0"/>
              <a:t>‹#›</a:t>
            </a:fld>
            <a:endParaRPr lang="en-US"/>
          </a:p>
        </p:txBody>
      </p:sp>
    </p:spTree>
    <p:extLst>
      <p:ext uri="{BB962C8B-B14F-4D97-AF65-F5344CB8AC3E}">
        <p14:creationId xmlns:p14="http://schemas.microsoft.com/office/powerpoint/2010/main" val="454206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gpy/foconnect/tree/HongKong" TargetMode="External"/><Relationship Id="rId2" Type="http://schemas.openxmlformats.org/officeDocument/2006/relationships/hyperlink" Target="https://www.anaconda.com/distribution"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sgpy/foconnect/tree/HongKong" TargetMode="External"/><Relationship Id="rId7" Type="http://schemas.openxmlformats.org/officeDocument/2006/relationships/image" Target="../media/image31.jpeg"/><Relationship Id="rId2" Type="http://schemas.openxmlformats.org/officeDocument/2006/relationships/hyperlink" Target="https://docs.python.org/3/tutorial/index.html" TargetMode="External"/><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sgpy/foconnect/tree/HongKo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Python</a:t>
            </a:r>
            <a:endParaRPr lang="en-US" dirty="0"/>
          </a:p>
        </p:txBody>
      </p:sp>
      <p:sp>
        <p:nvSpPr>
          <p:cNvPr id="3" name="Subtitle 2"/>
          <p:cNvSpPr>
            <a:spLocks noGrp="1"/>
          </p:cNvSpPr>
          <p:nvPr>
            <p:ph type="subTitle" idx="1"/>
          </p:nvPr>
        </p:nvSpPr>
        <p:spPr/>
        <p:txBody>
          <a:bodyPr/>
          <a:lstStyle/>
          <a:p>
            <a:r>
              <a:rPr lang="en-US" dirty="0" smtClean="0"/>
              <a:t>FO-Technology</a:t>
            </a:r>
          </a:p>
          <a:p>
            <a:r>
              <a:rPr lang="en-US" dirty="0" smtClean="0"/>
              <a:t>Session </a:t>
            </a:r>
            <a:r>
              <a:rPr lang="en-US" altLang="zh-CN" dirty="0" smtClean="0"/>
              <a:t>2</a:t>
            </a:r>
            <a:endParaRPr lang="en-US" dirty="0"/>
          </a:p>
        </p:txBody>
      </p:sp>
      <p:pic>
        <p:nvPicPr>
          <p:cNvPr id="4" name="Picture 3"/>
          <p:cNvPicPr>
            <a:picLocks noChangeAspect="1"/>
          </p:cNvPicPr>
          <p:nvPr/>
        </p:nvPicPr>
        <p:blipFill>
          <a:blip r:embed="rId2"/>
          <a:stretch>
            <a:fillRect/>
          </a:stretch>
        </p:blipFill>
        <p:spPr>
          <a:xfrm>
            <a:off x="3632878" y="681546"/>
            <a:ext cx="1762442" cy="1448879"/>
          </a:xfrm>
          <a:prstGeom prst="rect">
            <a:avLst/>
          </a:prstGeom>
        </p:spPr>
      </p:pic>
    </p:spTree>
    <p:extLst>
      <p:ext uri="{BB962C8B-B14F-4D97-AF65-F5344CB8AC3E}">
        <p14:creationId xmlns:p14="http://schemas.microsoft.com/office/powerpoint/2010/main" val="2341585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0797" y="2220142"/>
            <a:ext cx="7329029" cy="2821592"/>
          </a:xfrm>
          <a:prstGeom prst="rect">
            <a:avLst/>
          </a:prstGeom>
        </p:spPr>
      </p:pic>
      <p:sp>
        <p:nvSpPr>
          <p:cNvPr id="5" name="Title 1"/>
          <p:cNvSpPr>
            <a:spLocks noGrp="1"/>
          </p:cNvSpPr>
          <p:nvPr>
            <p:ph type="title"/>
          </p:nvPr>
        </p:nvSpPr>
        <p:spPr>
          <a:xfrm>
            <a:off x="457200" y="846138"/>
            <a:ext cx="8229600" cy="1143000"/>
          </a:xfrm>
        </p:spPr>
        <p:txBody>
          <a:bodyPr>
            <a:normAutofit/>
          </a:bodyPr>
          <a:lstStyle/>
          <a:p>
            <a:r>
              <a:rPr lang="en-US" sz="3200" dirty="0" smtClean="0"/>
              <a:t>List indexing</a:t>
            </a:r>
            <a:endParaRPr lang="en-US" sz="3200" dirty="0"/>
          </a:p>
        </p:txBody>
      </p:sp>
    </p:spTree>
    <p:extLst>
      <p:ext uri="{BB962C8B-B14F-4D97-AF65-F5344CB8AC3E}">
        <p14:creationId xmlns:p14="http://schemas.microsoft.com/office/powerpoint/2010/main" val="1004340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0927"/>
            <a:ext cx="8229600" cy="1143000"/>
          </a:xfrm>
        </p:spPr>
        <p:txBody>
          <a:bodyPr>
            <a:normAutofit/>
          </a:bodyPr>
          <a:lstStyle/>
          <a:p>
            <a:pPr algn="l"/>
            <a:r>
              <a:rPr lang="en-US" sz="2800" b="1" dirty="0" smtClean="0">
                <a:latin typeface="Yu Gothic UI" panose="020B0500000000000000" pitchFamily="34" charset="-128"/>
                <a:ea typeface="Yu Gothic UI" panose="020B0500000000000000" pitchFamily="34" charset="-128"/>
              </a:rPr>
              <a:t>Q: What is the output of the following program?</a:t>
            </a:r>
            <a:endParaRPr lang="en-US" sz="2800" b="1" dirty="0">
              <a:latin typeface="Yu Gothic UI" panose="020B0500000000000000" pitchFamily="34" charset="-128"/>
              <a:ea typeface="Yu Gothic UI" panose="020B0500000000000000" pitchFamily="34" charset="-128"/>
            </a:endParaRPr>
          </a:p>
        </p:txBody>
      </p:sp>
      <p:sp>
        <p:nvSpPr>
          <p:cNvPr id="5" name="Rectangle 4"/>
          <p:cNvSpPr/>
          <p:nvPr/>
        </p:nvSpPr>
        <p:spPr>
          <a:xfrm>
            <a:off x="457199" y="4145706"/>
            <a:ext cx="7826991" cy="1815882"/>
          </a:xfrm>
          <a:prstGeom prst="rect">
            <a:avLst/>
          </a:prstGeom>
        </p:spPr>
        <p:txBody>
          <a:bodyPr wrap="square">
            <a:spAutoFit/>
          </a:bodyPr>
          <a:lstStyle/>
          <a:p>
            <a:pPr marL="914400" lvl="1" indent="-457200">
              <a:buFont typeface="+mj-lt"/>
              <a:buAutoNum type="alphaUcPeriod"/>
            </a:pPr>
            <a:r>
              <a:rPr lang="en-US" sz="2800" dirty="0" smtClean="0"/>
              <a:t>[1, -1]</a:t>
            </a:r>
          </a:p>
          <a:p>
            <a:pPr marL="914400" lvl="1" indent="-457200">
              <a:buFont typeface="+mj-lt"/>
              <a:buAutoNum type="alphaUcPeriod"/>
            </a:pPr>
            <a:r>
              <a:rPr lang="en-US" sz="2800" dirty="0" smtClean="0"/>
              <a:t>[‘p’, ‘n’]</a:t>
            </a:r>
          </a:p>
          <a:p>
            <a:pPr marL="914400" lvl="1" indent="-457200">
              <a:buFont typeface="+mj-lt"/>
              <a:buAutoNum type="alphaUcPeriod"/>
            </a:pPr>
            <a:r>
              <a:rPr lang="en-US" sz="2800" dirty="0" smtClean="0"/>
              <a:t>[‘p’, ‘y’, ‘t’, ‘h’, ‘o’, ‘n’]</a:t>
            </a:r>
          </a:p>
          <a:p>
            <a:pPr marL="914400" lvl="1" indent="-457200">
              <a:buFont typeface="+mj-lt"/>
              <a:buAutoNum type="alphaUcPeriod"/>
            </a:pPr>
            <a:r>
              <a:rPr lang="en-US" sz="2800" dirty="0" smtClean="0"/>
              <a:t>[‘y’, ‘t’, ‘h’, ‘o’]</a:t>
            </a:r>
          </a:p>
        </p:txBody>
      </p:sp>
      <p:sp>
        <p:nvSpPr>
          <p:cNvPr id="6" name="Title 1"/>
          <p:cNvSpPr txBox="1">
            <a:spLocks/>
          </p:cNvSpPr>
          <p:nvPr/>
        </p:nvSpPr>
        <p:spPr>
          <a:xfrm>
            <a:off x="457199" y="304545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latin typeface="Yu Gothic UI" panose="020B0500000000000000" pitchFamily="34" charset="-128"/>
                <a:ea typeface="Yu Gothic UI" panose="020B0500000000000000" pitchFamily="34" charset="-128"/>
              </a:rPr>
              <a:t>Choose One</a:t>
            </a:r>
            <a:endParaRPr lang="en-US" sz="2800" b="1" dirty="0">
              <a:latin typeface="Yu Gothic UI" panose="020B0500000000000000" pitchFamily="34" charset="-128"/>
              <a:ea typeface="Yu Gothic UI" panose="020B0500000000000000" pitchFamily="34" charset="-128"/>
            </a:endParaRPr>
          </a:p>
        </p:txBody>
      </p:sp>
      <p:pic>
        <p:nvPicPr>
          <p:cNvPr id="3" name="Picture 2"/>
          <p:cNvPicPr>
            <a:picLocks noChangeAspect="1"/>
          </p:cNvPicPr>
          <p:nvPr/>
        </p:nvPicPr>
        <p:blipFill>
          <a:blip r:embed="rId2"/>
          <a:stretch>
            <a:fillRect/>
          </a:stretch>
        </p:blipFill>
        <p:spPr>
          <a:xfrm>
            <a:off x="457199" y="1935984"/>
            <a:ext cx="7906551" cy="1039227"/>
          </a:xfrm>
          <a:prstGeom prst="rect">
            <a:avLst/>
          </a:prstGeom>
        </p:spPr>
        <p:style>
          <a:lnRef idx="1">
            <a:schemeClr val="accent1"/>
          </a:lnRef>
          <a:fillRef idx="3">
            <a:schemeClr val="accent1"/>
          </a:fillRef>
          <a:effectRef idx="2">
            <a:schemeClr val="accent1"/>
          </a:effectRef>
          <a:fontRef idx="minor">
            <a:schemeClr val="lt1"/>
          </a:fontRef>
        </p:style>
      </p:pic>
    </p:spTree>
    <p:extLst>
      <p:ext uri="{BB962C8B-B14F-4D97-AF65-F5344CB8AC3E}">
        <p14:creationId xmlns:p14="http://schemas.microsoft.com/office/powerpoint/2010/main" val="310629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5">
                                            <p:txEl>
                                              <p:pRg st="0" end="0"/>
                                            </p:txEl>
                                          </p:spTgt>
                                        </p:tgtEl>
                                        <p:attrNameLst>
                                          <p:attrName>style.color</p:attrName>
                                        </p:attrNameLst>
                                      </p:cBhvr>
                                      <p:to>
                                        <a:srgbClr val="C4BD97"/>
                                      </p:to>
                                    </p:animClr>
                                  </p:childTnLst>
                                </p:cTn>
                              </p:par>
                              <p:par>
                                <p:cTn id="7" presetID="3" presetClass="emph" presetSubtype="2" fill="hold" nodeType="withEffect">
                                  <p:stCondLst>
                                    <p:cond delay="0"/>
                                  </p:stCondLst>
                                  <p:childTnLst>
                                    <p:animClr clrSpc="rgb" dir="cw">
                                      <p:cBhvr override="childStyle">
                                        <p:cTn id="8" dur="10" fill="hold"/>
                                        <p:tgtEl>
                                          <p:spTgt spid="5">
                                            <p:txEl>
                                              <p:pRg st="1" end="1"/>
                                            </p:txEl>
                                          </p:spTgt>
                                        </p:tgtEl>
                                        <p:attrNameLst>
                                          <p:attrName>style.color</p:attrName>
                                        </p:attrNameLst>
                                      </p:cBhvr>
                                      <p:to>
                                        <a:srgbClr val="C4BD97"/>
                                      </p:to>
                                    </p:animClr>
                                  </p:childTnLst>
                                </p:cTn>
                              </p:par>
                              <p:par>
                                <p:cTn id="9" presetID="3" presetClass="emph" presetSubtype="2" fill="hold" nodeType="withEffect">
                                  <p:stCondLst>
                                    <p:cond delay="0"/>
                                  </p:stCondLst>
                                  <p:childTnLst>
                                    <p:animClr clrSpc="rgb" dir="cw">
                                      <p:cBhvr override="childStyle">
                                        <p:cTn id="10" dur="10" fill="hold"/>
                                        <p:tgtEl>
                                          <p:spTgt spid="5">
                                            <p:txEl>
                                              <p:pRg st="2" end="2"/>
                                            </p:txEl>
                                          </p:spTgt>
                                        </p:tgtEl>
                                        <p:attrNameLst>
                                          <p:attrName>style.color</p:attrName>
                                        </p:attrNameLst>
                                      </p:cBhvr>
                                      <p:to>
                                        <a:srgbClr val="C4BD97"/>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0927"/>
            <a:ext cx="8229600" cy="1143000"/>
          </a:xfrm>
        </p:spPr>
        <p:txBody>
          <a:bodyPr>
            <a:normAutofit/>
          </a:bodyPr>
          <a:lstStyle/>
          <a:p>
            <a:pPr algn="l"/>
            <a:r>
              <a:rPr lang="en-US" sz="2800" b="1" dirty="0" smtClean="0">
                <a:latin typeface="Yu Gothic UI" panose="020B0500000000000000" pitchFamily="34" charset="-128"/>
                <a:ea typeface="Yu Gothic UI" panose="020B0500000000000000" pitchFamily="34" charset="-128"/>
              </a:rPr>
              <a:t>Q: What is the output of the following program?</a:t>
            </a:r>
            <a:endParaRPr lang="en-US" sz="2800" b="1" dirty="0">
              <a:latin typeface="Yu Gothic UI" panose="020B0500000000000000" pitchFamily="34" charset="-128"/>
              <a:ea typeface="Yu Gothic UI" panose="020B0500000000000000" pitchFamily="34" charset="-128"/>
            </a:endParaRPr>
          </a:p>
        </p:txBody>
      </p:sp>
      <p:sp>
        <p:nvSpPr>
          <p:cNvPr id="5" name="Rectangle 4"/>
          <p:cNvSpPr/>
          <p:nvPr/>
        </p:nvSpPr>
        <p:spPr>
          <a:xfrm>
            <a:off x="457199" y="4145706"/>
            <a:ext cx="7826991" cy="1815882"/>
          </a:xfrm>
          <a:prstGeom prst="rect">
            <a:avLst/>
          </a:prstGeom>
        </p:spPr>
        <p:txBody>
          <a:bodyPr wrap="square">
            <a:spAutoFit/>
          </a:bodyPr>
          <a:lstStyle/>
          <a:p>
            <a:pPr marL="914400" lvl="1" indent="-457200">
              <a:buFont typeface="+mj-lt"/>
              <a:buAutoNum type="alphaUcPeriod"/>
            </a:pPr>
            <a:r>
              <a:rPr lang="en-US" sz="2800" dirty="0" smtClean="0"/>
              <a:t>[4, 6]</a:t>
            </a:r>
          </a:p>
          <a:p>
            <a:pPr marL="914400" lvl="1" indent="-457200">
              <a:buFont typeface="+mj-lt"/>
              <a:buAutoNum type="alphaUcPeriod"/>
            </a:pPr>
            <a:r>
              <a:rPr lang="en-US" sz="2800" dirty="0" smtClean="0"/>
              <a:t>[1, 2, 3, 4]</a:t>
            </a:r>
          </a:p>
          <a:p>
            <a:pPr marL="914400" lvl="1" indent="-457200">
              <a:buFont typeface="+mj-lt"/>
              <a:buAutoNum type="alphaUcPeriod"/>
            </a:pPr>
            <a:r>
              <a:rPr lang="en-US" sz="2800" dirty="0" smtClean="0"/>
              <a:t>[[1, 2], [3, 4]]</a:t>
            </a:r>
          </a:p>
          <a:p>
            <a:pPr marL="914400" lvl="1" indent="-457200">
              <a:buFont typeface="+mj-lt"/>
              <a:buAutoNum type="alphaUcPeriod"/>
            </a:pPr>
            <a:r>
              <a:rPr lang="en-US" sz="2800" dirty="0" smtClean="0"/>
              <a:t>Error!</a:t>
            </a:r>
          </a:p>
        </p:txBody>
      </p:sp>
      <p:sp>
        <p:nvSpPr>
          <p:cNvPr id="6" name="Title 1"/>
          <p:cNvSpPr txBox="1">
            <a:spLocks/>
          </p:cNvSpPr>
          <p:nvPr/>
        </p:nvSpPr>
        <p:spPr>
          <a:xfrm>
            <a:off x="457200" y="3045455"/>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latin typeface="Yu Gothic UI" panose="020B0500000000000000" pitchFamily="34" charset="-128"/>
                <a:ea typeface="Yu Gothic UI" panose="020B0500000000000000" pitchFamily="34" charset="-128"/>
              </a:rPr>
              <a:t>Choose One</a:t>
            </a:r>
            <a:endParaRPr lang="en-US" sz="2800" b="1" dirty="0">
              <a:latin typeface="Yu Gothic UI" panose="020B0500000000000000" pitchFamily="34" charset="-128"/>
              <a:ea typeface="Yu Gothic UI" panose="020B0500000000000000" pitchFamily="34" charset="-128"/>
            </a:endParaRPr>
          </a:p>
        </p:txBody>
      </p:sp>
      <p:pic>
        <p:nvPicPr>
          <p:cNvPr id="4" name="Picture 3"/>
          <p:cNvPicPr>
            <a:picLocks noChangeAspect="1"/>
          </p:cNvPicPr>
          <p:nvPr/>
        </p:nvPicPr>
        <p:blipFill>
          <a:blip r:embed="rId2"/>
          <a:stretch>
            <a:fillRect/>
          </a:stretch>
        </p:blipFill>
        <p:spPr>
          <a:xfrm>
            <a:off x="457199" y="1644032"/>
            <a:ext cx="7944258" cy="1003634"/>
          </a:xfrm>
          <a:prstGeom prst="rect">
            <a:avLst/>
          </a:prstGeom>
        </p:spPr>
        <p:style>
          <a:lnRef idx="1">
            <a:schemeClr val="accent1"/>
          </a:lnRef>
          <a:fillRef idx="3">
            <a:schemeClr val="accent1"/>
          </a:fillRef>
          <a:effectRef idx="2">
            <a:schemeClr val="accent1"/>
          </a:effectRef>
          <a:fontRef idx="minor">
            <a:schemeClr val="lt1"/>
          </a:fontRef>
        </p:style>
      </p:pic>
    </p:spTree>
    <p:extLst>
      <p:ext uri="{BB962C8B-B14F-4D97-AF65-F5344CB8AC3E}">
        <p14:creationId xmlns:p14="http://schemas.microsoft.com/office/powerpoint/2010/main" val="268786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5">
                                            <p:txEl>
                                              <p:pRg st="2" end="2"/>
                                            </p:txEl>
                                          </p:spTgt>
                                        </p:tgtEl>
                                        <p:attrNameLst>
                                          <p:attrName>style.color</p:attrName>
                                        </p:attrNameLst>
                                      </p:cBhvr>
                                      <p:to>
                                        <a:srgbClr val="C4BD97"/>
                                      </p:to>
                                    </p:animClr>
                                  </p:childTnLst>
                                </p:cTn>
                              </p:par>
                              <p:par>
                                <p:cTn id="7" presetID="3" presetClass="emph" presetSubtype="2" fill="hold" nodeType="withEffect">
                                  <p:stCondLst>
                                    <p:cond delay="0"/>
                                  </p:stCondLst>
                                  <p:childTnLst>
                                    <p:animClr clrSpc="rgb" dir="cw">
                                      <p:cBhvr override="childStyle">
                                        <p:cTn id="8" dur="10" fill="hold"/>
                                        <p:tgtEl>
                                          <p:spTgt spid="5">
                                            <p:txEl>
                                              <p:pRg st="3" end="3"/>
                                            </p:txEl>
                                          </p:spTgt>
                                        </p:tgtEl>
                                        <p:attrNameLst>
                                          <p:attrName>style.color</p:attrName>
                                        </p:attrNameLst>
                                      </p:cBhvr>
                                      <p:to>
                                        <a:srgbClr val="C4BD97"/>
                                      </p:to>
                                    </p:animClr>
                                  </p:childTnLst>
                                </p:cTn>
                              </p:par>
                              <p:par>
                                <p:cTn id="9" presetID="3" presetClass="emph" presetSubtype="2" fill="hold" nodeType="withEffect">
                                  <p:stCondLst>
                                    <p:cond delay="0"/>
                                  </p:stCondLst>
                                  <p:childTnLst>
                                    <p:animClr clrSpc="rgb" dir="cw">
                                      <p:cBhvr override="childStyle">
                                        <p:cTn id="10" dur="10" fill="hold"/>
                                        <p:tgtEl>
                                          <p:spTgt spid="5">
                                            <p:txEl>
                                              <p:pRg st="0" end="0"/>
                                            </p:txEl>
                                          </p:spTgt>
                                        </p:tgtEl>
                                        <p:attrNameLst>
                                          <p:attrName>style.color</p:attrName>
                                        </p:attrNameLst>
                                      </p:cBhvr>
                                      <p:to>
                                        <a:srgbClr val="C4BD97"/>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6138"/>
            <a:ext cx="8229600" cy="1143000"/>
          </a:xfrm>
        </p:spPr>
        <p:txBody>
          <a:bodyPr>
            <a:normAutofit/>
          </a:bodyPr>
          <a:lstStyle/>
          <a:p>
            <a:pPr algn="l"/>
            <a:r>
              <a:rPr lang="en-US" sz="3200" b="1" dirty="0" smtClean="0">
                <a:latin typeface="Yu Gothic UI" panose="020B0500000000000000" pitchFamily="34" charset="-128"/>
                <a:ea typeface="Yu Gothic UI" panose="020B0500000000000000" pitchFamily="34" charset="-128"/>
              </a:rPr>
              <a:t>Q: How to create a dictionary</a:t>
            </a:r>
            <a:r>
              <a:rPr lang="zh-CN" altLang="en-US" sz="3200" b="1" dirty="0" smtClean="0">
                <a:latin typeface="Yu Gothic UI" panose="020B0500000000000000" pitchFamily="34" charset="-128"/>
                <a:ea typeface="Yu Gothic UI" panose="020B0500000000000000" pitchFamily="34" charset="-128"/>
              </a:rPr>
              <a:t>？</a:t>
            </a:r>
            <a:endParaRPr lang="en-US" sz="3200" b="1" dirty="0">
              <a:latin typeface="Yu Gothic UI" panose="020B0500000000000000" pitchFamily="34" charset="-128"/>
              <a:ea typeface="Yu Gothic UI" panose="020B0500000000000000" pitchFamily="34" charset="-128"/>
            </a:endParaRPr>
          </a:p>
        </p:txBody>
      </p:sp>
      <p:sp>
        <p:nvSpPr>
          <p:cNvPr id="5" name="Rectangle 4"/>
          <p:cNvSpPr/>
          <p:nvPr/>
        </p:nvSpPr>
        <p:spPr>
          <a:xfrm>
            <a:off x="457200" y="2339736"/>
            <a:ext cx="7497615" cy="400110"/>
          </a:xfrm>
          <a:prstGeom prst="rect">
            <a:avLst/>
          </a:prstGeom>
        </p:spPr>
        <p:txBody>
          <a:bodyPr wrap="square">
            <a:spAutoFit/>
          </a:bodyPr>
          <a:lstStyle/>
          <a:p>
            <a:r>
              <a:rPr lang="en-US" sz="2000" dirty="0" smtClean="0"/>
              <a:t>Create a dictionary with ‘name’ and ‘age’ as keys.</a:t>
            </a:r>
            <a:endParaRPr lang="en-US" sz="2000" dirty="0"/>
          </a:p>
        </p:txBody>
      </p:sp>
      <p:pic>
        <p:nvPicPr>
          <p:cNvPr id="4" name="Picture 3"/>
          <p:cNvPicPr>
            <a:picLocks noChangeAspect="1"/>
          </p:cNvPicPr>
          <p:nvPr/>
        </p:nvPicPr>
        <p:blipFill>
          <a:blip r:embed="rId2"/>
          <a:stretch>
            <a:fillRect/>
          </a:stretch>
        </p:blipFill>
        <p:spPr>
          <a:xfrm>
            <a:off x="457200" y="3292523"/>
            <a:ext cx="7953637" cy="2166582"/>
          </a:xfrm>
          <a:prstGeom prst="rect">
            <a:avLst/>
          </a:prstGeom>
        </p:spPr>
        <p:style>
          <a:lnRef idx="1">
            <a:schemeClr val="accent1"/>
          </a:lnRef>
          <a:fillRef idx="3">
            <a:schemeClr val="accent1"/>
          </a:fillRef>
          <a:effectRef idx="2">
            <a:schemeClr val="accent1"/>
          </a:effectRef>
          <a:fontRef idx="minor">
            <a:schemeClr val="lt1"/>
          </a:fontRef>
        </p:style>
      </p:pic>
    </p:spTree>
    <p:extLst>
      <p:ext uri="{BB962C8B-B14F-4D97-AF65-F5344CB8AC3E}">
        <p14:creationId xmlns:p14="http://schemas.microsoft.com/office/powerpoint/2010/main" val="144431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6138"/>
            <a:ext cx="8229600" cy="1143000"/>
          </a:xfrm>
        </p:spPr>
        <p:txBody>
          <a:bodyPr>
            <a:normAutofit/>
          </a:bodyPr>
          <a:lstStyle/>
          <a:p>
            <a:pPr algn="l"/>
            <a:r>
              <a:rPr lang="en-US" sz="3200" b="1" dirty="0" smtClean="0">
                <a:latin typeface="Yu Gothic UI" panose="020B0500000000000000" pitchFamily="34" charset="-128"/>
                <a:ea typeface="Yu Gothic UI" panose="020B0500000000000000" pitchFamily="34" charset="-128"/>
              </a:rPr>
              <a:t>Flow control statements</a:t>
            </a:r>
            <a:endParaRPr lang="en-US" sz="3200" b="1" dirty="0">
              <a:latin typeface="Yu Gothic UI" panose="020B0500000000000000" pitchFamily="34" charset="-128"/>
              <a:ea typeface="Yu Gothic UI" panose="020B0500000000000000" pitchFamily="34" charset="-128"/>
            </a:endParaRPr>
          </a:p>
        </p:txBody>
      </p:sp>
      <p:sp>
        <p:nvSpPr>
          <p:cNvPr id="5" name="Rectangle 4"/>
          <p:cNvSpPr/>
          <p:nvPr/>
        </p:nvSpPr>
        <p:spPr>
          <a:xfrm>
            <a:off x="457200" y="2339736"/>
            <a:ext cx="8001912" cy="1569660"/>
          </a:xfrm>
          <a:prstGeom prst="rect">
            <a:avLst/>
          </a:prstGeom>
        </p:spPr>
        <p:txBody>
          <a:bodyPr wrap="square">
            <a:spAutoFit/>
          </a:bodyPr>
          <a:lstStyle/>
          <a:p>
            <a:r>
              <a:rPr lang="en-US" sz="2400" dirty="0" smtClean="0"/>
              <a:t>“if-else” statement controls what would happen if some condition was met and what otherwise. The code to be executed is based on the checking some conditions during the run-time.</a:t>
            </a:r>
            <a:endParaRPr lang="en-US" sz="2400" dirty="0"/>
          </a:p>
        </p:txBody>
      </p:sp>
      <p:pic>
        <p:nvPicPr>
          <p:cNvPr id="4" name="Picture 3"/>
          <p:cNvPicPr>
            <a:picLocks noChangeAspect="1"/>
          </p:cNvPicPr>
          <p:nvPr/>
        </p:nvPicPr>
        <p:blipFill>
          <a:blip r:embed="rId3"/>
          <a:stretch>
            <a:fillRect/>
          </a:stretch>
        </p:blipFill>
        <p:spPr>
          <a:xfrm>
            <a:off x="457199" y="4259994"/>
            <a:ext cx="8001913" cy="1082226"/>
          </a:xfrm>
          <a:prstGeom prst="rect">
            <a:avLst/>
          </a:prstGeom>
        </p:spPr>
        <p:style>
          <a:lnRef idx="1">
            <a:schemeClr val="accent1"/>
          </a:lnRef>
          <a:fillRef idx="3">
            <a:schemeClr val="accent1"/>
          </a:fillRef>
          <a:effectRef idx="2">
            <a:schemeClr val="accent1"/>
          </a:effectRef>
          <a:fontRef idx="minor">
            <a:schemeClr val="lt1"/>
          </a:fontRef>
        </p:style>
      </p:pic>
      <p:sp>
        <p:nvSpPr>
          <p:cNvPr id="10" name="Rectangle 9"/>
          <p:cNvSpPr/>
          <p:nvPr/>
        </p:nvSpPr>
        <p:spPr>
          <a:xfrm>
            <a:off x="709347" y="5718587"/>
            <a:ext cx="7749765" cy="400110"/>
          </a:xfrm>
          <a:prstGeom prst="rect">
            <a:avLst/>
          </a:prstGeom>
        </p:spPr>
        <p:txBody>
          <a:bodyPr wrap="square">
            <a:spAutoFit/>
          </a:bodyPr>
          <a:lstStyle/>
          <a:p>
            <a:pPr algn="r"/>
            <a:r>
              <a:rPr lang="en-US" sz="2000" u="sng" dirty="0">
                <a:solidFill>
                  <a:schemeClr val="accent1">
                    <a:lumMod val="50000"/>
                  </a:schemeClr>
                </a:solidFill>
              </a:rPr>
              <a:t>s</a:t>
            </a:r>
            <a:r>
              <a:rPr lang="en-US" sz="2000" u="sng" dirty="0" smtClean="0">
                <a:solidFill>
                  <a:schemeClr val="accent1">
                    <a:lumMod val="50000"/>
                  </a:schemeClr>
                </a:solidFill>
              </a:rPr>
              <a:t>ession2/flow_control.py</a:t>
            </a:r>
            <a:endParaRPr lang="en-US" sz="2000" u="sng" dirty="0">
              <a:solidFill>
                <a:schemeClr val="accent1">
                  <a:lumMod val="50000"/>
                </a:schemeClr>
              </a:solidFill>
            </a:endParaRPr>
          </a:p>
        </p:txBody>
      </p:sp>
    </p:spTree>
    <p:extLst>
      <p:ext uri="{BB962C8B-B14F-4D97-AF65-F5344CB8AC3E}">
        <p14:creationId xmlns:p14="http://schemas.microsoft.com/office/powerpoint/2010/main" val="3652709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1868"/>
            <a:ext cx="8229600" cy="1143000"/>
          </a:xfrm>
        </p:spPr>
        <p:txBody>
          <a:bodyPr>
            <a:normAutofit/>
          </a:bodyPr>
          <a:lstStyle/>
          <a:p>
            <a:pPr algn="l"/>
            <a:r>
              <a:rPr lang="en-US" altLang="zh-CN" sz="3200" b="1" dirty="0" smtClean="0">
                <a:latin typeface="Yu Gothic UI" panose="020B0500000000000000" pitchFamily="34" charset="-128"/>
                <a:ea typeface="Yu Gothic UI" panose="020B0500000000000000" pitchFamily="34" charset="-128"/>
              </a:rPr>
              <a:t>if-</a:t>
            </a:r>
            <a:r>
              <a:rPr lang="en-US" altLang="zh-CN" sz="3200" b="1" dirty="0" err="1" smtClean="0">
                <a:latin typeface="Yu Gothic UI" panose="020B0500000000000000" pitchFamily="34" charset="-128"/>
                <a:ea typeface="Yu Gothic UI" panose="020B0500000000000000" pitchFamily="34" charset="-128"/>
              </a:rPr>
              <a:t>elif</a:t>
            </a:r>
            <a:r>
              <a:rPr lang="en-US" altLang="zh-CN" sz="3200" b="1" dirty="0" smtClean="0">
                <a:latin typeface="Yu Gothic UI" panose="020B0500000000000000" pitchFamily="34" charset="-128"/>
                <a:ea typeface="Yu Gothic UI" panose="020B0500000000000000" pitchFamily="34" charset="-128"/>
              </a:rPr>
              <a:t>-else </a:t>
            </a:r>
            <a:r>
              <a:rPr lang="en-US" sz="3200" b="1" dirty="0" smtClean="0">
                <a:latin typeface="Yu Gothic UI" panose="020B0500000000000000" pitchFamily="34" charset="-128"/>
                <a:ea typeface="Yu Gothic UI" panose="020B0500000000000000" pitchFamily="34" charset="-128"/>
              </a:rPr>
              <a:t>statement</a:t>
            </a:r>
            <a:endParaRPr lang="en-US" sz="3200" b="1" dirty="0">
              <a:latin typeface="Yu Gothic UI" panose="020B0500000000000000" pitchFamily="34" charset="-128"/>
              <a:ea typeface="Yu Gothic UI" panose="020B0500000000000000" pitchFamily="34" charset="-128"/>
            </a:endParaRPr>
          </a:p>
        </p:txBody>
      </p:sp>
      <p:sp>
        <p:nvSpPr>
          <p:cNvPr id="10" name="Rectangle 9"/>
          <p:cNvSpPr/>
          <p:nvPr/>
        </p:nvSpPr>
        <p:spPr>
          <a:xfrm>
            <a:off x="709347" y="5718587"/>
            <a:ext cx="7749765" cy="400110"/>
          </a:xfrm>
          <a:prstGeom prst="rect">
            <a:avLst/>
          </a:prstGeom>
        </p:spPr>
        <p:txBody>
          <a:bodyPr wrap="square">
            <a:spAutoFit/>
          </a:bodyPr>
          <a:lstStyle/>
          <a:p>
            <a:pPr algn="r"/>
            <a:r>
              <a:rPr lang="en-US" sz="2000" u="sng" dirty="0">
                <a:solidFill>
                  <a:schemeClr val="accent1">
                    <a:lumMod val="50000"/>
                  </a:schemeClr>
                </a:solidFill>
              </a:rPr>
              <a:t>s</a:t>
            </a:r>
            <a:r>
              <a:rPr lang="en-US" sz="2000" u="sng" dirty="0" smtClean="0">
                <a:solidFill>
                  <a:schemeClr val="accent1">
                    <a:lumMod val="50000"/>
                  </a:schemeClr>
                </a:solidFill>
              </a:rPr>
              <a:t>ession2/flow_control.py</a:t>
            </a:r>
            <a:endParaRPr lang="en-US" sz="2000" u="sng" dirty="0">
              <a:solidFill>
                <a:schemeClr val="accent1">
                  <a:lumMod val="50000"/>
                </a:schemeClr>
              </a:solidFill>
            </a:endParaRPr>
          </a:p>
        </p:txBody>
      </p:sp>
      <p:pic>
        <p:nvPicPr>
          <p:cNvPr id="6" name="Picture 5"/>
          <p:cNvPicPr>
            <a:picLocks noChangeAspect="1"/>
          </p:cNvPicPr>
          <p:nvPr/>
        </p:nvPicPr>
        <p:blipFill>
          <a:blip r:embed="rId3"/>
          <a:stretch>
            <a:fillRect/>
          </a:stretch>
        </p:blipFill>
        <p:spPr>
          <a:xfrm>
            <a:off x="457200" y="1811243"/>
            <a:ext cx="8001912" cy="3781425"/>
          </a:xfrm>
          <a:prstGeom prst="rect">
            <a:avLst/>
          </a:prstGeom>
        </p:spPr>
        <p:style>
          <a:lnRef idx="1">
            <a:schemeClr val="accent1"/>
          </a:lnRef>
          <a:fillRef idx="3">
            <a:schemeClr val="accent1"/>
          </a:fillRef>
          <a:effectRef idx="2">
            <a:schemeClr val="accent1"/>
          </a:effectRef>
          <a:fontRef idx="minor">
            <a:schemeClr val="lt1"/>
          </a:fontRef>
        </p:style>
      </p:pic>
    </p:spTree>
    <p:extLst>
      <p:ext uri="{BB962C8B-B14F-4D97-AF65-F5344CB8AC3E}">
        <p14:creationId xmlns:p14="http://schemas.microsoft.com/office/powerpoint/2010/main" val="3477708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1868"/>
            <a:ext cx="8229600" cy="1143000"/>
          </a:xfrm>
        </p:spPr>
        <p:txBody>
          <a:bodyPr>
            <a:normAutofit/>
          </a:bodyPr>
          <a:lstStyle/>
          <a:p>
            <a:pPr algn="l"/>
            <a:r>
              <a:rPr lang="en-US" altLang="zh-CN" sz="3200" b="1" dirty="0" smtClean="0">
                <a:latin typeface="Yu Gothic UI" panose="020B0500000000000000" pitchFamily="34" charset="-128"/>
                <a:ea typeface="Yu Gothic UI" panose="020B0500000000000000" pitchFamily="34" charset="-128"/>
              </a:rPr>
              <a:t>if-else </a:t>
            </a:r>
            <a:r>
              <a:rPr lang="en-US" sz="3200" b="1" dirty="0" smtClean="0">
                <a:latin typeface="Yu Gothic UI" panose="020B0500000000000000" pitchFamily="34" charset="-128"/>
                <a:ea typeface="Yu Gothic UI" panose="020B0500000000000000" pitchFamily="34" charset="-128"/>
              </a:rPr>
              <a:t>statement with input</a:t>
            </a:r>
            <a:endParaRPr lang="en-US" sz="3200" b="1" dirty="0">
              <a:latin typeface="Yu Gothic UI" panose="020B0500000000000000" pitchFamily="34" charset="-128"/>
              <a:ea typeface="Yu Gothic UI" panose="020B0500000000000000" pitchFamily="34" charset="-128"/>
            </a:endParaRPr>
          </a:p>
        </p:txBody>
      </p:sp>
      <p:sp>
        <p:nvSpPr>
          <p:cNvPr id="10" name="Rectangle 9"/>
          <p:cNvSpPr/>
          <p:nvPr/>
        </p:nvSpPr>
        <p:spPr>
          <a:xfrm>
            <a:off x="709347" y="5718587"/>
            <a:ext cx="7749765" cy="400110"/>
          </a:xfrm>
          <a:prstGeom prst="rect">
            <a:avLst/>
          </a:prstGeom>
        </p:spPr>
        <p:txBody>
          <a:bodyPr wrap="square">
            <a:spAutoFit/>
          </a:bodyPr>
          <a:lstStyle/>
          <a:p>
            <a:pPr algn="r"/>
            <a:r>
              <a:rPr lang="en-US" sz="2000" u="sng" dirty="0" smtClean="0">
                <a:solidFill>
                  <a:schemeClr val="accent1">
                    <a:lumMod val="50000"/>
                  </a:schemeClr>
                </a:solidFill>
              </a:rPr>
              <a:t>session2/flow_control_terminal.py</a:t>
            </a:r>
            <a:endParaRPr lang="en-US" sz="2000" u="sng" dirty="0">
              <a:solidFill>
                <a:schemeClr val="accent1">
                  <a:lumMod val="50000"/>
                </a:schemeClr>
              </a:solidFill>
            </a:endParaRPr>
          </a:p>
        </p:txBody>
      </p:sp>
      <p:pic>
        <p:nvPicPr>
          <p:cNvPr id="3" name="Picture 2"/>
          <p:cNvPicPr>
            <a:picLocks noChangeAspect="1"/>
          </p:cNvPicPr>
          <p:nvPr/>
        </p:nvPicPr>
        <p:blipFill>
          <a:blip r:embed="rId3"/>
          <a:stretch>
            <a:fillRect/>
          </a:stretch>
        </p:blipFill>
        <p:spPr>
          <a:xfrm>
            <a:off x="457200" y="1920403"/>
            <a:ext cx="8001912" cy="3457575"/>
          </a:xfrm>
          <a:prstGeom prst="rect">
            <a:avLst/>
          </a:prstGeom>
        </p:spPr>
        <p:style>
          <a:lnRef idx="1">
            <a:schemeClr val="accent1"/>
          </a:lnRef>
          <a:fillRef idx="3">
            <a:schemeClr val="accent1"/>
          </a:fillRef>
          <a:effectRef idx="2">
            <a:schemeClr val="accent1"/>
          </a:effectRef>
          <a:fontRef idx="minor">
            <a:schemeClr val="lt1"/>
          </a:fontRef>
        </p:style>
      </p:pic>
    </p:spTree>
    <p:extLst>
      <p:ext uri="{BB962C8B-B14F-4D97-AF65-F5344CB8AC3E}">
        <p14:creationId xmlns:p14="http://schemas.microsoft.com/office/powerpoint/2010/main" val="29115833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2240"/>
            <a:ext cx="8229600" cy="1143000"/>
          </a:xfrm>
        </p:spPr>
        <p:txBody>
          <a:bodyPr>
            <a:normAutofit/>
          </a:bodyPr>
          <a:lstStyle/>
          <a:p>
            <a:pPr algn="l"/>
            <a:r>
              <a:rPr lang="en-US" sz="3200" b="1" dirty="0" smtClean="0">
                <a:latin typeface="Yu Gothic UI" panose="020B0500000000000000" pitchFamily="34" charset="-128"/>
                <a:ea typeface="Yu Gothic UI" panose="020B0500000000000000" pitchFamily="34" charset="-128"/>
              </a:rPr>
              <a:t>if-else in an expression</a:t>
            </a:r>
            <a:endParaRPr lang="en-US" sz="3200" b="1" dirty="0">
              <a:latin typeface="Yu Gothic UI" panose="020B0500000000000000" pitchFamily="34" charset="-128"/>
              <a:ea typeface="Yu Gothic UI" panose="020B0500000000000000" pitchFamily="34" charset="-128"/>
            </a:endParaRPr>
          </a:p>
        </p:txBody>
      </p:sp>
      <p:sp>
        <p:nvSpPr>
          <p:cNvPr id="5" name="Rectangle 4"/>
          <p:cNvSpPr/>
          <p:nvPr/>
        </p:nvSpPr>
        <p:spPr>
          <a:xfrm>
            <a:off x="457200" y="1824059"/>
            <a:ext cx="8001912" cy="830997"/>
          </a:xfrm>
          <a:prstGeom prst="rect">
            <a:avLst/>
          </a:prstGeom>
        </p:spPr>
        <p:txBody>
          <a:bodyPr wrap="square">
            <a:spAutoFit/>
          </a:bodyPr>
          <a:lstStyle/>
          <a:p>
            <a:r>
              <a:rPr lang="en-US" sz="2400" dirty="0" smtClean="0"/>
              <a:t>“if-else” can also be used in an expression for simplifying code in some cases.</a:t>
            </a:r>
            <a:endParaRPr lang="en-US" sz="2400" dirty="0"/>
          </a:p>
        </p:txBody>
      </p:sp>
      <p:sp>
        <p:nvSpPr>
          <p:cNvPr id="10" name="Rectangle 9"/>
          <p:cNvSpPr/>
          <p:nvPr/>
        </p:nvSpPr>
        <p:spPr>
          <a:xfrm>
            <a:off x="709347" y="5867418"/>
            <a:ext cx="7749765" cy="400110"/>
          </a:xfrm>
          <a:prstGeom prst="rect">
            <a:avLst/>
          </a:prstGeom>
        </p:spPr>
        <p:txBody>
          <a:bodyPr wrap="square">
            <a:spAutoFit/>
          </a:bodyPr>
          <a:lstStyle/>
          <a:p>
            <a:pPr algn="r"/>
            <a:r>
              <a:rPr lang="en-US" sz="2000" u="sng" dirty="0">
                <a:solidFill>
                  <a:schemeClr val="accent1">
                    <a:lumMod val="50000"/>
                  </a:schemeClr>
                </a:solidFill>
              </a:rPr>
              <a:t>s</a:t>
            </a:r>
            <a:r>
              <a:rPr lang="en-US" sz="2000" u="sng" dirty="0" smtClean="0">
                <a:solidFill>
                  <a:schemeClr val="accent1">
                    <a:lumMod val="50000"/>
                  </a:schemeClr>
                </a:solidFill>
              </a:rPr>
              <a:t>ession2/flow_control.py</a:t>
            </a:r>
            <a:endParaRPr lang="en-US" sz="2000" u="sng" dirty="0">
              <a:solidFill>
                <a:schemeClr val="accent1">
                  <a:lumMod val="50000"/>
                </a:schemeClr>
              </a:solidFill>
            </a:endParaRPr>
          </a:p>
        </p:txBody>
      </p:sp>
      <p:pic>
        <p:nvPicPr>
          <p:cNvPr id="6" name="Picture 5"/>
          <p:cNvPicPr>
            <a:picLocks noChangeAspect="1"/>
          </p:cNvPicPr>
          <p:nvPr/>
        </p:nvPicPr>
        <p:blipFill>
          <a:blip r:embed="rId3"/>
          <a:stretch>
            <a:fillRect/>
          </a:stretch>
        </p:blipFill>
        <p:spPr>
          <a:xfrm>
            <a:off x="457200" y="2655056"/>
            <a:ext cx="8001912" cy="3212362"/>
          </a:xfrm>
          <a:prstGeom prst="rect">
            <a:avLst/>
          </a:prstGeom>
        </p:spPr>
        <p:style>
          <a:lnRef idx="1">
            <a:schemeClr val="accent1"/>
          </a:lnRef>
          <a:fillRef idx="3">
            <a:schemeClr val="accent1"/>
          </a:fillRef>
          <a:effectRef idx="2">
            <a:schemeClr val="accent1"/>
          </a:effectRef>
          <a:fontRef idx="minor">
            <a:schemeClr val="lt1"/>
          </a:fontRef>
        </p:style>
      </p:pic>
    </p:spTree>
    <p:extLst>
      <p:ext uri="{BB962C8B-B14F-4D97-AF65-F5344CB8AC3E}">
        <p14:creationId xmlns:p14="http://schemas.microsoft.com/office/powerpoint/2010/main" val="6520536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1708"/>
            <a:ext cx="8229600" cy="1143000"/>
          </a:xfrm>
        </p:spPr>
        <p:txBody>
          <a:bodyPr>
            <a:normAutofit/>
          </a:bodyPr>
          <a:lstStyle/>
          <a:p>
            <a:pPr algn="l"/>
            <a:r>
              <a:rPr lang="en-US" sz="3200" b="1" dirty="0" smtClean="0">
                <a:latin typeface="Yu Gothic UI" panose="020B0500000000000000" pitchFamily="34" charset="-128"/>
                <a:ea typeface="Yu Gothic UI" panose="020B0500000000000000" pitchFamily="34" charset="-128"/>
              </a:rPr>
              <a:t>Iteration</a:t>
            </a:r>
            <a:endParaRPr lang="en-US" sz="3200" b="1" dirty="0">
              <a:latin typeface="Yu Gothic UI" panose="020B0500000000000000" pitchFamily="34" charset="-128"/>
              <a:ea typeface="Yu Gothic UI" panose="020B0500000000000000" pitchFamily="34" charset="-128"/>
            </a:endParaRPr>
          </a:p>
        </p:txBody>
      </p:sp>
      <p:sp>
        <p:nvSpPr>
          <p:cNvPr id="5" name="Rectangle 4"/>
          <p:cNvSpPr/>
          <p:nvPr/>
        </p:nvSpPr>
        <p:spPr>
          <a:xfrm>
            <a:off x="457199" y="1989138"/>
            <a:ext cx="8001912" cy="830997"/>
          </a:xfrm>
          <a:prstGeom prst="rect">
            <a:avLst/>
          </a:prstGeom>
        </p:spPr>
        <p:txBody>
          <a:bodyPr wrap="square">
            <a:spAutoFit/>
          </a:bodyPr>
          <a:lstStyle/>
          <a:p>
            <a:r>
              <a:rPr lang="en-US" sz="2400" dirty="0" smtClean="0"/>
              <a:t>We use “for…in” statement to process each element of a data container such as list, dictionary etc..</a:t>
            </a:r>
            <a:endParaRPr lang="en-US" sz="2400" dirty="0"/>
          </a:p>
        </p:txBody>
      </p:sp>
      <p:sp>
        <p:nvSpPr>
          <p:cNvPr id="10" name="Rectangle 9"/>
          <p:cNvSpPr/>
          <p:nvPr/>
        </p:nvSpPr>
        <p:spPr>
          <a:xfrm>
            <a:off x="934284" y="5695791"/>
            <a:ext cx="7749765" cy="400110"/>
          </a:xfrm>
          <a:prstGeom prst="rect">
            <a:avLst/>
          </a:prstGeom>
        </p:spPr>
        <p:txBody>
          <a:bodyPr wrap="square">
            <a:spAutoFit/>
          </a:bodyPr>
          <a:lstStyle/>
          <a:p>
            <a:pPr algn="r"/>
            <a:r>
              <a:rPr lang="en-US" sz="2000" u="sng" dirty="0" smtClean="0">
                <a:solidFill>
                  <a:schemeClr val="accent1">
                    <a:lumMod val="50000"/>
                  </a:schemeClr>
                </a:solidFill>
              </a:rPr>
              <a:t>session2/iteration.py</a:t>
            </a:r>
            <a:endParaRPr lang="en-US" sz="2000" u="sng" dirty="0">
              <a:solidFill>
                <a:schemeClr val="accent1">
                  <a:lumMod val="50000"/>
                </a:schemeClr>
              </a:solidFill>
            </a:endParaRPr>
          </a:p>
        </p:txBody>
      </p:sp>
      <p:pic>
        <p:nvPicPr>
          <p:cNvPr id="3" name="Picture 2"/>
          <p:cNvPicPr>
            <a:picLocks noChangeAspect="1"/>
          </p:cNvPicPr>
          <p:nvPr/>
        </p:nvPicPr>
        <p:blipFill>
          <a:blip r:embed="rId3"/>
          <a:stretch>
            <a:fillRect/>
          </a:stretch>
        </p:blipFill>
        <p:spPr>
          <a:xfrm>
            <a:off x="457198" y="2943960"/>
            <a:ext cx="8226851" cy="2310428"/>
          </a:xfrm>
          <a:prstGeom prst="rect">
            <a:avLst/>
          </a:prstGeom>
        </p:spPr>
        <p:style>
          <a:lnRef idx="1">
            <a:schemeClr val="accent1"/>
          </a:lnRef>
          <a:fillRef idx="3">
            <a:schemeClr val="accent1"/>
          </a:fillRef>
          <a:effectRef idx="2">
            <a:schemeClr val="accent1"/>
          </a:effectRef>
          <a:fontRef idx="minor">
            <a:schemeClr val="lt1"/>
          </a:fontRef>
        </p:style>
      </p:pic>
    </p:spTree>
    <p:extLst>
      <p:ext uri="{BB962C8B-B14F-4D97-AF65-F5344CB8AC3E}">
        <p14:creationId xmlns:p14="http://schemas.microsoft.com/office/powerpoint/2010/main" val="697495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2240"/>
            <a:ext cx="8229600" cy="1143000"/>
          </a:xfrm>
        </p:spPr>
        <p:txBody>
          <a:bodyPr>
            <a:normAutofit/>
          </a:bodyPr>
          <a:lstStyle/>
          <a:p>
            <a:pPr algn="l"/>
            <a:r>
              <a:rPr lang="en-US" sz="3200" b="1" dirty="0" smtClean="0">
                <a:latin typeface="Yu Gothic UI" panose="020B0500000000000000" pitchFamily="34" charset="-128"/>
                <a:ea typeface="Yu Gothic UI" panose="020B0500000000000000" pitchFamily="34" charset="-128"/>
              </a:rPr>
              <a:t>Break the iteration</a:t>
            </a:r>
            <a:endParaRPr lang="en-US" sz="3200" b="1" dirty="0">
              <a:latin typeface="Yu Gothic UI" panose="020B0500000000000000" pitchFamily="34" charset="-128"/>
              <a:ea typeface="Yu Gothic UI" panose="020B0500000000000000" pitchFamily="34" charset="-128"/>
            </a:endParaRPr>
          </a:p>
        </p:txBody>
      </p:sp>
      <p:sp>
        <p:nvSpPr>
          <p:cNvPr id="5" name="Rectangle 4"/>
          <p:cNvSpPr/>
          <p:nvPr/>
        </p:nvSpPr>
        <p:spPr>
          <a:xfrm>
            <a:off x="457200" y="1824059"/>
            <a:ext cx="8001912" cy="830997"/>
          </a:xfrm>
          <a:prstGeom prst="rect">
            <a:avLst/>
          </a:prstGeom>
        </p:spPr>
        <p:txBody>
          <a:bodyPr wrap="square">
            <a:spAutoFit/>
          </a:bodyPr>
          <a:lstStyle/>
          <a:p>
            <a:r>
              <a:rPr lang="en-US" sz="2400" dirty="0" smtClean="0"/>
              <a:t>During the iteration we can also stop when some condition was met.</a:t>
            </a:r>
            <a:endParaRPr lang="en-US" sz="2400" dirty="0"/>
          </a:p>
        </p:txBody>
      </p:sp>
      <p:sp>
        <p:nvSpPr>
          <p:cNvPr id="10" name="Rectangle 9"/>
          <p:cNvSpPr/>
          <p:nvPr/>
        </p:nvSpPr>
        <p:spPr>
          <a:xfrm>
            <a:off x="709347" y="5867418"/>
            <a:ext cx="7749765" cy="400110"/>
          </a:xfrm>
          <a:prstGeom prst="rect">
            <a:avLst/>
          </a:prstGeom>
        </p:spPr>
        <p:txBody>
          <a:bodyPr wrap="square">
            <a:spAutoFit/>
          </a:bodyPr>
          <a:lstStyle/>
          <a:p>
            <a:pPr algn="r"/>
            <a:r>
              <a:rPr lang="en-US" sz="2000" u="sng" dirty="0" smtClean="0">
                <a:solidFill>
                  <a:schemeClr val="accent1">
                    <a:lumMod val="50000"/>
                  </a:schemeClr>
                </a:solidFill>
              </a:rPr>
              <a:t>session2/</a:t>
            </a:r>
            <a:r>
              <a:rPr lang="en-US" altLang="zh-CN" sz="2000" u="sng" dirty="0" smtClean="0">
                <a:solidFill>
                  <a:schemeClr val="accent1">
                    <a:lumMod val="50000"/>
                  </a:schemeClr>
                </a:solidFill>
              </a:rPr>
              <a:t>iteration.</a:t>
            </a:r>
            <a:r>
              <a:rPr lang="en-US" sz="2000" u="sng" dirty="0" smtClean="0">
                <a:solidFill>
                  <a:schemeClr val="accent1">
                    <a:lumMod val="50000"/>
                  </a:schemeClr>
                </a:solidFill>
              </a:rPr>
              <a:t>py</a:t>
            </a:r>
            <a:endParaRPr lang="en-US" sz="2000" u="sng" dirty="0">
              <a:solidFill>
                <a:schemeClr val="accent1">
                  <a:lumMod val="50000"/>
                </a:schemeClr>
              </a:solidFill>
            </a:endParaRPr>
          </a:p>
        </p:txBody>
      </p:sp>
      <p:pic>
        <p:nvPicPr>
          <p:cNvPr id="3" name="Picture 2"/>
          <p:cNvPicPr>
            <a:picLocks noChangeAspect="1"/>
          </p:cNvPicPr>
          <p:nvPr/>
        </p:nvPicPr>
        <p:blipFill>
          <a:blip r:embed="rId3"/>
          <a:stretch>
            <a:fillRect/>
          </a:stretch>
        </p:blipFill>
        <p:spPr>
          <a:xfrm>
            <a:off x="457200" y="2655055"/>
            <a:ext cx="8001912" cy="3262417"/>
          </a:xfrm>
          <a:prstGeom prst="rect">
            <a:avLst/>
          </a:prstGeom>
        </p:spPr>
        <p:style>
          <a:lnRef idx="1">
            <a:schemeClr val="accent1"/>
          </a:lnRef>
          <a:fillRef idx="3">
            <a:schemeClr val="accent1"/>
          </a:fillRef>
          <a:effectRef idx="2">
            <a:schemeClr val="accent1"/>
          </a:effectRef>
          <a:fontRef idx="minor">
            <a:schemeClr val="lt1"/>
          </a:fontRef>
        </p:style>
      </p:pic>
    </p:spTree>
    <p:extLst>
      <p:ext uri="{BB962C8B-B14F-4D97-AF65-F5344CB8AC3E}">
        <p14:creationId xmlns:p14="http://schemas.microsoft.com/office/powerpoint/2010/main" val="3889610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Configurations</a:t>
            </a:r>
            <a:endParaRPr lang="en-US" sz="3200" dirty="0"/>
          </a:p>
        </p:txBody>
      </p:sp>
      <p:sp>
        <p:nvSpPr>
          <p:cNvPr id="3" name="Content Placeholder 2"/>
          <p:cNvSpPr>
            <a:spLocks noGrp="1"/>
          </p:cNvSpPr>
          <p:nvPr>
            <p:ph idx="1"/>
          </p:nvPr>
        </p:nvSpPr>
        <p:spPr/>
        <p:txBody>
          <a:bodyPr>
            <a:normAutofit/>
          </a:bodyPr>
          <a:lstStyle/>
          <a:p>
            <a:r>
              <a:rPr lang="en-US" sz="2800" dirty="0" smtClean="0"/>
              <a:t>Wi-Fi: </a:t>
            </a:r>
            <a:r>
              <a:rPr lang="en-US" sz="2800" dirty="0" smtClean="0"/>
              <a:t>A55oc1ate</a:t>
            </a:r>
            <a:endParaRPr lang="en-US" sz="2800" dirty="0" smtClean="0"/>
          </a:p>
          <a:p>
            <a:r>
              <a:rPr lang="en-US" sz="2800" dirty="0" smtClean="0"/>
              <a:t>Anaconda and Visual Studio Code installation</a:t>
            </a:r>
            <a:br>
              <a:rPr lang="en-US" sz="2800" dirty="0" smtClean="0"/>
            </a:br>
            <a:r>
              <a:rPr lang="en-US" sz="2800" dirty="0" smtClean="0">
                <a:hlinkClick r:id="rId2"/>
              </a:rPr>
              <a:t>https://www.anaconda.com/distribution</a:t>
            </a:r>
            <a:endParaRPr lang="en-US" sz="2800" dirty="0" smtClean="0"/>
          </a:p>
          <a:p>
            <a:endParaRPr lang="en-US" sz="2800" dirty="0" smtClean="0"/>
          </a:p>
          <a:p>
            <a:endParaRPr lang="en-US" sz="2000" dirty="0" smtClean="0"/>
          </a:p>
          <a:p>
            <a:endParaRPr lang="en-US" sz="2000" dirty="0"/>
          </a:p>
          <a:p>
            <a:endParaRPr lang="en-US" sz="2000" dirty="0" smtClean="0"/>
          </a:p>
          <a:p>
            <a:endParaRPr lang="en-US" sz="2000" dirty="0"/>
          </a:p>
          <a:p>
            <a:r>
              <a:rPr lang="en-US" sz="2800" dirty="0" smtClean="0"/>
              <a:t>Download GitHub repository: </a:t>
            </a:r>
            <a:r>
              <a:rPr lang="en-US" sz="2800" u="sng" dirty="0" smtClean="0">
                <a:hlinkClick r:id="rId3"/>
              </a:rPr>
              <a:t>http://github.com/sgpy/foconnect/tree/HongKong</a:t>
            </a:r>
          </a:p>
          <a:p>
            <a:endParaRPr lang="en-US" sz="2800" dirty="0"/>
          </a:p>
        </p:txBody>
      </p:sp>
      <p:pic>
        <p:nvPicPr>
          <p:cNvPr id="4" name="Picture 3"/>
          <p:cNvPicPr>
            <a:picLocks noChangeAspect="1"/>
          </p:cNvPicPr>
          <p:nvPr/>
        </p:nvPicPr>
        <p:blipFill>
          <a:blip r:embed="rId4"/>
          <a:stretch>
            <a:fillRect/>
          </a:stretch>
        </p:blipFill>
        <p:spPr>
          <a:xfrm>
            <a:off x="1300202" y="3463052"/>
            <a:ext cx="2249246" cy="1070331"/>
          </a:xfrm>
          <a:prstGeom prst="rect">
            <a:avLst/>
          </a:prstGeom>
        </p:spPr>
      </p:pic>
      <p:pic>
        <p:nvPicPr>
          <p:cNvPr id="5" name="Picture 4"/>
          <p:cNvPicPr>
            <a:picLocks noChangeAspect="1"/>
          </p:cNvPicPr>
          <p:nvPr/>
        </p:nvPicPr>
        <p:blipFill>
          <a:blip r:embed="rId5"/>
          <a:stretch>
            <a:fillRect/>
          </a:stretch>
        </p:blipFill>
        <p:spPr>
          <a:xfrm>
            <a:off x="4392449" y="3192977"/>
            <a:ext cx="1721364" cy="1340406"/>
          </a:xfrm>
          <a:prstGeom prst="rect">
            <a:avLst/>
          </a:prstGeom>
        </p:spPr>
      </p:pic>
    </p:spTree>
    <p:extLst>
      <p:ext uri="{BB962C8B-B14F-4D97-AF65-F5344CB8AC3E}">
        <p14:creationId xmlns:p14="http://schemas.microsoft.com/office/powerpoint/2010/main" val="4588957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2240"/>
            <a:ext cx="8229600" cy="1143000"/>
          </a:xfrm>
        </p:spPr>
        <p:txBody>
          <a:bodyPr>
            <a:normAutofit/>
          </a:bodyPr>
          <a:lstStyle/>
          <a:p>
            <a:pPr algn="l"/>
            <a:r>
              <a:rPr lang="en-US" sz="3200" b="1" dirty="0" smtClean="0">
                <a:latin typeface="Yu Gothic UI" panose="020B0500000000000000" pitchFamily="34" charset="-128"/>
                <a:ea typeface="Yu Gothic UI" panose="020B0500000000000000" pitchFamily="34" charset="-128"/>
              </a:rPr>
              <a:t>while statement</a:t>
            </a:r>
            <a:endParaRPr lang="en-US" sz="3200" b="1" dirty="0">
              <a:latin typeface="Yu Gothic UI" panose="020B0500000000000000" pitchFamily="34" charset="-128"/>
              <a:ea typeface="Yu Gothic UI" panose="020B0500000000000000" pitchFamily="34" charset="-128"/>
            </a:endParaRPr>
          </a:p>
        </p:txBody>
      </p:sp>
      <p:sp>
        <p:nvSpPr>
          <p:cNvPr id="5" name="Rectangle 4"/>
          <p:cNvSpPr/>
          <p:nvPr/>
        </p:nvSpPr>
        <p:spPr>
          <a:xfrm>
            <a:off x="457200" y="1824059"/>
            <a:ext cx="8001912" cy="830997"/>
          </a:xfrm>
          <a:prstGeom prst="rect">
            <a:avLst/>
          </a:prstGeom>
        </p:spPr>
        <p:txBody>
          <a:bodyPr wrap="square">
            <a:spAutoFit/>
          </a:bodyPr>
          <a:lstStyle/>
          <a:p>
            <a:r>
              <a:rPr lang="en-US" sz="2400" dirty="0" smtClean="0"/>
              <a:t>Apart from “for…in” loop, we can also loop using “while” statement.</a:t>
            </a:r>
            <a:endParaRPr lang="en-US" sz="2400" dirty="0"/>
          </a:p>
        </p:txBody>
      </p:sp>
      <p:sp>
        <p:nvSpPr>
          <p:cNvPr id="10" name="Rectangle 9"/>
          <p:cNvSpPr/>
          <p:nvPr/>
        </p:nvSpPr>
        <p:spPr>
          <a:xfrm>
            <a:off x="709347" y="5867418"/>
            <a:ext cx="7749765" cy="400110"/>
          </a:xfrm>
          <a:prstGeom prst="rect">
            <a:avLst/>
          </a:prstGeom>
        </p:spPr>
        <p:txBody>
          <a:bodyPr wrap="square">
            <a:spAutoFit/>
          </a:bodyPr>
          <a:lstStyle/>
          <a:p>
            <a:pPr algn="r"/>
            <a:r>
              <a:rPr lang="en-US" sz="2000" u="sng" dirty="0" smtClean="0">
                <a:solidFill>
                  <a:schemeClr val="accent1">
                    <a:lumMod val="50000"/>
                  </a:schemeClr>
                </a:solidFill>
              </a:rPr>
              <a:t>session2/while_terminal.py</a:t>
            </a:r>
            <a:endParaRPr lang="en-US" sz="2000" u="sng" dirty="0">
              <a:solidFill>
                <a:schemeClr val="accent1">
                  <a:lumMod val="50000"/>
                </a:schemeClr>
              </a:solidFill>
            </a:endParaRPr>
          </a:p>
        </p:txBody>
      </p:sp>
      <p:pic>
        <p:nvPicPr>
          <p:cNvPr id="3" name="Picture 2"/>
          <p:cNvPicPr>
            <a:picLocks noChangeAspect="1"/>
          </p:cNvPicPr>
          <p:nvPr/>
        </p:nvPicPr>
        <p:blipFill>
          <a:blip r:embed="rId3"/>
          <a:stretch>
            <a:fillRect/>
          </a:stretch>
        </p:blipFill>
        <p:spPr>
          <a:xfrm>
            <a:off x="457200" y="2680086"/>
            <a:ext cx="8001912" cy="2678059"/>
          </a:xfrm>
          <a:prstGeom prst="rect">
            <a:avLst/>
          </a:prstGeom>
        </p:spPr>
        <p:style>
          <a:lnRef idx="1">
            <a:schemeClr val="accent1"/>
          </a:lnRef>
          <a:fillRef idx="3">
            <a:schemeClr val="accent1"/>
          </a:fillRef>
          <a:effectRef idx="2">
            <a:schemeClr val="accent1"/>
          </a:effectRef>
          <a:fontRef idx="minor">
            <a:schemeClr val="lt1"/>
          </a:fontRef>
        </p:style>
      </p:pic>
    </p:spTree>
    <p:extLst>
      <p:ext uri="{BB962C8B-B14F-4D97-AF65-F5344CB8AC3E}">
        <p14:creationId xmlns:p14="http://schemas.microsoft.com/office/powerpoint/2010/main" val="40342032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2240"/>
            <a:ext cx="8229600" cy="1143000"/>
          </a:xfrm>
        </p:spPr>
        <p:txBody>
          <a:bodyPr>
            <a:normAutofit/>
          </a:bodyPr>
          <a:lstStyle/>
          <a:p>
            <a:pPr algn="l"/>
            <a:r>
              <a:rPr lang="en-US" sz="3200" b="1" dirty="0" smtClean="0">
                <a:latin typeface="Yu Gothic UI" panose="020B0500000000000000" pitchFamily="34" charset="-128"/>
                <a:ea typeface="Yu Gothic UI" panose="020B0500000000000000" pitchFamily="34" charset="-128"/>
              </a:rPr>
              <a:t>while statement</a:t>
            </a:r>
            <a:endParaRPr lang="en-US" sz="3200" b="1" dirty="0">
              <a:latin typeface="Yu Gothic UI" panose="020B0500000000000000" pitchFamily="34" charset="-128"/>
              <a:ea typeface="Yu Gothic UI" panose="020B0500000000000000" pitchFamily="34" charset="-128"/>
            </a:endParaRPr>
          </a:p>
        </p:txBody>
      </p:sp>
      <p:sp>
        <p:nvSpPr>
          <p:cNvPr id="5" name="Rectangle 4"/>
          <p:cNvSpPr/>
          <p:nvPr/>
        </p:nvSpPr>
        <p:spPr>
          <a:xfrm>
            <a:off x="457200" y="1824059"/>
            <a:ext cx="8001912" cy="830997"/>
          </a:xfrm>
          <a:prstGeom prst="rect">
            <a:avLst/>
          </a:prstGeom>
        </p:spPr>
        <p:txBody>
          <a:bodyPr wrap="square">
            <a:spAutoFit/>
          </a:bodyPr>
          <a:lstStyle/>
          <a:p>
            <a:r>
              <a:rPr lang="en-US" sz="2400" dirty="0" smtClean="0"/>
              <a:t>Please run while_terminal.py from “Run Python File in Terminal” in the right-click menu.</a:t>
            </a:r>
            <a:endParaRPr lang="en-US" sz="2400" dirty="0"/>
          </a:p>
        </p:txBody>
      </p:sp>
      <p:sp>
        <p:nvSpPr>
          <p:cNvPr id="10" name="Rectangle 9"/>
          <p:cNvSpPr/>
          <p:nvPr/>
        </p:nvSpPr>
        <p:spPr>
          <a:xfrm>
            <a:off x="709347" y="5867418"/>
            <a:ext cx="7749765" cy="400110"/>
          </a:xfrm>
          <a:prstGeom prst="rect">
            <a:avLst/>
          </a:prstGeom>
        </p:spPr>
        <p:txBody>
          <a:bodyPr wrap="square">
            <a:spAutoFit/>
          </a:bodyPr>
          <a:lstStyle/>
          <a:p>
            <a:pPr algn="r"/>
            <a:r>
              <a:rPr lang="en-US" sz="2000" u="sng" dirty="0" smtClean="0">
                <a:solidFill>
                  <a:schemeClr val="accent1">
                    <a:lumMod val="50000"/>
                  </a:schemeClr>
                </a:solidFill>
              </a:rPr>
              <a:t>session2/while_terminal.py</a:t>
            </a:r>
            <a:endParaRPr lang="en-US" sz="2000" u="sng" dirty="0">
              <a:solidFill>
                <a:schemeClr val="accent1">
                  <a:lumMod val="50000"/>
                </a:schemeClr>
              </a:solidFill>
            </a:endParaRPr>
          </a:p>
        </p:txBody>
      </p:sp>
      <p:pic>
        <p:nvPicPr>
          <p:cNvPr id="4" name="Picture 3"/>
          <p:cNvPicPr>
            <a:picLocks noChangeAspect="1"/>
          </p:cNvPicPr>
          <p:nvPr/>
        </p:nvPicPr>
        <p:blipFill>
          <a:blip r:embed="rId3"/>
          <a:stretch>
            <a:fillRect/>
          </a:stretch>
        </p:blipFill>
        <p:spPr>
          <a:xfrm>
            <a:off x="457199" y="2870586"/>
            <a:ext cx="7171899" cy="2145691"/>
          </a:xfrm>
          <a:prstGeom prst="rect">
            <a:avLst/>
          </a:prstGeom>
        </p:spPr>
      </p:pic>
    </p:spTree>
    <p:extLst>
      <p:ext uri="{BB962C8B-B14F-4D97-AF65-F5344CB8AC3E}">
        <p14:creationId xmlns:p14="http://schemas.microsoft.com/office/powerpoint/2010/main" val="36875156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Exercise</a:t>
            </a:r>
            <a:endParaRPr lang="en-US" sz="4000" dirty="0"/>
          </a:p>
        </p:txBody>
      </p:sp>
    </p:spTree>
    <p:extLst>
      <p:ext uri="{BB962C8B-B14F-4D97-AF65-F5344CB8AC3E}">
        <p14:creationId xmlns:p14="http://schemas.microsoft.com/office/powerpoint/2010/main" val="35304697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Exercise</a:t>
            </a:r>
            <a:endParaRPr lang="en-US" sz="4000" dirty="0"/>
          </a:p>
        </p:txBody>
      </p:sp>
      <p:sp>
        <p:nvSpPr>
          <p:cNvPr id="5" name="Rectangle 4"/>
          <p:cNvSpPr/>
          <p:nvPr/>
        </p:nvSpPr>
        <p:spPr>
          <a:xfrm>
            <a:off x="709347" y="5867418"/>
            <a:ext cx="7749765" cy="400110"/>
          </a:xfrm>
          <a:prstGeom prst="rect">
            <a:avLst/>
          </a:prstGeom>
        </p:spPr>
        <p:txBody>
          <a:bodyPr wrap="square">
            <a:spAutoFit/>
          </a:bodyPr>
          <a:lstStyle/>
          <a:p>
            <a:pPr algn="r"/>
            <a:r>
              <a:rPr lang="en-US" sz="2000" u="sng" dirty="0" smtClean="0">
                <a:solidFill>
                  <a:schemeClr val="accent1">
                    <a:lumMod val="50000"/>
                  </a:schemeClr>
                </a:solidFill>
              </a:rPr>
              <a:t>session2/exercise.py</a:t>
            </a:r>
            <a:endParaRPr lang="en-US" sz="2000" u="sng" dirty="0">
              <a:solidFill>
                <a:schemeClr val="accent1">
                  <a:lumMod val="50000"/>
                </a:schemeClr>
              </a:solidFill>
            </a:endParaRPr>
          </a:p>
        </p:txBody>
      </p:sp>
      <p:sp>
        <p:nvSpPr>
          <p:cNvPr id="9" name="Rectangle 8"/>
          <p:cNvSpPr/>
          <p:nvPr/>
        </p:nvSpPr>
        <p:spPr>
          <a:xfrm>
            <a:off x="457200" y="1824059"/>
            <a:ext cx="8001912" cy="1938992"/>
          </a:xfrm>
          <a:prstGeom prst="rect">
            <a:avLst/>
          </a:prstGeom>
        </p:spPr>
        <p:txBody>
          <a:bodyPr wrap="square">
            <a:spAutoFit/>
          </a:bodyPr>
          <a:lstStyle/>
          <a:p>
            <a:r>
              <a:rPr lang="en-US" sz="2400" dirty="0" smtClean="0"/>
              <a:t>Please open </a:t>
            </a:r>
            <a:r>
              <a:rPr lang="en-US" sz="2400" u="sng" dirty="0" smtClean="0">
                <a:solidFill>
                  <a:srgbClr val="0070C0"/>
                </a:solidFill>
              </a:rPr>
              <a:t>session2/exercise.py</a:t>
            </a:r>
          </a:p>
          <a:p>
            <a:r>
              <a:rPr lang="en-US" sz="2400" dirty="0" smtClean="0"/>
              <a:t>Here </a:t>
            </a:r>
            <a:r>
              <a:rPr lang="en-US" sz="2400" dirty="0"/>
              <a:t>is a list of currency pairs. Please find out how many pairs </a:t>
            </a:r>
            <a:r>
              <a:rPr lang="en-US" sz="2400" dirty="0" smtClean="0"/>
              <a:t>that contain </a:t>
            </a:r>
            <a:r>
              <a:rPr lang="en-US" sz="2400" dirty="0"/>
              <a:t>'CNH' currency. </a:t>
            </a:r>
          </a:p>
          <a:p>
            <a:endParaRPr lang="en-US" sz="2400" dirty="0" smtClean="0"/>
          </a:p>
          <a:p>
            <a:r>
              <a:rPr lang="en-US" sz="2400" dirty="0" smtClean="0"/>
              <a:t>Hint</a:t>
            </a:r>
            <a:r>
              <a:rPr lang="en-US" sz="2400" dirty="0"/>
              <a:t>: </a:t>
            </a:r>
            <a:r>
              <a:rPr lang="en-US" sz="2400" dirty="0" smtClean="0"/>
              <a:t>'CNH</a:t>
            </a:r>
            <a:r>
              <a:rPr lang="en-US" sz="2400" dirty="0"/>
              <a:t>' in 'USDCNH'</a:t>
            </a:r>
            <a:endParaRPr lang="en-US" sz="2400" dirty="0"/>
          </a:p>
        </p:txBody>
      </p:sp>
      <p:pic>
        <p:nvPicPr>
          <p:cNvPr id="10" name="Picture 9"/>
          <p:cNvPicPr>
            <a:picLocks noChangeAspect="1"/>
          </p:cNvPicPr>
          <p:nvPr/>
        </p:nvPicPr>
        <p:blipFill>
          <a:blip r:embed="rId2"/>
          <a:stretch>
            <a:fillRect/>
          </a:stretch>
        </p:blipFill>
        <p:spPr>
          <a:xfrm>
            <a:off x="457200" y="3763051"/>
            <a:ext cx="8134350" cy="2038350"/>
          </a:xfrm>
          <a:prstGeom prst="rect">
            <a:avLst/>
          </a:prstGeom>
        </p:spPr>
        <p:style>
          <a:lnRef idx="1">
            <a:schemeClr val="accent1"/>
          </a:lnRef>
          <a:fillRef idx="3">
            <a:schemeClr val="accent1"/>
          </a:fillRef>
          <a:effectRef idx="2">
            <a:schemeClr val="accent1"/>
          </a:effectRef>
          <a:fontRef idx="minor">
            <a:schemeClr val="lt1"/>
          </a:fontRef>
        </p:style>
      </p:pic>
    </p:spTree>
    <p:extLst>
      <p:ext uri="{BB962C8B-B14F-4D97-AF65-F5344CB8AC3E}">
        <p14:creationId xmlns:p14="http://schemas.microsoft.com/office/powerpoint/2010/main" val="20024246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2240"/>
            <a:ext cx="8229600" cy="1143000"/>
          </a:xfrm>
        </p:spPr>
        <p:txBody>
          <a:bodyPr>
            <a:normAutofit/>
          </a:bodyPr>
          <a:lstStyle/>
          <a:p>
            <a:pPr algn="l"/>
            <a:r>
              <a:rPr lang="en-US" sz="3200" b="1" dirty="0" smtClean="0">
                <a:latin typeface="Yu Gothic UI" panose="020B0500000000000000" pitchFamily="34" charset="-128"/>
                <a:ea typeface="Yu Gothic UI" panose="020B0500000000000000" pitchFamily="34" charset="-128"/>
              </a:rPr>
              <a:t>function</a:t>
            </a:r>
            <a:endParaRPr lang="en-US" sz="3200" b="1" dirty="0">
              <a:latin typeface="Yu Gothic UI" panose="020B0500000000000000" pitchFamily="34" charset="-128"/>
              <a:ea typeface="Yu Gothic UI" panose="020B0500000000000000" pitchFamily="34" charset="-128"/>
            </a:endParaRPr>
          </a:p>
        </p:txBody>
      </p:sp>
      <p:sp>
        <p:nvSpPr>
          <p:cNvPr id="5" name="Rectangle 4"/>
          <p:cNvSpPr/>
          <p:nvPr/>
        </p:nvSpPr>
        <p:spPr>
          <a:xfrm>
            <a:off x="457200" y="1824059"/>
            <a:ext cx="8001912" cy="830997"/>
          </a:xfrm>
          <a:prstGeom prst="rect">
            <a:avLst/>
          </a:prstGeom>
        </p:spPr>
        <p:txBody>
          <a:bodyPr wrap="square">
            <a:spAutoFit/>
          </a:bodyPr>
          <a:lstStyle/>
          <a:p>
            <a:r>
              <a:rPr lang="en-US" sz="2400" dirty="0" smtClean="0"/>
              <a:t>Tired of repetitive work? We can define a function and call it multiple times.</a:t>
            </a:r>
            <a:endParaRPr lang="en-US" sz="2400" dirty="0"/>
          </a:p>
        </p:txBody>
      </p:sp>
      <p:sp>
        <p:nvSpPr>
          <p:cNvPr id="10" name="Rectangle 9"/>
          <p:cNvSpPr/>
          <p:nvPr/>
        </p:nvSpPr>
        <p:spPr>
          <a:xfrm>
            <a:off x="709347" y="5867418"/>
            <a:ext cx="7749765" cy="400110"/>
          </a:xfrm>
          <a:prstGeom prst="rect">
            <a:avLst/>
          </a:prstGeom>
        </p:spPr>
        <p:txBody>
          <a:bodyPr wrap="square">
            <a:spAutoFit/>
          </a:bodyPr>
          <a:lstStyle/>
          <a:p>
            <a:pPr algn="r"/>
            <a:r>
              <a:rPr lang="en-US" sz="2000" u="sng" dirty="0" smtClean="0">
                <a:solidFill>
                  <a:schemeClr val="accent1">
                    <a:lumMod val="50000"/>
                  </a:schemeClr>
                </a:solidFill>
              </a:rPr>
              <a:t>session2/functions.py</a:t>
            </a:r>
            <a:endParaRPr lang="en-US" sz="2000" u="sng" dirty="0">
              <a:solidFill>
                <a:schemeClr val="accent1">
                  <a:lumMod val="50000"/>
                </a:schemeClr>
              </a:solidFill>
            </a:endParaRPr>
          </a:p>
        </p:txBody>
      </p:sp>
      <p:pic>
        <p:nvPicPr>
          <p:cNvPr id="6" name="Picture 5"/>
          <p:cNvPicPr>
            <a:picLocks noChangeAspect="1"/>
          </p:cNvPicPr>
          <p:nvPr/>
        </p:nvPicPr>
        <p:blipFill>
          <a:blip r:embed="rId3"/>
          <a:stretch>
            <a:fillRect/>
          </a:stretch>
        </p:blipFill>
        <p:spPr>
          <a:xfrm>
            <a:off x="457199" y="2968955"/>
            <a:ext cx="7678337" cy="2380968"/>
          </a:xfrm>
          <a:prstGeom prst="rect">
            <a:avLst/>
          </a:prstGeom>
        </p:spPr>
        <p:style>
          <a:lnRef idx="1">
            <a:schemeClr val="accent1"/>
          </a:lnRef>
          <a:fillRef idx="3">
            <a:schemeClr val="accent1"/>
          </a:fillRef>
          <a:effectRef idx="2">
            <a:schemeClr val="accent1"/>
          </a:effectRef>
          <a:fontRef idx="minor">
            <a:schemeClr val="lt1"/>
          </a:fontRef>
        </p:style>
      </p:pic>
    </p:spTree>
    <p:extLst>
      <p:ext uri="{BB962C8B-B14F-4D97-AF65-F5344CB8AC3E}">
        <p14:creationId xmlns:p14="http://schemas.microsoft.com/office/powerpoint/2010/main" val="35061620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2240"/>
            <a:ext cx="8229600" cy="1143000"/>
          </a:xfrm>
        </p:spPr>
        <p:txBody>
          <a:bodyPr>
            <a:normAutofit/>
          </a:bodyPr>
          <a:lstStyle/>
          <a:p>
            <a:pPr algn="l"/>
            <a:r>
              <a:rPr lang="en-US" sz="3200" b="1" dirty="0" smtClean="0">
                <a:latin typeface="Yu Gothic UI" panose="020B0500000000000000" pitchFamily="34" charset="-128"/>
                <a:ea typeface="Yu Gothic UI" panose="020B0500000000000000" pitchFamily="34" charset="-128"/>
              </a:rPr>
              <a:t>function</a:t>
            </a:r>
            <a:endParaRPr lang="en-US" sz="3200" b="1" dirty="0">
              <a:latin typeface="Yu Gothic UI" panose="020B0500000000000000" pitchFamily="34" charset="-128"/>
              <a:ea typeface="Yu Gothic UI" panose="020B0500000000000000" pitchFamily="34" charset="-128"/>
            </a:endParaRPr>
          </a:p>
        </p:txBody>
      </p:sp>
      <p:sp>
        <p:nvSpPr>
          <p:cNvPr id="10" name="Rectangle 9"/>
          <p:cNvSpPr/>
          <p:nvPr/>
        </p:nvSpPr>
        <p:spPr>
          <a:xfrm>
            <a:off x="709347" y="5867418"/>
            <a:ext cx="7749765" cy="400110"/>
          </a:xfrm>
          <a:prstGeom prst="rect">
            <a:avLst/>
          </a:prstGeom>
        </p:spPr>
        <p:txBody>
          <a:bodyPr wrap="square">
            <a:spAutoFit/>
          </a:bodyPr>
          <a:lstStyle/>
          <a:p>
            <a:pPr algn="r"/>
            <a:r>
              <a:rPr lang="en-US" sz="2000" u="sng" dirty="0" smtClean="0">
                <a:solidFill>
                  <a:schemeClr val="accent1">
                    <a:lumMod val="50000"/>
                  </a:schemeClr>
                </a:solidFill>
              </a:rPr>
              <a:t>session2/functions.py</a:t>
            </a:r>
            <a:endParaRPr lang="en-US" sz="2000" u="sng" dirty="0">
              <a:solidFill>
                <a:schemeClr val="accent1">
                  <a:lumMod val="50000"/>
                </a:schemeClr>
              </a:solidFill>
            </a:endParaRPr>
          </a:p>
        </p:txBody>
      </p:sp>
      <p:pic>
        <p:nvPicPr>
          <p:cNvPr id="4" name="Picture 3"/>
          <p:cNvPicPr>
            <a:picLocks noChangeAspect="1"/>
          </p:cNvPicPr>
          <p:nvPr/>
        </p:nvPicPr>
        <p:blipFill>
          <a:blip r:embed="rId3"/>
          <a:stretch>
            <a:fillRect/>
          </a:stretch>
        </p:blipFill>
        <p:spPr>
          <a:xfrm>
            <a:off x="457200" y="1565867"/>
            <a:ext cx="8001912" cy="3971925"/>
          </a:xfrm>
          <a:prstGeom prst="rect">
            <a:avLst/>
          </a:prstGeom>
        </p:spPr>
        <p:style>
          <a:lnRef idx="1">
            <a:schemeClr val="accent1"/>
          </a:lnRef>
          <a:fillRef idx="3">
            <a:schemeClr val="accent1"/>
          </a:fillRef>
          <a:effectRef idx="2">
            <a:schemeClr val="accent1"/>
          </a:effectRef>
          <a:fontRef idx="minor">
            <a:schemeClr val="lt1"/>
          </a:fontRef>
        </p:style>
      </p:pic>
    </p:spTree>
    <p:extLst>
      <p:ext uri="{BB962C8B-B14F-4D97-AF65-F5344CB8AC3E}">
        <p14:creationId xmlns:p14="http://schemas.microsoft.com/office/powerpoint/2010/main" val="30576224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References</a:t>
            </a:r>
            <a:endParaRPr lang="en-US" sz="3200" dirty="0"/>
          </a:p>
        </p:txBody>
      </p:sp>
      <p:sp>
        <p:nvSpPr>
          <p:cNvPr id="3" name="Content Placeholder 2"/>
          <p:cNvSpPr>
            <a:spLocks noGrp="1"/>
          </p:cNvSpPr>
          <p:nvPr>
            <p:ph idx="1"/>
          </p:nvPr>
        </p:nvSpPr>
        <p:spPr/>
        <p:txBody>
          <a:bodyPr>
            <a:normAutofit/>
          </a:bodyPr>
          <a:lstStyle/>
          <a:p>
            <a:r>
              <a:rPr lang="en-US" sz="2800" dirty="0" smtClean="0"/>
              <a:t>Python Documentation (Official):</a:t>
            </a:r>
            <a:br>
              <a:rPr lang="en-US" sz="2800" dirty="0" smtClean="0"/>
            </a:br>
            <a:r>
              <a:rPr lang="en-US" altLang="zh-CN" sz="2800" dirty="0">
                <a:hlinkClick r:id="rId2"/>
              </a:rPr>
              <a:t>https://docs.python.org/3/tutorial/index.html</a:t>
            </a:r>
            <a:endParaRPr lang="en-US" sz="2800" dirty="0" smtClean="0"/>
          </a:p>
          <a:p>
            <a:r>
              <a:rPr lang="en-US" sz="2800" dirty="0" smtClean="0"/>
              <a:t>YouTube or GT&amp;O University</a:t>
            </a:r>
            <a:endParaRPr lang="en-US" sz="2800" dirty="0" smtClean="0"/>
          </a:p>
          <a:p>
            <a:r>
              <a:rPr lang="en-US" sz="2800" dirty="0" smtClean="0"/>
              <a:t>Books</a:t>
            </a:r>
            <a:endParaRPr lang="en-US" sz="2800" dirty="0" smtClean="0"/>
          </a:p>
          <a:p>
            <a:endParaRPr lang="en-US" sz="2000" dirty="0" smtClean="0"/>
          </a:p>
          <a:p>
            <a:endParaRPr lang="en-US" sz="2000" dirty="0"/>
          </a:p>
          <a:p>
            <a:endParaRPr lang="en-US" sz="2000" dirty="0" smtClean="0"/>
          </a:p>
          <a:p>
            <a:endParaRPr lang="en-US" sz="2000" dirty="0"/>
          </a:p>
          <a:p>
            <a:endParaRPr lang="en-US" sz="2800" dirty="0" smtClean="0"/>
          </a:p>
          <a:p>
            <a:r>
              <a:rPr lang="en-US" sz="2800" dirty="0" smtClean="0"/>
              <a:t>Cheat-sheet</a:t>
            </a:r>
            <a:endParaRPr lang="en-US" sz="2800" u="sng" dirty="0" smtClean="0">
              <a:hlinkClick r:id="rId3"/>
            </a:endParaRPr>
          </a:p>
          <a:p>
            <a:endParaRPr lang="en-US" sz="2800" dirty="0"/>
          </a:p>
        </p:txBody>
      </p:sp>
      <p:pic>
        <p:nvPicPr>
          <p:cNvPr id="1026" name="Picture 2" descr="https://images-na.ssl-images-amazon.com/images/I/51F48HFHq6L._SX376_BO1,204,203,20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8340" y="3607515"/>
            <a:ext cx="1372974" cy="18124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mages-na.ssl-images-amazon.com/images/I/51Nihh2qgLL._SX379_BO1,204,203,200_.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7026" y="3600167"/>
            <a:ext cx="1389482" cy="18198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mages-na.ssl-images-amazon.com/images/I/51jrF94LNsL._SX379_BO1,204,203,200_.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2220" y="3607516"/>
            <a:ext cx="1389481" cy="18198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images-na.ssl-images-amazon.com/images/I/41XiNqkzNyL._SX378_BO1,204,203,200_.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413" y="3582046"/>
            <a:ext cx="1396228" cy="1833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362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Download GitHub repository</a:t>
            </a:r>
            <a:endParaRPr lang="en-US" sz="3200" dirty="0"/>
          </a:p>
        </p:txBody>
      </p:sp>
      <p:sp>
        <p:nvSpPr>
          <p:cNvPr id="3" name="Content Placeholder 2"/>
          <p:cNvSpPr>
            <a:spLocks noGrp="1"/>
          </p:cNvSpPr>
          <p:nvPr>
            <p:ph idx="1"/>
          </p:nvPr>
        </p:nvSpPr>
        <p:spPr/>
        <p:txBody>
          <a:bodyPr>
            <a:normAutofit/>
          </a:bodyPr>
          <a:lstStyle/>
          <a:p>
            <a:r>
              <a:rPr lang="en-US" sz="2800" u="sng" dirty="0" smtClean="0">
                <a:hlinkClick r:id="rId2"/>
              </a:rPr>
              <a:t>http://github.com/sgpy/foconnect/tree/HongKong</a:t>
            </a:r>
          </a:p>
          <a:p>
            <a:endParaRPr lang="en-US" sz="2800" dirty="0"/>
          </a:p>
        </p:txBody>
      </p:sp>
      <p:pic>
        <p:nvPicPr>
          <p:cNvPr id="7" name="Picture 6"/>
          <p:cNvPicPr>
            <a:picLocks noChangeAspect="1"/>
          </p:cNvPicPr>
          <p:nvPr/>
        </p:nvPicPr>
        <p:blipFill>
          <a:blip r:embed="rId3"/>
          <a:stretch>
            <a:fillRect/>
          </a:stretch>
        </p:blipFill>
        <p:spPr>
          <a:xfrm>
            <a:off x="283191" y="2425957"/>
            <a:ext cx="8577618" cy="3882768"/>
          </a:xfrm>
          <a:prstGeom prst="rect">
            <a:avLst/>
          </a:prstGeom>
        </p:spPr>
      </p:pic>
    </p:spTree>
    <p:extLst>
      <p:ext uri="{BB962C8B-B14F-4D97-AF65-F5344CB8AC3E}">
        <p14:creationId xmlns:p14="http://schemas.microsoft.com/office/powerpoint/2010/main" val="2418940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VS Code -&gt; Open Folder</a:t>
            </a:r>
            <a:endParaRPr lang="en-US" sz="3200" dirty="0"/>
          </a:p>
        </p:txBody>
      </p:sp>
      <p:pic>
        <p:nvPicPr>
          <p:cNvPr id="4" name="Picture 3"/>
          <p:cNvPicPr>
            <a:picLocks noChangeAspect="1"/>
          </p:cNvPicPr>
          <p:nvPr/>
        </p:nvPicPr>
        <p:blipFill>
          <a:blip r:embed="rId2"/>
          <a:stretch>
            <a:fillRect/>
          </a:stretch>
        </p:blipFill>
        <p:spPr>
          <a:xfrm>
            <a:off x="367484" y="1340471"/>
            <a:ext cx="4204516" cy="5045419"/>
          </a:xfrm>
          <a:prstGeom prst="rect">
            <a:avLst/>
          </a:prstGeom>
        </p:spPr>
      </p:pic>
      <p:sp>
        <p:nvSpPr>
          <p:cNvPr id="6" name="Content Placeholder 5"/>
          <p:cNvSpPr>
            <a:spLocks noGrp="1"/>
          </p:cNvSpPr>
          <p:nvPr>
            <p:ph idx="1"/>
          </p:nvPr>
        </p:nvSpPr>
        <p:spPr/>
        <p:txBody>
          <a:bodyPr/>
          <a:lstStyle/>
          <a:p>
            <a:endParaRPr lang="zh-CN" altLang="en-US"/>
          </a:p>
        </p:txBody>
      </p:sp>
      <p:pic>
        <p:nvPicPr>
          <p:cNvPr id="8" name="Picture 7"/>
          <p:cNvPicPr>
            <a:picLocks noChangeAspect="1"/>
          </p:cNvPicPr>
          <p:nvPr/>
        </p:nvPicPr>
        <p:blipFill>
          <a:blip r:embed="rId3"/>
          <a:stretch>
            <a:fillRect/>
          </a:stretch>
        </p:blipFill>
        <p:spPr>
          <a:xfrm>
            <a:off x="4661716" y="1600200"/>
            <a:ext cx="4147324" cy="4452440"/>
          </a:xfrm>
          <a:prstGeom prst="rect">
            <a:avLst/>
          </a:prstGeom>
        </p:spPr>
      </p:pic>
    </p:spTree>
    <p:extLst>
      <p:ext uri="{BB962C8B-B14F-4D97-AF65-F5344CB8AC3E}">
        <p14:creationId xmlns:p14="http://schemas.microsoft.com/office/powerpoint/2010/main" val="2673228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Extensions</a:t>
            </a:r>
            <a:endParaRPr lang="en-US" sz="3200" dirty="0"/>
          </a:p>
        </p:txBody>
      </p:sp>
      <p:sp>
        <p:nvSpPr>
          <p:cNvPr id="6" name="Content Placeholder 5"/>
          <p:cNvSpPr>
            <a:spLocks noGrp="1"/>
          </p:cNvSpPr>
          <p:nvPr>
            <p:ph idx="1"/>
          </p:nvPr>
        </p:nvSpPr>
        <p:spPr/>
        <p:txBody>
          <a:bodyPr/>
          <a:lstStyle/>
          <a:p>
            <a:r>
              <a:rPr lang="en-US" altLang="zh-CN" dirty="0" smtClean="0"/>
              <a:t>Excel Viewer</a:t>
            </a:r>
          </a:p>
          <a:p>
            <a:r>
              <a:rPr lang="en-US" altLang="zh-CN" dirty="0" smtClean="0"/>
              <a:t>Code Runner</a:t>
            </a:r>
          </a:p>
          <a:p>
            <a:r>
              <a:rPr lang="en-US" altLang="zh-CN" dirty="0" smtClean="0"/>
              <a:t>Material Theme (optional)</a:t>
            </a:r>
            <a:endParaRPr lang="en-US" altLang="zh-CN" dirty="0"/>
          </a:p>
          <a:p>
            <a:endParaRPr lang="en-US" altLang="zh-CN" dirty="0" smtClean="0"/>
          </a:p>
          <a:p>
            <a:endParaRPr lang="en-US" altLang="zh-CN" dirty="0"/>
          </a:p>
          <a:p>
            <a:r>
              <a:rPr lang="en-US" altLang="zh-CN" dirty="0" smtClean="0"/>
              <a:t>File -&gt; Auto Save </a:t>
            </a:r>
            <a:r>
              <a:rPr lang="zh-CN" altLang="en-US" dirty="0"/>
              <a:t>✔</a:t>
            </a:r>
          </a:p>
        </p:txBody>
      </p:sp>
    </p:spTree>
    <p:extLst>
      <p:ext uri="{BB962C8B-B14F-4D97-AF65-F5344CB8AC3E}">
        <p14:creationId xmlns:p14="http://schemas.microsoft.com/office/powerpoint/2010/main" val="2221410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20309" y="2111574"/>
            <a:ext cx="8314804" cy="2791873"/>
          </a:xfrm>
          <a:prstGeom prst="rect">
            <a:avLst/>
          </a:prstGeom>
        </p:spPr>
      </p:pic>
      <p:pic>
        <p:nvPicPr>
          <p:cNvPr id="8" name="Picture 7"/>
          <p:cNvPicPr>
            <a:picLocks noChangeAspect="1"/>
          </p:cNvPicPr>
          <p:nvPr/>
        </p:nvPicPr>
        <p:blipFill>
          <a:blip r:embed="rId3"/>
          <a:stretch>
            <a:fillRect/>
          </a:stretch>
        </p:blipFill>
        <p:spPr>
          <a:xfrm>
            <a:off x="3159946" y="522238"/>
            <a:ext cx="2249246" cy="1070331"/>
          </a:xfrm>
          <a:prstGeom prst="rect">
            <a:avLst/>
          </a:prstGeom>
        </p:spPr>
      </p:pic>
    </p:spTree>
    <p:extLst>
      <p:ext uri="{BB962C8B-B14F-4D97-AF65-F5344CB8AC3E}">
        <p14:creationId xmlns:p14="http://schemas.microsoft.com/office/powerpoint/2010/main" val="2237783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Why Python</a:t>
            </a:r>
            <a:endParaRPr lang="en-US" sz="3600" dirty="0"/>
          </a:p>
        </p:txBody>
      </p:sp>
      <p:pic>
        <p:nvPicPr>
          <p:cNvPr id="4" name="Picture 3"/>
          <p:cNvPicPr>
            <a:picLocks noChangeAspect="1"/>
          </p:cNvPicPr>
          <p:nvPr/>
        </p:nvPicPr>
        <p:blipFill>
          <a:blip r:embed="rId2"/>
          <a:stretch>
            <a:fillRect/>
          </a:stretch>
        </p:blipFill>
        <p:spPr>
          <a:xfrm>
            <a:off x="457200" y="1417638"/>
            <a:ext cx="6807175" cy="841547"/>
          </a:xfrm>
          <a:prstGeom prst="rect">
            <a:avLst/>
          </a:prstGeom>
        </p:spPr>
      </p:pic>
      <p:sp>
        <p:nvSpPr>
          <p:cNvPr id="5" name="Rectangle 4"/>
          <p:cNvSpPr/>
          <p:nvPr/>
        </p:nvSpPr>
        <p:spPr>
          <a:xfrm>
            <a:off x="486325" y="2798520"/>
            <a:ext cx="5316106" cy="1477328"/>
          </a:xfrm>
          <a:prstGeom prst="rect">
            <a:avLst/>
          </a:prstGeom>
        </p:spPr>
        <p:txBody>
          <a:bodyPr wrap="square">
            <a:spAutoFit/>
          </a:bodyPr>
          <a:lstStyle/>
          <a:p>
            <a:r>
              <a:rPr lang="en-US" dirty="0" smtClean="0"/>
              <a:t>Once you learn it you can find opportunities in web development, data science, machine learning, AI, web scrapping, game development, scientific and numeric computing, the list goes on, making it the versatile language to learn. </a:t>
            </a:r>
            <a:endParaRPr lang="en-US" dirty="0"/>
          </a:p>
        </p:txBody>
      </p:sp>
      <p:pic>
        <p:nvPicPr>
          <p:cNvPr id="6" name="Picture 5"/>
          <p:cNvPicPr>
            <a:picLocks noChangeAspect="1"/>
          </p:cNvPicPr>
          <p:nvPr/>
        </p:nvPicPr>
        <p:blipFill>
          <a:blip r:embed="rId3"/>
          <a:stretch>
            <a:fillRect/>
          </a:stretch>
        </p:blipFill>
        <p:spPr>
          <a:xfrm>
            <a:off x="5957420" y="2876554"/>
            <a:ext cx="1490946" cy="1490946"/>
          </a:xfrm>
          <a:prstGeom prst="rect">
            <a:avLst/>
          </a:prstGeom>
        </p:spPr>
      </p:pic>
    </p:spTree>
    <p:extLst>
      <p:ext uri="{BB962C8B-B14F-4D97-AF65-F5344CB8AC3E}">
        <p14:creationId xmlns:p14="http://schemas.microsoft.com/office/powerpoint/2010/main" val="763953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6138"/>
            <a:ext cx="8229600" cy="1143000"/>
          </a:xfrm>
        </p:spPr>
        <p:txBody>
          <a:bodyPr>
            <a:normAutofit/>
          </a:bodyPr>
          <a:lstStyle/>
          <a:p>
            <a:pPr algn="l"/>
            <a:r>
              <a:rPr lang="en-US" sz="3200" b="1" dirty="0" smtClean="0">
                <a:latin typeface="Yu Gothic UI" panose="020B0500000000000000" pitchFamily="34" charset="-128"/>
                <a:ea typeface="Yu Gothic UI" panose="020B0500000000000000" pitchFamily="34" charset="-128"/>
              </a:rPr>
              <a:t>Q: How to write a “Hello World” program</a:t>
            </a:r>
            <a:r>
              <a:rPr lang="zh-CN" altLang="en-US" sz="3200" b="1" dirty="0" smtClean="0">
                <a:latin typeface="Yu Gothic UI" panose="020B0500000000000000" pitchFamily="34" charset="-128"/>
                <a:ea typeface="Yu Gothic UI" panose="020B0500000000000000" pitchFamily="34" charset="-128"/>
              </a:rPr>
              <a:t>？</a:t>
            </a:r>
            <a:endParaRPr lang="en-US" sz="3200" b="1" dirty="0">
              <a:latin typeface="Yu Gothic UI" panose="020B0500000000000000" pitchFamily="34" charset="-128"/>
              <a:ea typeface="Yu Gothic UI" panose="020B0500000000000000" pitchFamily="34" charset="-128"/>
            </a:endParaRPr>
          </a:p>
        </p:txBody>
      </p:sp>
      <p:sp>
        <p:nvSpPr>
          <p:cNvPr id="5" name="Rectangle 4"/>
          <p:cNvSpPr/>
          <p:nvPr/>
        </p:nvSpPr>
        <p:spPr>
          <a:xfrm>
            <a:off x="457200" y="2339736"/>
            <a:ext cx="7497615" cy="400110"/>
          </a:xfrm>
          <a:prstGeom prst="rect">
            <a:avLst/>
          </a:prstGeom>
        </p:spPr>
        <p:txBody>
          <a:bodyPr wrap="square">
            <a:spAutoFit/>
          </a:bodyPr>
          <a:lstStyle/>
          <a:p>
            <a:r>
              <a:rPr lang="en-US" sz="2000" dirty="0" smtClean="0"/>
              <a:t>Write a python script that displays “Hello World!” in console.</a:t>
            </a:r>
            <a:endParaRPr lang="en-US" sz="2000" dirty="0"/>
          </a:p>
        </p:txBody>
      </p:sp>
      <p:pic>
        <p:nvPicPr>
          <p:cNvPr id="8" name="Picture 7"/>
          <p:cNvPicPr>
            <a:picLocks noChangeAspect="1"/>
          </p:cNvPicPr>
          <p:nvPr/>
        </p:nvPicPr>
        <p:blipFill>
          <a:blip r:embed="rId2"/>
          <a:stretch>
            <a:fillRect/>
          </a:stretch>
        </p:blipFill>
        <p:spPr>
          <a:xfrm>
            <a:off x="457200" y="3428999"/>
            <a:ext cx="8034634" cy="1743501"/>
          </a:xfrm>
          <a:prstGeom prst="rect">
            <a:avLst/>
          </a:prstGeom>
        </p:spPr>
        <p:style>
          <a:lnRef idx="1">
            <a:schemeClr val="accent1"/>
          </a:lnRef>
          <a:fillRef idx="3">
            <a:schemeClr val="accent1"/>
          </a:fillRef>
          <a:effectRef idx="2">
            <a:schemeClr val="accent1"/>
          </a:effectRef>
          <a:fontRef idx="minor">
            <a:schemeClr val="lt1"/>
          </a:fontRef>
        </p:style>
      </p:pic>
    </p:spTree>
    <p:extLst>
      <p:ext uri="{BB962C8B-B14F-4D97-AF65-F5344CB8AC3E}">
        <p14:creationId xmlns:p14="http://schemas.microsoft.com/office/powerpoint/2010/main" val="393346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0927"/>
            <a:ext cx="8229600" cy="1143000"/>
          </a:xfrm>
        </p:spPr>
        <p:txBody>
          <a:bodyPr>
            <a:normAutofit/>
          </a:bodyPr>
          <a:lstStyle/>
          <a:p>
            <a:pPr algn="l"/>
            <a:r>
              <a:rPr lang="en-US" sz="2800" b="1" dirty="0" smtClean="0">
                <a:latin typeface="Yu Gothic UI" panose="020B0500000000000000" pitchFamily="34" charset="-128"/>
                <a:ea typeface="Yu Gothic UI" panose="020B0500000000000000" pitchFamily="34" charset="-128"/>
              </a:rPr>
              <a:t>Q: How to create a list</a:t>
            </a:r>
            <a:r>
              <a:rPr lang="zh-CN" altLang="en-US" sz="2800" b="1" dirty="0" smtClean="0">
                <a:latin typeface="Yu Gothic UI" panose="020B0500000000000000" pitchFamily="34" charset="-128"/>
                <a:ea typeface="Yu Gothic UI" panose="020B0500000000000000" pitchFamily="34" charset="-128"/>
              </a:rPr>
              <a:t>？</a:t>
            </a:r>
            <a:endParaRPr lang="en-US" sz="2800" b="1" dirty="0">
              <a:latin typeface="Yu Gothic UI" panose="020B0500000000000000" pitchFamily="34" charset="-128"/>
              <a:ea typeface="Yu Gothic UI" panose="020B0500000000000000" pitchFamily="34" charset="-128"/>
            </a:endParaRPr>
          </a:p>
        </p:txBody>
      </p:sp>
      <p:sp>
        <p:nvSpPr>
          <p:cNvPr id="5" name="Rectangle 4"/>
          <p:cNvSpPr/>
          <p:nvPr/>
        </p:nvSpPr>
        <p:spPr>
          <a:xfrm>
            <a:off x="457200" y="1534518"/>
            <a:ext cx="7497615" cy="400110"/>
          </a:xfrm>
          <a:prstGeom prst="rect">
            <a:avLst/>
          </a:prstGeom>
        </p:spPr>
        <p:txBody>
          <a:bodyPr wrap="square">
            <a:spAutoFit/>
          </a:bodyPr>
          <a:lstStyle/>
          <a:p>
            <a:r>
              <a:rPr lang="en-US" sz="2000" dirty="0" smtClean="0"/>
              <a:t>Create a list of strings with p, y, t, h, o, and n.</a:t>
            </a:r>
            <a:endParaRPr lang="en-US" sz="2000" dirty="0"/>
          </a:p>
        </p:txBody>
      </p:sp>
      <p:sp>
        <p:nvSpPr>
          <p:cNvPr id="6" name="Title 1"/>
          <p:cNvSpPr txBox="1">
            <a:spLocks/>
          </p:cNvSpPr>
          <p:nvPr/>
        </p:nvSpPr>
        <p:spPr>
          <a:xfrm>
            <a:off x="457199" y="352673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latin typeface="Yu Gothic UI" panose="020B0500000000000000" pitchFamily="34" charset="-128"/>
                <a:ea typeface="Yu Gothic UI" panose="020B0500000000000000" pitchFamily="34" charset="-128"/>
              </a:rPr>
              <a:t>Q: Get the 3</a:t>
            </a:r>
            <a:r>
              <a:rPr lang="en-US" sz="2800" b="1" baseline="30000" dirty="0" smtClean="0">
                <a:latin typeface="Yu Gothic UI" panose="020B0500000000000000" pitchFamily="34" charset="-128"/>
                <a:ea typeface="Yu Gothic UI" panose="020B0500000000000000" pitchFamily="34" charset="-128"/>
              </a:rPr>
              <a:t>rd</a:t>
            </a:r>
            <a:r>
              <a:rPr lang="en-US" sz="2800" b="1" dirty="0" smtClean="0">
                <a:latin typeface="Yu Gothic UI" panose="020B0500000000000000" pitchFamily="34" charset="-128"/>
                <a:ea typeface="Yu Gothic UI" panose="020B0500000000000000" pitchFamily="34" charset="-128"/>
              </a:rPr>
              <a:t> element from above list</a:t>
            </a:r>
            <a:r>
              <a:rPr lang="zh-CN" altLang="en-US" sz="2800" b="1" dirty="0" smtClean="0">
                <a:latin typeface="Yu Gothic UI" panose="020B0500000000000000" pitchFamily="34" charset="-128"/>
                <a:ea typeface="Yu Gothic UI" panose="020B0500000000000000" pitchFamily="34" charset="-128"/>
              </a:rPr>
              <a:t>？</a:t>
            </a:r>
            <a:endParaRPr lang="en-US" sz="2800" b="1" dirty="0">
              <a:latin typeface="Yu Gothic UI" panose="020B0500000000000000" pitchFamily="34" charset="-128"/>
              <a:ea typeface="Yu Gothic UI" panose="020B0500000000000000" pitchFamily="34" charset="-128"/>
            </a:endParaRPr>
          </a:p>
        </p:txBody>
      </p:sp>
      <p:pic>
        <p:nvPicPr>
          <p:cNvPr id="4" name="Picture 3"/>
          <p:cNvPicPr>
            <a:picLocks noChangeAspect="1"/>
          </p:cNvPicPr>
          <p:nvPr/>
        </p:nvPicPr>
        <p:blipFill>
          <a:blip r:embed="rId2"/>
          <a:stretch>
            <a:fillRect/>
          </a:stretch>
        </p:blipFill>
        <p:spPr>
          <a:xfrm>
            <a:off x="457200" y="4793725"/>
            <a:ext cx="7953687" cy="883743"/>
          </a:xfrm>
          <a:prstGeom prst="rect">
            <a:avLst/>
          </a:prstGeom>
        </p:spPr>
        <p:style>
          <a:lnRef idx="1">
            <a:schemeClr val="accent1"/>
          </a:lnRef>
          <a:fillRef idx="3">
            <a:schemeClr val="accent1"/>
          </a:fillRef>
          <a:effectRef idx="2">
            <a:schemeClr val="accent1"/>
          </a:effectRef>
          <a:fontRef idx="minor">
            <a:schemeClr val="lt1"/>
          </a:fontRef>
        </p:style>
      </p:pic>
      <p:pic>
        <p:nvPicPr>
          <p:cNvPr id="7" name="Picture 6"/>
          <p:cNvPicPr>
            <a:picLocks noChangeAspect="1"/>
          </p:cNvPicPr>
          <p:nvPr/>
        </p:nvPicPr>
        <p:blipFill>
          <a:blip r:embed="rId3"/>
          <a:stretch>
            <a:fillRect/>
          </a:stretch>
        </p:blipFill>
        <p:spPr>
          <a:xfrm>
            <a:off x="457199" y="2159068"/>
            <a:ext cx="7953687" cy="1243667"/>
          </a:xfrm>
          <a:prstGeom prst="rect">
            <a:avLst/>
          </a:prstGeom>
        </p:spPr>
        <p:style>
          <a:lnRef idx="1">
            <a:schemeClr val="accent1"/>
          </a:lnRef>
          <a:fillRef idx="3">
            <a:schemeClr val="accent1"/>
          </a:fillRef>
          <a:effectRef idx="2">
            <a:schemeClr val="accent1"/>
          </a:effectRef>
          <a:fontRef idx="minor">
            <a:schemeClr val="lt1"/>
          </a:fontRef>
        </p:style>
      </p:pic>
    </p:spTree>
    <p:extLst>
      <p:ext uri="{BB962C8B-B14F-4D97-AF65-F5344CB8AC3E}">
        <p14:creationId xmlns:p14="http://schemas.microsoft.com/office/powerpoint/2010/main" val="1079935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5363</TotalTime>
  <Words>483</Words>
  <Application>Microsoft Office PowerPoint</Application>
  <PresentationFormat>On-screen Show (4:3)</PresentationFormat>
  <Paragraphs>98</Paragraphs>
  <Slides>26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Yu Gothic UI</vt:lpstr>
      <vt:lpstr>宋体</vt:lpstr>
      <vt:lpstr>Arial</vt:lpstr>
      <vt:lpstr>Calibri</vt:lpstr>
      <vt:lpstr>Office Theme</vt:lpstr>
      <vt:lpstr>Introduction to Python</vt:lpstr>
      <vt:lpstr>Configurations</vt:lpstr>
      <vt:lpstr>Download GitHub repository</vt:lpstr>
      <vt:lpstr>VS Code -&gt; Open Folder</vt:lpstr>
      <vt:lpstr>Extensions</vt:lpstr>
      <vt:lpstr>PowerPoint Presentation</vt:lpstr>
      <vt:lpstr>Why Python</vt:lpstr>
      <vt:lpstr>Q: How to write a “Hello World” program？</vt:lpstr>
      <vt:lpstr>Q: How to create a list？</vt:lpstr>
      <vt:lpstr>List indexing</vt:lpstr>
      <vt:lpstr>Q: What is the output of the following program?</vt:lpstr>
      <vt:lpstr>Q: What is the output of the following program?</vt:lpstr>
      <vt:lpstr>Q: How to create a dictionary？</vt:lpstr>
      <vt:lpstr>Flow control statements</vt:lpstr>
      <vt:lpstr>if-elif-else statement</vt:lpstr>
      <vt:lpstr>if-else statement with input</vt:lpstr>
      <vt:lpstr>if-else in an expression</vt:lpstr>
      <vt:lpstr>Iteration</vt:lpstr>
      <vt:lpstr>Break the iteration</vt:lpstr>
      <vt:lpstr>while statement</vt:lpstr>
      <vt:lpstr>while statement</vt:lpstr>
      <vt:lpstr>Exercise</vt:lpstr>
      <vt:lpstr>Exercise</vt:lpstr>
      <vt:lpstr>function</vt:lpstr>
      <vt:lpstr>function</vt:lpstr>
      <vt:lpstr>References</vt:lpstr>
    </vt:vector>
  </TitlesOfParts>
  <Company>Morgan Stanley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Can Lu</dc:creator>
  <cp:lastModifiedBy>Shan</cp:lastModifiedBy>
  <cp:revision>177</cp:revision>
  <dcterms:created xsi:type="dcterms:W3CDTF">2020-01-05T02:32:47Z</dcterms:created>
  <dcterms:modified xsi:type="dcterms:W3CDTF">2020-01-20T18:21:04Z</dcterms:modified>
</cp:coreProperties>
</file>