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3" r:id="rId1"/>
  </p:sldMasterIdLst>
  <p:notesMasterIdLst>
    <p:notesMasterId r:id="rId21"/>
  </p:notesMasterIdLst>
  <p:sldIdLst>
    <p:sldId id="267" r:id="rId2"/>
    <p:sldId id="270" r:id="rId3"/>
    <p:sldId id="271" r:id="rId4"/>
    <p:sldId id="272" r:id="rId5"/>
    <p:sldId id="273" r:id="rId6"/>
    <p:sldId id="275" r:id="rId7"/>
    <p:sldId id="276" r:id="rId8"/>
    <p:sldId id="269" r:id="rId9"/>
    <p:sldId id="265" r:id="rId10"/>
    <p:sldId id="282" r:id="rId11"/>
    <p:sldId id="284" r:id="rId12"/>
    <p:sldId id="285" r:id="rId13"/>
    <p:sldId id="286" r:id="rId14"/>
    <p:sldId id="287" r:id="rId15"/>
    <p:sldId id="288" r:id="rId16"/>
    <p:sldId id="289" r:id="rId17"/>
    <p:sldId id="281" r:id="rId18"/>
    <p:sldId id="290" r:id="rId19"/>
    <p:sldId id="292"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低空空域结构定义" id="{F952090F-9D2C-418B-973A-E835951CC9B4}">
          <p14:sldIdLst>
            <p14:sldId id="267"/>
            <p14:sldId id="270"/>
            <p14:sldId id="271"/>
            <p14:sldId id="272"/>
            <p14:sldId id="273"/>
            <p14:sldId id="275"/>
            <p14:sldId id="276"/>
            <p14:sldId id="269"/>
            <p14:sldId id="265"/>
          </p14:sldIdLst>
        </p14:section>
        <p14:section name="可做课题" id="{0980ADA0-D236-4125-B2AF-071CA069832C}">
          <p14:sldIdLst>
            <p14:sldId id="282"/>
            <p14:sldId id="284"/>
            <p14:sldId id="285"/>
            <p14:sldId id="286"/>
            <p14:sldId id="287"/>
            <p14:sldId id="288"/>
            <p14:sldId id="289"/>
            <p14:sldId id="281"/>
            <p14:sldId id="290"/>
          </p14:sldIdLst>
        </p14:section>
        <p14:section name="无标题节" id="{0F65A1ED-CFBB-4A49-99EE-F108AF8D20C1}">
          <p14:sldIdLst>
            <p14:sldId id="292"/>
          </p14:sldIdLst>
        </p14:section>
      </p14:sectionLst>
    </p:ext>
    <p:ext uri="{EFAFB233-063F-42B5-8137-9DF3F51BA10A}">
      <p15:sldGuideLst xmlns:p15="http://schemas.microsoft.com/office/powerpoint/2012/main">
        <p15:guide id="1" orient="horz" pos="2190">
          <p15:clr>
            <a:srgbClr val="A4A3A4"/>
          </p15:clr>
        </p15:guide>
        <p15:guide id="2" pos="281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云赫" initials="张" lastIdx="1" clrIdx="0"/>
  <p:cmAuthor id="2" name="54369" initials="5"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E4F5"/>
    <a:srgbClr val="333594"/>
    <a:srgbClr val="0033CC"/>
    <a:srgbClr val="101088"/>
    <a:srgbClr val="BAC5D0"/>
    <a:srgbClr val="000060"/>
    <a:srgbClr val="8FB5D5"/>
    <a:srgbClr val="7030A0"/>
    <a:srgbClr val="C00000"/>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91867" autoAdjust="0"/>
  </p:normalViewPr>
  <p:slideViewPr>
    <p:cSldViewPr snapToGrid="0">
      <p:cViewPr varScale="1">
        <p:scale>
          <a:sx n="66" d="100"/>
          <a:sy n="66" d="100"/>
        </p:scale>
        <p:origin x="1368" y="72"/>
      </p:cViewPr>
      <p:guideLst>
        <p:guide orient="horz" pos="2190"/>
        <p:guide pos="2814"/>
      </p:guideLst>
    </p:cSldViewPr>
  </p:slideViewPr>
  <p:notesTextViewPr>
    <p:cViewPr>
      <p:scale>
        <a:sx n="125" d="100"/>
        <a:sy n="125" d="100"/>
      </p:scale>
      <p:origin x="0" y="0"/>
    </p:cViewPr>
  </p:notesTextViewPr>
  <p:sorterViewPr>
    <p:cViewPr>
      <p:scale>
        <a:sx n="200" d="100"/>
        <a:sy n="200" d="100"/>
      </p:scale>
      <p:origin x="0" y="-23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34FC0-DEFF-4BE3-B91F-DF6A9CF1EF4E}" type="datetimeFigureOut">
              <a:rPr lang="zh-CN" altLang="en-US" smtClean="0"/>
              <a:t>2023/7/5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3295A4-4B3A-4347-81D4-43B8DA5E6A9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en-US" altLang="zh-CN" b="0" i="0" dirty="0">
                <a:solidFill>
                  <a:srgbClr val="222222"/>
                </a:solidFill>
                <a:effectLst/>
                <a:latin typeface="Arial" panose="020B0604020202020204" pitchFamily="34" charset="0"/>
              </a:rPr>
              <a:t>Mobility, FAA Urban Air. "Concept of Operations, v1. 0." </a:t>
            </a:r>
            <a:r>
              <a:rPr lang="en-US" altLang="zh-CN" b="0" i="1" dirty="0">
                <a:solidFill>
                  <a:srgbClr val="222222"/>
                </a:solidFill>
                <a:effectLst/>
                <a:latin typeface="Arial" panose="020B0604020202020204" pitchFamily="34" charset="0"/>
              </a:rPr>
              <a:t>Federal Aviation Administration (FAA): Washington, DC, USA</a:t>
            </a:r>
            <a:r>
              <a:rPr lang="en-US" altLang="zh-CN" b="0" i="0" dirty="0">
                <a:solidFill>
                  <a:srgbClr val="222222"/>
                </a:solidFill>
                <a:effectLst/>
                <a:latin typeface="Arial" panose="020B0604020202020204" pitchFamily="34" charset="0"/>
              </a:rPr>
              <a:t> (2020).</a:t>
            </a:r>
          </a:p>
          <a:p>
            <a:r>
              <a:rPr lang="en-US" altLang="zh-CN" b="0" i="0" dirty="0">
                <a:solidFill>
                  <a:srgbClr val="222222"/>
                </a:solidFill>
                <a:effectLst/>
                <a:latin typeface="Arial" panose="020B0604020202020204" pitchFamily="34" charset="0"/>
              </a:rPr>
              <a:t>[2] </a:t>
            </a:r>
            <a:r>
              <a:rPr lang="de-DE" altLang="zh-CN" b="0" i="0" dirty="0">
                <a:solidFill>
                  <a:srgbClr val="222222"/>
                </a:solidFill>
                <a:effectLst/>
                <a:latin typeface="Arial" panose="020B0604020202020204" pitchFamily="34" charset="0"/>
              </a:rPr>
              <a:t>Bradford, S. "FAA UTM Concept of Operations-v1. 0." </a:t>
            </a:r>
            <a:r>
              <a:rPr lang="de-DE" altLang="zh-CN" b="0" i="1" dirty="0">
                <a:solidFill>
                  <a:srgbClr val="222222"/>
                </a:solidFill>
                <a:effectLst/>
                <a:latin typeface="Arial" panose="020B0604020202020204" pitchFamily="34" charset="0"/>
              </a:rPr>
              <a:t>FAA. https://utm. arc. nasa. gov/docs/2018-UTM-ConOps-v1. 0. pdf</a:t>
            </a:r>
            <a:r>
              <a:rPr lang="de-DE" altLang="zh-CN" b="0" i="0" dirty="0">
                <a:solidFill>
                  <a:srgbClr val="222222"/>
                </a:solidFill>
                <a:effectLst/>
                <a:latin typeface="Arial" panose="020B0604020202020204" pitchFamily="34" charset="0"/>
              </a:rPr>
              <a:t> (2018).</a:t>
            </a:r>
          </a:p>
          <a:p>
            <a:r>
              <a:rPr lang="de-DE" altLang="zh-CN" b="0" i="0" dirty="0">
                <a:solidFill>
                  <a:srgbClr val="222222"/>
                </a:solidFill>
                <a:effectLst/>
                <a:latin typeface="Arial" panose="020B0604020202020204" pitchFamily="34" charset="0"/>
              </a:rPr>
              <a:t>[3]  NASA, UTM. "Air Traffic Management for Low-altitude Drones, NA a." </a:t>
            </a:r>
            <a:r>
              <a:rPr lang="de-DE" altLang="zh-CN" b="0" i="1" dirty="0">
                <a:solidFill>
                  <a:srgbClr val="222222"/>
                </a:solidFill>
                <a:effectLst/>
                <a:latin typeface="Arial" panose="020B0604020202020204" pitchFamily="34" charset="0"/>
              </a:rPr>
              <a:t>SA (NASA), Washington DC, USA</a:t>
            </a:r>
            <a:r>
              <a:rPr lang="de-DE" altLang="zh-CN" b="0" i="0" dirty="0">
                <a:solidFill>
                  <a:srgbClr val="222222"/>
                </a:solidFill>
                <a:effectLst/>
                <a:latin typeface="Arial" panose="020B0604020202020204" pitchFamily="34" charset="0"/>
              </a:rPr>
              <a:t> (2015).</a:t>
            </a:r>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[4] </a:t>
            </a:r>
            <a:r>
              <a:rPr lang="de-DE" altLang="zh-CN" b="0" i="0" dirty="0">
                <a:solidFill>
                  <a:srgbClr val="222222"/>
                </a:solidFill>
                <a:effectLst/>
                <a:latin typeface="Arial" panose="020B0604020202020204" pitchFamily="34" charset="0"/>
              </a:rPr>
              <a:t>Jang, Dae-Sung, Corey A. Ippolito, Shankar Sankararaman, and Vahram Stepanyan. "Concepts of airspace structures and system analysis for uas traffic flows for urban areas." In </a:t>
            </a:r>
            <a:r>
              <a:rPr lang="de-DE" altLang="zh-CN" b="0" i="1" dirty="0">
                <a:solidFill>
                  <a:srgbClr val="222222"/>
                </a:solidFill>
                <a:effectLst/>
                <a:latin typeface="Arial" panose="020B0604020202020204" pitchFamily="34" charset="0"/>
              </a:rPr>
              <a:t>AIAA Information Systems-AIAA Infotech@ Aerospace</a:t>
            </a:r>
            <a:r>
              <a:rPr lang="de-DE" altLang="zh-CN" b="0" i="0" dirty="0">
                <a:solidFill>
                  <a:srgbClr val="222222"/>
                </a:solidFill>
                <a:effectLst/>
                <a:latin typeface="Arial" panose="020B0604020202020204" pitchFamily="34" charset="0"/>
              </a:rPr>
              <a:t>, p. 0449. 2017.</a:t>
            </a:r>
          </a:p>
          <a:p>
            <a:r>
              <a:rPr lang="de-DE" altLang="zh-CN" b="0" i="0" dirty="0">
                <a:solidFill>
                  <a:srgbClr val="222222"/>
                </a:solidFill>
                <a:effectLst/>
                <a:latin typeface="Arial" panose="020B0604020202020204" pitchFamily="34" charset="0"/>
              </a:rPr>
              <a:t>[5] </a:t>
            </a:r>
            <a:r>
              <a:rPr lang="en-US" altLang="zh-CN" b="0" i="0" dirty="0">
                <a:solidFill>
                  <a:srgbClr val="222222"/>
                </a:solidFill>
                <a:effectLst/>
                <a:latin typeface="Arial" panose="020B0604020202020204" pitchFamily="34" charset="0"/>
              </a:rPr>
              <a:t>Undertaking, SESAR Joint. "U-space: blueprint." (2017).</a:t>
            </a:r>
          </a:p>
          <a:p>
            <a:r>
              <a:rPr lang="en-US" altLang="zh-CN" b="0" i="0" dirty="0">
                <a:solidFill>
                  <a:srgbClr val="222222"/>
                </a:solidFill>
                <a:effectLst/>
                <a:latin typeface="Arial" panose="020B0604020202020204" pitchFamily="34" charset="0"/>
              </a:rPr>
              <a:t>[6] </a:t>
            </a:r>
            <a:r>
              <a:rPr lang="en-US" altLang="zh-CN" b="0" i="0" dirty="0" err="1">
                <a:solidFill>
                  <a:srgbClr val="222222"/>
                </a:solidFill>
                <a:effectLst/>
                <a:latin typeface="Arial" panose="020B0604020202020204" pitchFamily="34" charset="0"/>
              </a:rPr>
              <a:t>Geister</a:t>
            </a:r>
            <a:r>
              <a:rPr lang="en-US" altLang="zh-CN" b="0" i="0" dirty="0">
                <a:solidFill>
                  <a:srgbClr val="222222"/>
                </a:solidFill>
                <a:effectLst/>
                <a:latin typeface="Arial" panose="020B0604020202020204" pitchFamily="34" charset="0"/>
              </a:rPr>
              <a:t>, D., and B. Korn. "Concept for urban airspace integration DLR U-Space blueprint." </a:t>
            </a:r>
            <a:r>
              <a:rPr lang="en-US" altLang="zh-CN" b="0" i="1" dirty="0">
                <a:solidFill>
                  <a:srgbClr val="222222"/>
                </a:solidFill>
                <a:effectLst/>
                <a:latin typeface="Arial" panose="020B0604020202020204" pitchFamily="34" charset="0"/>
              </a:rPr>
              <a:t>German Aerospace Center-</a:t>
            </a:r>
            <a:r>
              <a:rPr lang="en-US" altLang="zh-CN" b="0" i="1" dirty="0" err="1">
                <a:solidFill>
                  <a:srgbClr val="222222"/>
                </a:solidFill>
                <a:effectLst/>
                <a:latin typeface="Arial" panose="020B0604020202020204" pitchFamily="34" charset="0"/>
              </a:rPr>
              <a:t>Institut</a:t>
            </a:r>
            <a:r>
              <a:rPr lang="en-US" altLang="zh-CN" b="0" i="1" dirty="0">
                <a:solidFill>
                  <a:srgbClr val="222222"/>
                </a:solidFill>
                <a:effectLst/>
                <a:latin typeface="Arial" panose="020B0604020202020204" pitchFamily="34" charset="0"/>
              </a:rPr>
              <a:t> of Flight Guidance</a:t>
            </a:r>
            <a:r>
              <a:rPr lang="en-US" altLang="zh-CN" b="0" i="0" dirty="0">
                <a:solidFill>
                  <a:srgbClr val="222222"/>
                </a:solidFill>
                <a:effectLst/>
                <a:latin typeface="Arial" panose="020B0604020202020204" pitchFamily="34" charset="0"/>
              </a:rPr>
              <a:t> (2017).</a:t>
            </a:r>
          </a:p>
          <a:p>
            <a:r>
              <a:rPr lang="en-US" altLang="zh-CN" b="0" i="0" dirty="0">
                <a:solidFill>
                  <a:srgbClr val="222222"/>
                </a:solidFill>
                <a:effectLst/>
                <a:latin typeface="Arial" panose="020B0604020202020204" pitchFamily="34" charset="0"/>
              </a:rPr>
              <a:t>[7]</a:t>
            </a:r>
            <a:r>
              <a:rPr lang="de-DE" altLang="zh-CN" b="0" i="0" dirty="0">
                <a:solidFill>
                  <a:srgbClr val="222222"/>
                </a:solidFill>
                <a:effectLst/>
                <a:latin typeface="Arial" panose="020B0604020202020204" pitchFamily="34" charset="0"/>
              </a:rPr>
              <a:t> Sunil, Emmanuel, Jacco Hoekstra, Joost Ellerbroek, Frank Bussink, Dennis Nieuwenhuisen, Andrija Vidosavljevic, and Stefan Kern. "Metropolis: Relating airspace structure and capacity for extreme traffic densities." In </a:t>
            </a:r>
            <a:r>
              <a:rPr lang="de-DE" altLang="zh-CN" b="0" i="1" dirty="0">
                <a:solidFill>
                  <a:srgbClr val="222222"/>
                </a:solidFill>
                <a:effectLst/>
                <a:latin typeface="Arial" panose="020B0604020202020204" pitchFamily="34" charset="0"/>
              </a:rPr>
              <a:t>ATM seminar 2015, 11th USA/EUROPE Air Traffic Management R&amp;D Seminar</a:t>
            </a:r>
            <a:r>
              <a:rPr lang="de-DE" altLang="zh-CN" b="0" i="0" dirty="0">
                <a:solidFill>
                  <a:srgbClr val="222222"/>
                </a:solidFill>
                <a:effectLst/>
                <a:latin typeface="Arial" panose="020B0604020202020204" pitchFamily="34" charset="0"/>
              </a:rPr>
              <a:t>. 2015.</a:t>
            </a:r>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[8] </a:t>
            </a:r>
            <a:r>
              <a:rPr lang="de-DE" altLang="zh-CN" b="0" i="0" dirty="0">
                <a:solidFill>
                  <a:srgbClr val="222222"/>
                </a:solidFill>
                <a:effectLst/>
                <a:latin typeface="Arial" panose="020B0604020202020204" pitchFamily="34" charset="0"/>
              </a:rPr>
              <a:t>Hoekstra, J. M., S. Kern, O. Schneider, F. Knabe, and B. Lamiscarre. "Metropolis–Concept design." </a:t>
            </a:r>
            <a:r>
              <a:rPr lang="de-DE" altLang="zh-CN" b="0" i="1" dirty="0">
                <a:solidFill>
                  <a:srgbClr val="222222"/>
                </a:solidFill>
                <a:effectLst/>
                <a:latin typeface="Arial" panose="020B0604020202020204" pitchFamily="34" charset="0"/>
              </a:rPr>
              <a:t>vol</a:t>
            </a:r>
            <a:r>
              <a:rPr lang="de-DE" altLang="zh-CN" b="0" i="0" dirty="0">
                <a:solidFill>
                  <a:srgbClr val="222222"/>
                </a:solidFill>
                <a:effectLst/>
                <a:latin typeface="Arial" panose="020B0604020202020204" pitchFamily="34" charset="0"/>
              </a:rPr>
              <a:t> 341508 (2015): 1-56.</a:t>
            </a:r>
            <a:endParaRPr lang="en-US" altLang="zh-CN" b="0" i="0" dirty="0">
              <a:solidFill>
                <a:srgbClr val="222222"/>
              </a:solidFill>
              <a:effectLst/>
              <a:latin typeface="Arial" panose="020B0604020202020204" pitchFamily="34" charset="0"/>
            </a:endParaRPr>
          </a:p>
          <a:p>
            <a:r>
              <a:rPr lang="de-DE" altLang="zh-CN" b="0" i="0" dirty="0">
                <a:solidFill>
                  <a:srgbClr val="222222"/>
                </a:solidFill>
                <a:effectLst/>
                <a:latin typeface="Arial" panose="020B0604020202020204" pitchFamily="34" charset="0"/>
              </a:rPr>
              <a:t>[9] Le Tallec, Claude, Patrick Le Blaye, and Moustafa Kasbari. "Low Level RPAS Traffic Management (LLRTM) Concept of Operation." In </a:t>
            </a:r>
            <a:r>
              <a:rPr lang="de-DE" altLang="zh-CN" b="0" i="1" dirty="0">
                <a:solidFill>
                  <a:srgbClr val="222222"/>
                </a:solidFill>
                <a:effectLst/>
                <a:latin typeface="Arial" panose="020B0604020202020204" pitchFamily="34" charset="0"/>
              </a:rPr>
              <a:t>17th AIAA Aviation Technology, Integration, and Operations Conference</a:t>
            </a:r>
            <a:r>
              <a:rPr lang="de-DE" altLang="zh-CN" b="0" i="0" dirty="0">
                <a:solidFill>
                  <a:srgbClr val="222222"/>
                </a:solidFill>
                <a:effectLst/>
                <a:latin typeface="Arial" panose="020B0604020202020204" pitchFamily="34" charset="0"/>
              </a:rPr>
              <a:t>, p. 3938. 2017.</a:t>
            </a:r>
            <a:endParaRPr lang="en-US" altLang="zh-CN" dirty="0"/>
          </a:p>
          <a:p>
            <a:r>
              <a:rPr lang="en-US" altLang="zh-CN" dirty="0"/>
              <a:t>[10] </a:t>
            </a:r>
            <a:r>
              <a:rPr lang="en-US" altLang="zh-CN" b="0" i="0" dirty="0">
                <a:solidFill>
                  <a:srgbClr val="222222"/>
                </a:solidFill>
                <a:effectLst/>
                <a:latin typeface="Arial" panose="020B0604020202020204" pitchFamily="34" charset="0"/>
              </a:rPr>
              <a:t>Le </a:t>
            </a:r>
            <a:r>
              <a:rPr lang="en-US" altLang="zh-CN" b="0" i="0" dirty="0" err="1">
                <a:solidFill>
                  <a:srgbClr val="222222"/>
                </a:solidFill>
                <a:effectLst/>
                <a:latin typeface="Arial" panose="020B0604020202020204" pitchFamily="34" charset="0"/>
              </a:rPr>
              <a:t>Tallec</a:t>
            </a:r>
            <a:r>
              <a:rPr lang="en-US" altLang="zh-CN" b="0" i="0" dirty="0">
                <a:solidFill>
                  <a:srgbClr val="222222"/>
                </a:solidFill>
                <a:effectLst/>
                <a:latin typeface="Arial" panose="020B0604020202020204" pitchFamily="34" charset="0"/>
              </a:rPr>
              <a:t>, Claude, and Patrick Le </a:t>
            </a:r>
            <a:r>
              <a:rPr lang="en-US" altLang="zh-CN" b="0" i="0" dirty="0" err="1">
                <a:solidFill>
                  <a:srgbClr val="222222"/>
                </a:solidFill>
                <a:effectLst/>
                <a:latin typeface="Arial" panose="020B0604020202020204" pitchFamily="34" charset="0"/>
              </a:rPr>
              <a:t>Blaye</a:t>
            </a:r>
            <a:r>
              <a:rPr lang="en-US" altLang="zh-CN" b="0" i="0" dirty="0">
                <a:solidFill>
                  <a:srgbClr val="222222"/>
                </a:solidFill>
                <a:effectLst/>
                <a:latin typeface="Arial" panose="020B0604020202020204" pitchFamily="34" charset="0"/>
              </a:rPr>
              <a:t>. "Low Level RPAS Traffic Identification and Management." In </a:t>
            </a:r>
            <a:r>
              <a:rPr lang="en-US" altLang="zh-CN" b="0" i="1" dirty="0">
                <a:solidFill>
                  <a:srgbClr val="222222"/>
                </a:solidFill>
                <a:effectLst/>
                <a:latin typeface="Arial" panose="020B0604020202020204" pitchFamily="34" charset="0"/>
              </a:rPr>
              <a:t>EUCASS 2017</a:t>
            </a:r>
            <a:r>
              <a:rPr lang="en-US" altLang="zh-CN" b="0" i="0" dirty="0">
                <a:solidFill>
                  <a:srgbClr val="222222"/>
                </a:solidFill>
                <a:effectLst/>
                <a:latin typeface="Arial" panose="020B0604020202020204" pitchFamily="34" charset="0"/>
              </a:rPr>
              <a:t>. 2017.</a:t>
            </a:r>
            <a:endParaRPr lang="en-US" altLang="zh-CN" dirty="0"/>
          </a:p>
          <a:p>
            <a:r>
              <a:rPr lang="en-US" altLang="zh-CN" dirty="0"/>
              <a:t>[11]</a:t>
            </a:r>
            <a:r>
              <a:rPr lang="en-US" altLang="zh-CN" b="0" i="0" dirty="0">
                <a:solidFill>
                  <a:srgbClr val="222222"/>
                </a:solidFill>
                <a:effectLst/>
                <a:latin typeface="Arial" panose="020B0604020202020204" pitchFamily="34" charset="0"/>
              </a:rPr>
              <a:t> Low, K. H., Lu Gan, and </a:t>
            </a:r>
            <a:r>
              <a:rPr lang="en-US" altLang="zh-CN" b="0" i="0" dirty="0" err="1">
                <a:solidFill>
                  <a:srgbClr val="222222"/>
                </a:solidFill>
                <a:effectLst/>
                <a:latin typeface="Arial" panose="020B0604020202020204" pitchFamily="34" charset="0"/>
              </a:rPr>
              <a:t>Shixin</a:t>
            </a:r>
            <a:r>
              <a:rPr lang="en-US" altLang="zh-CN" b="0" i="0" dirty="0">
                <a:solidFill>
                  <a:srgbClr val="222222"/>
                </a:solidFill>
                <a:effectLst/>
                <a:latin typeface="Arial" panose="020B0604020202020204" pitchFamily="34" charset="0"/>
              </a:rPr>
              <a:t> Mao. "A preliminary study in managing safe and efficient low-altitude unmanned aircraft system operations in a densely built-up urban environment." </a:t>
            </a:r>
            <a:r>
              <a:rPr lang="en-US" altLang="zh-CN" b="0" i="1" dirty="0">
                <a:solidFill>
                  <a:srgbClr val="222222"/>
                </a:solidFill>
                <a:effectLst/>
                <a:latin typeface="Arial" panose="020B0604020202020204" pitchFamily="34" charset="0"/>
              </a:rPr>
              <a:t>Air Traffic Management Research Institute, School of Mechanical and Aerospace Engineering Nanyang Technological University</a:t>
            </a:r>
            <a:r>
              <a:rPr lang="en-US" altLang="zh-CN" b="0" i="0" dirty="0">
                <a:solidFill>
                  <a:srgbClr val="222222"/>
                </a:solidFill>
                <a:effectLst/>
                <a:latin typeface="Arial" panose="020B0604020202020204" pitchFamily="34" charset="0"/>
              </a:rPr>
              <a:t> (2014).</a:t>
            </a:r>
          </a:p>
          <a:p>
            <a:r>
              <a:rPr lang="en-US" altLang="zh-CN" b="0" i="0" dirty="0">
                <a:solidFill>
                  <a:srgbClr val="222222"/>
                </a:solidFill>
                <a:effectLst/>
                <a:latin typeface="Arial" panose="020B0604020202020204" pitchFamily="34" charset="0"/>
              </a:rPr>
              <a:t>[s1] </a:t>
            </a:r>
            <a:r>
              <a:rPr lang="en-US" altLang="zh-CN" dirty="0"/>
              <a:t>Designing airspace for urban air mobility: A review of concepts and approaches(2021)</a:t>
            </a:r>
            <a:endParaRPr lang="zh-CN" altLang="en-US" dirty="0"/>
          </a:p>
        </p:txBody>
      </p:sp>
      <p:sp>
        <p:nvSpPr>
          <p:cNvPr id="4" name="灯片编号占位符 3"/>
          <p:cNvSpPr>
            <a:spLocks noGrp="1"/>
          </p:cNvSpPr>
          <p:nvPr>
            <p:ph type="sldNum" sz="quarter" idx="5"/>
          </p:nvPr>
        </p:nvSpPr>
        <p:spPr/>
        <p:txBody>
          <a:bodyPr/>
          <a:lstStyle/>
          <a:p>
            <a:fld id="{3DF590D2-CB1F-4309-A1E8-A6BFA6D9CE39}" type="slidenum">
              <a:rPr lang="zh-CN" altLang="en-US" smtClean="0"/>
              <a:t>1</a:t>
            </a:fld>
            <a:endParaRPr lang="zh-CN" altLang="en-US"/>
          </a:p>
        </p:txBody>
      </p:sp>
    </p:spTree>
    <p:extLst>
      <p:ext uri="{BB962C8B-B14F-4D97-AF65-F5344CB8AC3E}">
        <p14:creationId xmlns:p14="http://schemas.microsoft.com/office/powerpoint/2010/main" val="2135251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做航班</a:t>
            </a:r>
          </a:p>
        </p:txBody>
      </p:sp>
      <p:sp>
        <p:nvSpPr>
          <p:cNvPr id="4" name="灯片编号占位符 3"/>
          <p:cNvSpPr>
            <a:spLocks noGrp="1"/>
          </p:cNvSpPr>
          <p:nvPr>
            <p:ph type="sldNum" sz="quarter" idx="5"/>
          </p:nvPr>
        </p:nvSpPr>
        <p:spPr/>
        <p:txBody>
          <a:bodyPr/>
          <a:lstStyle/>
          <a:p>
            <a:fld id="{1D3295A4-4B3A-4347-81D4-43B8DA5E6A90}" type="slidenum">
              <a:rPr lang="zh-CN" altLang="en-US" smtClean="0"/>
              <a:t>11</a:t>
            </a:fld>
            <a:endParaRPr lang="zh-CN" altLang="en-US"/>
          </a:p>
        </p:txBody>
      </p:sp>
    </p:spTree>
    <p:extLst>
      <p:ext uri="{BB962C8B-B14F-4D97-AF65-F5344CB8AC3E}">
        <p14:creationId xmlns:p14="http://schemas.microsoft.com/office/powerpoint/2010/main" val="2974319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D3295A4-4B3A-4347-81D4-43B8DA5E6A90}" type="slidenum">
              <a:rPr lang="zh-CN" altLang="en-US" smtClean="0"/>
              <a:t>13</a:t>
            </a:fld>
            <a:endParaRPr lang="zh-CN" altLang="en-US"/>
          </a:p>
        </p:txBody>
      </p:sp>
    </p:spTree>
    <p:extLst>
      <p:ext uri="{BB962C8B-B14F-4D97-AF65-F5344CB8AC3E}">
        <p14:creationId xmlns:p14="http://schemas.microsoft.com/office/powerpoint/2010/main" val="1031540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000000"/>
                </a:solidFill>
                <a:effectLst/>
                <a:latin typeface="Arial" panose="020B0604020202020204" pitchFamily="34" charset="0"/>
              </a:rPr>
              <a:t>Constrained Urban Airspace Design for Large-Scale Drone-Based Delivery Traffic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Using Reinforcement Learning to Improve Airspace Structuring in an Urban Environment</a:t>
            </a:r>
            <a:r>
              <a:rPr lang="zh-CN" altLang="en-US" dirty="0"/>
              <a:t>（</a:t>
            </a:r>
            <a:r>
              <a:rPr lang="en-US" altLang="zh-CN" dirty="0"/>
              <a:t>aerospace 2022.9</a:t>
            </a:r>
            <a:r>
              <a:rPr lang="zh-CN" altLang="en-US" dirty="0"/>
              <a:t>），和我们想法一致，特点是空域结构是随飞行器动态调整的，缺陷是航向是确定的东南西北，不能进行各层航向范围大小不同。该工作很全面，如做该题需仔细阅读</a:t>
            </a:r>
            <a:endParaRPr lang="en-US" altLang="zh-CN" b="1" i="0" dirty="0">
              <a:solidFill>
                <a:srgbClr val="000000"/>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1D3295A4-4B3A-4347-81D4-43B8DA5E6A90}" type="slidenum">
              <a:rPr lang="zh-CN" altLang="en-US" smtClean="0"/>
              <a:t>14</a:t>
            </a:fld>
            <a:endParaRPr lang="zh-CN" altLang="en-US"/>
          </a:p>
        </p:txBody>
      </p:sp>
    </p:spTree>
    <p:extLst>
      <p:ext uri="{BB962C8B-B14F-4D97-AF65-F5344CB8AC3E}">
        <p14:creationId xmlns:p14="http://schemas.microsoft.com/office/powerpoint/2010/main" val="1683481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000000"/>
                </a:solidFill>
                <a:effectLst/>
                <a:latin typeface="Arial" panose="020B0604020202020204" pitchFamily="34" charset="0"/>
              </a:rPr>
              <a:t>Constrained Urban Airspace Design for Large-Scale Drone-Based Delivery Traffic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E2E2E"/>
                </a:solidFill>
                <a:effectLst/>
                <a:latin typeface="ElsevierGulliver"/>
              </a:rPr>
              <a:t>How to assess the capacity of urban airspace: A topological approach using keep-in and keep-out geofence</a:t>
            </a:r>
            <a:r>
              <a:rPr lang="zh-CN" altLang="en-US" b="0" i="0" dirty="0">
                <a:solidFill>
                  <a:srgbClr val="2E2E2E"/>
                </a:solidFill>
                <a:effectLst/>
                <a:latin typeface="ElsevierGulliver"/>
              </a:rPr>
              <a:t>（考虑楼的位置和安全球）</a:t>
            </a:r>
            <a:endParaRPr lang="en-US" altLang="zh-CN" b="0" i="0" dirty="0">
              <a:solidFill>
                <a:srgbClr val="2E2E2E"/>
              </a:solidFill>
              <a:effectLst/>
              <a:latin typeface="ElsevierGulliv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i="0" dirty="0">
              <a:solidFill>
                <a:srgbClr val="000000"/>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1D3295A4-4B3A-4347-81D4-43B8DA5E6A90}" type="slidenum">
              <a:rPr lang="zh-CN" altLang="en-US" smtClean="0"/>
              <a:t>15</a:t>
            </a:fld>
            <a:endParaRPr lang="zh-CN" altLang="en-US"/>
          </a:p>
        </p:txBody>
      </p:sp>
    </p:spTree>
    <p:extLst>
      <p:ext uri="{BB962C8B-B14F-4D97-AF65-F5344CB8AC3E}">
        <p14:creationId xmlns:p14="http://schemas.microsoft.com/office/powerpoint/2010/main" val="4104711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E2E2E"/>
                </a:solidFill>
                <a:effectLst/>
                <a:latin typeface="ElsevierGulliver"/>
              </a:rPr>
              <a:t>Conflict-free four-dimensional path planning for urban air mobility considering airspace occupancy</a:t>
            </a:r>
            <a:r>
              <a:rPr lang="zh-CN" altLang="en-US" b="0" i="0" dirty="0">
                <a:solidFill>
                  <a:srgbClr val="2E2E2E"/>
                </a:solidFill>
                <a:effectLst/>
                <a:latin typeface="ElsevierGulliver"/>
              </a:rPr>
              <a:t>（</a:t>
            </a:r>
            <a:r>
              <a:rPr lang="en-US" altLang="zh-CN" b="0" i="0" dirty="0">
                <a:solidFill>
                  <a:srgbClr val="2E2E2E"/>
                </a:solidFill>
                <a:effectLst/>
                <a:latin typeface="ElsevierGulliver"/>
              </a:rPr>
              <a:t>aerospace</a:t>
            </a:r>
            <a:r>
              <a:rPr lang="zh-CN" altLang="en-US" b="0" i="0" dirty="0">
                <a:solidFill>
                  <a:srgbClr val="2E2E2E"/>
                </a:solidFill>
                <a:effectLst/>
                <a:latin typeface="ElsevierGulliver"/>
              </a:rPr>
              <a:t>）</a:t>
            </a:r>
            <a:endParaRPr lang="en-US" altLang="zh-CN" b="0" i="0" dirty="0">
              <a:solidFill>
                <a:srgbClr val="2E2E2E"/>
              </a:solidFill>
              <a:effectLst/>
              <a:latin typeface="ElsevierGulliver"/>
            </a:endParaRPr>
          </a:p>
          <a:p>
            <a:r>
              <a:rPr lang="de-DE" altLang="zh-CN" b="0" i="0" dirty="0">
                <a:solidFill>
                  <a:srgbClr val="333333"/>
                </a:solidFill>
                <a:effectLst/>
                <a:latin typeface="HelveticaNeue Regular"/>
              </a:rPr>
              <a:t>Y. Wu, K. H. Low, B. Pang and Q. Tan, “Swarm-based 4D path planning for drone operations in urban environments</a:t>
            </a:r>
            <a:r>
              <a:rPr lang="zh-CN" altLang="en-US" b="0" i="0" dirty="0">
                <a:solidFill>
                  <a:srgbClr val="333333"/>
                </a:solidFill>
                <a:effectLst/>
                <a:latin typeface="HelveticaNeue Regular"/>
              </a:rPr>
              <a:t>（</a:t>
            </a:r>
            <a:r>
              <a:rPr lang="en-US" altLang="zh-CN" b="0" i="0" dirty="0">
                <a:solidFill>
                  <a:srgbClr val="333333"/>
                </a:solidFill>
                <a:effectLst/>
                <a:latin typeface="HelveticaNeue Regular"/>
              </a:rPr>
              <a:t>TVT</a:t>
            </a:r>
            <a:r>
              <a:rPr lang="zh-CN" altLang="en-US" b="0" i="0" dirty="0">
                <a:solidFill>
                  <a:srgbClr val="333333"/>
                </a:solidFill>
                <a:effectLst/>
                <a:latin typeface="HelveticaNeue Regular"/>
              </a:rPr>
              <a:t>）</a:t>
            </a:r>
            <a:endParaRPr lang="en-US" altLang="zh-CN" b="0" i="0" dirty="0">
              <a:solidFill>
                <a:srgbClr val="333333"/>
              </a:solidFill>
              <a:effectLst/>
              <a:latin typeface="HelveticaNeue 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E2E2E"/>
                </a:solidFill>
                <a:effectLst/>
                <a:latin typeface="ElsevierGulliver"/>
              </a:rPr>
              <a:t>Trajectory-based flight scheduling for </a:t>
            </a:r>
            <a:r>
              <a:rPr lang="en-US" altLang="zh-CN" b="0" i="0" dirty="0" err="1">
                <a:solidFill>
                  <a:srgbClr val="2E2E2E"/>
                </a:solidFill>
                <a:effectLst/>
                <a:latin typeface="ElsevierGulliver"/>
              </a:rPr>
              <a:t>AirMetro</a:t>
            </a:r>
            <a:r>
              <a:rPr lang="en-US" altLang="zh-CN" b="0" i="0" dirty="0">
                <a:solidFill>
                  <a:srgbClr val="2E2E2E"/>
                </a:solidFill>
                <a:effectLst/>
                <a:latin typeface="ElsevierGulliver"/>
              </a:rPr>
              <a:t> in urban environments by conflict resolution</a:t>
            </a:r>
            <a:r>
              <a:rPr lang="zh-CN" altLang="en-US" b="0" i="0" dirty="0">
                <a:solidFill>
                  <a:srgbClr val="2E2E2E"/>
                </a:solidFill>
                <a:effectLst/>
                <a:latin typeface="ElsevierGulliver"/>
              </a:rPr>
              <a:t>（</a:t>
            </a:r>
            <a:r>
              <a:rPr lang="en-US" altLang="zh-CN" b="0" i="0" dirty="0">
                <a:solidFill>
                  <a:srgbClr val="2E2E2E"/>
                </a:solidFill>
                <a:effectLst/>
                <a:latin typeface="ElsevierGulliver"/>
              </a:rPr>
              <a:t>TRC 2021</a:t>
            </a:r>
            <a:r>
              <a:rPr lang="zh-CN" altLang="en-US" b="0" i="0" dirty="0">
                <a:solidFill>
                  <a:srgbClr val="2E2E2E"/>
                </a:solidFill>
                <a:effectLst/>
                <a:latin typeface="ElsevierGulliver"/>
              </a:rPr>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333333"/>
                </a:solidFill>
                <a:effectLst/>
                <a:latin typeface="HelveticaNeue Regular"/>
              </a:rPr>
              <a:t>An Adaptive Airspace Model for Quadcopters in Urban Air Mobility</a:t>
            </a:r>
            <a:r>
              <a:rPr lang="zh-CN" altLang="en-US" b="1" i="0" dirty="0">
                <a:solidFill>
                  <a:srgbClr val="333333"/>
                </a:solidFill>
                <a:effectLst/>
                <a:latin typeface="HelveticaNeue Regular"/>
              </a:rPr>
              <a:t>（</a:t>
            </a:r>
            <a:r>
              <a:rPr lang="en-US" altLang="zh-CN" b="1" i="0" dirty="0">
                <a:solidFill>
                  <a:srgbClr val="333333"/>
                </a:solidFill>
                <a:effectLst/>
                <a:latin typeface="HelveticaNeue Regular"/>
              </a:rPr>
              <a:t>ITS</a:t>
            </a:r>
            <a:r>
              <a:rPr lang="zh-CN" altLang="en-US" b="1" i="0" dirty="0">
                <a:solidFill>
                  <a:srgbClr val="333333"/>
                </a:solidFill>
                <a:effectLst/>
                <a:latin typeface="HelveticaNeue Regular"/>
              </a:rPr>
              <a:t>）</a:t>
            </a:r>
            <a:endParaRPr lang="en-US" altLang="zh-CN" b="1" i="0" dirty="0">
              <a:solidFill>
                <a:srgbClr val="333333"/>
              </a:solidFill>
              <a:effectLst/>
              <a:latin typeface="HelveticaNeue Regular"/>
            </a:endParaRPr>
          </a:p>
          <a:p>
            <a:r>
              <a:rPr lang="en-US" altLang="zh-CN" dirty="0"/>
              <a:t>Complexity optimal air traffic assignment in multi-layer transport network for Urban Air Mobility operations</a:t>
            </a:r>
            <a:r>
              <a:rPr lang="zh-CN" altLang="en-US" dirty="0"/>
              <a:t>（</a:t>
            </a:r>
            <a:r>
              <a:rPr lang="en-US" altLang="zh-CN" dirty="0"/>
              <a:t>TRC 2022</a:t>
            </a:r>
            <a:r>
              <a:rPr lang="zh-CN" altLang="en-US" dirty="0"/>
              <a:t>）</a:t>
            </a:r>
            <a:endParaRPr lang="en-US" altLang="zh-CN" dirty="0"/>
          </a:p>
          <a:p>
            <a:r>
              <a:rPr lang="de-DE" altLang="zh-CN" b="0" i="0" dirty="0">
                <a:solidFill>
                  <a:srgbClr val="222222"/>
                </a:solidFill>
                <a:effectLst/>
                <a:latin typeface="Arial" panose="020B0604020202020204" pitchFamily="34" charset="0"/>
              </a:rPr>
              <a:t>Ditta, Chiara Caterina, and Maria Nadia Postorino. "A 3D Urban Aerial Network for New Mobility Solutions." </a:t>
            </a:r>
            <a:r>
              <a:rPr lang="de-DE" altLang="zh-CN" b="0" i="1" dirty="0">
                <a:solidFill>
                  <a:srgbClr val="222222"/>
                </a:solidFill>
                <a:effectLst/>
                <a:latin typeface="Arial" panose="020B0604020202020204" pitchFamily="34" charset="0"/>
              </a:rPr>
              <a:t>International Symposium on Intelligent and Distributed Computing</a:t>
            </a:r>
            <a:r>
              <a:rPr lang="de-DE" altLang="zh-CN" b="0" i="0" dirty="0">
                <a:solidFill>
                  <a:srgbClr val="222222"/>
                </a:solidFill>
                <a:effectLst/>
                <a:latin typeface="Arial" panose="020B0604020202020204" pitchFamily="34" charset="0"/>
              </a:rPr>
              <a:t>. Cham: Springer International Publishing, 2022.</a:t>
            </a:r>
          </a:p>
          <a:p>
            <a:r>
              <a:rPr lang="en-US" altLang="zh-CN" b="0" i="0" dirty="0">
                <a:solidFill>
                  <a:srgbClr val="222222"/>
                </a:solidFill>
                <a:effectLst/>
                <a:latin typeface="Arial" panose="020B0604020202020204" pitchFamily="34" charset="0"/>
              </a:rPr>
              <a:t>Wang, Zhengyi, et al. "Route network design in low-altitude airspace for future urban air mobility operations A case study of urban airspace of Singapore." </a:t>
            </a:r>
            <a:r>
              <a:rPr lang="en-US" altLang="zh-CN" b="0" i="1" dirty="0">
                <a:solidFill>
                  <a:srgbClr val="222222"/>
                </a:solidFill>
                <a:effectLst/>
                <a:latin typeface="Arial" panose="020B0604020202020204" pitchFamily="34" charset="0"/>
              </a:rPr>
              <a:t>International Conference on Research in Air Transportation (ICRAT 2020)</a:t>
            </a:r>
            <a:r>
              <a:rPr lang="en-US" altLang="zh-CN" b="0" i="0" dirty="0">
                <a:solidFill>
                  <a:srgbClr val="222222"/>
                </a:solidFill>
                <a:effectLst/>
                <a:latin typeface="Arial" panose="020B0604020202020204" pitchFamily="34" charset="0"/>
              </a:rPr>
              <a:t>. 2022.</a:t>
            </a:r>
            <a:endParaRPr lang="zh-CN" altLang="en-US" dirty="0"/>
          </a:p>
        </p:txBody>
      </p:sp>
      <p:sp>
        <p:nvSpPr>
          <p:cNvPr id="4" name="灯片编号占位符 3"/>
          <p:cNvSpPr>
            <a:spLocks noGrp="1"/>
          </p:cNvSpPr>
          <p:nvPr>
            <p:ph type="sldNum" sz="quarter" idx="5"/>
          </p:nvPr>
        </p:nvSpPr>
        <p:spPr/>
        <p:txBody>
          <a:bodyPr/>
          <a:lstStyle/>
          <a:p>
            <a:fld id="{1D3295A4-4B3A-4347-81D4-43B8DA5E6A90}" type="slidenum">
              <a:rPr lang="zh-CN" altLang="en-US" smtClean="0"/>
              <a:t>16</a:t>
            </a:fld>
            <a:endParaRPr lang="zh-CN" altLang="en-US"/>
          </a:p>
        </p:txBody>
      </p:sp>
    </p:spTree>
    <p:extLst>
      <p:ext uri="{BB962C8B-B14F-4D97-AF65-F5344CB8AC3E}">
        <p14:creationId xmlns:p14="http://schemas.microsoft.com/office/powerpoint/2010/main" val="3916976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D3295A4-4B3A-4347-81D4-43B8DA5E6A90}" type="slidenum">
              <a:rPr lang="zh-CN" altLang="en-US" smtClean="0"/>
              <a:t>17</a:t>
            </a:fld>
            <a:endParaRPr lang="zh-CN" altLang="en-US"/>
          </a:p>
        </p:txBody>
      </p:sp>
    </p:spTree>
    <p:extLst>
      <p:ext uri="{BB962C8B-B14F-4D97-AF65-F5344CB8AC3E}">
        <p14:creationId xmlns:p14="http://schemas.microsoft.com/office/powerpoint/2010/main" val="1743973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22222"/>
                </a:solidFill>
                <a:effectLst/>
                <a:latin typeface="Arial" panose="020B0604020202020204" pitchFamily="34" charset="0"/>
              </a:rPr>
              <a:t>Labib, Nader S., et al. “A multilayer low-altitude airspace model for UAV traffic management.” </a:t>
            </a:r>
            <a:r>
              <a:rPr lang="en-US" altLang="zh-CN" b="0" i="1" dirty="0">
                <a:solidFill>
                  <a:srgbClr val="222222"/>
                </a:solidFill>
                <a:effectLst/>
                <a:latin typeface="Arial" panose="020B0604020202020204" pitchFamily="34" charset="0"/>
              </a:rPr>
              <a:t>Proceedings of the 9th ACM Symposium on Design and Analysis of Intelligent Vehicular Networks and Applications</a:t>
            </a:r>
            <a:r>
              <a:rPr lang="en-US" altLang="zh-CN" b="0" i="0" dirty="0">
                <a:solidFill>
                  <a:srgbClr val="222222"/>
                </a:solidFill>
                <a:effectLst/>
                <a:latin typeface="Arial" panose="020B0604020202020204" pitchFamily="34" charset="0"/>
              </a:rPr>
              <a:t>. 2019.</a:t>
            </a:r>
            <a:r>
              <a:rPr lang="zh-CN" altLang="en-US" b="0" i="0" dirty="0">
                <a:solidFill>
                  <a:srgbClr val="222222"/>
                </a:solidFill>
                <a:effectLst/>
                <a:latin typeface="Arial" panose="020B0604020202020204" pitchFamily="34" charset="0"/>
              </a:rPr>
              <a:t>（引用</a:t>
            </a:r>
            <a:r>
              <a:rPr lang="en-US" altLang="zh-CN" b="0" i="0" dirty="0">
                <a:solidFill>
                  <a:srgbClr val="222222"/>
                </a:solidFill>
                <a:effectLst/>
                <a:latin typeface="Arial" panose="020B0604020202020204" pitchFamily="34" charset="0"/>
              </a:rPr>
              <a:t>14</a:t>
            </a:r>
            <a:r>
              <a:rPr lang="zh-CN" altLang="en-US" b="0" i="0" dirty="0">
                <a:solidFill>
                  <a:srgbClr val="222222"/>
                </a:solidFill>
                <a:effectLst/>
                <a:latin typeface="Arial" panose="020B0604020202020204" pitchFamily="34" charset="0"/>
              </a:rPr>
              <a:t>）</a:t>
            </a:r>
            <a:endParaRPr lang="en-US" altLang="zh-CN" b="0" i="0" dirty="0">
              <a:solidFill>
                <a:srgbClr val="2222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2222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zh-CN" b="0" i="0" dirty="0">
                <a:solidFill>
                  <a:srgbClr val="222222"/>
                </a:solidFill>
                <a:effectLst/>
                <a:latin typeface="Arial" panose="020B0604020202020204" pitchFamily="34" charset="0"/>
              </a:rPr>
              <a:t>Samir Labib, Nader, et al. “Internet of unmanned aerial vehicles—A multilayer low-altitude airspace model for distributed UAV traffic management.” </a:t>
            </a:r>
            <a:r>
              <a:rPr lang="de-DE" altLang="zh-CN" b="0" i="1" dirty="0">
                <a:solidFill>
                  <a:srgbClr val="222222"/>
                </a:solidFill>
                <a:effectLst/>
                <a:latin typeface="Arial" panose="020B0604020202020204" pitchFamily="34" charset="0"/>
              </a:rPr>
              <a:t>Sensors</a:t>
            </a:r>
            <a:r>
              <a:rPr lang="de-DE" altLang="zh-CN" b="0" i="0" dirty="0">
                <a:solidFill>
                  <a:srgbClr val="222222"/>
                </a:solidFill>
                <a:effectLst/>
                <a:latin typeface="Arial" panose="020B0604020202020204" pitchFamily="34" charset="0"/>
              </a:rPr>
              <a:t> 19.21 (2019): 4779.</a:t>
            </a:r>
            <a:r>
              <a:rPr lang="zh-CN" altLang="en-US" b="0" i="0" dirty="0">
                <a:solidFill>
                  <a:srgbClr val="222222"/>
                </a:solidFill>
                <a:effectLst/>
                <a:latin typeface="Arial" panose="020B0604020202020204" pitchFamily="34" charset="0"/>
              </a:rPr>
              <a:t>（引用</a:t>
            </a:r>
            <a:r>
              <a:rPr lang="en-US" altLang="zh-CN" b="0" i="0" dirty="0">
                <a:solidFill>
                  <a:srgbClr val="222222"/>
                </a:solidFill>
                <a:effectLst/>
                <a:latin typeface="Arial" panose="020B0604020202020204" pitchFamily="34" charset="0"/>
              </a:rPr>
              <a:t>47</a:t>
            </a:r>
            <a:r>
              <a:rPr lang="zh-CN" altLang="en-US" b="0" i="0" dirty="0">
                <a:solidFill>
                  <a:srgbClr val="222222"/>
                </a:solidFill>
                <a:effectLst/>
                <a:latin typeface="Arial" panose="020B0604020202020204" pitchFamily="34" charset="0"/>
              </a:rPr>
              <a:t>）</a:t>
            </a:r>
            <a:endParaRPr lang="zh-CN" altLang="en-US"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D3295A4-4B3A-4347-81D4-43B8DA5E6A90}" type="slidenum">
              <a:rPr lang="zh-CN" altLang="en-US" smtClean="0"/>
              <a:t>18</a:t>
            </a:fld>
            <a:endParaRPr lang="zh-CN" altLang="en-US"/>
          </a:p>
        </p:txBody>
      </p:sp>
    </p:spTree>
    <p:extLst>
      <p:ext uri="{BB962C8B-B14F-4D97-AF65-F5344CB8AC3E}">
        <p14:creationId xmlns:p14="http://schemas.microsoft.com/office/powerpoint/2010/main" val="224173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b="0" i="0" dirty="0">
                <a:solidFill>
                  <a:srgbClr val="222222"/>
                </a:solidFill>
                <a:effectLst/>
                <a:latin typeface="Arial" panose="020B0604020202020204" pitchFamily="34" charset="0"/>
              </a:rPr>
              <a:t>Sunil, Emmanuel, Jacco Hoekstra, Joost Ellerbroek, Frank Bussink, Dennis Nieuwenhuisen, Andrija Vidosavljevic, and Stefan Kern. "Metropolis: Relating airspace structure and capacity for extreme traffic densities." In </a:t>
            </a:r>
            <a:r>
              <a:rPr lang="de-DE" altLang="zh-CN" b="0" i="1" dirty="0">
                <a:solidFill>
                  <a:srgbClr val="222222"/>
                </a:solidFill>
                <a:effectLst/>
                <a:latin typeface="Arial" panose="020B0604020202020204" pitchFamily="34" charset="0"/>
              </a:rPr>
              <a:t>ATM seminar 2015, 11th USA/EUROPE Air Traffic Management R&amp;D Seminar</a:t>
            </a:r>
            <a:r>
              <a:rPr lang="de-DE" altLang="zh-CN" b="0" i="0" dirty="0">
                <a:solidFill>
                  <a:srgbClr val="222222"/>
                </a:solidFill>
                <a:effectLst/>
                <a:latin typeface="Arial" panose="020B0604020202020204" pitchFamily="34" charset="0"/>
              </a:rPr>
              <a:t>. 2015. </a:t>
            </a:r>
            <a:r>
              <a:rPr lang="zh-CN" altLang="en-US" b="0" i="0" dirty="0">
                <a:solidFill>
                  <a:srgbClr val="2E2E2E"/>
                </a:solidFill>
                <a:effectLst/>
                <a:latin typeface="ElsevierGulliver"/>
              </a:rPr>
              <a:t>引用</a:t>
            </a:r>
            <a:r>
              <a:rPr lang="en-US" altLang="zh-CN" b="0" i="0" dirty="0">
                <a:solidFill>
                  <a:srgbClr val="2E2E2E"/>
                </a:solidFill>
                <a:effectLst/>
                <a:latin typeface="ElsevierGulliver"/>
              </a:rPr>
              <a:t>132</a:t>
            </a:r>
          </a:p>
          <a:p>
            <a:endParaRPr lang="en-US" altLang="zh-CN" b="0" i="0" dirty="0">
              <a:solidFill>
                <a:srgbClr val="2E2E2E"/>
              </a:solidFill>
              <a:effectLst/>
              <a:latin typeface="ElsevierGulliver"/>
            </a:endParaRPr>
          </a:p>
          <a:p>
            <a:pPr algn="l"/>
            <a:r>
              <a:rPr lang="de-DE" altLang="zh-CN" b="0" i="0" dirty="0">
                <a:solidFill>
                  <a:srgbClr val="2E2E2E"/>
                </a:solidFill>
                <a:effectLst/>
                <a:latin typeface="NexusSans"/>
              </a:rPr>
              <a:t>J.M. Hoekstra, S. Kern, O. Schneider, F. Knabe, B. Lamiscarre </a:t>
            </a:r>
            <a:r>
              <a:rPr lang="de-DE" altLang="zh-CN" b="0" i="0" dirty="0">
                <a:solidFill>
                  <a:srgbClr val="737373"/>
                </a:solidFill>
                <a:effectLst/>
                <a:latin typeface="ElsevierGulliver"/>
              </a:rPr>
              <a:t>341508 </a:t>
            </a:r>
            <a:r>
              <a:rPr lang="de-DE" altLang="zh-CN" b="0" i="0" dirty="0">
                <a:solidFill>
                  <a:srgbClr val="737373"/>
                </a:solidFill>
                <a:effectLst/>
                <a:latin typeface="NexusSans"/>
              </a:rPr>
              <a:t>Metropolis – Concept design (2015), pp. 1-56</a:t>
            </a:r>
          </a:p>
          <a:p>
            <a:pPr algn="l"/>
            <a:endParaRPr lang="de-DE" altLang="zh-CN" b="0" i="0" dirty="0">
              <a:solidFill>
                <a:srgbClr val="737373"/>
              </a:solidFill>
              <a:effectLst/>
              <a:latin typeface="NexusSans"/>
            </a:endParaRPr>
          </a:p>
          <a:p>
            <a:pPr algn="l"/>
            <a:r>
              <a:rPr lang="en-US" altLang="zh-CN" dirty="0"/>
              <a:t>An Analysis of Decentralized Airspace Structure and Capacity Using Fast-Time Simulations</a:t>
            </a:r>
            <a:endParaRPr lang="de-DE" altLang="zh-CN" b="0" i="0" dirty="0">
              <a:solidFill>
                <a:srgbClr val="737373"/>
              </a:solidFill>
              <a:effectLst/>
              <a:latin typeface="NexusSans"/>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DF590D2-CB1F-4309-A1E8-A6BFA6D9CE39}" type="slidenum">
              <a:rPr lang="zh-CN" altLang="en-US" smtClean="0"/>
              <a:t>2</a:t>
            </a:fld>
            <a:endParaRPr lang="zh-CN" altLang="en-US"/>
          </a:p>
        </p:txBody>
      </p:sp>
    </p:spTree>
    <p:extLst>
      <p:ext uri="{BB962C8B-B14F-4D97-AF65-F5344CB8AC3E}">
        <p14:creationId xmlns:p14="http://schemas.microsoft.com/office/powerpoint/2010/main" val="377817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b="0" i="0" dirty="0">
                <a:solidFill>
                  <a:srgbClr val="222222"/>
                </a:solidFill>
                <a:effectLst/>
                <a:latin typeface="Arial" panose="020B0604020202020204" pitchFamily="34" charset="0"/>
              </a:rPr>
              <a:t>Sunil, Emmanuel, Jacco Hoekstra, Joost Ellerbroek, Frank Bussink, Dennis Nieuwenhuisen, Andrija Vidosavljevic, and Stefan Kern. "Metropolis: Relating airspace structure and capacity for extreme traffic densities." In </a:t>
            </a:r>
            <a:r>
              <a:rPr lang="de-DE" altLang="zh-CN" b="0" i="1" dirty="0">
                <a:solidFill>
                  <a:srgbClr val="222222"/>
                </a:solidFill>
                <a:effectLst/>
                <a:latin typeface="Arial" panose="020B0604020202020204" pitchFamily="34" charset="0"/>
              </a:rPr>
              <a:t>ATM seminar 2015, 11th USA/EUROPE Air Traffic Management R&amp;D Seminar</a:t>
            </a:r>
            <a:r>
              <a:rPr lang="de-DE" altLang="zh-CN" b="0" i="0" dirty="0">
                <a:solidFill>
                  <a:srgbClr val="222222"/>
                </a:solidFill>
                <a:effectLst/>
                <a:latin typeface="Arial" panose="020B0604020202020204" pitchFamily="34" charset="0"/>
              </a:rPr>
              <a:t>. 2015. </a:t>
            </a:r>
            <a:r>
              <a:rPr lang="zh-CN" altLang="en-US" b="0" i="0" dirty="0">
                <a:solidFill>
                  <a:srgbClr val="2E2E2E"/>
                </a:solidFill>
                <a:effectLst/>
                <a:latin typeface="ElsevierGulliver"/>
              </a:rPr>
              <a:t>引用</a:t>
            </a:r>
            <a:r>
              <a:rPr lang="en-US" altLang="zh-CN" b="0" i="0" dirty="0">
                <a:solidFill>
                  <a:srgbClr val="2E2E2E"/>
                </a:solidFill>
                <a:effectLst/>
                <a:latin typeface="ElsevierGulliver"/>
              </a:rPr>
              <a:t>132</a:t>
            </a:r>
          </a:p>
          <a:p>
            <a:endParaRPr lang="en-US" altLang="zh-CN" b="0" i="0" dirty="0">
              <a:solidFill>
                <a:srgbClr val="2E2E2E"/>
              </a:solidFill>
              <a:effectLst/>
              <a:latin typeface="ElsevierGulliver"/>
            </a:endParaRPr>
          </a:p>
          <a:p>
            <a:pPr algn="l"/>
            <a:r>
              <a:rPr lang="de-DE" altLang="zh-CN" b="0" i="0" dirty="0">
                <a:solidFill>
                  <a:srgbClr val="2E2E2E"/>
                </a:solidFill>
                <a:effectLst/>
                <a:latin typeface="NexusSans"/>
              </a:rPr>
              <a:t>J.M. Hoekstra, S. Kern, O. Schneider, F. Knabe, B. Lamiscarre </a:t>
            </a:r>
            <a:r>
              <a:rPr lang="de-DE" altLang="zh-CN" b="0" i="0" dirty="0">
                <a:solidFill>
                  <a:srgbClr val="737373"/>
                </a:solidFill>
                <a:effectLst/>
                <a:latin typeface="ElsevierGulliver"/>
              </a:rPr>
              <a:t>341508 </a:t>
            </a:r>
            <a:r>
              <a:rPr lang="de-DE" altLang="zh-CN" b="0" i="0" dirty="0">
                <a:solidFill>
                  <a:srgbClr val="737373"/>
                </a:solidFill>
                <a:effectLst/>
                <a:latin typeface="NexusSans"/>
              </a:rPr>
              <a:t>Metropolis – Concept design (2015), pp. 1-56</a:t>
            </a:r>
          </a:p>
          <a:p>
            <a:pPr algn="l"/>
            <a:endParaRPr lang="de-DE" altLang="zh-CN" b="0" i="0" dirty="0">
              <a:solidFill>
                <a:srgbClr val="737373"/>
              </a:solidFill>
              <a:effectLst/>
              <a:latin typeface="NexusSans"/>
            </a:endParaRPr>
          </a:p>
          <a:p>
            <a:pPr algn="l"/>
            <a:r>
              <a:rPr lang="en-US" altLang="zh-CN" dirty="0"/>
              <a:t>An Analysis of Decentralized Airspace Structure and Capacity Using Fast-Time Simulations</a:t>
            </a:r>
            <a:endParaRPr lang="de-DE" altLang="zh-CN" b="0" i="0" dirty="0">
              <a:solidFill>
                <a:srgbClr val="737373"/>
              </a:solidFill>
              <a:effectLst/>
              <a:latin typeface="NexusSans"/>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DF590D2-CB1F-4309-A1E8-A6BFA6D9CE39}" type="slidenum">
              <a:rPr lang="zh-CN" altLang="en-US" smtClean="0"/>
              <a:t>3</a:t>
            </a:fld>
            <a:endParaRPr lang="zh-CN" altLang="en-US"/>
          </a:p>
        </p:txBody>
      </p:sp>
    </p:spTree>
    <p:extLst>
      <p:ext uri="{BB962C8B-B14F-4D97-AF65-F5344CB8AC3E}">
        <p14:creationId xmlns:p14="http://schemas.microsoft.com/office/powerpoint/2010/main" val="184862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b="0" i="0" dirty="0">
                <a:solidFill>
                  <a:srgbClr val="222222"/>
                </a:solidFill>
                <a:effectLst/>
                <a:latin typeface="Arial" panose="020B0604020202020204" pitchFamily="34" charset="0"/>
              </a:rPr>
              <a:t>Sunil, Emmanuel, Jacco Hoekstra, Joost Ellerbroek, Frank Bussink, Dennis Nieuwenhuisen, Andrija Vidosavljevic, and Stefan Kern. "Metropolis: Relating airspace structure and capacity for extreme traffic densities." In </a:t>
            </a:r>
            <a:r>
              <a:rPr lang="de-DE" altLang="zh-CN" b="0" i="1" dirty="0">
                <a:solidFill>
                  <a:srgbClr val="222222"/>
                </a:solidFill>
                <a:effectLst/>
                <a:latin typeface="Arial" panose="020B0604020202020204" pitchFamily="34" charset="0"/>
              </a:rPr>
              <a:t>ATM seminar 2015, 11th USA/EUROPE Air Traffic Management R&amp;D Seminar</a:t>
            </a:r>
            <a:r>
              <a:rPr lang="de-DE" altLang="zh-CN" b="0" i="0" dirty="0">
                <a:solidFill>
                  <a:srgbClr val="222222"/>
                </a:solidFill>
                <a:effectLst/>
                <a:latin typeface="Arial" panose="020B0604020202020204" pitchFamily="34" charset="0"/>
              </a:rPr>
              <a:t>. 2015. </a:t>
            </a:r>
            <a:r>
              <a:rPr lang="zh-CN" altLang="en-US" b="0" i="0" dirty="0">
                <a:solidFill>
                  <a:srgbClr val="2E2E2E"/>
                </a:solidFill>
                <a:effectLst/>
                <a:latin typeface="ElsevierGulliver"/>
              </a:rPr>
              <a:t>引用</a:t>
            </a:r>
            <a:r>
              <a:rPr lang="en-US" altLang="zh-CN" b="0" i="0" dirty="0">
                <a:solidFill>
                  <a:srgbClr val="2E2E2E"/>
                </a:solidFill>
                <a:effectLst/>
                <a:latin typeface="ElsevierGulliver"/>
              </a:rPr>
              <a:t>132</a:t>
            </a:r>
          </a:p>
          <a:p>
            <a:endParaRPr lang="en-US" altLang="zh-CN" b="0" i="0" dirty="0">
              <a:solidFill>
                <a:srgbClr val="2E2E2E"/>
              </a:solidFill>
              <a:effectLst/>
              <a:latin typeface="ElsevierGulliver"/>
            </a:endParaRPr>
          </a:p>
          <a:p>
            <a:pPr algn="l"/>
            <a:r>
              <a:rPr lang="de-DE" altLang="zh-CN" b="0" i="0" dirty="0">
                <a:solidFill>
                  <a:srgbClr val="2E2E2E"/>
                </a:solidFill>
                <a:effectLst/>
                <a:latin typeface="NexusSans"/>
              </a:rPr>
              <a:t>J.M. Hoekstra, S. Kern, O. Schneider, F. Knabe, B. Lamiscarre </a:t>
            </a:r>
            <a:r>
              <a:rPr lang="de-DE" altLang="zh-CN" b="0" i="0" dirty="0">
                <a:solidFill>
                  <a:srgbClr val="737373"/>
                </a:solidFill>
                <a:effectLst/>
                <a:latin typeface="ElsevierGulliver"/>
              </a:rPr>
              <a:t>341508 </a:t>
            </a:r>
            <a:r>
              <a:rPr lang="de-DE" altLang="zh-CN" b="0" i="0" dirty="0">
                <a:solidFill>
                  <a:srgbClr val="737373"/>
                </a:solidFill>
                <a:effectLst/>
                <a:latin typeface="NexusSans"/>
              </a:rPr>
              <a:t>Metropolis – Concept design (2015), pp. 1-56</a:t>
            </a:r>
          </a:p>
          <a:p>
            <a:pPr algn="l"/>
            <a:endParaRPr lang="de-DE" altLang="zh-CN" b="0" i="0" dirty="0">
              <a:solidFill>
                <a:srgbClr val="737373"/>
              </a:solidFill>
              <a:effectLst/>
              <a:latin typeface="NexusSans"/>
            </a:endParaRPr>
          </a:p>
          <a:p>
            <a:pPr algn="l"/>
            <a:r>
              <a:rPr lang="en-US" altLang="zh-CN" dirty="0"/>
              <a:t>An Analysis of Decentralized Airspace Structure and Capacity Using Fast-Time Simulations</a:t>
            </a:r>
            <a:endParaRPr lang="de-DE" altLang="zh-CN" b="0" i="0" dirty="0">
              <a:solidFill>
                <a:srgbClr val="737373"/>
              </a:solidFill>
              <a:effectLst/>
              <a:latin typeface="NexusSans"/>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DF590D2-CB1F-4309-A1E8-A6BFA6D9CE39}" type="slidenum">
              <a:rPr lang="zh-CN" altLang="en-US" smtClean="0"/>
              <a:t>4</a:t>
            </a:fld>
            <a:endParaRPr lang="zh-CN" altLang="en-US"/>
          </a:p>
        </p:txBody>
      </p:sp>
    </p:spTree>
    <p:extLst>
      <p:ext uri="{BB962C8B-B14F-4D97-AF65-F5344CB8AC3E}">
        <p14:creationId xmlns:p14="http://schemas.microsoft.com/office/powerpoint/2010/main" val="3313791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b="0" i="0" dirty="0">
                <a:solidFill>
                  <a:srgbClr val="222222"/>
                </a:solidFill>
                <a:effectLst/>
                <a:latin typeface="Arial" panose="020B0604020202020204" pitchFamily="34" charset="0"/>
              </a:rPr>
              <a:t>Sunil, Emmanuel, Jacco Hoekstra, Joost Ellerbroek, Frank Bussink, Dennis Nieuwenhuisen, Andrija Vidosavljevic, and Stefan Kern. "Metropolis: Relating airspace structure and capacity for extreme traffic densities." In </a:t>
            </a:r>
            <a:r>
              <a:rPr lang="de-DE" altLang="zh-CN" b="0" i="1" dirty="0">
                <a:solidFill>
                  <a:srgbClr val="222222"/>
                </a:solidFill>
                <a:effectLst/>
                <a:latin typeface="Arial" panose="020B0604020202020204" pitchFamily="34" charset="0"/>
              </a:rPr>
              <a:t>ATM seminar 2015, 11th USA/EUROPE Air Traffic Management R&amp;D Seminar</a:t>
            </a:r>
            <a:r>
              <a:rPr lang="de-DE" altLang="zh-CN" b="0" i="0" dirty="0">
                <a:solidFill>
                  <a:srgbClr val="222222"/>
                </a:solidFill>
                <a:effectLst/>
                <a:latin typeface="Arial" panose="020B0604020202020204" pitchFamily="34" charset="0"/>
              </a:rPr>
              <a:t>. 2015. </a:t>
            </a:r>
            <a:r>
              <a:rPr lang="zh-CN" altLang="en-US" b="0" i="0" dirty="0">
                <a:solidFill>
                  <a:srgbClr val="2E2E2E"/>
                </a:solidFill>
                <a:effectLst/>
                <a:latin typeface="ElsevierGulliver"/>
              </a:rPr>
              <a:t>引用</a:t>
            </a:r>
            <a:r>
              <a:rPr lang="en-US" altLang="zh-CN" b="0" i="0" dirty="0">
                <a:solidFill>
                  <a:srgbClr val="2E2E2E"/>
                </a:solidFill>
                <a:effectLst/>
                <a:latin typeface="ElsevierGulliver"/>
              </a:rPr>
              <a:t>132</a:t>
            </a:r>
          </a:p>
          <a:p>
            <a:endParaRPr lang="en-US" altLang="zh-CN" b="0" i="0" dirty="0">
              <a:solidFill>
                <a:srgbClr val="2E2E2E"/>
              </a:solidFill>
              <a:effectLst/>
              <a:latin typeface="ElsevierGulliver"/>
            </a:endParaRPr>
          </a:p>
          <a:p>
            <a:pPr algn="l"/>
            <a:r>
              <a:rPr lang="de-DE" altLang="zh-CN" b="0" i="0" dirty="0">
                <a:solidFill>
                  <a:srgbClr val="2E2E2E"/>
                </a:solidFill>
                <a:effectLst/>
                <a:latin typeface="NexusSans"/>
              </a:rPr>
              <a:t>J.M. Hoekstra, S. Kern, O. Schneider, F. Knabe, B. Lamiscarre </a:t>
            </a:r>
            <a:r>
              <a:rPr lang="de-DE" altLang="zh-CN" b="0" i="0" dirty="0">
                <a:solidFill>
                  <a:srgbClr val="737373"/>
                </a:solidFill>
                <a:effectLst/>
                <a:latin typeface="ElsevierGulliver"/>
              </a:rPr>
              <a:t>341508 </a:t>
            </a:r>
            <a:r>
              <a:rPr lang="de-DE" altLang="zh-CN" b="0" i="0" dirty="0">
                <a:solidFill>
                  <a:srgbClr val="737373"/>
                </a:solidFill>
                <a:effectLst/>
                <a:latin typeface="NexusSans"/>
              </a:rPr>
              <a:t>Metropolis – Concept design (2015), pp. 1-56</a:t>
            </a:r>
          </a:p>
          <a:p>
            <a:pPr algn="l"/>
            <a:endParaRPr lang="de-DE" altLang="zh-CN" b="0" i="0" dirty="0">
              <a:solidFill>
                <a:srgbClr val="737373"/>
              </a:solidFill>
              <a:effectLst/>
              <a:latin typeface="NexusSans"/>
            </a:endParaRPr>
          </a:p>
          <a:p>
            <a:pPr algn="l"/>
            <a:r>
              <a:rPr lang="en-US" altLang="zh-CN" dirty="0"/>
              <a:t>An Analysis of Decentralized Airspace Structure and Capacity Using Fast-Time Simulations</a:t>
            </a:r>
            <a:endParaRPr lang="de-DE" altLang="zh-CN" b="0" i="0" dirty="0">
              <a:solidFill>
                <a:srgbClr val="737373"/>
              </a:solidFill>
              <a:effectLst/>
              <a:latin typeface="NexusSans"/>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DF590D2-CB1F-4309-A1E8-A6BFA6D9CE39}" type="slidenum">
              <a:rPr lang="zh-CN" altLang="en-US" smtClean="0"/>
              <a:t>5</a:t>
            </a:fld>
            <a:endParaRPr lang="zh-CN" altLang="en-US"/>
          </a:p>
        </p:txBody>
      </p:sp>
    </p:spTree>
    <p:extLst>
      <p:ext uri="{BB962C8B-B14F-4D97-AF65-F5344CB8AC3E}">
        <p14:creationId xmlns:p14="http://schemas.microsoft.com/office/powerpoint/2010/main" val="3188370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b="0" i="0" dirty="0">
                <a:solidFill>
                  <a:srgbClr val="222222"/>
                </a:solidFill>
                <a:effectLst/>
                <a:latin typeface="Arial" panose="020B0604020202020204" pitchFamily="34" charset="0"/>
              </a:rPr>
              <a:t>Sunil, Emmanuel, Jacco Hoekstra, Joost Ellerbroek, Frank Bussink, Dennis Nieuwenhuisen, Andrija Vidosavljevic, and Stefan Kern. "Metropolis: Relating airspace structure and capacity for extreme traffic densities." In </a:t>
            </a:r>
            <a:r>
              <a:rPr lang="de-DE" altLang="zh-CN" b="0" i="1" dirty="0">
                <a:solidFill>
                  <a:srgbClr val="222222"/>
                </a:solidFill>
                <a:effectLst/>
                <a:latin typeface="Arial" panose="020B0604020202020204" pitchFamily="34" charset="0"/>
              </a:rPr>
              <a:t>ATM seminar 2015, 11th USA/EUROPE Air Traffic Management R&amp;D Seminar</a:t>
            </a:r>
            <a:r>
              <a:rPr lang="de-DE" altLang="zh-CN" b="0" i="0" dirty="0">
                <a:solidFill>
                  <a:srgbClr val="222222"/>
                </a:solidFill>
                <a:effectLst/>
                <a:latin typeface="Arial" panose="020B0604020202020204" pitchFamily="34" charset="0"/>
              </a:rPr>
              <a:t>. 2015. </a:t>
            </a:r>
            <a:r>
              <a:rPr lang="zh-CN" altLang="en-US" b="0" i="0" dirty="0">
                <a:solidFill>
                  <a:srgbClr val="2E2E2E"/>
                </a:solidFill>
                <a:effectLst/>
                <a:latin typeface="ElsevierGulliver"/>
              </a:rPr>
              <a:t>引用</a:t>
            </a:r>
            <a:r>
              <a:rPr lang="en-US" altLang="zh-CN" b="0" i="0" dirty="0">
                <a:solidFill>
                  <a:srgbClr val="2E2E2E"/>
                </a:solidFill>
                <a:effectLst/>
                <a:latin typeface="ElsevierGulliver"/>
              </a:rPr>
              <a:t>132</a:t>
            </a:r>
          </a:p>
          <a:p>
            <a:endParaRPr lang="en-US" altLang="zh-CN" b="0" i="0" dirty="0">
              <a:solidFill>
                <a:srgbClr val="2E2E2E"/>
              </a:solidFill>
              <a:effectLst/>
              <a:latin typeface="ElsevierGulliver"/>
            </a:endParaRPr>
          </a:p>
          <a:p>
            <a:pPr algn="l"/>
            <a:r>
              <a:rPr lang="de-DE" altLang="zh-CN" b="0" i="0" dirty="0">
                <a:solidFill>
                  <a:srgbClr val="2E2E2E"/>
                </a:solidFill>
                <a:effectLst/>
                <a:latin typeface="NexusSans"/>
              </a:rPr>
              <a:t>J.M. Hoekstra, S. Kern, O. Schneider, F. Knabe, B. Lamiscarre </a:t>
            </a:r>
            <a:r>
              <a:rPr lang="de-DE" altLang="zh-CN" b="0" i="0" dirty="0">
                <a:solidFill>
                  <a:srgbClr val="737373"/>
                </a:solidFill>
                <a:effectLst/>
                <a:latin typeface="ElsevierGulliver"/>
              </a:rPr>
              <a:t>341508 </a:t>
            </a:r>
            <a:r>
              <a:rPr lang="de-DE" altLang="zh-CN" b="0" i="0" dirty="0">
                <a:solidFill>
                  <a:srgbClr val="737373"/>
                </a:solidFill>
                <a:effectLst/>
                <a:latin typeface="NexusSans"/>
              </a:rPr>
              <a:t>Metropolis – Concept design (2015), pp. 1-56</a:t>
            </a:r>
          </a:p>
          <a:p>
            <a:pPr algn="l"/>
            <a:endParaRPr lang="de-DE" altLang="zh-CN" b="0" i="0" dirty="0">
              <a:solidFill>
                <a:srgbClr val="737373"/>
              </a:solidFill>
              <a:effectLst/>
              <a:latin typeface="NexusSans"/>
            </a:endParaRPr>
          </a:p>
          <a:p>
            <a:pPr algn="l"/>
            <a:r>
              <a:rPr lang="en-US" altLang="zh-CN" dirty="0"/>
              <a:t>An Analysis of Decentralized Airspace Structure and Capacity Using Fast-Time Simulations</a:t>
            </a:r>
            <a:endParaRPr lang="de-DE" altLang="zh-CN" b="0" i="0" dirty="0">
              <a:solidFill>
                <a:srgbClr val="737373"/>
              </a:solidFill>
              <a:effectLst/>
              <a:latin typeface="NexusSans"/>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DF590D2-CB1F-4309-A1E8-A6BFA6D9CE39}" type="slidenum">
              <a:rPr lang="zh-CN" altLang="en-US" smtClean="0"/>
              <a:t>6</a:t>
            </a:fld>
            <a:endParaRPr lang="zh-CN" altLang="en-US"/>
          </a:p>
        </p:txBody>
      </p:sp>
    </p:spTree>
    <p:extLst>
      <p:ext uri="{BB962C8B-B14F-4D97-AF65-F5344CB8AC3E}">
        <p14:creationId xmlns:p14="http://schemas.microsoft.com/office/powerpoint/2010/main" val="2363701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b="0" i="0" dirty="0">
                <a:solidFill>
                  <a:srgbClr val="222222"/>
                </a:solidFill>
                <a:effectLst/>
                <a:latin typeface="Arial" panose="020B0604020202020204" pitchFamily="34" charset="0"/>
              </a:rPr>
              <a:t>Sunil, Emmanuel, Jacco Hoekstra, Joost Ellerbroek, Frank Bussink, Dennis Nieuwenhuisen, Andrija Vidosavljevic, and Stefan Kern. "Metropolis: Relating airspace structure and capacity for extreme traffic densities." In </a:t>
            </a:r>
            <a:r>
              <a:rPr lang="de-DE" altLang="zh-CN" b="0" i="1" dirty="0">
                <a:solidFill>
                  <a:srgbClr val="222222"/>
                </a:solidFill>
                <a:effectLst/>
                <a:latin typeface="Arial" panose="020B0604020202020204" pitchFamily="34" charset="0"/>
              </a:rPr>
              <a:t>ATM seminar 2015, 11th USA/EUROPE Air Traffic Management R&amp;D Seminar</a:t>
            </a:r>
            <a:r>
              <a:rPr lang="de-DE" altLang="zh-CN" b="0" i="0" dirty="0">
                <a:solidFill>
                  <a:srgbClr val="222222"/>
                </a:solidFill>
                <a:effectLst/>
                <a:latin typeface="Arial" panose="020B0604020202020204" pitchFamily="34" charset="0"/>
              </a:rPr>
              <a:t>. 2015. </a:t>
            </a:r>
            <a:r>
              <a:rPr lang="zh-CN" altLang="en-US" b="0" i="0" dirty="0">
                <a:solidFill>
                  <a:srgbClr val="2E2E2E"/>
                </a:solidFill>
                <a:effectLst/>
                <a:latin typeface="ElsevierGulliver"/>
              </a:rPr>
              <a:t>引用</a:t>
            </a:r>
            <a:r>
              <a:rPr lang="en-US" altLang="zh-CN" b="0" i="0" dirty="0">
                <a:solidFill>
                  <a:srgbClr val="2E2E2E"/>
                </a:solidFill>
                <a:effectLst/>
                <a:latin typeface="ElsevierGulliver"/>
              </a:rPr>
              <a:t>132</a:t>
            </a:r>
          </a:p>
          <a:p>
            <a:endParaRPr lang="en-US" altLang="zh-CN" b="0" i="0" dirty="0">
              <a:solidFill>
                <a:srgbClr val="2E2E2E"/>
              </a:solidFill>
              <a:effectLst/>
              <a:latin typeface="ElsevierGulliver"/>
            </a:endParaRPr>
          </a:p>
          <a:p>
            <a:pPr algn="l"/>
            <a:r>
              <a:rPr lang="de-DE" altLang="zh-CN" b="0" i="0" dirty="0">
                <a:solidFill>
                  <a:srgbClr val="2E2E2E"/>
                </a:solidFill>
                <a:effectLst/>
                <a:latin typeface="NexusSans"/>
              </a:rPr>
              <a:t>J.M. Hoekstra, S. Kern, O. Schneider, F. Knabe, B. Lamiscarre </a:t>
            </a:r>
            <a:r>
              <a:rPr lang="de-DE" altLang="zh-CN" b="0" i="0" dirty="0">
                <a:solidFill>
                  <a:srgbClr val="737373"/>
                </a:solidFill>
                <a:effectLst/>
                <a:latin typeface="ElsevierGulliver"/>
              </a:rPr>
              <a:t>341508 </a:t>
            </a:r>
            <a:r>
              <a:rPr lang="de-DE" altLang="zh-CN" b="0" i="0" dirty="0">
                <a:solidFill>
                  <a:srgbClr val="737373"/>
                </a:solidFill>
                <a:effectLst/>
                <a:latin typeface="NexusSans"/>
              </a:rPr>
              <a:t>Metropolis – Concept design (2015), pp. 1-56</a:t>
            </a:r>
          </a:p>
          <a:p>
            <a:pPr algn="l"/>
            <a:endParaRPr lang="de-DE" altLang="zh-CN" b="0" i="0" dirty="0">
              <a:solidFill>
                <a:srgbClr val="737373"/>
              </a:solidFill>
              <a:effectLst/>
              <a:latin typeface="NexusSans"/>
            </a:endParaRPr>
          </a:p>
          <a:p>
            <a:pPr algn="l"/>
            <a:r>
              <a:rPr lang="en-US" altLang="zh-CN" dirty="0"/>
              <a:t>An Analysis of Decentralized Airspace Structure and Capacity Using Fast-Time Simulations</a:t>
            </a:r>
            <a:endParaRPr lang="de-DE" altLang="zh-CN" b="0" i="0" dirty="0">
              <a:solidFill>
                <a:srgbClr val="737373"/>
              </a:solidFill>
              <a:effectLst/>
              <a:latin typeface="NexusSans"/>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DF590D2-CB1F-4309-A1E8-A6BFA6D9CE39}" type="slidenum">
              <a:rPr lang="zh-CN" altLang="en-US" smtClean="0"/>
              <a:t>7</a:t>
            </a:fld>
            <a:endParaRPr lang="zh-CN" altLang="en-US"/>
          </a:p>
        </p:txBody>
      </p:sp>
    </p:spTree>
    <p:extLst>
      <p:ext uri="{BB962C8B-B14F-4D97-AF65-F5344CB8AC3E}">
        <p14:creationId xmlns:p14="http://schemas.microsoft.com/office/powerpoint/2010/main" val="1597661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b="0" i="0" dirty="0">
                <a:solidFill>
                  <a:srgbClr val="222222"/>
                </a:solidFill>
                <a:effectLst/>
                <a:latin typeface="Arial" panose="020B0604020202020204" pitchFamily="34" charset="0"/>
              </a:rPr>
              <a:t>Sunil, Emmanuel, Jacco Hoekstra, Joost Ellerbroek, Frank Bussink, Dennis Nieuwenhuisen, Andrija Vidosavljevic, and Stefan Kern. "Metropolis: Relating airspace structure and capacity for extreme traffic densities." In </a:t>
            </a:r>
            <a:r>
              <a:rPr lang="de-DE" altLang="zh-CN" b="0" i="1" dirty="0">
                <a:solidFill>
                  <a:srgbClr val="222222"/>
                </a:solidFill>
                <a:effectLst/>
                <a:latin typeface="Arial" panose="020B0604020202020204" pitchFamily="34" charset="0"/>
              </a:rPr>
              <a:t>ATM seminar 2015, 11th USA/EUROPE Air Traffic Management R&amp;D Seminar</a:t>
            </a:r>
            <a:r>
              <a:rPr lang="de-DE" altLang="zh-CN" b="0" i="0" dirty="0">
                <a:solidFill>
                  <a:srgbClr val="222222"/>
                </a:solidFill>
                <a:effectLst/>
                <a:latin typeface="Arial" panose="020B0604020202020204" pitchFamily="34" charset="0"/>
              </a:rPr>
              <a:t>. 2015. </a:t>
            </a:r>
            <a:r>
              <a:rPr lang="zh-CN" altLang="en-US" b="0" i="0" dirty="0">
                <a:solidFill>
                  <a:srgbClr val="2E2E2E"/>
                </a:solidFill>
                <a:effectLst/>
                <a:latin typeface="ElsevierGulliver"/>
              </a:rPr>
              <a:t>引用</a:t>
            </a:r>
            <a:r>
              <a:rPr lang="en-US" altLang="zh-CN" b="0" i="0" dirty="0">
                <a:solidFill>
                  <a:srgbClr val="2E2E2E"/>
                </a:solidFill>
                <a:effectLst/>
                <a:latin typeface="ElsevierGulliver"/>
              </a:rPr>
              <a:t>132</a:t>
            </a:r>
          </a:p>
          <a:p>
            <a:endParaRPr lang="en-US" altLang="zh-CN" b="0" i="0" dirty="0">
              <a:solidFill>
                <a:srgbClr val="2E2E2E"/>
              </a:solidFill>
              <a:effectLst/>
              <a:latin typeface="ElsevierGulliver"/>
            </a:endParaRPr>
          </a:p>
          <a:p>
            <a:pPr algn="l"/>
            <a:r>
              <a:rPr lang="de-DE" altLang="zh-CN" b="0" i="0" dirty="0">
                <a:solidFill>
                  <a:srgbClr val="2E2E2E"/>
                </a:solidFill>
                <a:effectLst/>
                <a:latin typeface="NexusSans"/>
              </a:rPr>
              <a:t>J.M. Hoekstra, S. Kern, O. Schneider, F. Knabe, B. Lamiscarre </a:t>
            </a:r>
            <a:r>
              <a:rPr lang="de-DE" altLang="zh-CN" b="0" i="0" dirty="0">
                <a:solidFill>
                  <a:srgbClr val="737373"/>
                </a:solidFill>
                <a:effectLst/>
                <a:latin typeface="ElsevierGulliver"/>
              </a:rPr>
              <a:t>341508 </a:t>
            </a:r>
            <a:r>
              <a:rPr lang="de-DE" altLang="zh-CN" b="0" i="0" dirty="0">
                <a:solidFill>
                  <a:srgbClr val="737373"/>
                </a:solidFill>
                <a:effectLst/>
                <a:latin typeface="NexusSans"/>
              </a:rPr>
              <a:t>Metropolis – Concept design (2015), pp. 1-56</a:t>
            </a:r>
          </a:p>
          <a:p>
            <a:pPr algn="l"/>
            <a:endParaRPr lang="de-DE" altLang="zh-CN" b="0" i="0" dirty="0">
              <a:solidFill>
                <a:srgbClr val="737373"/>
              </a:solidFill>
              <a:effectLst/>
              <a:latin typeface="NexusSans"/>
            </a:endParaRPr>
          </a:p>
          <a:p>
            <a:pPr algn="l"/>
            <a:r>
              <a:rPr lang="en-US" altLang="zh-CN" dirty="0"/>
              <a:t>An Analysis of Decentralized Airspace Structure and Capacity Using Fast-Time Simulations</a:t>
            </a:r>
            <a:endParaRPr lang="de-DE" altLang="zh-CN" b="0" i="0" dirty="0">
              <a:solidFill>
                <a:srgbClr val="737373"/>
              </a:solidFill>
              <a:effectLst/>
              <a:latin typeface="NexusSans"/>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DF590D2-CB1F-4309-A1E8-A6BFA6D9CE39}" type="slidenum">
              <a:rPr lang="zh-CN" altLang="en-US" smtClean="0"/>
              <a:t>8</a:t>
            </a:fld>
            <a:endParaRPr lang="zh-CN" altLang="en-US"/>
          </a:p>
        </p:txBody>
      </p:sp>
    </p:spTree>
    <p:extLst>
      <p:ext uri="{BB962C8B-B14F-4D97-AF65-F5344CB8AC3E}">
        <p14:creationId xmlns:p14="http://schemas.microsoft.com/office/powerpoint/2010/main" val="1549734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b="0" i="0" dirty="0">
                <a:solidFill>
                  <a:srgbClr val="222222"/>
                </a:solidFill>
                <a:effectLst/>
                <a:latin typeface="Arial" panose="020B0604020202020204" pitchFamily="34" charset="0"/>
              </a:rPr>
              <a:t>Sunil, Emmanuel, Jacco Hoekstra, Joost Ellerbroek, Frank Bussink, Dennis Nieuwenhuisen, Andrija Vidosavljevic, and Stefan Kern. "Metropolis: Relating airspace structure and capacity for extreme traffic densities." In </a:t>
            </a:r>
            <a:r>
              <a:rPr lang="de-DE" altLang="zh-CN" b="0" i="1" dirty="0">
                <a:solidFill>
                  <a:srgbClr val="222222"/>
                </a:solidFill>
                <a:effectLst/>
                <a:latin typeface="Arial" panose="020B0604020202020204" pitchFamily="34" charset="0"/>
              </a:rPr>
              <a:t>ATM seminar 2015, 11th USA/EUROPE Air Traffic Management R&amp;D Seminar</a:t>
            </a:r>
            <a:r>
              <a:rPr lang="de-DE" altLang="zh-CN" b="0" i="0" dirty="0">
                <a:solidFill>
                  <a:srgbClr val="222222"/>
                </a:solidFill>
                <a:effectLst/>
                <a:latin typeface="Arial" panose="020B0604020202020204" pitchFamily="34" charset="0"/>
              </a:rPr>
              <a:t>. 2015. </a:t>
            </a:r>
            <a:r>
              <a:rPr lang="zh-CN" altLang="en-US" b="0" i="0" dirty="0">
                <a:solidFill>
                  <a:srgbClr val="2E2E2E"/>
                </a:solidFill>
                <a:effectLst/>
                <a:latin typeface="ElsevierGulliver"/>
              </a:rPr>
              <a:t>引用</a:t>
            </a:r>
            <a:r>
              <a:rPr lang="en-US" altLang="zh-CN" b="0" i="0" dirty="0">
                <a:solidFill>
                  <a:srgbClr val="2E2E2E"/>
                </a:solidFill>
                <a:effectLst/>
                <a:latin typeface="ElsevierGulliver"/>
              </a:rPr>
              <a:t>143</a:t>
            </a:r>
          </a:p>
          <a:p>
            <a:endParaRPr lang="en-US" altLang="zh-CN" b="0" i="0" dirty="0">
              <a:solidFill>
                <a:srgbClr val="2E2E2E"/>
              </a:solidFill>
              <a:effectLst/>
              <a:latin typeface="ElsevierGulliver"/>
            </a:endParaRPr>
          </a:p>
          <a:p>
            <a:pPr algn="l"/>
            <a:r>
              <a:rPr lang="de-DE" altLang="zh-CN" b="0" i="0" dirty="0">
                <a:solidFill>
                  <a:srgbClr val="2E2E2E"/>
                </a:solidFill>
                <a:effectLst/>
                <a:latin typeface="NexusSans"/>
              </a:rPr>
              <a:t>J.M. Hoekstra, S. Kern, O. Schneider, F. Knabe, B. Lamiscarre </a:t>
            </a:r>
            <a:r>
              <a:rPr lang="de-DE" altLang="zh-CN" b="0" i="0" dirty="0">
                <a:solidFill>
                  <a:srgbClr val="737373"/>
                </a:solidFill>
                <a:effectLst/>
                <a:latin typeface="ElsevierGulliver"/>
              </a:rPr>
              <a:t>341508 </a:t>
            </a:r>
            <a:r>
              <a:rPr lang="de-DE" altLang="zh-CN" b="0" i="0" dirty="0">
                <a:solidFill>
                  <a:srgbClr val="737373"/>
                </a:solidFill>
                <a:effectLst/>
                <a:latin typeface="NexusSans"/>
              </a:rPr>
              <a:t>Metropolis – Concept design (2015), pp. 1-56</a:t>
            </a:r>
          </a:p>
          <a:p>
            <a:pPr algn="l"/>
            <a:endParaRPr lang="de-DE" altLang="zh-CN" b="0" i="0" dirty="0">
              <a:solidFill>
                <a:srgbClr val="737373"/>
              </a:solidFill>
              <a:effectLst/>
              <a:latin typeface="NexusSans"/>
            </a:endParaRPr>
          </a:p>
          <a:p>
            <a:pPr algn="l"/>
            <a:r>
              <a:rPr lang="en-US" altLang="zh-CN" dirty="0"/>
              <a:t>An Analysis of Decentralized Airspace Structure and Capacity Using Fast-Time Simulations</a:t>
            </a:r>
            <a:endParaRPr lang="de-DE" altLang="zh-CN" b="0" i="0" dirty="0">
              <a:solidFill>
                <a:srgbClr val="737373"/>
              </a:solidFill>
              <a:effectLst/>
              <a:latin typeface="NexusSans"/>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DF590D2-CB1F-4309-A1E8-A6BFA6D9CE39}" type="slidenum">
              <a:rPr lang="zh-CN" altLang="en-US" smtClean="0"/>
              <a:t>9</a:t>
            </a:fld>
            <a:endParaRPr lang="zh-CN" altLang="en-US"/>
          </a:p>
        </p:txBody>
      </p:sp>
    </p:spTree>
    <p:extLst>
      <p:ext uri="{BB962C8B-B14F-4D97-AF65-F5344CB8AC3E}">
        <p14:creationId xmlns:p14="http://schemas.microsoft.com/office/powerpoint/2010/main" val="254872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12420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sz="1350"/>
          </a:p>
        </p:txBody>
      </p:sp>
      <p:sp>
        <p:nvSpPr>
          <p:cNvPr id="330754" name="Rectangle 2"/>
          <p:cNvSpPr>
            <a:spLocks noGrp="1" noChangeArrowheads="1"/>
          </p:cNvSpPr>
          <p:nvPr>
            <p:ph type="ctrTitle"/>
          </p:nvPr>
        </p:nvSpPr>
        <p:spPr>
          <a:xfrm>
            <a:off x="685800" y="1447800"/>
            <a:ext cx="7772400" cy="1371600"/>
          </a:xfrm>
        </p:spPr>
        <p:txBody>
          <a:bodyPr/>
          <a:lstStyle>
            <a:lvl1pPr>
              <a:defRPr sz="2850"/>
            </a:lvl1pPr>
          </a:lstStyle>
          <a:p>
            <a:pPr lvl="0"/>
            <a:r>
              <a:rPr lang="zh-CN" altLang="en-US" noProof="0"/>
              <a:t>单击此处编辑母版标题样式</a:t>
            </a:r>
          </a:p>
        </p:txBody>
      </p:sp>
      <p:sp>
        <p:nvSpPr>
          <p:cNvPr id="33075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195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685800" y="6248400"/>
            <a:ext cx="1905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fld id="{C01A67DD-B214-4C38-AA97-E40076BB6319}" type="datetime1">
              <a:rPr lang="zh-CN" altLang="en-US" smtClean="0"/>
              <a:t>2023/7/5</a:t>
            </a:fld>
            <a:endParaRPr lang="zh-CN" altLang="en-US"/>
          </a:p>
        </p:txBody>
      </p:sp>
      <p:sp>
        <p:nvSpPr>
          <p:cNvPr id="6" name="Rectangle 5"/>
          <p:cNvSpPr>
            <a:spLocks noGrp="1" noChangeArrowheads="1"/>
          </p:cNvSpPr>
          <p:nvPr>
            <p:ph type="ftr" sz="quarter" idx="11"/>
          </p:nvPr>
        </p:nvSpPr>
        <p:spPr>
          <a:xfrm>
            <a:off x="3124200" y="6248400"/>
            <a:ext cx="2895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r>
              <a:rPr lang="en-US" altLang="zh-CN"/>
              <a:t>/10</a:t>
            </a:r>
            <a:endParaRPr lang="zh-CN" altLang="en-US"/>
          </a:p>
        </p:txBody>
      </p:sp>
      <p:sp>
        <p:nvSpPr>
          <p:cNvPr id="7" name="Rectangle 6"/>
          <p:cNvSpPr>
            <a:spLocks noGrp="1" noChangeArrowheads="1"/>
          </p:cNvSpPr>
          <p:nvPr>
            <p:ph type="sldNum" sz="quarter" idx="12"/>
          </p:nvPr>
        </p:nvSpPr>
        <p:spPr>
          <a:xfrm>
            <a:off x="6553200" y="6248400"/>
            <a:ext cx="1905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fld id="{48DE1A0D-EEB7-4D09-8FA3-6DD78C4235EE}" type="slidenum">
              <a:rPr lang="zh-CN" altLang="en-US" smtClean="0"/>
              <a:t>‹#›</a:t>
            </a:fld>
            <a:endParaRPr lang="zh-CN" altLang="en-US"/>
          </a:p>
        </p:txBody>
      </p:sp>
    </p:spTree>
  </p:cSld>
  <p:clrMapOvr>
    <a:masterClrMapping/>
  </p:clrMapOvr>
  <p:transition advTm="21201"/>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fld id="{4136A6FB-13AE-43F6-AA9E-C8038BBA933B}" type="datetime1">
              <a:rPr lang="zh-CN" altLang="en-US" smtClean="0"/>
              <a:t>2023/7/5</a:t>
            </a:fld>
            <a:endParaRPr lang="zh-CN" altLang="en-US"/>
          </a:p>
        </p:txBody>
      </p:sp>
      <p:sp>
        <p:nvSpPr>
          <p:cNvPr id="5" name="Rectangle 7"/>
          <p:cNvSpPr>
            <a:spLocks noGrp="1" noChangeArrowheads="1"/>
          </p:cNvSpPr>
          <p:nvPr>
            <p:ph type="ftr" sz="quarter" idx="11"/>
          </p:nvPr>
        </p:nvSpPr>
        <p:spPr/>
        <p:txBody>
          <a:bodyPr/>
          <a:lstStyle>
            <a:lvl1pPr>
              <a:defRPr/>
            </a:lvl1pPr>
          </a:lstStyle>
          <a:p>
            <a:r>
              <a:rPr lang="en-US" altLang="zh-CN"/>
              <a:t>/10</a:t>
            </a:r>
            <a:endParaRPr lang="zh-CN" altLang="en-US"/>
          </a:p>
        </p:txBody>
      </p:sp>
      <p:sp>
        <p:nvSpPr>
          <p:cNvPr id="6" name="Rectangle 8"/>
          <p:cNvSpPr>
            <a:spLocks noGrp="1" noChangeArrowheads="1"/>
          </p:cNvSpPr>
          <p:nvPr>
            <p:ph type="sldNum" sz="quarter" idx="12"/>
          </p:nvPr>
        </p:nvSpPr>
        <p:spPr/>
        <p:txBody>
          <a:bodyPr/>
          <a:lstStyle>
            <a:lvl1pPr>
              <a:defRPr/>
            </a:lvl1pPr>
          </a:lstStyle>
          <a:p>
            <a:fld id="{48DE1A0D-EEB7-4D09-8FA3-6DD78C4235EE}" type="slidenum">
              <a:rPr lang="zh-CN" altLang="en-US" smtClean="0"/>
              <a:t>‹#›</a:t>
            </a:fld>
            <a:endParaRPr lang="zh-CN" altLang="en-US"/>
          </a:p>
        </p:txBody>
      </p:sp>
    </p:spTree>
  </p:cSld>
  <p:clrMapOvr>
    <a:masterClrMapping/>
  </p:clrMapOvr>
  <p:transition advTm="21201"/>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304800"/>
            <a:ext cx="200025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04800"/>
            <a:ext cx="58483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fld id="{1D81CC71-D388-46BF-B7F3-3CB60D7A9C0B}" type="datetime1">
              <a:rPr lang="zh-CN" altLang="en-US" smtClean="0"/>
              <a:t>2023/7/5</a:t>
            </a:fld>
            <a:endParaRPr lang="zh-CN" altLang="en-US"/>
          </a:p>
        </p:txBody>
      </p:sp>
      <p:sp>
        <p:nvSpPr>
          <p:cNvPr id="5" name="Rectangle 7"/>
          <p:cNvSpPr>
            <a:spLocks noGrp="1" noChangeArrowheads="1"/>
          </p:cNvSpPr>
          <p:nvPr>
            <p:ph type="ftr" sz="quarter" idx="11"/>
          </p:nvPr>
        </p:nvSpPr>
        <p:spPr/>
        <p:txBody>
          <a:bodyPr/>
          <a:lstStyle>
            <a:lvl1pPr>
              <a:defRPr/>
            </a:lvl1pPr>
          </a:lstStyle>
          <a:p>
            <a:r>
              <a:rPr lang="en-US" altLang="zh-CN"/>
              <a:t>/10</a:t>
            </a:r>
            <a:endParaRPr lang="zh-CN" altLang="en-US"/>
          </a:p>
        </p:txBody>
      </p:sp>
      <p:sp>
        <p:nvSpPr>
          <p:cNvPr id="6" name="Rectangle 8"/>
          <p:cNvSpPr>
            <a:spLocks noGrp="1" noChangeArrowheads="1"/>
          </p:cNvSpPr>
          <p:nvPr>
            <p:ph type="sldNum" sz="quarter" idx="12"/>
          </p:nvPr>
        </p:nvSpPr>
        <p:spPr/>
        <p:txBody>
          <a:bodyPr/>
          <a:lstStyle>
            <a:lvl1pPr>
              <a:defRPr/>
            </a:lvl1pPr>
          </a:lstStyle>
          <a:p>
            <a:fld id="{48DE1A0D-EEB7-4D09-8FA3-6DD78C4235EE}" type="slidenum">
              <a:rPr lang="zh-CN" altLang="en-US" smtClean="0"/>
              <a:t>‹#›</a:t>
            </a:fld>
            <a:endParaRPr lang="zh-CN" altLang="en-US"/>
          </a:p>
        </p:txBody>
      </p:sp>
    </p:spTree>
  </p:cSld>
  <p:clrMapOvr>
    <a:masterClrMapping/>
  </p:clrMapOvr>
  <p:transition advTm="21201"/>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001000" cy="10668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9243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600200"/>
            <a:ext cx="39243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fld id="{8AD5A63B-9E2A-4D26-873A-73586B985A1C}" type="datetime1">
              <a:rPr lang="zh-CN" altLang="en-US" smtClean="0"/>
              <a:t>2023/7/5</a:t>
            </a:fld>
            <a:endParaRPr lang="zh-CN" altLang="en-US"/>
          </a:p>
        </p:txBody>
      </p:sp>
      <p:sp>
        <p:nvSpPr>
          <p:cNvPr id="6" name="Rectangle 7"/>
          <p:cNvSpPr>
            <a:spLocks noGrp="1" noChangeArrowheads="1"/>
          </p:cNvSpPr>
          <p:nvPr>
            <p:ph type="ftr" sz="quarter" idx="11"/>
          </p:nvPr>
        </p:nvSpPr>
        <p:spPr/>
        <p:txBody>
          <a:bodyPr/>
          <a:lstStyle>
            <a:lvl1pPr>
              <a:defRPr/>
            </a:lvl1pPr>
          </a:lstStyle>
          <a:p>
            <a:r>
              <a:rPr lang="en-US" altLang="zh-CN"/>
              <a:t>/10</a:t>
            </a:r>
            <a:endParaRPr lang="zh-CN" altLang="en-US"/>
          </a:p>
        </p:txBody>
      </p:sp>
      <p:sp>
        <p:nvSpPr>
          <p:cNvPr id="7" name="Rectangle 8"/>
          <p:cNvSpPr>
            <a:spLocks noGrp="1" noChangeArrowheads="1"/>
          </p:cNvSpPr>
          <p:nvPr>
            <p:ph type="sldNum" sz="quarter" idx="12"/>
          </p:nvPr>
        </p:nvSpPr>
        <p:spPr/>
        <p:txBody>
          <a:bodyPr/>
          <a:lstStyle>
            <a:lvl1pPr>
              <a:defRPr/>
            </a:lvl1pPr>
          </a:lstStyle>
          <a:p>
            <a:fld id="{48DE1A0D-EEB7-4D09-8FA3-6DD78C4235EE}" type="slidenum">
              <a:rPr lang="zh-CN" altLang="en-US" smtClean="0"/>
              <a:t>‹#›</a:t>
            </a:fld>
            <a:endParaRPr lang="zh-CN" altLang="en-US"/>
          </a:p>
        </p:txBody>
      </p:sp>
    </p:spTree>
  </p:cSld>
  <p:clrMapOvr>
    <a:masterClrMapping/>
  </p:clrMapOvr>
  <p:transition advTm="21201"/>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fld id="{8A72DEBD-6317-4A3C-9EC6-F7F5598460FF}" type="datetime1">
              <a:rPr lang="zh-CN" altLang="en-US" smtClean="0"/>
              <a:t>2023/7/5</a:t>
            </a:fld>
            <a:endParaRPr lang="zh-CN" altLang="en-US"/>
          </a:p>
        </p:txBody>
      </p:sp>
      <p:sp>
        <p:nvSpPr>
          <p:cNvPr id="5" name="Rectangle 7"/>
          <p:cNvSpPr>
            <a:spLocks noGrp="1" noChangeArrowheads="1"/>
          </p:cNvSpPr>
          <p:nvPr>
            <p:ph type="ftr" sz="quarter" idx="11"/>
          </p:nvPr>
        </p:nvSpPr>
        <p:spPr/>
        <p:txBody>
          <a:bodyPr/>
          <a:lstStyle>
            <a:lvl1pPr>
              <a:defRPr/>
            </a:lvl1pPr>
          </a:lstStyle>
          <a:p>
            <a:r>
              <a:rPr lang="en-US" altLang="zh-CN"/>
              <a:t>/10</a:t>
            </a:r>
            <a:endParaRPr lang="zh-CN" altLang="en-US"/>
          </a:p>
        </p:txBody>
      </p:sp>
      <p:sp>
        <p:nvSpPr>
          <p:cNvPr id="6" name="Rectangle 8"/>
          <p:cNvSpPr>
            <a:spLocks noGrp="1" noChangeArrowheads="1"/>
          </p:cNvSpPr>
          <p:nvPr>
            <p:ph type="sldNum" sz="quarter" idx="12"/>
          </p:nvPr>
        </p:nvSpPr>
        <p:spPr/>
        <p:txBody>
          <a:bodyPr/>
          <a:lstStyle>
            <a:lvl1pPr>
              <a:defRPr/>
            </a:lvl1pPr>
          </a:lstStyle>
          <a:p>
            <a:fld id="{48DE1A0D-EEB7-4D09-8FA3-6DD78C4235EE}" type="slidenum">
              <a:rPr lang="zh-CN" altLang="en-US" smtClean="0"/>
              <a:t>‹#›</a:t>
            </a:fld>
            <a:endParaRPr lang="zh-CN" altLang="en-US"/>
          </a:p>
        </p:txBody>
      </p:sp>
    </p:spTree>
  </p:cSld>
  <p:clrMapOvr>
    <a:masterClrMapping/>
  </p:clrMapOvr>
  <p:transition advTm="21201"/>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9CFED-056E-854D-BEC2-5CA3DA78A4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F501CC-0A52-FD42-5F6E-0966C813461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84DAE1-CF72-5C2A-65E4-C5DB2CDE43B7}"/>
              </a:ext>
            </a:extLst>
          </p:cNvPr>
          <p:cNvSpPr>
            <a:spLocks noGrp="1"/>
          </p:cNvSpPr>
          <p:nvPr>
            <p:ph type="dt" sz="half" idx="10"/>
          </p:nvPr>
        </p:nvSpPr>
        <p:spPr/>
        <p:txBody>
          <a:bodyPr/>
          <a:lstStyle/>
          <a:p>
            <a:fld id="{58C110A2-298B-42B1-8CC2-ED9ABF1F36FC}" type="datetimeFigureOut">
              <a:rPr lang="zh-CN" altLang="en-US" smtClean="0"/>
              <a:t>2023/7/5</a:t>
            </a:fld>
            <a:endParaRPr lang="zh-CN" altLang="en-US"/>
          </a:p>
        </p:txBody>
      </p:sp>
      <p:sp>
        <p:nvSpPr>
          <p:cNvPr id="5" name="页脚占位符 4">
            <a:extLst>
              <a:ext uri="{FF2B5EF4-FFF2-40B4-BE49-F238E27FC236}">
                <a16:creationId xmlns:a16="http://schemas.microsoft.com/office/drawing/2014/main" id="{0D37F746-D777-37AF-C926-BA0A7124F5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2387AD-3DFF-DD9D-73EB-FC6385719B4F}"/>
              </a:ext>
            </a:extLst>
          </p:cNvPr>
          <p:cNvSpPr>
            <a:spLocks noGrp="1"/>
          </p:cNvSpPr>
          <p:nvPr>
            <p:ph type="sldNum" sz="quarter" idx="12"/>
          </p:nvPr>
        </p:nvSpPr>
        <p:spPr/>
        <p:txBody>
          <a:bodyPr/>
          <a:lstStyle/>
          <a:p>
            <a:fld id="{141A9C90-45F9-4E3D-8F44-D6CD9BAE4C93}" type="slidenum">
              <a:rPr lang="zh-CN" altLang="en-US" smtClean="0"/>
              <a:t>‹#›</a:t>
            </a:fld>
            <a:endParaRPr lang="zh-CN" altLang="en-US"/>
          </a:p>
        </p:txBody>
      </p:sp>
    </p:spTree>
    <p:extLst>
      <p:ext uri="{BB962C8B-B14F-4D97-AF65-F5344CB8AC3E}">
        <p14:creationId xmlns:p14="http://schemas.microsoft.com/office/powerpoint/2010/main" val="3676416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fld id="{014CD93C-F75E-4F74-A7DA-2D2FD503EB6A}" type="datetime1">
              <a:rPr lang="zh-CN" altLang="en-US" smtClean="0"/>
              <a:t>2023/7/5</a:t>
            </a:fld>
            <a:endParaRPr lang="zh-CN" altLang="en-US"/>
          </a:p>
        </p:txBody>
      </p:sp>
      <p:sp>
        <p:nvSpPr>
          <p:cNvPr id="5" name="Rectangle 7"/>
          <p:cNvSpPr>
            <a:spLocks noGrp="1" noChangeArrowheads="1"/>
          </p:cNvSpPr>
          <p:nvPr>
            <p:ph type="ftr" sz="quarter" idx="11"/>
          </p:nvPr>
        </p:nvSpPr>
        <p:spPr/>
        <p:txBody>
          <a:bodyPr/>
          <a:lstStyle>
            <a:lvl1pPr>
              <a:defRPr/>
            </a:lvl1pPr>
          </a:lstStyle>
          <a:p>
            <a:r>
              <a:rPr lang="en-US" altLang="zh-CN"/>
              <a:t>/10</a:t>
            </a:r>
            <a:endParaRPr lang="zh-CN" altLang="en-US"/>
          </a:p>
        </p:txBody>
      </p:sp>
      <p:sp>
        <p:nvSpPr>
          <p:cNvPr id="6" name="Rectangle 8"/>
          <p:cNvSpPr>
            <a:spLocks noGrp="1" noChangeArrowheads="1"/>
          </p:cNvSpPr>
          <p:nvPr>
            <p:ph type="sldNum" sz="quarter" idx="12"/>
          </p:nvPr>
        </p:nvSpPr>
        <p:spPr/>
        <p:txBody>
          <a:bodyPr/>
          <a:lstStyle>
            <a:lvl1pPr>
              <a:defRPr/>
            </a:lvl1pPr>
          </a:lstStyle>
          <a:p>
            <a:fld id="{48DE1A0D-EEB7-4D09-8FA3-6DD78C4235EE}" type="slidenum">
              <a:rPr lang="zh-CN" altLang="en-US" smtClean="0"/>
              <a:t>‹#›</a:t>
            </a:fld>
            <a:endParaRPr lang="zh-CN" altLang="en-US"/>
          </a:p>
        </p:txBody>
      </p:sp>
    </p:spTree>
  </p:cSld>
  <p:clrMapOvr>
    <a:masterClrMapping/>
  </p:clrMapOvr>
  <p:transition advTm="21201"/>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fld id="{DB48A4EA-E3C9-4EDC-AD2A-6F807CD7C05A}" type="datetime1">
              <a:rPr lang="zh-CN" altLang="en-US" smtClean="0"/>
              <a:t>2023/7/5</a:t>
            </a:fld>
            <a:endParaRPr lang="zh-CN" altLang="en-US"/>
          </a:p>
        </p:txBody>
      </p:sp>
      <p:sp>
        <p:nvSpPr>
          <p:cNvPr id="5" name="Rectangle 7"/>
          <p:cNvSpPr>
            <a:spLocks noGrp="1" noChangeArrowheads="1"/>
          </p:cNvSpPr>
          <p:nvPr>
            <p:ph type="ftr" sz="quarter" idx="11"/>
          </p:nvPr>
        </p:nvSpPr>
        <p:spPr/>
        <p:txBody>
          <a:bodyPr/>
          <a:lstStyle>
            <a:lvl1pPr>
              <a:defRPr/>
            </a:lvl1pPr>
          </a:lstStyle>
          <a:p>
            <a:r>
              <a:rPr lang="en-US" altLang="zh-CN"/>
              <a:t>/10</a:t>
            </a:r>
            <a:endParaRPr lang="zh-CN" altLang="en-US"/>
          </a:p>
        </p:txBody>
      </p:sp>
      <p:sp>
        <p:nvSpPr>
          <p:cNvPr id="6" name="Rectangle 8"/>
          <p:cNvSpPr>
            <a:spLocks noGrp="1" noChangeArrowheads="1"/>
          </p:cNvSpPr>
          <p:nvPr>
            <p:ph type="sldNum" sz="quarter" idx="12"/>
          </p:nvPr>
        </p:nvSpPr>
        <p:spPr/>
        <p:txBody>
          <a:bodyPr/>
          <a:lstStyle>
            <a:lvl1pPr>
              <a:defRPr/>
            </a:lvl1pPr>
          </a:lstStyle>
          <a:p>
            <a:fld id="{48DE1A0D-EEB7-4D09-8FA3-6DD78C4235EE}" type="slidenum">
              <a:rPr lang="zh-CN" altLang="en-US" smtClean="0"/>
              <a:t>‹#›</a:t>
            </a:fld>
            <a:endParaRPr lang="zh-CN" altLang="en-US"/>
          </a:p>
        </p:txBody>
      </p:sp>
    </p:spTree>
  </p:cSld>
  <p:clrMapOvr>
    <a:masterClrMapping/>
  </p:clrMapOvr>
  <p:transition advTm="21201"/>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924300" cy="4495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600200"/>
            <a:ext cx="3924300" cy="4495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fld id="{42A6CC75-5C26-4630-805C-7485FCEFBB3F}" type="datetime1">
              <a:rPr lang="zh-CN" altLang="en-US" smtClean="0"/>
              <a:t>2023/7/5</a:t>
            </a:fld>
            <a:endParaRPr lang="zh-CN" altLang="en-US"/>
          </a:p>
        </p:txBody>
      </p:sp>
      <p:sp>
        <p:nvSpPr>
          <p:cNvPr id="6" name="Rectangle 7"/>
          <p:cNvSpPr>
            <a:spLocks noGrp="1" noChangeArrowheads="1"/>
          </p:cNvSpPr>
          <p:nvPr>
            <p:ph type="ftr" sz="quarter" idx="11"/>
          </p:nvPr>
        </p:nvSpPr>
        <p:spPr/>
        <p:txBody>
          <a:bodyPr/>
          <a:lstStyle>
            <a:lvl1pPr>
              <a:defRPr/>
            </a:lvl1pPr>
          </a:lstStyle>
          <a:p>
            <a:r>
              <a:rPr lang="en-US" altLang="zh-CN"/>
              <a:t>/10</a:t>
            </a:r>
            <a:endParaRPr lang="zh-CN" altLang="en-US"/>
          </a:p>
        </p:txBody>
      </p:sp>
      <p:sp>
        <p:nvSpPr>
          <p:cNvPr id="7" name="Rectangle 8"/>
          <p:cNvSpPr>
            <a:spLocks noGrp="1" noChangeArrowheads="1"/>
          </p:cNvSpPr>
          <p:nvPr>
            <p:ph type="sldNum" sz="quarter" idx="12"/>
          </p:nvPr>
        </p:nvSpPr>
        <p:spPr/>
        <p:txBody>
          <a:bodyPr/>
          <a:lstStyle>
            <a:lvl1pPr>
              <a:defRPr/>
            </a:lvl1pPr>
          </a:lstStyle>
          <a:p>
            <a:fld id="{48DE1A0D-EEB7-4D09-8FA3-6DD78C4235EE}" type="slidenum">
              <a:rPr lang="zh-CN" altLang="en-US" smtClean="0"/>
              <a:t>‹#›</a:t>
            </a:fld>
            <a:endParaRPr lang="zh-CN" altLang="en-US"/>
          </a:p>
        </p:txBody>
      </p:sp>
    </p:spTree>
  </p:cSld>
  <p:clrMapOvr>
    <a:masterClrMapping/>
  </p:clrMapOvr>
  <p:transition advTm="21201"/>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fld id="{9DA0BF00-56A9-4A99-950F-40C031D9083D}" type="datetime1">
              <a:rPr lang="zh-CN" altLang="en-US" smtClean="0"/>
              <a:t>2023/7/5</a:t>
            </a:fld>
            <a:endParaRPr lang="zh-CN" altLang="en-US"/>
          </a:p>
        </p:txBody>
      </p:sp>
      <p:sp>
        <p:nvSpPr>
          <p:cNvPr id="8" name="Rectangle 7"/>
          <p:cNvSpPr>
            <a:spLocks noGrp="1" noChangeArrowheads="1"/>
          </p:cNvSpPr>
          <p:nvPr>
            <p:ph type="ftr" sz="quarter" idx="11"/>
          </p:nvPr>
        </p:nvSpPr>
        <p:spPr/>
        <p:txBody>
          <a:bodyPr/>
          <a:lstStyle>
            <a:lvl1pPr>
              <a:defRPr/>
            </a:lvl1pPr>
          </a:lstStyle>
          <a:p>
            <a:r>
              <a:rPr lang="en-US" altLang="zh-CN"/>
              <a:t>/10</a:t>
            </a:r>
            <a:endParaRPr lang="zh-CN" altLang="en-US"/>
          </a:p>
        </p:txBody>
      </p:sp>
      <p:sp>
        <p:nvSpPr>
          <p:cNvPr id="9" name="Rectangle 8"/>
          <p:cNvSpPr>
            <a:spLocks noGrp="1" noChangeArrowheads="1"/>
          </p:cNvSpPr>
          <p:nvPr>
            <p:ph type="sldNum" sz="quarter" idx="12"/>
          </p:nvPr>
        </p:nvSpPr>
        <p:spPr/>
        <p:txBody>
          <a:bodyPr/>
          <a:lstStyle>
            <a:lvl1pPr>
              <a:defRPr/>
            </a:lvl1pPr>
          </a:lstStyle>
          <a:p>
            <a:fld id="{48DE1A0D-EEB7-4D09-8FA3-6DD78C4235EE}" type="slidenum">
              <a:rPr lang="zh-CN" altLang="en-US" smtClean="0"/>
              <a:t>‹#›</a:t>
            </a:fld>
            <a:endParaRPr lang="zh-CN" altLang="en-US"/>
          </a:p>
        </p:txBody>
      </p:sp>
    </p:spTree>
  </p:cSld>
  <p:clrMapOvr>
    <a:masterClrMapping/>
  </p:clrMapOvr>
  <p:transition advTm="21201"/>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fld id="{3A6D6741-BA28-4796-A9D4-DD2B2918516F}" type="datetime1">
              <a:rPr lang="zh-CN" altLang="en-US" smtClean="0"/>
              <a:t>2023/7/5</a:t>
            </a:fld>
            <a:endParaRPr lang="zh-CN" altLang="en-US"/>
          </a:p>
        </p:txBody>
      </p:sp>
      <p:sp>
        <p:nvSpPr>
          <p:cNvPr id="4" name="Rectangle 7"/>
          <p:cNvSpPr>
            <a:spLocks noGrp="1" noChangeArrowheads="1"/>
          </p:cNvSpPr>
          <p:nvPr>
            <p:ph type="ftr" sz="quarter" idx="11"/>
          </p:nvPr>
        </p:nvSpPr>
        <p:spPr/>
        <p:txBody>
          <a:bodyPr/>
          <a:lstStyle>
            <a:lvl1pPr>
              <a:defRPr/>
            </a:lvl1pPr>
          </a:lstStyle>
          <a:p>
            <a:r>
              <a:rPr lang="en-US" altLang="zh-CN"/>
              <a:t>/10</a:t>
            </a:r>
            <a:endParaRPr lang="zh-CN" altLang="en-US"/>
          </a:p>
        </p:txBody>
      </p:sp>
      <p:sp>
        <p:nvSpPr>
          <p:cNvPr id="5" name="Rectangle 8"/>
          <p:cNvSpPr>
            <a:spLocks noGrp="1" noChangeArrowheads="1"/>
          </p:cNvSpPr>
          <p:nvPr>
            <p:ph type="sldNum" sz="quarter" idx="12"/>
          </p:nvPr>
        </p:nvSpPr>
        <p:spPr/>
        <p:txBody>
          <a:bodyPr/>
          <a:lstStyle>
            <a:lvl1pPr>
              <a:defRPr/>
            </a:lvl1pPr>
          </a:lstStyle>
          <a:p>
            <a:fld id="{48DE1A0D-EEB7-4D09-8FA3-6DD78C4235EE}" type="slidenum">
              <a:rPr lang="zh-CN" altLang="en-US" smtClean="0"/>
              <a:t>‹#›</a:t>
            </a:fld>
            <a:endParaRPr lang="zh-CN" altLang="en-US"/>
          </a:p>
        </p:txBody>
      </p:sp>
    </p:spTree>
  </p:cSld>
  <p:clrMapOvr>
    <a:masterClrMapping/>
  </p:clrMapOvr>
  <p:transition advTm="21201"/>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fld id="{12919C56-49D8-49AF-9038-7C3A2141C6DB}" type="datetime1">
              <a:rPr lang="zh-CN" altLang="en-US" smtClean="0"/>
              <a:t>2023/7/5</a:t>
            </a:fld>
            <a:endParaRPr lang="zh-CN" altLang="en-US"/>
          </a:p>
        </p:txBody>
      </p:sp>
      <p:sp>
        <p:nvSpPr>
          <p:cNvPr id="3" name="Rectangle 7"/>
          <p:cNvSpPr>
            <a:spLocks noGrp="1" noChangeArrowheads="1"/>
          </p:cNvSpPr>
          <p:nvPr>
            <p:ph type="ftr" sz="quarter" idx="11"/>
          </p:nvPr>
        </p:nvSpPr>
        <p:spPr/>
        <p:txBody>
          <a:bodyPr/>
          <a:lstStyle>
            <a:lvl1pPr>
              <a:defRPr/>
            </a:lvl1pPr>
          </a:lstStyle>
          <a:p>
            <a:r>
              <a:rPr lang="en-US" altLang="zh-CN"/>
              <a:t>/10</a:t>
            </a:r>
            <a:endParaRPr lang="zh-CN" altLang="en-US"/>
          </a:p>
        </p:txBody>
      </p:sp>
      <p:sp>
        <p:nvSpPr>
          <p:cNvPr id="4" name="Rectangle 8"/>
          <p:cNvSpPr>
            <a:spLocks noGrp="1" noChangeArrowheads="1"/>
          </p:cNvSpPr>
          <p:nvPr>
            <p:ph type="sldNum" sz="quarter" idx="12"/>
          </p:nvPr>
        </p:nvSpPr>
        <p:spPr/>
        <p:txBody>
          <a:bodyPr/>
          <a:lstStyle>
            <a:lvl1pPr>
              <a:defRPr/>
            </a:lvl1pPr>
          </a:lstStyle>
          <a:p>
            <a:fld id="{48DE1A0D-EEB7-4D09-8FA3-6DD78C4235EE}" type="slidenum">
              <a:rPr lang="zh-CN" altLang="en-US" smtClean="0"/>
              <a:t>‹#›</a:t>
            </a:fld>
            <a:endParaRPr lang="zh-CN" altLang="en-US"/>
          </a:p>
        </p:txBody>
      </p:sp>
    </p:spTree>
  </p:cSld>
  <p:clrMapOvr>
    <a:masterClrMapping/>
  </p:clrMapOvr>
  <p:transition advTm="21201"/>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fld id="{9D0D508D-8A6E-474B-9499-246AB77D2FCE}" type="datetime1">
              <a:rPr lang="zh-CN" altLang="en-US" smtClean="0"/>
              <a:t>2023/7/5</a:t>
            </a:fld>
            <a:endParaRPr lang="zh-CN" altLang="en-US"/>
          </a:p>
        </p:txBody>
      </p:sp>
      <p:sp>
        <p:nvSpPr>
          <p:cNvPr id="6" name="Rectangle 7"/>
          <p:cNvSpPr>
            <a:spLocks noGrp="1" noChangeArrowheads="1"/>
          </p:cNvSpPr>
          <p:nvPr>
            <p:ph type="ftr" sz="quarter" idx="11"/>
          </p:nvPr>
        </p:nvSpPr>
        <p:spPr/>
        <p:txBody>
          <a:bodyPr/>
          <a:lstStyle>
            <a:lvl1pPr>
              <a:defRPr/>
            </a:lvl1pPr>
          </a:lstStyle>
          <a:p>
            <a:r>
              <a:rPr lang="en-US" altLang="zh-CN"/>
              <a:t>/10</a:t>
            </a:r>
            <a:endParaRPr lang="zh-CN" altLang="en-US"/>
          </a:p>
        </p:txBody>
      </p:sp>
      <p:sp>
        <p:nvSpPr>
          <p:cNvPr id="7" name="Rectangle 8"/>
          <p:cNvSpPr>
            <a:spLocks noGrp="1" noChangeArrowheads="1"/>
          </p:cNvSpPr>
          <p:nvPr>
            <p:ph type="sldNum" sz="quarter" idx="12"/>
          </p:nvPr>
        </p:nvSpPr>
        <p:spPr/>
        <p:txBody>
          <a:bodyPr/>
          <a:lstStyle>
            <a:lvl1pPr>
              <a:defRPr/>
            </a:lvl1pPr>
          </a:lstStyle>
          <a:p>
            <a:fld id="{48DE1A0D-EEB7-4D09-8FA3-6DD78C4235EE}" type="slidenum">
              <a:rPr lang="zh-CN" altLang="en-US" smtClean="0"/>
              <a:t>‹#›</a:t>
            </a:fld>
            <a:endParaRPr lang="zh-CN" altLang="en-US"/>
          </a:p>
        </p:txBody>
      </p:sp>
    </p:spTree>
  </p:cSld>
  <p:clrMapOvr>
    <a:masterClrMapping/>
  </p:clrMapOvr>
  <p:transition advTm="21201"/>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fld id="{4F90F96F-0A34-4053-8D5D-55313B497993}" type="datetime1">
              <a:rPr lang="zh-CN" altLang="en-US" smtClean="0"/>
              <a:t>2023/7/5</a:t>
            </a:fld>
            <a:endParaRPr lang="zh-CN" altLang="en-US"/>
          </a:p>
        </p:txBody>
      </p:sp>
      <p:sp>
        <p:nvSpPr>
          <p:cNvPr id="6" name="Rectangle 7"/>
          <p:cNvSpPr>
            <a:spLocks noGrp="1" noChangeArrowheads="1"/>
          </p:cNvSpPr>
          <p:nvPr>
            <p:ph type="ftr" sz="quarter" idx="11"/>
          </p:nvPr>
        </p:nvSpPr>
        <p:spPr/>
        <p:txBody>
          <a:bodyPr/>
          <a:lstStyle>
            <a:lvl1pPr>
              <a:defRPr/>
            </a:lvl1pPr>
          </a:lstStyle>
          <a:p>
            <a:r>
              <a:rPr lang="en-US" altLang="zh-CN"/>
              <a:t>/10</a:t>
            </a:r>
            <a:endParaRPr lang="zh-CN" altLang="en-US"/>
          </a:p>
        </p:txBody>
      </p:sp>
      <p:sp>
        <p:nvSpPr>
          <p:cNvPr id="7" name="Rectangle 8"/>
          <p:cNvSpPr>
            <a:spLocks noGrp="1" noChangeArrowheads="1"/>
          </p:cNvSpPr>
          <p:nvPr>
            <p:ph type="sldNum" sz="quarter" idx="12"/>
          </p:nvPr>
        </p:nvSpPr>
        <p:spPr/>
        <p:txBody>
          <a:bodyPr/>
          <a:lstStyle>
            <a:lvl1pPr>
              <a:defRPr/>
            </a:lvl1pPr>
          </a:lstStyle>
          <a:p>
            <a:fld id="{48DE1A0D-EEB7-4D09-8FA3-6DD78C4235EE}" type="slidenum">
              <a:rPr lang="zh-CN" altLang="en-US" smtClean="0"/>
              <a:t>‹#›</a:t>
            </a:fld>
            <a:endParaRPr lang="zh-CN" altLang="en-US"/>
          </a:p>
        </p:txBody>
      </p:sp>
    </p:spTree>
  </p:cSld>
  <p:clrMapOvr>
    <a:masterClrMapping/>
  </p:clrMapOvr>
  <p:transition advTm="21201"/>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1"/>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04800"/>
            <a:ext cx="8001000" cy="1066800"/>
          </a:xfrm>
          <a:prstGeom prst="rect">
            <a:avLst/>
          </a:prstGeom>
          <a:noFill/>
          <a:ln w="9525">
            <a:noFill/>
            <a:miter lim="800000"/>
          </a:ln>
          <a:effectLst/>
        </p:spPr>
        <p:txBody>
          <a:bodyPr vert="horz" wrap="square" lIns="91440" tIns="45720" rIns="91440" bIns="45720" numCol="1" anchor="b"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609600" y="1600200"/>
            <a:ext cx="8001000" cy="4495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533401" y="990600"/>
            <a:ext cx="7958138"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sz="1350"/>
          </a:p>
        </p:txBody>
      </p:sp>
      <p:sp>
        <p:nvSpPr>
          <p:cNvPr id="1029" name="Line 5"/>
          <p:cNvSpPr>
            <a:spLocks noChangeShapeType="1"/>
          </p:cNvSpPr>
          <p:nvPr/>
        </p:nvSpPr>
        <p:spPr bwMode="auto">
          <a:xfrm flipV="1">
            <a:off x="609600" y="6629400"/>
            <a:ext cx="7924800" cy="0"/>
          </a:xfrm>
          <a:prstGeom prst="line">
            <a:avLst/>
          </a:prstGeom>
          <a:noFill/>
          <a:ln w="3175">
            <a:solidFill>
              <a:schemeClr val="accent2"/>
            </a:solidFill>
            <a:round/>
          </a:ln>
          <a:effectLst/>
        </p:spPr>
        <p:txBody>
          <a:bodyPr/>
          <a:lstStyle/>
          <a:p>
            <a:endParaRPr lang="zh-CN" altLang="en-US" sz="1350"/>
          </a:p>
        </p:txBody>
      </p:sp>
      <p:sp>
        <p:nvSpPr>
          <p:cNvPr id="329734"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900">
                <a:latin typeface="+mn-lt"/>
                <a:ea typeface="+mn-ea"/>
              </a:defRPr>
            </a:lvl1pPr>
          </a:lstStyle>
          <a:p>
            <a:fld id="{ADF7A372-89BB-4491-AB9E-109898662306}" type="datetime1">
              <a:rPr lang="zh-CN" altLang="en-US" smtClean="0"/>
              <a:t>2023/7/5</a:t>
            </a:fld>
            <a:endParaRPr lang="zh-CN" altLang="en-US"/>
          </a:p>
        </p:txBody>
      </p:sp>
      <p:sp>
        <p:nvSpPr>
          <p:cNvPr id="329735"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900">
                <a:latin typeface="+mn-lt"/>
                <a:ea typeface="+mn-ea"/>
              </a:defRPr>
            </a:lvl1pPr>
          </a:lstStyle>
          <a:p>
            <a:r>
              <a:rPr lang="en-US" altLang="zh-CN"/>
              <a:t>/10</a:t>
            </a:r>
            <a:endParaRPr lang="zh-CN" altLang="en-US"/>
          </a:p>
        </p:txBody>
      </p:sp>
      <p:sp>
        <p:nvSpPr>
          <p:cNvPr id="329736"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900">
                <a:latin typeface="+mn-lt"/>
                <a:ea typeface="+mn-ea"/>
              </a:defRPr>
            </a:lvl1pPr>
          </a:lstStyle>
          <a:p>
            <a:fld id="{48DE1A0D-EEB7-4D09-8FA3-6DD78C4235E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ransition advTm="21201"/>
  <p:hf hdr="0" ftr="0"/>
  <p:txStyles>
    <p:titleStyle>
      <a:lvl1pPr algn="l" rtl="0" eaLnBrk="1" fontAlgn="base" hangingPunct="1">
        <a:spcBef>
          <a:spcPct val="0"/>
        </a:spcBef>
        <a:spcAft>
          <a:spcPct val="0"/>
        </a:spcAft>
        <a:defRPr sz="2700">
          <a:solidFill>
            <a:schemeClr val="tx2"/>
          </a:solidFill>
          <a:latin typeface="+mj-lt"/>
          <a:ea typeface="+mj-ea"/>
          <a:cs typeface="+mj-cs"/>
        </a:defRPr>
      </a:lvl1pPr>
      <a:lvl2pPr algn="l" rtl="0" eaLnBrk="1" fontAlgn="base" hangingPunct="1">
        <a:spcBef>
          <a:spcPct val="0"/>
        </a:spcBef>
        <a:spcAft>
          <a:spcPct val="0"/>
        </a:spcAft>
        <a:defRPr sz="2700">
          <a:solidFill>
            <a:schemeClr val="tx2"/>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700">
          <a:solidFill>
            <a:schemeClr val="tx2"/>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700">
          <a:solidFill>
            <a:schemeClr val="tx2"/>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700">
          <a:solidFill>
            <a:schemeClr val="tx2"/>
          </a:solidFill>
          <a:latin typeface="黑体" panose="02010609060101010101" pitchFamily="49" charset="-122"/>
          <a:ea typeface="黑体" panose="02010609060101010101" pitchFamily="49" charset="-122"/>
        </a:defRPr>
      </a:lvl5pPr>
      <a:lvl6pPr marL="342900" algn="l" rtl="0" eaLnBrk="1" fontAlgn="base" hangingPunct="1">
        <a:spcBef>
          <a:spcPct val="0"/>
        </a:spcBef>
        <a:spcAft>
          <a:spcPct val="0"/>
        </a:spcAft>
        <a:defRPr sz="2700">
          <a:solidFill>
            <a:schemeClr val="tx2"/>
          </a:solidFill>
          <a:latin typeface="黑体" panose="02010609060101010101" pitchFamily="49" charset="-122"/>
          <a:ea typeface="黑体" panose="02010609060101010101" pitchFamily="49" charset="-122"/>
        </a:defRPr>
      </a:lvl6pPr>
      <a:lvl7pPr marL="685800" algn="l" rtl="0" eaLnBrk="1" fontAlgn="base" hangingPunct="1">
        <a:spcBef>
          <a:spcPct val="0"/>
        </a:spcBef>
        <a:spcAft>
          <a:spcPct val="0"/>
        </a:spcAft>
        <a:defRPr sz="2700">
          <a:solidFill>
            <a:schemeClr val="tx2"/>
          </a:solidFill>
          <a:latin typeface="黑体" panose="02010609060101010101" pitchFamily="49" charset="-122"/>
          <a:ea typeface="黑体" panose="02010609060101010101" pitchFamily="49" charset="-122"/>
        </a:defRPr>
      </a:lvl7pPr>
      <a:lvl8pPr marL="1028700" algn="l" rtl="0" eaLnBrk="1" fontAlgn="base" hangingPunct="1">
        <a:spcBef>
          <a:spcPct val="0"/>
        </a:spcBef>
        <a:spcAft>
          <a:spcPct val="0"/>
        </a:spcAft>
        <a:defRPr sz="2700">
          <a:solidFill>
            <a:schemeClr val="tx2"/>
          </a:solidFill>
          <a:latin typeface="黑体" panose="02010609060101010101" pitchFamily="49" charset="-122"/>
          <a:ea typeface="黑体" panose="02010609060101010101" pitchFamily="49" charset="-122"/>
        </a:defRPr>
      </a:lvl8pPr>
      <a:lvl9pPr marL="1371600" algn="l" rtl="0" eaLnBrk="1" fontAlgn="base" hangingPunct="1">
        <a:spcBef>
          <a:spcPct val="0"/>
        </a:spcBef>
        <a:spcAft>
          <a:spcPct val="0"/>
        </a:spcAft>
        <a:defRPr sz="2700">
          <a:solidFill>
            <a:schemeClr val="tx2"/>
          </a:solidFill>
          <a:latin typeface="黑体" panose="02010609060101010101" pitchFamily="49" charset="-122"/>
          <a:ea typeface="黑体" panose="02010609060101010101" pitchFamily="49" charset="-122"/>
        </a:defRPr>
      </a:lvl9pPr>
    </p:titleStyle>
    <p:bodyStyle>
      <a:lvl1pPr marL="352425" indent="-352425" algn="l" rtl="0" eaLnBrk="1" fontAlgn="base" hangingPunct="1">
        <a:spcBef>
          <a:spcPct val="20000"/>
        </a:spcBef>
        <a:spcAft>
          <a:spcPct val="0"/>
        </a:spcAft>
        <a:buClr>
          <a:schemeClr val="accent2"/>
        </a:buClr>
        <a:buFont typeface="Wingdings" panose="05000000000000000000" pitchFamily="2" charset="2"/>
        <a:buChar char="o"/>
        <a:defRPr sz="2100">
          <a:solidFill>
            <a:schemeClr val="tx1"/>
          </a:solidFill>
          <a:latin typeface="+mn-lt"/>
          <a:ea typeface="+mn-ea"/>
          <a:cs typeface="+mn-cs"/>
        </a:defRPr>
      </a:lvl1pPr>
      <a:lvl2pPr marL="681355" indent="-327660" algn="l" rtl="0" eaLnBrk="1" fontAlgn="base" hangingPunct="1">
        <a:spcBef>
          <a:spcPct val="20000"/>
        </a:spcBef>
        <a:spcAft>
          <a:spcPct val="0"/>
        </a:spcAft>
        <a:buClr>
          <a:schemeClr val="accent2"/>
        </a:buClr>
        <a:buFont typeface="Wingdings" panose="05000000000000000000" pitchFamily="2" charset="2"/>
        <a:buChar char="n"/>
        <a:defRPr sz="1800">
          <a:solidFill>
            <a:schemeClr val="tx1"/>
          </a:solidFill>
          <a:latin typeface="+mn-lt"/>
          <a:ea typeface="+mn-ea"/>
        </a:defRPr>
      </a:lvl2pPr>
      <a:lvl3pPr marL="978535" indent="-296545" algn="l" rtl="0" eaLnBrk="1" fontAlgn="base" hangingPunct="1">
        <a:spcBef>
          <a:spcPct val="20000"/>
        </a:spcBef>
        <a:spcAft>
          <a:spcPct val="0"/>
        </a:spcAft>
        <a:buClr>
          <a:schemeClr val="accent2"/>
        </a:buClr>
        <a:buFont typeface="Wingdings" panose="05000000000000000000" pitchFamily="2" charset="2"/>
        <a:buChar char="o"/>
        <a:defRPr sz="1500">
          <a:solidFill>
            <a:schemeClr val="tx1"/>
          </a:solidFill>
          <a:latin typeface="+mn-lt"/>
          <a:ea typeface="+mn-ea"/>
        </a:defRPr>
      </a:lvl3pPr>
      <a:lvl4pPr marL="1270635" indent="-290830" algn="l" rtl="0" eaLnBrk="1" fontAlgn="base" hangingPunct="1">
        <a:spcBef>
          <a:spcPct val="2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1570355" indent="-299085"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5pPr>
      <a:lvl6pPr marL="1913255" indent="-299085"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6pPr>
      <a:lvl7pPr marL="2256155" indent="-299085"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7pPr>
      <a:lvl8pPr marL="2599055" indent="-299085"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8pPr>
      <a:lvl9pPr marL="2941955" indent="-299085"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39A229-DDFF-1885-4FE1-045A53FE33A4}"/>
              </a:ext>
            </a:extLst>
          </p:cNvPr>
          <p:cNvSpPr txBox="1"/>
          <p:nvPr/>
        </p:nvSpPr>
        <p:spPr>
          <a:xfrm>
            <a:off x="496229" y="1231727"/>
            <a:ext cx="8012151" cy="461665"/>
          </a:xfrm>
          <a:prstGeom prst="rect">
            <a:avLst/>
          </a:prstGeom>
          <a:noFill/>
        </p:spPr>
        <p:txBody>
          <a:bodyPr wrap="square" rtlCol="0">
            <a:spAutoFit/>
          </a:bodyPr>
          <a:lstStyle/>
          <a:p>
            <a:pPr marL="214313" indent="-214313">
              <a:buFont typeface="Wingdings" panose="05000000000000000000" pitchFamily="2" charset="2"/>
              <a:buChar char="Ø"/>
            </a:pPr>
            <a:r>
              <a:rPr lang="zh-CN" altLang="en-US" sz="2400" b="1" dirty="0"/>
              <a:t>政府主导</a:t>
            </a:r>
          </a:p>
        </p:txBody>
      </p:sp>
      <p:sp>
        <p:nvSpPr>
          <p:cNvPr id="5" name="文本框 4">
            <a:extLst>
              <a:ext uri="{FF2B5EF4-FFF2-40B4-BE49-F238E27FC236}">
                <a16:creationId xmlns:a16="http://schemas.microsoft.com/office/drawing/2014/main" id="{92CA1F8F-D987-B676-ACB3-64E53B2B3B5E}"/>
              </a:ext>
            </a:extLst>
          </p:cNvPr>
          <p:cNvSpPr txBox="1"/>
          <p:nvPr/>
        </p:nvSpPr>
        <p:spPr>
          <a:xfrm>
            <a:off x="496228" y="4373787"/>
            <a:ext cx="8012151" cy="830997"/>
          </a:xfrm>
          <a:prstGeom prst="rect">
            <a:avLst/>
          </a:prstGeom>
          <a:noFill/>
        </p:spPr>
        <p:txBody>
          <a:bodyPr wrap="square" rtlCol="0">
            <a:spAutoFit/>
          </a:bodyPr>
          <a:lstStyle/>
          <a:p>
            <a:pPr marL="214313" indent="-214313">
              <a:buFont typeface="Wingdings" panose="05000000000000000000" pitchFamily="2" charset="2"/>
              <a:buChar char="Ø"/>
            </a:pPr>
            <a:r>
              <a:rPr lang="zh-CN" altLang="en-US" sz="2400" b="1" dirty="0"/>
              <a:t>行业主导：</a:t>
            </a:r>
            <a:r>
              <a:rPr lang="de-DE" altLang="zh-CN" sz="2400" b="1" dirty="0"/>
              <a:t>Amazon</a:t>
            </a:r>
            <a:r>
              <a:rPr lang="zh-CN" altLang="en-US" sz="2400" b="1" dirty="0"/>
              <a:t>、</a:t>
            </a:r>
            <a:r>
              <a:rPr lang="de-DE" altLang="zh-CN" sz="2400" b="1" dirty="0"/>
              <a:t>Airbus</a:t>
            </a:r>
            <a:r>
              <a:rPr lang="zh-CN" altLang="en-US" sz="2400" b="1" dirty="0"/>
              <a:t>、</a:t>
            </a:r>
            <a:r>
              <a:rPr lang="en-US" altLang="zh-CN" sz="2400" b="1" dirty="0"/>
              <a:t>uber</a:t>
            </a:r>
            <a:r>
              <a:rPr lang="zh-CN" altLang="en-US" sz="2400" b="1" dirty="0"/>
              <a:t>等公司分别提出的，暂不关注</a:t>
            </a:r>
            <a:endParaRPr lang="en-US" altLang="zh-CN" sz="2400" b="1" dirty="0"/>
          </a:p>
        </p:txBody>
      </p:sp>
      <p:sp>
        <p:nvSpPr>
          <p:cNvPr id="6" name="文本框 5">
            <a:extLst>
              <a:ext uri="{FF2B5EF4-FFF2-40B4-BE49-F238E27FC236}">
                <a16:creationId xmlns:a16="http://schemas.microsoft.com/office/drawing/2014/main" id="{309FA291-6E58-BF74-4CEB-1D590694EB5A}"/>
              </a:ext>
            </a:extLst>
          </p:cNvPr>
          <p:cNvSpPr txBox="1"/>
          <p:nvPr/>
        </p:nvSpPr>
        <p:spPr>
          <a:xfrm>
            <a:off x="496229" y="1740928"/>
            <a:ext cx="8690006" cy="2585323"/>
          </a:xfrm>
          <a:prstGeom prst="rect">
            <a:avLst/>
          </a:prstGeom>
          <a:noFill/>
        </p:spPr>
        <p:txBody>
          <a:bodyPr wrap="square" rtlCol="0">
            <a:spAutoFit/>
          </a:bodyPr>
          <a:lstStyle/>
          <a:p>
            <a:pPr marL="214313" indent="-214313">
              <a:buFont typeface="Wingdings" panose="05000000000000000000" pitchFamily="2" charset="2"/>
              <a:buChar char="p"/>
            </a:pPr>
            <a:r>
              <a:rPr lang="en-US" altLang="zh-CN" dirty="0"/>
              <a:t>FAA-NASA UAS traffic management [1,2]</a:t>
            </a:r>
          </a:p>
          <a:p>
            <a:pPr marL="214313" indent="-214313">
              <a:buFont typeface="Wingdings" panose="05000000000000000000" pitchFamily="2" charset="2"/>
              <a:buChar char="p"/>
            </a:pPr>
            <a:r>
              <a:rPr lang="en-US" altLang="zh-CN" dirty="0"/>
              <a:t>FAA urban air mobility (UAM) concept of operation [3]</a:t>
            </a:r>
          </a:p>
          <a:p>
            <a:pPr marL="214313" indent="-214313">
              <a:buFont typeface="Wingdings" panose="05000000000000000000" pitchFamily="2" charset="2"/>
              <a:buChar char="p"/>
            </a:pPr>
            <a:r>
              <a:rPr lang="en-US" altLang="zh-CN" dirty="0"/>
              <a:t>NASA UAS traffic flow control (UTFC) in urban areas [4]</a:t>
            </a:r>
          </a:p>
          <a:p>
            <a:pPr marL="214313" indent="-214313">
              <a:buFont typeface="Wingdings" panose="05000000000000000000" pitchFamily="2" charset="2"/>
              <a:buChar char="p"/>
            </a:pPr>
            <a:r>
              <a:rPr lang="en-US" altLang="zh-CN" dirty="0"/>
              <a:t>European Commission SESAR U-SPACE [5]</a:t>
            </a:r>
          </a:p>
          <a:p>
            <a:pPr marL="214313" indent="-214313">
              <a:buFont typeface="Wingdings" panose="05000000000000000000" pitchFamily="2" charset="2"/>
              <a:buChar char="p"/>
            </a:pPr>
            <a:r>
              <a:rPr lang="en-US" altLang="zh-CN" dirty="0"/>
              <a:t>German Aerospace Center DLR U-SPACE [6]</a:t>
            </a:r>
          </a:p>
          <a:p>
            <a:pPr marL="214313" indent="-214313">
              <a:buFont typeface="Wingdings" panose="05000000000000000000" pitchFamily="2" charset="2"/>
              <a:buChar char="p"/>
            </a:pPr>
            <a:r>
              <a:rPr lang="de-DE" altLang="zh-CN" b="1" dirty="0">
                <a:solidFill>
                  <a:srgbClr val="FF0000"/>
                </a:solidFill>
                <a:latin typeface="ElsevierGulliver"/>
              </a:rPr>
              <a:t>Metropolis </a:t>
            </a:r>
            <a:r>
              <a:rPr lang="en-US" altLang="zh-CN" b="1" dirty="0">
                <a:solidFill>
                  <a:srgbClr val="FF0000"/>
                </a:solidFill>
              </a:rPr>
              <a:t>[7,8]</a:t>
            </a:r>
          </a:p>
          <a:p>
            <a:pPr marL="214313" indent="-214313">
              <a:buFont typeface="Wingdings" panose="05000000000000000000" pitchFamily="2" charset="2"/>
              <a:buChar char="p"/>
            </a:pPr>
            <a:r>
              <a:rPr lang="en-US" altLang="zh-CN" dirty="0"/>
              <a:t>ONERA’s low-level Remotely Piloted Aircraft System traffic management system (LLRTM</a:t>
            </a:r>
            <a:r>
              <a:rPr lang="zh-CN" altLang="en-US" dirty="0"/>
              <a:t>）</a:t>
            </a:r>
            <a:r>
              <a:rPr lang="en-US" altLang="zh-CN" dirty="0"/>
              <a:t>[9,10]</a:t>
            </a:r>
          </a:p>
          <a:p>
            <a:pPr marL="214313" indent="-214313">
              <a:buFont typeface="Wingdings" panose="05000000000000000000" pitchFamily="2" charset="2"/>
              <a:buChar char="p"/>
            </a:pPr>
            <a:r>
              <a:rPr lang="en-US" altLang="zh-CN" dirty="0"/>
              <a:t>Singapore Nanyang Technological University’s UTM concept[11]</a:t>
            </a:r>
          </a:p>
        </p:txBody>
      </p:sp>
      <p:sp>
        <p:nvSpPr>
          <p:cNvPr id="3" name="文本框 2">
            <a:extLst>
              <a:ext uri="{FF2B5EF4-FFF2-40B4-BE49-F238E27FC236}">
                <a16:creationId xmlns:a16="http://schemas.microsoft.com/office/drawing/2014/main" id="{9FCD967E-18BA-FD1F-753E-7D43279913E6}"/>
              </a:ext>
            </a:extLst>
          </p:cNvPr>
          <p:cNvSpPr txBox="1"/>
          <p:nvPr/>
        </p:nvSpPr>
        <p:spPr>
          <a:xfrm>
            <a:off x="425002" y="490196"/>
            <a:ext cx="8472899"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低空空域结构（航路网模式）</a:t>
            </a:r>
            <a:r>
              <a:rPr lang="zh-CN" altLang="en-US" sz="2400" b="1" dirty="0">
                <a:solidFill>
                  <a:srgbClr val="2E2E2E"/>
                </a:solidFill>
                <a:latin typeface="ElsevierGulliver"/>
              </a:rPr>
              <a:t>分类</a:t>
            </a:r>
            <a:endParaRPr lang="zh-CN" altLang="en-US" sz="2400" b="1"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F8BA68CC-2E27-95A2-6213-FC21A2FC555F}"/>
              </a:ext>
            </a:extLst>
          </p:cNvPr>
          <p:cNvSpPr txBox="1"/>
          <p:nvPr/>
        </p:nvSpPr>
        <p:spPr>
          <a:xfrm>
            <a:off x="425002" y="6287807"/>
            <a:ext cx="7841920" cy="369332"/>
          </a:xfrm>
          <a:prstGeom prst="rect">
            <a:avLst/>
          </a:prstGeom>
          <a:noFill/>
        </p:spPr>
        <p:txBody>
          <a:bodyPr wrap="square" rtlCol="0">
            <a:spAutoFit/>
          </a:bodyPr>
          <a:lstStyle/>
          <a:p>
            <a:r>
              <a:rPr lang="zh-CN" altLang="en-US" dirty="0"/>
              <a:t>分类依据来源</a:t>
            </a:r>
            <a:r>
              <a:rPr lang="en-US" altLang="zh-CN" dirty="0"/>
              <a:t>2021</a:t>
            </a:r>
            <a:r>
              <a:rPr lang="zh-CN" altLang="en-US" dirty="0"/>
              <a:t>年</a:t>
            </a:r>
            <a:r>
              <a:rPr lang="de-DE" altLang="zh-CN" dirty="0"/>
              <a:t>Aerospace Engineering</a:t>
            </a:r>
            <a:r>
              <a:rPr lang="zh-CN" altLang="en-US" dirty="0"/>
              <a:t>分区</a:t>
            </a:r>
            <a:r>
              <a:rPr lang="en-US" altLang="zh-CN" dirty="0"/>
              <a:t>top 1</a:t>
            </a:r>
            <a:r>
              <a:rPr lang="zh-CN" altLang="en-US" dirty="0"/>
              <a:t>期刊的综述</a:t>
            </a:r>
            <a:r>
              <a:rPr lang="en-US" altLang="zh-CN" dirty="0"/>
              <a:t>[s1]</a:t>
            </a:r>
            <a:endParaRPr lang="zh-CN" altLang="en-US" dirty="0"/>
          </a:p>
        </p:txBody>
      </p:sp>
    </p:spTree>
    <p:extLst>
      <p:ext uri="{BB962C8B-B14F-4D97-AF65-F5344CB8AC3E}">
        <p14:creationId xmlns:p14="http://schemas.microsoft.com/office/powerpoint/2010/main" val="526914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2CA0EE8-5933-078F-F5D4-3D10EB181AA7}"/>
              </a:ext>
            </a:extLst>
          </p:cNvPr>
          <p:cNvSpPr>
            <a:spLocks noGrp="1"/>
          </p:cNvSpPr>
          <p:nvPr>
            <p:ph type="dt" sz="half" idx="10"/>
          </p:nvPr>
        </p:nvSpPr>
        <p:spPr/>
        <p:txBody>
          <a:bodyPr/>
          <a:lstStyle/>
          <a:p>
            <a:fld id="{C75F2E59-B2A8-4ED4-BD16-BB1D8E3C6907}" type="datetime1">
              <a:rPr lang="zh-CN" altLang="en-US" smtClean="0"/>
              <a:t>2023/7/5</a:t>
            </a:fld>
            <a:endParaRPr lang="zh-CN" altLang="en-US"/>
          </a:p>
        </p:txBody>
      </p:sp>
      <p:sp>
        <p:nvSpPr>
          <p:cNvPr id="5" name="灯片编号占位符 4">
            <a:extLst>
              <a:ext uri="{FF2B5EF4-FFF2-40B4-BE49-F238E27FC236}">
                <a16:creationId xmlns:a16="http://schemas.microsoft.com/office/drawing/2014/main" id="{E562C11C-B52B-0068-6DC0-52845BC3C575}"/>
              </a:ext>
            </a:extLst>
          </p:cNvPr>
          <p:cNvSpPr>
            <a:spLocks noGrp="1"/>
          </p:cNvSpPr>
          <p:nvPr>
            <p:ph type="sldNum" sz="quarter" idx="12"/>
          </p:nvPr>
        </p:nvSpPr>
        <p:spPr/>
        <p:txBody>
          <a:bodyPr/>
          <a:lstStyle/>
          <a:p>
            <a:fld id="{141A9C90-45F9-4E3D-8F44-D6CD9BAE4C93}" type="slidenum">
              <a:rPr lang="zh-CN" altLang="en-US" smtClean="0"/>
              <a:t>10</a:t>
            </a:fld>
            <a:endParaRPr lang="zh-CN" altLang="en-US"/>
          </a:p>
        </p:txBody>
      </p:sp>
      <p:sp>
        <p:nvSpPr>
          <p:cNvPr id="8" name="文本框 7">
            <a:extLst>
              <a:ext uri="{FF2B5EF4-FFF2-40B4-BE49-F238E27FC236}">
                <a16:creationId xmlns:a16="http://schemas.microsoft.com/office/drawing/2014/main" id="{0F8C814A-14A2-3A6D-6178-AC1DBB81AF33}"/>
              </a:ext>
            </a:extLst>
          </p:cNvPr>
          <p:cNvSpPr txBox="1"/>
          <p:nvPr/>
        </p:nvSpPr>
        <p:spPr>
          <a:xfrm>
            <a:off x="586408" y="501134"/>
            <a:ext cx="4572000" cy="461665"/>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de-DE" altLang="zh-CN" sz="2400" dirty="0"/>
              <a:t>Full Mix</a:t>
            </a:r>
            <a:r>
              <a:rPr lang="zh-CN" altLang="en-US" sz="2400" dirty="0"/>
              <a:t>概念下的空域</a:t>
            </a:r>
          </a:p>
        </p:txBody>
      </p:sp>
      <p:sp>
        <p:nvSpPr>
          <p:cNvPr id="10" name="文本框 9">
            <a:extLst>
              <a:ext uri="{FF2B5EF4-FFF2-40B4-BE49-F238E27FC236}">
                <a16:creationId xmlns:a16="http://schemas.microsoft.com/office/drawing/2014/main" id="{F58ECD81-55CE-B466-860E-942C2CB6992C}"/>
              </a:ext>
            </a:extLst>
          </p:cNvPr>
          <p:cNvSpPr txBox="1"/>
          <p:nvPr/>
        </p:nvSpPr>
        <p:spPr>
          <a:xfrm>
            <a:off x="460717" y="1412017"/>
            <a:ext cx="7867357" cy="3416320"/>
          </a:xfrm>
          <a:prstGeom prst="rect">
            <a:avLst/>
          </a:prstGeom>
          <a:noFill/>
        </p:spPr>
        <p:txBody>
          <a:bodyPr wrap="square">
            <a:spAutoFit/>
          </a:bodyPr>
          <a:lstStyle/>
          <a:p>
            <a:pPr marL="285750" indent="-285750">
              <a:buFont typeface="Wingdings" panose="05000000000000000000" pitchFamily="2" charset="2"/>
              <a:buChar char="Ø"/>
            </a:pPr>
            <a:r>
              <a:rPr lang="zh-CN" altLang="en-US" sz="1800" dirty="0"/>
              <a:t>在规则上任意两个停机坪之间是允许直线飞行的，即航线结构是全连接的，但在实际的城市运行中，这种方式并不一定带来明显的效率提升，还可能会增加安全风险和管制负担：</a:t>
            </a:r>
            <a:endParaRPr lang="en-US" altLang="zh-CN" sz="1800" dirty="0"/>
          </a:p>
          <a:p>
            <a:endParaRPr lang="en-US" altLang="zh-CN" sz="1800" dirty="0"/>
          </a:p>
          <a:p>
            <a:r>
              <a:rPr lang="zh-CN" altLang="en-US" sz="1800" dirty="0"/>
              <a:t>（</a:t>
            </a:r>
            <a:r>
              <a:rPr lang="en-US" altLang="zh-CN" sz="1800" dirty="0"/>
              <a:t>1</a:t>
            </a:r>
            <a:r>
              <a:rPr lang="zh-CN" altLang="en-US" sz="1800" dirty="0"/>
              <a:t>）由于高楼等物理约束，尽管规则上允许直线，但某些停机坪间还是需要绕飞；</a:t>
            </a:r>
            <a:endParaRPr lang="en-US" altLang="zh-CN" dirty="0"/>
          </a:p>
          <a:p>
            <a:endParaRPr lang="en-US" altLang="zh-CN" sz="1800" dirty="0"/>
          </a:p>
          <a:p>
            <a:r>
              <a:rPr lang="zh-CN" altLang="en-US" dirty="0"/>
              <a:t>（</a:t>
            </a:r>
            <a:r>
              <a:rPr lang="en-US" altLang="zh-CN" dirty="0"/>
              <a:t>2</a:t>
            </a:r>
            <a:r>
              <a:rPr lang="zh-CN" altLang="en-US" dirty="0"/>
              <a:t>）由于城市人口分布、出行需求的不均匀，某些停机坪间直达需求较少；</a:t>
            </a:r>
            <a:endParaRPr lang="en-US" altLang="zh-CN" dirty="0"/>
          </a:p>
          <a:p>
            <a:endParaRPr lang="en-US" altLang="zh-CN" dirty="0"/>
          </a:p>
          <a:p>
            <a:pPr marL="285750" indent="-285750">
              <a:buFont typeface="Wingdings" panose="05000000000000000000" pitchFamily="2" charset="2"/>
              <a:buChar char="Ø"/>
            </a:pPr>
            <a:r>
              <a:rPr lang="zh-CN" altLang="en-US" sz="1800" b="1" dirty="0"/>
              <a:t>想法：</a:t>
            </a:r>
            <a:r>
              <a:rPr lang="zh-CN" altLang="en-US" sz="1800" dirty="0"/>
              <a:t>根据城市需求分布、高楼分布以及停机坪位置设计一个</a:t>
            </a:r>
            <a:r>
              <a:rPr lang="zh-CN" altLang="en-US" sz="1800" dirty="0">
                <a:solidFill>
                  <a:srgbClr val="FF0000"/>
                </a:solidFill>
              </a:rPr>
              <a:t>较为稀疏的航线网络</a:t>
            </a:r>
            <a:r>
              <a:rPr lang="zh-CN" altLang="en-US" sz="1800" dirty="0"/>
              <a:t>（</a:t>
            </a:r>
            <a:r>
              <a:rPr lang="zh-CN" altLang="en-US" dirty="0"/>
              <a:t>即允许部分停机坪间直达</a:t>
            </a:r>
            <a:r>
              <a:rPr lang="zh-CN" altLang="en-US" sz="1800" dirty="0"/>
              <a:t>），在运行效率变化不大的情况下</a:t>
            </a:r>
            <a:r>
              <a:rPr lang="zh-CN" altLang="en-US" dirty="0"/>
              <a:t>显著</a:t>
            </a:r>
            <a:r>
              <a:rPr lang="zh-CN" altLang="en-US" sz="1800" dirty="0"/>
              <a:t>减少安全风险。</a:t>
            </a:r>
          </a:p>
        </p:txBody>
      </p:sp>
      <p:pic>
        <p:nvPicPr>
          <p:cNvPr id="11" name="图片 10">
            <a:extLst>
              <a:ext uri="{FF2B5EF4-FFF2-40B4-BE49-F238E27FC236}">
                <a16:creationId xmlns:a16="http://schemas.microsoft.com/office/drawing/2014/main" id="{48FDF0FE-263C-DFD0-A09E-D9EDD4181747}"/>
              </a:ext>
            </a:extLst>
          </p:cNvPr>
          <p:cNvPicPr>
            <a:picLocks noChangeAspect="1"/>
          </p:cNvPicPr>
          <p:nvPr/>
        </p:nvPicPr>
        <p:blipFill>
          <a:blip r:embed="rId2"/>
          <a:stretch>
            <a:fillRect/>
          </a:stretch>
        </p:blipFill>
        <p:spPr>
          <a:xfrm>
            <a:off x="464521" y="4891671"/>
            <a:ext cx="2438515" cy="1602887"/>
          </a:xfrm>
          <a:prstGeom prst="rect">
            <a:avLst/>
          </a:prstGeom>
        </p:spPr>
      </p:pic>
      <p:sp>
        <p:nvSpPr>
          <p:cNvPr id="12" name="箭头: 右 11">
            <a:extLst>
              <a:ext uri="{FF2B5EF4-FFF2-40B4-BE49-F238E27FC236}">
                <a16:creationId xmlns:a16="http://schemas.microsoft.com/office/drawing/2014/main" id="{835EEE9A-F733-037F-3EE0-BC7DEB7F150F}"/>
              </a:ext>
            </a:extLst>
          </p:cNvPr>
          <p:cNvSpPr/>
          <p:nvPr/>
        </p:nvSpPr>
        <p:spPr bwMode="auto">
          <a:xfrm>
            <a:off x="3645462" y="5355489"/>
            <a:ext cx="787791" cy="675249"/>
          </a:xfrm>
          <a:prstGeom prst="rightArrow">
            <a:avLst/>
          </a:prstGeom>
          <a:gradFill rotWithShape="1">
            <a:gsLst>
              <a:gs pos="0">
                <a:srgbClr val="5E9EFF"/>
              </a:gs>
              <a:gs pos="39999">
                <a:srgbClr val="85C2FF"/>
              </a:gs>
              <a:gs pos="70000">
                <a:srgbClr val="C4D6EB"/>
              </a:gs>
              <a:gs pos="100000">
                <a:srgbClr val="FFEBFA"/>
              </a:gs>
            </a:gsLst>
            <a:lin ang="16200000"/>
          </a:gradFill>
          <a:ln w="25400" cap="flat" cmpd="sng" algn="ctr">
            <a:solidFill>
              <a:schemeClr val="tx1"/>
            </a:solidFill>
            <a:prstDash val="solid"/>
            <a:round/>
            <a:headEnd type="none" w="med" len="med"/>
            <a:tailEnd type="triangl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5" name="文本框 14">
            <a:extLst>
              <a:ext uri="{FF2B5EF4-FFF2-40B4-BE49-F238E27FC236}">
                <a16:creationId xmlns:a16="http://schemas.microsoft.com/office/drawing/2014/main" id="{7AEE3D08-4771-1FE3-C781-4B79C024296C}"/>
              </a:ext>
            </a:extLst>
          </p:cNvPr>
          <p:cNvSpPr txBox="1"/>
          <p:nvPr/>
        </p:nvSpPr>
        <p:spPr>
          <a:xfrm>
            <a:off x="4817911" y="5508447"/>
            <a:ext cx="2846109" cy="369332"/>
          </a:xfrm>
          <a:prstGeom prst="rect">
            <a:avLst/>
          </a:prstGeom>
          <a:noFill/>
        </p:spPr>
        <p:txBody>
          <a:bodyPr wrap="square" rtlCol="0">
            <a:spAutoFit/>
          </a:bodyPr>
          <a:lstStyle/>
          <a:p>
            <a:r>
              <a:rPr lang="zh-CN" altLang="en-US" b="1" dirty="0"/>
              <a:t>特殊的、稀疏的网络结构</a:t>
            </a:r>
          </a:p>
        </p:txBody>
      </p:sp>
      <p:sp>
        <p:nvSpPr>
          <p:cNvPr id="16" name="文本框 15">
            <a:extLst>
              <a:ext uri="{FF2B5EF4-FFF2-40B4-BE49-F238E27FC236}">
                <a16:creationId xmlns:a16="http://schemas.microsoft.com/office/drawing/2014/main" id="{EC19590D-9518-F148-EEA6-FFE13522573D}"/>
              </a:ext>
            </a:extLst>
          </p:cNvPr>
          <p:cNvSpPr txBox="1"/>
          <p:nvPr/>
        </p:nvSpPr>
        <p:spPr>
          <a:xfrm>
            <a:off x="758483" y="6457728"/>
            <a:ext cx="1981200" cy="369332"/>
          </a:xfrm>
          <a:prstGeom prst="rect">
            <a:avLst/>
          </a:prstGeom>
          <a:noFill/>
        </p:spPr>
        <p:txBody>
          <a:bodyPr wrap="square" rtlCol="0">
            <a:spAutoFit/>
          </a:bodyPr>
          <a:lstStyle/>
          <a:p>
            <a:r>
              <a:rPr lang="zh-CN" altLang="en-US" b="1" dirty="0"/>
              <a:t>全连接航线网络</a:t>
            </a:r>
          </a:p>
        </p:txBody>
      </p:sp>
    </p:spTree>
    <p:extLst>
      <p:ext uri="{BB962C8B-B14F-4D97-AF65-F5344CB8AC3E}">
        <p14:creationId xmlns:p14="http://schemas.microsoft.com/office/powerpoint/2010/main" val="333781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E2C15A6-B898-843C-D7AE-FADFC763B9EA}"/>
              </a:ext>
            </a:extLst>
          </p:cNvPr>
          <p:cNvSpPr>
            <a:spLocks noGrp="1"/>
          </p:cNvSpPr>
          <p:nvPr>
            <p:ph type="dt" sz="half" idx="10"/>
          </p:nvPr>
        </p:nvSpPr>
        <p:spPr/>
        <p:txBody>
          <a:bodyPr/>
          <a:lstStyle/>
          <a:p>
            <a:fld id="{FA737517-B707-4E26-B420-5A707C0008D5}" type="datetime1">
              <a:rPr lang="zh-CN" altLang="en-US" smtClean="0"/>
              <a:t>2023/7/5</a:t>
            </a:fld>
            <a:endParaRPr lang="zh-CN" altLang="en-US"/>
          </a:p>
        </p:txBody>
      </p:sp>
      <p:sp>
        <p:nvSpPr>
          <p:cNvPr id="5" name="灯片编号占位符 4">
            <a:extLst>
              <a:ext uri="{FF2B5EF4-FFF2-40B4-BE49-F238E27FC236}">
                <a16:creationId xmlns:a16="http://schemas.microsoft.com/office/drawing/2014/main" id="{9A3F7D33-3739-ED9D-A049-09737856B4C3}"/>
              </a:ext>
            </a:extLst>
          </p:cNvPr>
          <p:cNvSpPr>
            <a:spLocks noGrp="1"/>
          </p:cNvSpPr>
          <p:nvPr>
            <p:ph type="sldNum" sz="quarter" idx="12"/>
          </p:nvPr>
        </p:nvSpPr>
        <p:spPr/>
        <p:txBody>
          <a:bodyPr/>
          <a:lstStyle/>
          <a:p>
            <a:fld id="{141A9C90-45F9-4E3D-8F44-D6CD9BAE4C93}" type="slidenum">
              <a:rPr lang="zh-CN" altLang="en-US" smtClean="0"/>
              <a:t>11</a:t>
            </a:fld>
            <a:endParaRPr lang="zh-CN" altLang="en-US"/>
          </a:p>
        </p:txBody>
      </p:sp>
      <p:sp>
        <p:nvSpPr>
          <p:cNvPr id="7" name="文本框 6">
            <a:extLst>
              <a:ext uri="{FF2B5EF4-FFF2-40B4-BE49-F238E27FC236}">
                <a16:creationId xmlns:a16="http://schemas.microsoft.com/office/drawing/2014/main" id="{D92B9406-5E20-B1C3-A84A-3E9B216E8406}"/>
              </a:ext>
            </a:extLst>
          </p:cNvPr>
          <p:cNvSpPr txBox="1"/>
          <p:nvPr/>
        </p:nvSpPr>
        <p:spPr>
          <a:xfrm>
            <a:off x="586408" y="501134"/>
            <a:ext cx="4572000" cy="461665"/>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zh-CN" altLang="en-US" dirty="0"/>
              <a:t>课题一：二维航线网络结构设计</a:t>
            </a:r>
          </a:p>
        </p:txBody>
      </p:sp>
      <p:sp>
        <p:nvSpPr>
          <p:cNvPr id="9" name="文本框 8">
            <a:extLst>
              <a:ext uri="{FF2B5EF4-FFF2-40B4-BE49-F238E27FC236}">
                <a16:creationId xmlns:a16="http://schemas.microsoft.com/office/drawing/2014/main" id="{20C88493-7F55-E588-EF48-2A1EBC35E395}"/>
              </a:ext>
            </a:extLst>
          </p:cNvPr>
          <p:cNvSpPr txBox="1"/>
          <p:nvPr/>
        </p:nvSpPr>
        <p:spPr>
          <a:xfrm>
            <a:off x="6352799" y="0"/>
            <a:ext cx="2918792" cy="369332"/>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de-DE" altLang="zh-CN" sz="1800" dirty="0"/>
              <a:t>Metropolis Full Mix</a:t>
            </a:r>
            <a:r>
              <a:rPr lang="zh-CN" altLang="en-US" sz="1800" dirty="0"/>
              <a:t>场景</a:t>
            </a:r>
          </a:p>
        </p:txBody>
      </p:sp>
      <p:sp>
        <p:nvSpPr>
          <p:cNvPr id="2" name="文本框 1">
            <a:extLst>
              <a:ext uri="{FF2B5EF4-FFF2-40B4-BE49-F238E27FC236}">
                <a16:creationId xmlns:a16="http://schemas.microsoft.com/office/drawing/2014/main" id="{592BAA60-B383-4747-2759-EF7DA0F07DD7}"/>
              </a:ext>
            </a:extLst>
          </p:cNvPr>
          <p:cNvSpPr txBox="1"/>
          <p:nvPr/>
        </p:nvSpPr>
        <p:spPr>
          <a:xfrm>
            <a:off x="384311" y="1582340"/>
            <a:ext cx="8150089" cy="3693319"/>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b="1" dirty="0"/>
              <a:t>思路一：优化网络结构，并分析结构特性</a:t>
            </a:r>
            <a:endParaRPr lang="en-US" altLang="zh-CN" b="1" dirty="0"/>
          </a:p>
          <a:p>
            <a:pPr marL="742950" lvl="1" indent="-285750">
              <a:spcBef>
                <a:spcPts val="1200"/>
              </a:spcBef>
              <a:buFont typeface="Wingdings" panose="05000000000000000000" pitchFamily="2" charset="2"/>
              <a:buChar char="l"/>
            </a:pPr>
            <a:r>
              <a:rPr lang="zh-CN" altLang="en-US" dirty="0"/>
              <a:t>优化对象：邻接矩阵；</a:t>
            </a:r>
            <a:endParaRPr lang="en-US" altLang="zh-CN" dirty="0"/>
          </a:p>
          <a:p>
            <a:pPr marL="742950" lvl="1" indent="-285750">
              <a:spcBef>
                <a:spcPts val="1200"/>
              </a:spcBef>
              <a:buFont typeface="Wingdings" panose="05000000000000000000" pitchFamily="2" charset="2"/>
              <a:buChar char="l"/>
            </a:pPr>
            <a:r>
              <a:rPr lang="zh-CN" altLang="en-US" dirty="0"/>
              <a:t>优化目标：安全风险最低；</a:t>
            </a:r>
            <a:endParaRPr lang="en-US" altLang="zh-CN" dirty="0"/>
          </a:p>
          <a:p>
            <a:pPr marL="742950" lvl="1" indent="-285750">
              <a:spcBef>
                <a:spcPts val="1200"/>
              </a:spcBef>
              <a:buFont typeface="Wingdings" panose="05000000000000000000" pitchFamily="2" charset="2"/>
              <a:buChar char="l"/>
            </a:pPr>
            <a:r>
              <a:rPr lang="zh-CN" altLang="en-US" dirty="0"/>
              <a:t>约束：代价（航线数量），运行效率（不低于全连接的百分之</a:t>
            </a:r>
            <a:r>
              <a:rPr lang="en-US" altLang="zh-CN" dirty="0"/>
              <a:t>xx</a:t>
            </a:r>
            <a:r>
              <a:rPr lang="zh-CN" altLang="en-US" dirty="0"/>
              <a:t>）</a:t>
            </a:r>
            <a:endParaRPr lang="en-US" altLang="zh-CN" dirty="0"/>
          </a:p>
          <a:p>
            <a:pPr marL="742950" lvl="1" indent="-285750">
              <a:spcBef>
                <a:spcPts val="1200"/>
              </a:spcBef>
              <a:buFont typeface="Wingdings" panose="05000000000000000000" pitchFamily="2" charset="2"/>
              <a:buChar char="l"/>
            </a:pPr>
            <a:r>
              <a:rPr lang="zh-CN" altLang="en-US" dirty="0"/>
              <a:t>研究内容：</a:t>
            </a:r>
            <a:endParaRPr lang="en-US" altLang="zh-CN" dirty="0"/>
          </a:p>
          <a:p>
            <a:pPr lvl="1">
              <a:spcBef>
                <a:spcPts val="1200"/>
              </a:spcBef>
            </a:pPr>
            <a:r>
              <a:rPr lang="en-US" altLang="zh-CN" dirty="0"/>
              <a:t>(1)</a:t>
            </a:r>
            <a:r>
              <a:rPr lang="zh-CN" altLang="en-US" dirty="0"/>
              <a:t>在不同代价下得优化出网络结构；</a:t>
            </a:r>
            <a:endParaRPr lang="en-US" altLang="zh-CN" dirty="0"/>
          </a:p>
          <a:p>
            <a:pPr lvl="1">
              <a:spcBef>
                <a:spcPts val="1200"/>
              </a:spcBef>
            </a:pPr>
            <a:r>
              <a:rPr lang="en-US" altLang="zh-CN" dirty="0"/>
              <a:t>(2)</a:t>
            </a:r>
            <a:r>
              <a:rPr lang="zh-CN" altLang="en-US" dirty="0"/>
              <a:t>分析随代价增加安全风险的变化情况；</a:t>
            </a:r>
            <a:endParaRPr lang="en-US" altLang="zh-CN" dirty="0"/>
          </a:p>
          <a:p>
            <a:pPr lvl="1">
              <a:spcBef>
                <a:spcPts val="1200"/>
              </a:spcBef>
            </a:pPr>
            <a:r>
              <a:rPr lang="en-US" altLang="zh-CN" dirty="0"/>
              <a:t>(3)</a:t>
            </a:r>
            <a:r>
              <a:rPr lang="zh-CN" altLang="en-US" dirty="0"/>
              <a:t>分析各代价下最优网络的结构特性，随代价增加网络结构是否会出现定性变化（类似</a:t>
            </a:r>
            <a:r>
              <a:rPr lang="en-US" altLang="zh-CN" dirty="0"/>
              <a:t>BA-&gt;ER</a:t>
            </a:r>
            <a:r>
              <a:rPr lang="zh-CN" altLang="en-US" dirty="0"/>
              <a:t>）；</a:t>
            </a:r>
            <a:endParaRPr lang="en-US" altLang="zh-CN" dirty="0"/>
          </a:p>
        </p:txBody>
      </p:sp>
    </p:spTree>
    <p:extLst>
      <p:ext uri="{BB962C8B-B14F-4D97-AF65-F5344CB8AC3E}">
        <p14:creationId xmlns:p14="http://schemas.microsoft.com/office/powerpoint/2010/main" val="217365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E2C15A6-B898-843C-D7AE-FADFC763B9EA}"/>
              </a:ext>
            </a:extLst>
          </p:cNvPr>
          <p:cNvSpPr>
            <a:spLocks noGrp="1"/>
          </p:cNvSpPr>
          <p:nvPr>
            <p:ph type="dt" sz="half" idx="10"/>
          </p:nvPr>
        </p:nvSpPr>
        <p:spPr/>
        <p:txBody>
          <a:bodyPr/>
          <a:lstStyle/>
          <a:p>
            <a:fld id="{FA737517-B707-4E26-B420-5A707C0008D5}" type="datetime1">
              <a:rPr lang="zh-CN" altLang="en-US" smtClean="0"/>
              <a:t>2023/7/5</a:t>
            </a:fld>
            <a:endParaRPr lang="zh-CN" altLang="en-US"/>
          </a:p>
        </p:txBody>
      </p:sp>
      <p:sp>
        <p:nvSpPr>
          <p:cNvPr id="5" name="灯片编号占位符 4">
            <a:extLst>
              <a:ext uri="{FF2B5EF4-FFF2-40B4-BE49-F238E27FC236}">
                <a16:creationId xmlns:a16="http://schemas.microsoft.com/office/drawing/2014/main" id="{9A3F7D33-3739-ED9D-A049-09737856B4C3}"/>
              </a:ext>
            </a:extLst>
          </p:cNvPr>
          <p:cNvSpPr>
            <a:spLocks noGrp="1"/>
          </p:cNvSpPr>
          <p:nvPr>
            <p:ph type="sldNum" sz="quarter" idx="12"/>
          </p:nvPr>
        </p:nvSpPr>
        <p:spPr/>
        <p:txBody>
          <a:bodyPr/>
          <a:lstStyle/>
          <a:p>
            <a:fld id="{141A9C90-45F9-4E3D-8F44-D6CD9BAE4C93}" type="slidenum">
              <a:rPr lang="zh-CN" altLang="en-US" smtClean="0"/>
              <a:t>12</a:t>
            </a:fld>
            <a:endParaRPr lang="zh-CN" altLang="en-US"/>
          </a:p>
        </p:txBody>
      </p:sp>
      <p:sp>
        <p:nvSpPr>
          <p:cNvPr id="7" name="文本框 6">
            <a:extLst>
              <a:ext uri="{FF2B5EF4-FFF2-40B4-BE49-F238E27FC236}">
                <a16:creationId xmlns:a16="http://schemas.microsoft.com/office/drawing/2014/main" id="{D92B9406-5E20-B1C3-A84A-3E9B216E8406}"/>
              </a:ext>
            </a:extLst>
          </p:cNvPr>
          <p:cNvSpPr txBox="1"/>
          <p:nvPr/>
        </p:nvSpPr>
        <p:spPr>
          <a:xfrm>
            <a:off x="586408" y="501134"/>
            <a:ext cx="4572000" cy="461665"/>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zh-CN" altLang="en-US" dirty="0"/>
              <a:t>课题一：二维航线网络结构设计</a:t>
            </a:r>
          </a:p>
        </p:txBody>
      </p:sp>
      <p:sp>
        <p:nvSpPr>
          <p:cNvPr id="9" name="文本框 8">
            <a:extLst>
              <a:ext uri="{FF2B5EF4-FFF2-40B4-BE49-F238E27FC236}">
                <a16:creationId xmlns:a16="http://schemas.microsoft.com/office/drawing/2014/main" id="{20C88493-7F55-E588-EF48-2A1EBC35E395}"/>
              </a:ext>
            </a:extLst>
          </p:cNvPr>
          <p:cNvSpPr txBox="1"/>
          <p:nvPr/>
        </p:nvSpPr>
        <p:spPr>
          <a:xfrm>
            <a:off x="6352799" y="0"/>
            <a:ext cx="2918792" cy="369332"/>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de-DE" altLang="zh-CN" sz="1800" dirty="0"/>
              <a:t>Metropolis Full Mix</a:t>
            </a:r>
            <a:r>
              <a:rPr lang="zh-CN" altLang="en-US" sz="1800" dirty="0"/>
              <a:t>场景</a:t>
            </a:r>
          </a:p>
        </p:txBody>
      </p:sp>
      <p:sp>
        <p:nvSpPr>
          <p:cNvPr id="2" name="文本框 1">
            <a:extLst>
              <a:ext uri="{FF2B5EF4-FFF2-40B4-BE49-F238E27FC236}">
                <a16:creationId xmlns:a16="http://schemas.microsoft.com/office/drawing/2014/main" id="{592BAA60-B383-4747-2759-EF7DA0F07DD7}"/>
              </a:ext>
            </a:extLst>
          </p:cNvPr>
          <p:cNvSpPr txBox="1"/>
          <p:nvPr/>
        </p:nvSpPr>
        <p:spPr>
          <a:xfrm>
            <a:off x="384306" y="1609129"/>
            <a:ext cx="8150089" cy="2092881"/>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b="1" dirty="0"/>
              <a:t>思路二（简化版）：对比分析哪种网络模型适用于低空空域</a:t>
            </a:r>
            <a:endParaRPr lang="en-US" altLang="zh-CN" b="1" dirty="0"/>
          </a:p>
          <a:p>
            <a:pPr marL="742950" lvl="1" indent="-285750">
              <a:spcBef>
                <a:spcPts val="1200"/>
              </a:spcBef>
              <a:buFont typeface="Wingdings" panose="05000000000000000000" pitchFamily="2" charset="2"/>
              <a:buChar char="l"/>
            </a:pPr>
            <a:r>
              <a:rPr lang="zh-CN" altLang="en-US" dirty="0"/>
              <a:t>不同网络模型具有不同的物理意义：例如</a:t>
            </a:r>
            <a:r>
              <a:rPr lang="en-US" altLang="zh-CN" dirty="0"/>
              <a:t>ER</a:t>
            </a:r>
            <a:r>
              <a:rPr lang="zh-CN" altLang="en-US" dirty="0"/>
              <a:t>表示均匀分布，</a:t>
            </a:r>
            <a:r>
              <a:rPr lang="en-US" altLang="zh-CN" dirty="0"/>
              <a:t>SF</a:t>
            </a:r>
            <a:r>
              <a:rPr lang="zh-CN" altLang="en-US" dirty="0"/>
              <a:t>表示存在集中中心，</a:t>
            </a:r>
            <a:r>
              <a:rPr lang="en-US" altLang="zh-CN" dirty="0"/>
              <a:t>TRN</a:t>
            </a:r>
            <a:r>
              <a:rPr lang="zh-CN" altLang="en-US" dirty="0"/>
              <a:t>模体网络表示局部强联通。这些模型间可以对比。</a:t>
            </a:r>
            <a:endParaRPr lang="en-US" altLang="zh-CN" dirty="0"/>
          </a:p>
          <a:p>
            <a:pPr marL="742950" lvl="1" indent="-285750">
              <a:spcBef>
                <a:spcPts val="1200"/>
              </a:spcBef>
              <a:buFont typeface="Wingdings" panose="05000000000000000000" pitchFamily="2" charset="2"/>
              <a:buChar char="l"/>
            </a:pPr>
            <a:r>
              <a:rPr lang="zh-CN" altLang="en-US" dirty="0"/>
              <a:t>对于每个模型，他的效率、安全性、代价间的关系，其中代价是可变量（改变航线数量即可）。可以分析每个模型的可发展性。（例如“</a:t>
            </a:r>
            <a:r>
              <a:rPr lang="en-US" altLang="zh-CN" dirty="0"/>
              <a:t>ER</a:t>
            </a:r>
            <a:r>
              <a:rPr lang="zh-CN" altLang="en-US" dirty="0"/>
              <a:t>代价低时综合比较好，但如果代价足够的话，建立成</a:t>
            </a:r>
            <a:r>
              <a:rPr lang="en-US" altLang="zh-CN" dirty="0"/>
              <a:t>SF</a:t>
            </a:r>
            <a:r>
              <a:rPr lang="zh-CN" altLang="en-US" dirty="0"/>
              <a:t>比较好”等结论）</a:t>
            </a:r>
            <a:endParaRPr lang="en-US" altLang="zh-CN" dirty="0"/>
          </a:p>
        </p:txBody>
      </p:sp>
      <p:sp>
        <p:nvSpPr>
          <p:cNvPr id="3" name="文本框 2">
            <a:extLst>
              <a:ext uri="{FF2B5EF4-FFF2-40B4-BE49-F238E27FC236}">
                <a16:creationId xmlns:a16="http://schemas.microsoft.com/office/drawing/2014/main" id="{4C46E3A4-2D31-5355-76C0-E6B2BA15AB23}"/>
              </a:ext>
            </a:extLst>
          </p:cNvPr>
          <p:cNvSpPr txBox="1"/>
          <p:nvPr/>
        </p:nvSpPr>
        <p:spPr>
          <a:xfrm>
            <a:off x="384307" y="4552454"/>
            <a:ext cx="8150089" cy="196977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b="1" dirty="0"/>
              <a:t>准备工作</a:t>
            </a:r>
            <a:r>
              <a:rPr lang="zh-CN" altLang="en-US" sz="2000" b="1" dirty="0">
                <a:solidFill>
                  <a:srgbClr val="00B050"/>
                </a:solidFill>
              </a:rPr>
              <a:t>（已具备）</a:t>
            </a:r>
            <a:r>
              <a:rPr lang="zh-CN" altLang="en-US" sz="2000" b="1" dirty="0"/>
              <a:t>：</a:t>
            </a:r>
            <a:endParaRPr lang="en-US" altLang="zh-CN" sz="2000" b="1" dirty="0"/>
          </a:p>
          <a:p>
            <a:pPr marL="742950" lvl="1" indent="-285750">
              <a:spcBef>
                <a:spcPts val="1200"/>
              </a:spcBef>
              <a:buFont typeface="Wingdings" panose="05000000000000000000" pitchFamily="2" charset="2"/>
              <a:buChar char="l"/>
            </a:pPr>
            <a:r>
              <a:rPr lang="zh-CN" altLang="en-US" dirty="0"/>
              <a:t>真实数据集：包括楼高，楼层经纬度，城市内人员</a:t>
            </a:r>
            <a:r>
              <a:rPr lang="en-US" altLang="zh-CN" dirty="0"/>
              <a:t>OD</a:t>
            </a:r>
            <a:r>
              <a:rPr lang="zh-CN" altLang="en-US" dirty="0"/>
              <a:t>等；</a:t>
            </a:r>
            <a:endParaRPr lang="en-US" altLang="zh-CN" dirty="0"/>
          </a:p>
          <a:p>
            <a:pPr marL="742950" lvl="1" indent="-285750">
              <a:spcBef>
                <a:spcPts val="1200"/>
              </a:spcBef>
              <a:buFont typeface="Wingdings" panose="05000000000000000000" pitchFamily="2" charset="2"/>
              <a:buChar char="l"/>
            </a:pPr>
            <a:r>
              <a:rPr lang="zh-CN" altLang="en-US" dirty="0"/>
              <a:t>较公认的选址算法：不做改进，需要选址结果；</a:t>
            </a:r>
            <a:endParaRPr lang="en-US" altLang="zh-CN" dirty="0"/>
          </a:p>
          <a:p>
            <a:pPr marL="742950" lvl="1" indent="-285750">
              <a:spcBef>
                <a:spcPts val="1200"/>
              </a:spcBef>
              <a:buFont typeface="Wingdings" panose="05000000000000000000" pitchFamily="2" charset="2"/>
              <a:buChar char="l"/>
            </a:pPr>
            <a:r>
              <a:rPr lang="zh-CN" altLang="en-US" dirty="0"/>
              <a:t>较公认的评价指标：效率（已知</a:t>
            </a:r>
            <a:r>
              <a:rPr lang="en-US" altLang="zh-CN" dirty="0"/>
              <a:t>OD</a:t>
            </a:r>
            <a:r>
              <a:rPr lang="zh-CN" altLang="en-US" dirty="0"/>
              <a:t>，仿真计算） 、安全性、代价等，以及它们的计算方法；</a:t>
            </a:r>
          </a:p>
        </p:txBody>
      </p:sp>
    </p:spTree>
    <p:extLst>
      <p:ext uri="{BB962C8B-B14F-4D97-AF65-F5344CB8AC3E}">
        <p14:creationId xmlns:p14="http://schemas.microsoft.com/office/powerpoint/2010/main" val="427294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2CA0EE8-5933-078F-F5D4-3D10EB181AA7}"/>
              </a:ext>
            </a:extLst>
          </p:cNvPr>
          <p:cNvSpPr>
            <a:spLocks noGrp="1"/>
          </p:cNvSpPr>
          <p:nvPr>
            <p:ph type="dt" sz="half" idx="10"/>
          </p:nvPr>
        </p:nvSpPr>
        <p:spPr/>
        <p:txBody>
          <a:bodyPr/>
          <a:lstStyle/>
          <a:p>
            <a:fld id="{C75F2E59-B2A8-4ED4-BD16-BB1D8E3C6907}" type="datetime1">
              <a:rPr lang="zh-CN" altLang="en-US" smtClean="0"/>
              <a:t>2023/7/5</a:t>
            </a:fld>
            <a:endParaRPr lang="zh-CN" altLang="en-US"/>
          </a:p>
        </p:txBody>
      </p:sp>
      <p:sp>
        <p:nvSpPr>
          <p:cNvPr id="5" name="灯片编号占位符 4">
            <a:extLst>
              <a:ext uri="{FF2B5EF4-FFF2-40B4-BE49-F238E27FC236}">
                <a16:creationId xmlns:a16="http://schemas.microsoft.com/office/drawing/2014/main" id="{E562C11C-B52B-0068-6DC0-52845BC3C575}"/>
              </a:ext>
            </a:extLst>
          </p:cNvPr>
          <p:cNvSpPr>
            <a:spLocks noGrp="1"/>
          </p:cNvSpPr>
          <p:nvPr>
            <p:ph type="sldNum" sz="quarter" idx="12"/>
          </p:nvPr>
        </p:nvSpPr>
        <p:spPr/>
        <p:txBody>
          <a:bodyPr/>
          <a:lstStyle/>
          <a:p>
            <a:fld id="{141A9C90-45F9-4E3D-8F44-D6CD9BAE4C93}" type="slidenum">
              <a:rPr lang="zh-CN" altLang="en-US" smtClean="0"/>
              <a:t>13</a:t>
            </a:fld>
            <a:endParaRPr lang="zh-CN" altLang="en-US"/>
          </a:p>
        </p:txBody>
      </p:sp>
      <p:sp>
        <p:nvSpPr>
          <p:cNvPr id="8" name="文本框 7">
            <a:extLst>
              <a:ext uri="{FF2B5EF4-FFF2-40B4-BE49-F238E27FC236}">
                <a16:creationId xmlns:a16="http://schemas.microsoft.com/office/drawing/2014/main" id="{0F8C814A-14A2-3A6D-6178-AC1DBB81AF33}"/>
              </a:ext>
            </a:extLst>
          </p:cNvPr>
          <p:cNvSpPr txBox="1"/>
          <p:nvPr/>
        </p:nvSpPr>
        <p:spPr>
          <a:xfrm>
            <a:off x="586408" y="501134"/>
            <a:ext cx="4572000" cy="461665"/>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de-DE" altLang="zh-CN" sz="2400" dirty="0"/>
              <a:t>Layered</a:t>
            </a:r>
            <a:r>
              <a:rPr lang="zh-CN" altLang="en-US" sz="2400" dirty="0"/>
              <a:t>概念下的空域</a:t>
            </a:r>
          </a:p>
        </p:txBody>
      </p:sp>
      <p:sp>
        <p:nvSpPr>
          <p:cNvPr id="10" name="文本框 9">
            <a:extLst>
              <a:ext uri="{FF2B5EF4-FFF2-40B4-BE49-F238E27FC236}">
                <a16:creationId xmlns:a16="http://schemas.microsoft.com/office/drawing/2014/main" id="{F58ECD81-55CE-B466-860E-942C2CB6992C}"/>
              </a:ext>
            </a:extLst>
          </p:cNvPr>
          <p:cNvSpPr txBox="1"/>
          <p:nvPr/>
        </p:nvSpPr>
        <p:spPr>
          <a:xfrm>
            <a:off x="460717" y="1412017"/>
            <a:ext cx="7867357" cy="2585323"/>
          </a:xfrm>
          <a:prstGeom prst="rect">
            <a:avLst/>
          </a:prstGeom>
          <a:noFill/>
        </p:spPr>
        <p:txBody>
          <a:bodyPr wrap="square">
            <a:spAutoFit/>
          </a:bodyPr>
          <a:lstStyle/>
          <a:p>
            <a:pPr marL="285750" indent="-285750">
              <a:buFont typeface="Wingdings" panose="05000000000000000000" pitchFamily="2" charset="2"/>
              <a:buChar char="Ø"/>
            </a:pPr>
            <a:r>
              <a:rPr lang="zh-CN" altLang="en-US" sz="1800" dirty="0"/>
              <a:t>在规则上每层的层高为</a:t>
            </a:r>
            <a:r>
              <a:rPr lang="en-US" altLang="zh-CN" sz="1800" dirty="0"/>
              <a:t>300</a:t>
            </a:r>
            <a:r>
              <a:rPr lang="zh-CN" altLang="en-US" sz="1800" dirty="0"/>
              <a:t>英尺，容纳的航线角度为</a:t>
            </a:r>
            <a:r>
              <a:rPr lang="en-US" altLang="zh-CN" sz="1800" dirty="0"/>
              <a:t>45</a:t>
            </a:r>
            <a:r>
              <a:rPr lang="zh-CN" altLang="en-US" sz="1800" dirty="0"/>
              <a:t>度。但在实际城市中，由于停机坪位置</a:t>
            </a:r>
            <a:r>
              <a:rPr lang="zh-CN" altLang="en-US" dirty="0"/>
              <a:t>、出行需求的不均匀，直接采用可能会导致某些高度层过于拥挤而有些高度层空域资源浪费。因此，需要对特定城市进行特定的空域设计。另外，为了减少飞行器飞行的耗能（污染），提升运行效率，要让长距离航班在上层运行，短距离在下层运行。</a:t>
            </a:r>
            <a:endParaRPr lang="en-US" altLang="zh-CN" sz="1800" dirty="0"/>
          </a:p>
          <a:p>
            <a:endParaRPr lang="en-US" altLang="zh-CN" sz="1800" dirty="0"/>
          </a:p>
          <a:p>
            <a:endParaRPr lang="en-US" altLang="zh-CN" dirty="0"/>
          </a:p>
          <a:p>
            <a:pPr marL="285750" indent="-285750">
              <a:buFont typeface="Wingdings" panose="05000000000000000000" pitchFamily="2" charset="2"/>
              <a:buChar char="Ø"/>
            </a:pPr>
            <a:r>
              <a:rPr lang="zh-CN" altLang="en-US" sz="1800" b="1" dirty="0"/>
              <a:t>想法：</a:t>
            </a:r>
            <a:r>
              <a:rPr lang="zh-CN" altLang="en-US" dirty="0"/>
              <a:t>提出一种基于智能优化（</a:t>
            </a:r>
            <a:r>
              <a:rPr lang="en-US" altLang="zh-CN" dirty="0"/>
              <a:t>xx</a:t>
            </a:r>
            <a:r>
              <a:rPr lang="zh-CN" altLang="en-US" dirty="0"/>
              <a:t>）的</a:t>
            </a:r>
            <a:r>
              <a:rPr lang="en-US" altLang="zh-CN" dirty="0"/>
              <a:t>layer</a:t>
            </a:r>
            <a:r>
              <a:rPr lang="zh-CN" altLang="en-US" dirty="0"/>
              <a:t>划分方法，充分考虑城市的实际特点，设计资源分配最优的高度层划分方法并兼顾耗能最低</a:t>
            </a:r>
            <a:r>
              <a:rPr lang="zh-CN" altLang="en-US" sz="1800" dirty="0"/>
              <a:t>。</a:t>
            </a:r>
          </a:p>
        </p:txBody>
      </p:sp>
      <p:sp>
        <p:nvSpPr>
          <p:cNvPr id="12" name="箭头: 右 11">
            <a:extLst>
              <a:ext uri="{FF2B5EF4-FFF2-40B4-BE49-F238E27FC236}">
                <a16:creationId xmlns:a16="http://schemas.microsoft.com/office/drawing/2014/main" id="{835EEE9A-F733-037F-3EE0-BC7DEB7F150F}"/>
              </a:ext>
            </a:extLst>
          </p:cNvPr>
          <p:cNvSpPr/>
          <p:nvPr/>
        </p:nvSpPr>
        <p:spPr bwMode="auto">
          <a:xfrm>
            <a:off x="3645462" y="5355489"/>
            <a:ext cx="787791" cy="675249"/>
          </a:xfrm>
          <a:prstGeom prst="rightArrow">
            <a:avLst/>
          </a:prstGeom>
          <a:gradFill rotWithShape="1">
            <a:gsLst>
              <a:gs pos="0">
                <a:srgbClr val="5E9EFF"/>
              </a:gs>
              <a:gs pos="39999">
                <a:srgbClr val="85C2FF"/>
              </a:gs>
              <a:gs pos="70000">
                <a:srgbClr val="C4D6EB"/>
              </a:gs>
              <a:gs pos="100000">
                <a:srgbClr val="FFEBFA"/>
              </a:gs>
            </a:gsLst>
            <a:lin ang="16200000"/>
          </a:gradFill>
          <a:ln w="25400" cap="flat" cmpd="sng" algn="ctr">
            <a:solidFill>
              <a:schemeClr val="tx1"/>
            </a:solidFill>
            <a:prstDash val="solid"/>
            <a:round/>
            <a:headEnd type="none" w="med" len="med"/>
            <a:tailEnd type="triangl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5" name="文本框 14">
            <a:extLst>
              <a:ext uri="{FF2B5EF4-FFF2-40B4-BE49-F238E27FC236}">
                <a16:creationId xmlns:a16="http://schemas.microsoft.com/office/drawing/2014/main" id="{7AEE3D08-4771-1FE3-C781-4B79C024296C}"/>
              </a:ext>
            </a:extLst>
          </p:cNvPr>
          <p:cNvSpPr txBox="1"/>
          <p:nvPr/>
        </p:nvSpPr>
        <p:spPr>
          <a:xfrm>
            <a:off x="4846046" y="5355489"/>
            <a:ext cx="3147580" cy="369332"/>
          </a:xfrm>
          <a:prstGeom prst="rect">
            <a:avLst/>
          </a:prstGeom>
          <a:noFill/>
        </p:spPr>
        <p:txBody>
          <a:bodyPr wrap="square" rtlCol="0">
            <a:spAutoFit/>
          </a:bodyPr>
          <a:lstStyle/>
          <a:p>
            <a:r>
              <a:rPr lang="zh-CN" altLang="en-US" b="1" dirty="0"/>
              <a:t>各高度层服务的航向角范围</a:t>
            </a:r>
          </a:p>
        </p:txBody>
      </p:sp>
      <p:sp>
        <p:nvSpPr>
          <p:cNvPr id="16" name="文本框 15">
            <a:extLst>
              <a:ext uri="{FF2B5EF4-FFF2-40B4-BE49-F238E27FC236}">
                <a16:creationId xmlns:a16="http://schemas.microsoft.com/office/drawing/2014/main" id="{EC19590D-9518-F148-EEA6-FFE13522573D}"/>
              </a:ext>
            </a:extLst>
          </p:cNvPr>
          <p:cNvSpPr txBox="1"/>
          <p:nvPr/>
        </p:nvSpPr>
        <p:spPr>
          <a:xfrm>
            <a:off x="1044572" y="6404936"/>
            <a:ext cx="2799767" cy="369332"/>
          </a:xfrm>
          <a:prstGeom prst="rect">
            <a:avLst/>
          </a:prstGeom>
          <a:noFill/>
        </p:spPr>
        <p:txBody>
          <a:bodyPr wrap="square" rtlCol="0">
            <a:spAutoFit/>
          </a:bodyPr>
          <a:lstStyle/>
          <a:p>
            <a:r>
              <a:rPr lang="zh-CN" altLang="en-US" b="1" dirty="0"/>
              <a:t>航向角度均匀划分</a:t>
            </a:r>
          </a:p>
        </p:txBody>
      </p:sp>
      <p:pic>
        <p:nvPicPr>
          <p:cNvPr id="2" name="图片 1">
            <a:extLst>
              <a:ext uri="{FF2B5EF4-FFF2-40B4-BE49-F238E27FC236}">
                <a16:creationId xmlns:a16="http://schemas.microsoft.com/office/drawing/2014/main" id="{C1F71F00-2045-4A3B-F756-C3B14D1D157D}"/>
              </a:ext>
            </a:extLst>
          </p:cNvPr>
          <p:cNvPicPr>
            <a:picLocks noChangeAspect="1"/>
          </p:cNvPicPr>
          <p:nvPr/>
        </p:nvPicPr>
        <p:blipFill rotWithShape="1">
          <a:blip r:embed="rId3"/>
          <a:srcRect l="3230" r="71775"/>
          <a:stretch/>
        </p:blipFill>
        <p:spPr>
          <a:xfrm>
            <a:off x="609600" y="4338173"/>
            <a:ext cx="2799767" cy="2119555"/>
          </a:xfrm>
          <a:prstGeom prst="rect">
            <a:avLst/>
          </a:prstGeom>
        </p:spPr>
      </p:pic>
    </p:spTree>
    <p:extLst>
      <p:ext uri="{BB962C8B-B14F-4D97-AF65-F5344CB8AC3E}">
        <p14:creationId xmlns:p14="http://schemas.microsoft.com/office/powerpoint/2010/main" val="2908079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E2C15A6-B898-843C-D7AE-FADFC763B9EA}"/>
              </a:ext>
            </a:extLst>
          </p:cNvPr>
          <p:cNvSpPr>
            <a:spLocks noGrp="1"/>
          </p:cNvSpPr>
          <p:nvPr>
            <p:ph type="dt" sz="half" idx="10"/>
          </p:nvPr>
        </p:nvSpPr>
        <p:spPr/>
        <p:txBody>
          <a:bodyPr/>
          <a:lstStyle/>
          <a:p>
            <a:fld id="{FA737517-B707-4E26-B420-5A707C0008D5}" type="datetime1">
              <a:rPr lang="zh-CN" altLang="en-US" smtClean="0"/>
              <a:t>2023/7/5</a:t>
            </a:fld>
            <a:endParaRPr lang="zh-CN" altLang="en-US"/>
          </a:p>
        </p:txBody>
      </p:sp>
      <p:sp>
        <p:nvSpPr>
          <p:cNvPr id="5" name="灯片编号占位符 4">
            <a:extLst>
              <a:ext uri="{FF2B5EF4-FFF2-40B4-BE49-F238E27FC236}">
                <a16:creationId xmlns:a16="http://schemas.microsoft.com/office/drawing/2014/main" id="{9A3F7D33-3739-ED9D-A049-09737856B4C3}"/>
              </a:ext>
            </a:extLst>
          </p:cNvPr>
          <p:cNvSpPr>
            <a:spLocks noGrp="1"/>
          </p:cNvSpPr>
          <p:nvPr>
            <p:ph type="sldNum" sz="quarter" idx="12"/>
          </p:nvPr>
        </p:nvSpPr>
        <p:spPr/>
        <p:txBody>
          <a:bodyPr/>
          <a:lstStyle/>
          <a:p>
            <a:fld id="{141A9C90-45F9-4E3D-8F44-D6CD9BAE4C93}" type="slidenum">
              <a:rPr lang="zh-CN" altLang="en-US" smtClean="0"/>
              <a:t>14</a:t>
            </a:fld>
            <a:endParaRPr lang="zh-CN" altLang="en-US"/>
          </a:p>
        </p:txBody>
      </p:sp>
      <p:sp>
        <p:nvSpPr>
          <p:cNvPr id="6" name="文本框 5">
            <a:extLst>
              <a:ext uri="{FF2B5EF4-FFF2-40B4-BE49-F238E27FC236}">
                <a16:creationId xmlns:a16="http://schemas.microsoft.com/office/drawing/2014/main" id="{E1ACF42C-3AEF-6B86-977E-8ADB55AE4529}"/>
              </a:ext>
            </a:extLst>
          </p:cNvPr>
          <p:cNvSpPr txBox="1"/>
          <p:nvPr/>
        </p:nvSpPr>
        <p:spPr>
          <a:xfrm>
            <a:off x="384308" y="1259569"/>
            <a:ext cx="8150089" cy="298543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b="1" dirty="0"/>
              <a:t>思路一：优化各层的航向角范围（参考</a:t>
            </a:r>
            <a:r>
              <a:rPr lang="de-DE" altLang="zh-CN" sz="2000" b="1" dirty="0"/>
              <a:t>aerospace 202</a:t>
            </a:r>
            <a:r>
              <a:rPr lang="en-US" altLang="zh-CN" sz="2000" b="1" dirty="0"/>
              <a:t>2</a:t>
            </a:r>
            <a:r>
              <a:rPr lang="zh-CN" altLang="en-US" sz="2000" b="1" dirty="0"/>
              <a:t>，也可类比扇区划分）</a:t>
            </a:r>
            <a:endParaRPr lang="en-US" altLang="zh-CN" b="1" dirty="0"/>
          </a:p>
          <a:p>
            <a:pPr marL="742950" lvl="1" indent="-285750">
              <a:spcBef>
                <a:spcPts val="1200"/>
              </a:spcBef>
              <a:buFont typeface="Wingdings" panose="05000000000000000000" pitchFamily="2" charset="2"/>
              <a:buChar char="l"/>
            </a:pPr>
            <a:r>
              <a:rPr lang="zh-CN" altLang="en-US" dirty="0"/>
              <a:t>优化对象：</a:t>
            </a:r>
            <a:r>
              <a:rPr lang="zh-CN" altLang="en-US" sz="1800" dirty="0"/>
              <a:t>各层的航向角范围</a:t>
            </a:r>
            <a:r>
              <a:rPr lang="zh-CN" altLang="en-US" dirty="0"/>
              <a:t>。</a:t>
            </a:r>
            <a:endParaRPr lang="en-US" altLang="zh-CN" dirty="0"/>
          </a:p>
          <a:p>
            <a:pPr marL="742950" lvl="1" indent="-285750">
              <a:spcBef>
                <a:spcPts val="1200"/>
              </a:spcBef>
              <a:buFont typeface="Wingdings" panose="05000000000000000000" pitchFamily="2" charset="2"/>
              <a:buChar char="l"/>
            </a:pPr>
            <a:r>
              <a:rPr lang="zh-CN" altLang="en-US" dirty="0"/>
              <a:t>优化目标：总体复杂度最低。</a:t>
            </a:r>
            <a:endParaRPr lang="en-US" altLang="zh-CN" dirty="0"/>
          </a:p>
          <a:p>
            <a:pPr marL="742950" lvl="1" indent="-285750">
              <a:spcBef>
                <a:spcPts val="1200"/>
              </a:spcBef>
              <a:buFont typeface="Wingdings" panose="05000000000000000000" pitchFamily="2" charset="2"/>
              <a:buChar char="l"/>
            </a:pPr>
            <a:r>
              <a:rPr lang="zh-CN" altLang="en-US" dirty="0"/>
              <a:t>约束：覆盖所有</a:t>
            </a:r>
            <a:r>
              <a:rPr lang="en-US" altLang="zh-CN" dirty="0"/>
              <a:t>OD</a:t>
            </a:r>
            <a:r>
              <a:rPr lang="zh-CN" altLang="en-US" dirty="0"/>
              <a:t>，各层角度范围不重叠等；</a:t>
            </a:r>
            <a:endParaRPr lang="en-US" altLang="zh-CN" dirty="0"/>
          </a:p>
          <a:p>
            <a:pPr marL="742950" lvl="1" indent="-285750">
              <a:spcBef>
                <a:spcPts val="1200"/>
              </a:spcBef>
              <a:buFont typeface="Wingdings" panose="05000000000000000000" pitchFamily="2" charset="2"/>
              <a:buChar char="l"/>
            </a:pPr>
            <a:r>
              <a:rPr lang="zh-CN" altLang="en-US" dirty="0"/>
              <a:t>研究内容：先优化出各层范围，再按航程从高到低排序得到最终多层空域的结果；和原先均匀划分的空域对比复杂度以及运行效率，以及实时的复杂度对比；</a:t>
            </a:r>
          </a:p>
        </p:txBody>
      </p:sp>
      <p:sp>
        <p:nvSpPr>
          <p:cNvPr id="7" name="文本框 6">
            <a:extLst>
              <a:ext uri="{FF2B5EF4-FFF2-40B4-BE49-F238E27FC236}">
                <a16:creationId xmlns:a16="http://schemas.microsoft.com/office/drawing/2014/main" id="{D92B9406-5E20-B1C3-A84A-3E9B216E8406}"/>
              </a:ext>
            </a:extLst>
          </p:cNvPr>
          <p:cNvSpPr txBox="1"/>
          <p:nvPr/>
        </p:nvSpPr>
        <p:spPr>
          <a:xfrm>
            <a:off x="586408" y="501134"/>
            <a:ext cx="4572000" cy="461665"/>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zh-CN" altLang="en-US" dirty="0"/>
              <a:t>课题二：多层空域结构设计</a:t>
            </a:r>
          </a:p>
        </p:txBody>
      </p:sp>
      <p:sp>
        <p:nvSpPr>
          <p:cNvPr id="8" name="文本框 7">
            <a:extLst>
              <a:ext uri="{FF2B5EF4-FFF2-40B4-BE49-F238E27FC236}">
                <a16:creationId xmlns:a16="http://schemas.microsoft.com/office/drawing/2014/main" id="{CC75AF6B-D8C9-8F94-30CD-9DBAD0476E69}"/>
              </a:ext>
            </a:extLst>
          </p:cNvPr>
          <p:cNvSpPr txBox="1"/>
          <p:nvPr/>
        </p:nvSpPr>
        <p:spPr>
          <a:xfrm>
            <a:off x="384307" y="4425360"/>
            <a:ext cx="8150089" cy="196977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b="1" dirty="0"/>
              <a:t>准备工作：</a:t>
            </a:r>
            <a:endParaRPr lang="en-US" altLang="zh-CN" sz="2000" b="1" dirty="0"/>
          </a:p>
          <a:p>
            <a:pPr marL="742950" lvl="1" indent="-285750">
              <a:spcBef>
                <a:spcPts val="1200"/>
              </a:spcBef>
              <a:buFont typeface="Wingdings" panose="05000000000000000000" pitchFamily="2" charset="2"/>
              <a:buChar char="l"/>
            </a:pPr>
            <a:r>
              <a:rPr lang="zh-CN" altLang="en-US" dirty="0"/>
              <a:t>真实数据集：包括楼高，楼层经纬度，需求</a:t>
            </a:r>
            <a:r>
              <a:rPr lang="en-US" altLang="zh-CN" dirty="0"/>
              <a:t>OD</a:t>
            </a:r>
            <a:r>
              <a:rPr lang="zh-CN" altLang="en-US" dirty="0"/>
              <a:t>等；</a:t>
            </a:r>
            <a:endParaRPr lang="en-US" altLang="zh-CN" dirty="0"/>
          </a:p>
          <a:p>
            <a:pPr marL="742950" lvl="1" indent="-285750">
              <a:spcBef>
                <a:spcPts val="1200"/>
              </a:spcBef>
              <a:buFont typeface="Wingdings" panose="05000000000000000000" pitchFamily="2" charset="2"/>
              <a:buChar char="l"/>
            </a:pPr>
            <a:r>
              <a:rPr lang="zh-CN" altLang="en-US" dirty="0"/>
              <a:t>备选址：与数据对应的备选址或确定备选址的规则；</a:t>
            </a:r>
            <a:endParaRPr lang="en-US" altLang="zh-CN" dirty="0"/>
          </a:p>
          <a:p>
            <a:pPr marL="742950" lvl="1" indent="-285750">
              <a:spcBef>
                <a:spcPts val="1200"/>
              </a:spcBef>
              <a:buFont typeface="Wingdings" panose="05000000000000000000" pitchFamily="2" charset="2"/>
              <a:buChar char="l"/>
            </a:pPr>
            <a:r>
              <a:rPr lang="zh-CN" altLang="en-US" dirty="0"/>
              <a:t>较公认的评价指标：</a:t>
            </a:r>
            <a:r>
              <a:rPr lang="zh-CN" altLang="en-US" dirty="0">
                <a:solidFill>
                  <a:srgbClr val="FF0000"/>
                </a:solidFill>
              </a:rPr>
              <a:t>低空空域复杂度定义、飞行高度和速度、耗能的关系等，以及它们的计算方法</a:t>
            </a:r>
            <a:r>
              <a:rPr lang="zh-CN" altLang="en-US" dirty="0"/>
              <a:t>；</a:t>
            </a:r>
          </a:p>
        </p:txBody>
      </p:sp>
      <p:sp>
        <p:nvSpPr>
          <p:cNvPr id="3" name="文本框 2">
            <a:extLst>
              <a:ext uri="{FF2B5EF4-FFF2-40B4-BE49-F238E27FC236}">
                <a16:creationId xmlns:a16="http://schemas.microsoft.com/office/drawing/2014/main" id="{F28EFAF8-5B93-9ADE-DAF4-09A5A309207B}"/>
              </a:ext>
            </a:extLst>
          </p:cNvPr>
          <p:cNvSpPr txBox="1"/>
          <p:nvPr/>
        </p:nvSpPr>
        <p:spPr>
          <a:xfrm>
            <a:off x="6430617" y="-48141"/>
            <a:ext cx="4572000" cy="369332"/>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de-DE" altLang="zh-CN" sz="1800" dirty="0"/>
              <a:t>Metropolis Layered</a:t>
            </a:r>
            <a:r>
              <a:rPr lang="zh-CN" altLang="en-US" sz="1800" dirty="0"/>
              <a:t>场景</a:t>
            </a:r>
          </a:p>
        </p:txBody>
      </p:sp>
    </p:spTree>
    <p:extLst>
      <p:ext uri="{BB962C8B-B14F-4D97-AF65-F5344CB8AC3E}">
        <p14:creationId xmlns:p14="http://schemas.microsoft.com/office/powerpoint/2010/main" val="1656921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E2C15A6-B898-843C-D7AE-FADFC763B9EA}"/>
              </a:ext>
            </a:extLst>
          </p:cNvPr>
          <p:cNvSpPr>
            <a:spLocks noGrp="1"/>
          </p:cNvSpPr>
          <p:nvPr>
            <p:ph type="dt" sz="half" idx="10"/>
          </p:nvPr>
        </p:nvSpPr>
        <p:spPr/>
        <p:txBody>
          <a:bodyPr/>
          <a:lstStyle/>
          <a:p>
            <a:fld id="{FA737517-B707-4E26-B420-5A707C0008D5}" type="datetime1">
              <a:rPr lang="zh-CN" altLang="en-US" smtClean="0"/>
              <a:t>2023/7/5</a:t>
            </a:fld>
            <a:endParaRPr lang="zh-CN" altLang="en-US"/>
          </a:p>
        </p:txBody>
      </p:sp>
      <p:sp>
        <p:nvSpPr>
          <p:cNvPr id="5" name="灯片编号占位符 4">
            <a:extLst>
              <a:ext uri="{FF2B5EF4-FFF2-40B4-BE49-F238E27FC236}">
                <a16:creationId xmlns:a16="http://schemas.microsoft.com/office/drawing/2014/main" id="{9A3F7D33-3739-ED9D-A049-09737856B4C3}"/>
              </a:ext>
            </a:extLst>
          </p:cNvPr>
          <p:cNvSpPr>
            <a:spLocks noGrp="1"/>
          </p:cNvSpPr>
          <p:nvPr>
            <p:ph type="sldNum" sz="quarter" idx="12"/>
          </p:nvPr>
        </p:nvSpPr>
        <p:spPr/>
        <p:txBody>
          <a:bodyPr/>
          <a:lstStyle/>
          <a:p>
            <a:fld id="{141A9C90-45F9-4E3D-8F44-D6CD9BAE4C93}" type="slidenum">
              <a:rPr lang="zh-CN" altLang="en-US" smtClean="0"/>
              <a:t>15</a:t>
            </a:fld>
            <a:endParaRPr lang="zh-CN" altLang="en-US"/>
          </a:p>
        </p:txBody>
      </p:sp>
      <p:sp>
        <p:nvSpPr>
          <p:cNvPr id="6" name="文本框 5">
            <a:extLst>
              <a:ext uri="{FF2B5EF4-FFF2-40B4-BE49-F238E27FC236}">
                <a16:creationId xmlns:a16="http://schemas.microsoft.com/office/drawing/2014/main" id="{E1ACF42C-3AEF-6B86-977E-8ADB55AE4529}"/>
              </a:ext>
            </a:extLst>
          </p:cNvPr>
          <p:cNvSpPr txBox="1"/>
          <p:nvPr/>
        </p:nvSpPr>
        <p:spPr>
          <a:xfrm>
            <a:off x="384308" y="1259569"/>
            <a:ext cx="8150089" cy="2677656"/>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b="1" dirty="0"/>
              <a:t>思路二：考虑高度层的航线网络规划（类比课题一思路一）</a:t>
            </a:r>
            <a:endParaRPr lang="en-US" altLang="zh-CN" b="1" dirty="0"/>
          </a:p>
          <a:p>
            <a:pPr marL="742950" lvl="1" indent="-285750">
              <a:spcBef>
                <a:spcPts val="1200"/>
              </a:spcBef>
              <a:buFont typeface="Wingdings" panose="05000000000000000000" pitchFamily="2" charset="2"/>
              <a:buChar char="l"/>
            </a:pPr>
            <a:r>
              <a:rPr lang="zh-CN" altLang="en-US" dirty="0"/>
              <a:t>优化对象：航线网络，即一个邻接矩阵。</a:t>
            </a:r>
            <a:endParaRPr lang="en-US" altLang="zh-CN" dirty="0"/>
          </a:p>
          <a:p>
            <a:pPr marL="742950" lvl="1" indent="-285750">
              <a:spcBef>
                <a:spcPts val="1200"/>
              </a:spcBef>
              <a:buFont typeface="Wingdings" panose="05000000000000000000" pitchFamily="2" charset="2"/>
              <a:buChar char="l"/>
            </a:pPr>
            <a:r>
              <a:rPr lang="zh-CN" altLang="en-US" dirty="0"/>
              <a:t>优化目标：运行效率最高、代价最低（航线数量、电量等），复杂度低等。</a:t>
            </a:r>
            <a:endParaRPr lang="en-US" altLang="zh-CN" dirty="0"/>
          </a:p>
          <a:p>
            <a:pPr marL="742950" lvl="1" indent="-285750">
              <a:spcBef>
                <a:spcPts val="1200"/>
              </a:spcBef>
              <a:buFont typeface="Wingdings" panose="05000000000000000000" pitchFamily="2" charset="2"/>
              <a:buChar char="l"/>
            </a:pPr>
            <a:r>
              <a:rPr lang="zh-CN" altLang="en-US" dirty="0"/>
              <a:t>约束：满足整体可达性，无自环；</a:t>
            </a:r>
            <a:endParaRPr lang="en-US" altLang="zh-CN" dirty="0"/>
          </a:p>
          <a:p>
            <a:pPr marL="742950" lvl="1" indent="-285750">
              <a:spcBef>
                <a:spcPts val="1200"/>
              </a:spcBef>
              <a:buFont typeface="Wingdings" panose="05000000000000000000" pitchFamily="2" charset="2"/>
              <a:buChar char="l"/>
            </a:pPr>
            <a:r>
              <a:rPr lang="zh-CN" altLang="en-US" dirty="0"/>
              <a:t>研究内容：优化对象依旧是航线网络，区别是目标函数的计算方式，可以按多目标优化做，也可以将部分目标变成约束；</a:t>
            </a:r>
          </a:p>
        </p:txBody>
      </p:sp>
      <p:sp>
        <p:nvSpPr>
          <p:cNvPr id="7" name="文本框 6">
            <a:extLst>
              <a:ext uri="{FF2B5EF4-FFF2-40B4-BE49-F238E27FC236}">
                <a16:creationId xmlns:a16="http://schemas.microsoft.com/office/drawing/2014/main" id="{D92B9406-5E20-B1C3-A84A-3E9B216E8406}"/>
              </a:ext>
            </a:extLst>
          </p:cNvPr>
          <p:cNvSpPr txBox="1"/>
          <p:nvPr/>
        </p:nvSpPr>
        <p:spPr>
          <a:xfrm>
            <a:off x="586408" y="501134"/>
            <a:ext cx="4572000" cy="461665"/>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zh-CN" altLang="en-US" dirty="0"/>
              <a:t>课题二：多层空域结构设计</a:t>
            </a:r>
          </a:p>
        </p:txBody>
      </p:sp>
      <p:sp>
        <p:nvSpPr>
          <p:cNvPr id="8" name="文本框 7">
            <a:extLst>
              <a:ext uri="{FF2B5EF4-FFF2-40B4-BE49-F238E27FC236}">
                <a16:creationId xmlns:a16="http://schemas.microsoft.com/office/drawing/2014/main" id="{CC75AF6B-D8C9-8F94-30CD-9DBAD0476E69}"/>
              </a:ext>
            </a:extLst>
          </p:cNvPr>
          <p:cNvSpPr txBox="1"/>
          <p:nvPr/>
        </p:nvSpPr>
        <p:spPr>
          <a:xfrm>
            <a:off x="384307" y="4425360"/>
            <a:ext cx="8150089" cy="196977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b="1" dirty="0"/>
              <a:t>准备工作：</a:t>
            </a:r>
            <a:endParaRPr lang="en-US" altLang="zh-CN" sz="2000" b="1" dirty="0"/>
          </a:p>
          <a:p>
            <a:pPr marL="742950" lvl="1" indent="-285750">
              <a:spcBef>
                <a:spcPts val="1200"/>
              </a:spcBef>
              <a:buFont typeface="Wingdings" panose="05000000000000000000" pitchFamily="2" charset="2"/>
              <a:buChar char="l"/>
            </a:pPr>
            <a:r>
              <a:rPr lang="zh-CN" altLang="en-US" dirty="0"/>
              <a:t>真实数据集：包括楼高，楼层经纬度，需求</a:t>
            </a:r>
            <a:r>
              <a:rPr lang="en-US" altLang="zh-CN" dirty="0"/>
              <a:t>OD</a:t>
            </a:r>
            <a:r>
              <a:rPr lang="zh-CN" altLang="en-US" dirty="0"/>
              <a:t>等；</a:t>
            </a:r>
            <a:endParaRPr lang="en-US" altLang="zh-CN" dirty="0"/>
          </a:p>
          <a:p>
            <a:pPr marL="742950" lvl="1" indent="-285750">
              <a:spcBef>
                <a:spcPts val="1200"/>
              </a:spcBef>
              <a:buFont typeface="Wingdings" panose="05000000000000000000" pitchFamily="2" charset="2"/>
              <a:buChar char="l"/>
            </a:pPr>
            <a:r>
              <a:rPr lang="zh-CN" altLang="en-US" dirty="0"/>
              <a:t>备选址：与数据对应的备选址或确定备选址的规则；</a:t>
            </a:r>
            <a:endParaRPr lang="en-US" altLang="zh-CN" dirty="0"/>
          </a:p>
          <a:p>
            <a:pPr marL="742950" lvl="1" indent="-285750">
              <a:spcBef>
                <a:spcPts val="1200"/>
              </a:spcBef>
              <a:buFont typeface="Wingdings" panose="05000000000000000000" pitchFamily="2" charset="2"/>
              <a:buChar char="l"/>
            </a:pPr>
            <a:r>
              <a:rPr lang="zh-CN" altLang="en-US" dirty="0"/>
              <a:t>较公认的评价指标：</a:t>
            </a:r>
            <a:r>
              <a:rPr lang="zh-CN" altLang="en-US" dirty="0">
                <a:solidFill>
                  <a:srgbClr val="FF0000"/>
                </a:solidFill>
              </a:rPr>
              <a:t>低空空域复杂度定义、飞行高度和速度、耗能的关系等，以及它们的计算方法</a:t>
            </a:r>
            <a:r>
              <a:rPr lang="zh-CN" altLang="en-US" dirty="0"/>
              <a:t>；</a:t>
            </a:r>
          </a:p>
        </p:txBody>
      </p:sp>
      <p:sp>
        <p:nvSpPr>
          <p:cNvPr id="3" name="文本框 2">
            <a:extLst>
              <a:ext uri="{FF2B5EF4-FFF2-40B4-BE49-F238E27FC236}">
                <a16:creationId xmlns:a16="http://schemas.microsoft.com/office/drawing/2014/main" id="{F28EFAF8-5B93-9ADE-DAF4-09A5A309207B}"/>
              </a:ext>
            </a:extLst>
          </p:cNvPr>
          <p:cNvSpPr txBox="1"/>
          <p:nvPr/>
        </p:nvSpPr>
        <p:spPr>
          <a:xfrm>
            <a:off x="6430617" y="-48141"/>
            <a:ext cx="4572000" cy="369332"/>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de-DE" altLang="zh-CN" sz="1800" dirty="0"/>
              <a:t>Metropolis Layered</a:t>
            </a:r>
            <a:r>
              <a:rPr lang="zh-CN" altLang="en-US" sz="1800" dirty="0"/>
              <a:t>场景</a:t>
            </a:r>
          </a:p>
        </p:txBody>
      </p:sp>
    </p:spTree>
    <p:extLst>
      <p:ext uri="{BB962C8B-B14F-4D97-AF65-F5344CB8AC3E}">
        <p14:creationId xmlns:p14="http://schemas.microsoft.com/office/powerpoint/2010/main" val="322991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562C11C-B52B-0068-6DC0-52845BC3C575}"/>
              </a:ext>
            </a:extLst>
          </p:cNvPr>
          <p:cNvSpPr>
            <a:spLocks noGrp="1"/>
          </p:cNvSpPr>
          <p:nvPr>
            <p:ph type="sldNum" sz="quarter" idx="12"/>
          </p:nvPr>
        </p:nvSpPr>
        <p:spPr>
          <a:xfrm>
            <a:off x="6509657" y="6381750"/>
            <a:ext cx="1981200" cy="476250"/>
          </a:xfrm>
        </p:spPr>
        <p:txBody>
          <a:bodyPr/>
          <a:lstStyle/>
          <a:p>
            <a:fld id="{141A9C90-45F9-4E3D-8F44-D6CD9BAE4C93}" type="slidenum">
              <a:rPr lang="zh-CN" altLang="en-US" smtClean="0"/>
              <a:t>16</a:t>
            </a:fld>
            <a:endParaRPr lang="zh-CN" altLang="en-US"/>
          </a:p>
        </p:txBody>
      </p:sp>
      <p:sp>
        <p:nvSpPr>
          <p:cNvPr id="8" name="文本框 7">
            <a:extLst>
              <a:ext uri="{FF2B5EF4-FFF2-40B4-BE49-F238E27FC236}">
                <a16:creationId xmlns:a16="http://schemas.microsoft.com/office/drawing/2014/main" id="{0F8C814A-14A2-3A6D-6178-AC1DBB81AF33}"/>
              </a:ext>
            </a:extLst>
          </p:cNvPr>
          <p:cNvSpPr txBox="1"/>
          <p:nvPr/>
        </p:nvSpPr>
        <p:spPr>
          <a:xfrm>
            <a:off x="586407" y="501134"/>
            <a:ext cx="8143255" cy="461665"/>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de-DE" altLang="zh-CN" sz="2400" dirty="0"/>
              <a:t>Tubes</a:t>
            </a:r>
            <a:r>
              <a:rPr lang="zh-CN" altLang="en-US" sz="2400" dirty="0"/>
              <a:t>概念下的空域</a:t>
            </a:r>
            <a:r>
              <a:rPr lang="en-US" altLang="zh-CN" sz="2400" dirty="0"/>
              <a:t>(4</a:t>
            </a:r>
            <a:r>
              <a:rPr lang="zh-CN" altLang="en-US" sz="2400" dirty="0"/>
              <a:t>维航路设计</a:t>
            </a:r>
            <a:r>
              <a:rPr lang="en-US" altLang="zh-CN" sz="2400" dirty="0"/>
              <a:t>/</a:t>
            </a:r>
            <a:r>
              <a:rPr lang="zh-CN" altLang="en-US" sz="2400" dirty="0"/>
              <a:t>航迹规划主流的场景</a:t>
            </a:r>
            <a:r>
              <a:rPr lang="en-US" altLang="zh-CN" sz="2400" dirty="0"/>
              <a:t>)</a:t>
            </a:r>
            <a:endParaRPr lang="zh-CN" altLang="en-US" sz="2400" dirty="0"/>
          </a:p>
        </p:txBody>
      </p:sp>
      <p:sp>
        <p:nvSpPr>
          <p:cNvPr id="10" name="文本框 9">
            <a:extLst>
              <a:ext uri="{FF2B5EF4-FFF2-40B4-BE49-F238E27FC236}">
                <a16:creationId xmlns:a16="http://schemas.microsoft.com/office/drawing/2014/main" id="{F58ECD81-55CE-B466-860E-942C2CB6992C}"/>
              </a:ext>
            </a:extLst>
          </p:cNvPr>
          <p:cNvSpPr txBox="1"/>
          <p:nvPr/>
        </p:nvSpPr>
        <p:spPr>
          <a:xfrm>
            <a:off x="460717" y="1412017"/>
            <a:ext cx="7867357" cy="1754326"/>
          </a:xfrm>
          <a:prstGeom prst="rect">
            <a:avLst/>
          </a:prstGeom>
          <a:noFill/>
        </p:spPr>
        <p:txBody>
          <a:bodyPr wrap="square">
            <a:spAutoFit/>
          </a:bodyPr>
          <a:lstStyle/>
          <a:p>
            <a:pPr marL="285750" indent="-285750">
              <a:buFont typeface="Wingdings" panose="05000000000000000000" pitchFamily="2" charset="2"/>
              <a:buChar char="Ø"/>
            </a:pPr>
            <a:r>
              <a:rPr lang="zh-CN" altLang="en-US" dirty="0"/>
              <a:t>从</a:t>
            </a:r>
            <a:r>
              <a:rPr lang="en-US" altLang="zh-CN" dirty="0"/>
              <a:t>cube</a:t>
            </a:r>
            <a:r>
              <a:rPr lang="zh-CN" altLang="en-US" dirty="0"/>
              <a:t>衍生出的概念</a:t>
            </a:r>
            <a:r>
              <a:rPr lang="en-US" altLang="zh-CN" dirty="0" err="1"/>
              <a:t>airmatrix</a:t>
            </a:r>
            <a:r>
              <a:rPr lang="zh-CN" altLang="en-US" dirty="0"/>
              <a:t>现在也比较流行的，指将空域划分成一堆等规模的长方体。</a:t>
            </a:r>
            <a:endParaRPr lang="en-US" altLang="zh-CN" dirty="0"/>
          </a:p>
          <a:p>
            <a:endParaRPr lang="en-US" altLang="zh-CN" dirty="0"/>
          </a:p>
          <a:p>
            <a:r>
              <a:rPr lang="en-US" altLang="zh-CN" dirty="0"/>
              <a:t>  4</a:t>
            </a:r>
            <a:r>
              <a:rPr lang="zh-CN" altLang="en-US" dirty="0"/>
              <a:t>维航迹规划：一般是采用这种场景（</a:t>
            </a:r>
            <a:r>
              <a:rPr lang="en-US" altLang="zh-CN" i="1" dirty="0"/>
              <a:t>AST</a:t>
            </a:r>
            <a:r>
              <a:rPr lang="de-DE" altLang="zh-CN" i="1" dirty="0"/>
              <a:t> </a:t>
            </a:r>
            <a:r>
              <a:rPr lang="en-US" altLang="zh-CN" i="1" dirty="0"/>
              <a:t>2021</a:t>
            </a:r>
            <a:r>
              <a:rPr lang="zh-CN" altLang="en-US" dirty="0"/>
              <a:t>，</a:t>
            </a:r>
            <a:r>
              <a:rPr lang="en-US" altLang="zh-CN" i="1" dirty="0"/>
              <a:t>TVT 2021</a:t>
            </a:r>
            <a:r>
              <a:rPr lang="zh-CN" altLang="en-US" i="1" dirty="0"/>
              <a:t>，</a:t>
            </a:r>
            <a:r>
              <a:rPr lang="en-US" altLang="zh-CN" i="1" dirty="0"/>
              <a:t>TRC 2021</a:t>
            </a:r>
            <a:r>
              <a:rPr lang="zh-CN" altLang="en-US" dirty="0"/>
              <a:t>），会根据导航误差等调整格子的长宽高，或进行分层不同层速度不同，后续工作也将其总结为空域结构的设计。</a:t>
            </a:r>
            <a:endParaRPr lang="en-US" altLang="zh-CN" dirty="0"/>
          </a:p>
        </p:txBody>
      </p:sp>
      <p:pic>
        <p:nvPicPr>
          <p:cNvPr id="3" name="图片 2">
            <a:extLst>
              <a:ext uri="{FF2B5EF4-FFF2-40B4-BE49-F238E27FC236}">
                <a16:creationId xmlns:a16="http://schemas.microsoft.com/office/drawing/2014/main" id="{5E8B798C-7FBF-C118-8078-AF91DEC27D67}"/>
              </a:ext>
            </a:extLst>
          </p:cNvPr>
          <p:cNvPicPr>
            <a:picLocks noChangeAspect="1"/>
          </p:cNvPicPr>
          <p:nvPr/>
        </p:nvPicPr>
        <p:blipFill>
          <a:blip r:embed="rId3"/>
          <a:stretch>
            <a:fillRect/>
          </a:stretch>
        </p:blipFill>
        <p:spPr>
          <a:xfrm>
            <a:off x="113229" y="5324964"/>
            <a:ext cx="2687112" cy="1451040"/>
          </a:xfrm>
          <a:prstGeom prst="rect">
            <a:avLst/>
          </a:prstGeom>
        </p:spPr>
      </p:pic>
      <p:sp>
        <p:nvSpPr>
          <p:cNvPr id="7" name="文本框 6">
            <a:extLst>
              <a:ext uri="{FF2B5EF4-FFF2-40B4-BE49-F238E27FC236}">
                <a16:creationId xmlns:a16="http://schemas.microsoft.com/office/drawing/2014/main" id="{831C9DF6-A91C-3C33-4BF4-C7AD8D340898}"/>
              </a:ext>
            </a:extLst>
          </p:cNvPr>
          <p:cNvSpPr txBox="1"/>
          <p:nvPr/>
        </p:nvSpPr>
        <p:spPr>
          <a:xfrm>
            <a:off x="742410" y="4913634"/>
            <a:ext cx="1428750" cy="369332"/>
          </a:xfrm>
          <a:prstGeom prst="rect">
            <a:avLst/>
          </a:prstGeom>
          <a:noFill/>
        </p:spPr>
        <p:txBody>
          <a:bodyPr wrap="square">
            <a:spAutoFit/>
          </a:bodyPr>
          <a:lstStyle/>
          <a:p>
            <a:r>
              <a:rPr lang="en-US" altLang="zh-CN" dirty="0" err="1"/>
              <a:t>airmatrix</a:t>
            </a:r>
            <a:endParaRPr lang="zh-CN" altLang="en-US" dirty="0"/>
          </a:p>
        </p:txBody>
      </p:sp>
      <p:sp>
        <p:nvSpPr>
          <p:cNvPr id="11" name="文本框 10">
            <a:extLst>
              <a:ext uri="{FF2B5EF4-FFF2-40B4-BE49-F238E27FC236}">
                <a16:creationId xmlns:a16="http://schemas.microsoft.com/office/drawing/2014/main" id="{9742744C-02F7-D37E-1C82-D0F4BF27C8CD}"/>
              </a:ext>
            </a:extLst>
          </p:cNvPr>
          <p:cNvSpPr txBox="1"/>
          <p:nvPr/>
        </p:nvSpPr>
        <p:spPr>
          <a:xfrm>
            <a:off x="460716" y="3397458"/>
            <a:ext cx="8508185" cy="646331"/>
          </a:xfrm>
          <a:prstGeom prst="rect">
            <a:avLst/>
          </a:prstGeom>
          <a:noFill/>
        </p:spPr>
        <p:txBody>
          <a:bodyPr wrap="square">
            <a:spAutoFit/>
          </a:bodyPr>
          <a:lstStyle/>
          <a:p>
            <a:r>
              <a:rPr lang="en-US" altLang="zh-CN" dirty="0"/>
              <a:t>  4</a:t>
            </a:r>
            <a:r>
              <a:rPr lang="zh-CN" altLang="en-US" dirty="0"/>
              <a:t>维航路设计：主要是考虑其他因素（如风速）对飞行器的影响，不同层的块大小不一样（</a:t>
            </a:r>
            <a:r>
              <a:rPr lang="en-US" altLang="zh-CN" dirty="0"/>
              <a:t>TITS 2022</a:t>
            </a:r>
            <a:r>
              <a:rPr lang="zh-CN" altLang="en-US" dirty="0"/>
              <a:t>）</a:t>
            </a:r>
            <a:endParaRPr lang="en-US" altLang="zh-CN" dirty="0"/>
          </a:p>
        </p:txBody>
      </p:sp>
      <p:pic>
        <p:nvPicPr>
          <p:cNvPr id="14" name="图片 13">
            <a:extLst>
              <a:ext uri="{FF2B5EF4-FFF2-40B4-BE49-F238E27FC236}">
                <a16:creationId xmlns:a16="http://schemas.microsoft.com/office/drawing/2014/main" id="{8C361362-017A-3164-912B-44786D2A2718}"/>
              </a:ext>
            </a:extLst>
          </p:cNvPr>
          <p:cNvPicPr>
            <a:picLocks noChangeAspect="1"/>
          </p:cNvPicPr>
          <p:nvPr/>
        </p:nvPicPr>
        <p:blipFill>
          <a:blip r:embed="rId4"/>
          <a:stretch>
            <a:fillRect/>
          </a:stretch>
        </p:blipFill>
        <p:spPr>
          <a:xfrm>
            <a:off x="6509656" y="5276121"/>
            <a:ext cx="1981201" cy="1535248"/>
          </a:xfrm>
          <a:prstGeom prst="rect">
            <a:avLst/>
          </a:prstGeom>
        </p:spPr>
      </p:pic>
      <p:sp>
        <p:nvSpPr>
          <p:cNvPr id="17" name="文本框 16">
            <a:extLst>
              <a:ext uri="{FF2B5EF4-FFF2-40B4-BE49-F238E27FC236}">
                <a16:creationId xmlns:a16="http://schemas.microsoft.com/office/drawing/2014/main" id="{A8E30C4C-C785-2A63-869B-1A38A25B3B7D}"/>
              </a:ext>
            </a:extLst>
          </p:cNvPr>
          <p:cNvSpPr txBox="1"/>
          <p:nvPr/>
        </p:nvSpPr>
        <p:spPr>
          <a:xfrm>
            <a:off x="7062108" y="4906789"/>
            <a:ext cx="1428750" cy="369332"/>
          </a:xfrm>
          <a:prstGeom prst="rect">
            <a:avLst/>
          </a:prstGeom>
          <a:noFill/>
        </p:spPr>
        <p:txBody>
          <a:bodyPr wrap="square">
            <a:spAutoFit/>
          </a:bodyPr>
          <a:lstStyle/>
          <a:p>
            <a:r>
              <a:rPr lang="en-US" altLang="zh-CN" dirty="0"/>
              <a:t>tubes</a:t>
            </a:r>
            <a:endParaRPr lang="zh-CN" altLang="en-US" dirty="0"/>
          </a:p>
        </p:txBody>
      </p:sp>
      <p:pic>
        <p:nvPicPr>
          <p:cNvPr id="18" name="图片 17">
            <a:extLst>
              <a:ext uri="{FF2B5EF4-FFF2-40B4-BE49-F238E27FC236}">
                <a16:creationId xmlns:a16="http://schemas.microsoft.com/office/drawing/2014/main" id="{219E6F02-8B63-E4F5-DC39-DD2B4A78B51B}"/>
              </a:ext>
            </a:extLst>
          </p:cNvPr>
          <p:cNvPicPr>
            <a:picLocks noChangeAspect="1"/>
          </p:cNvPicPr>
          <p:nvPr/>
        </p:nvPicPr>
        <p:blipFill>
          <a:blip r:embed="rId5"/>
          <a:stretch>
            <a:fillRect/>
          </a:stretch>
        </p:blipFill>
        <p:spPr>
          <a:xfrm>
            <a:off x="3712931" y="5324964"/>
            <a:ext cx="1787470" cy="1409042"/>
          </a:xfrm>
          <a:prstGeom prst="rect">
            <a:avLst/>
          </a:prstGeom>
        </p:spPr>
      </p:pic>
      <p:sp>
        <p:nvSpPr>
          <p:cNvPr id="19" name="文本框 18">
            <a:extLst>
              <a:ext uri="{FF2B5EF4-FFF2-40B4-BE49-F238E27FC236}">
                <a16:creationId xmlns:a16="http://schemas.microsoft.com/office/drawing/2014/main" id="{16437E90-3B73-A437-E93A-FD7EE4468E51}"/>
              </a:ext>
            </a:extLst>
          </p:cNvPr>
          <p:cNvSpPr txBox="1"/>
          <p:nvPr/>
        </p:nvSpPr>
        <p:spPr>
          <a:xfrm>
            <a:off x="3592909" y="4955632"/>
            <a:ext cx="2964571" cy="369332"/>
          </a:xfrm>
          <a:prstGeom prst="rect">
            <a:avLst/>
          </a:prstGeom>
          <a:noFill/>
        </p:spPr>
        <p:txBody>
          <a:bodyPr wrap="square">
            <a:spAutoFit/>
          </a:bodyPr>
          <a:lstStyle/>
          <a:p>
            <a:r>
              <a:rPr lang="en-US" altLang="zh-CN" dirty="0"/>
              <a:t>Adaptive </a:t>
            </a:r>
            <a:r>
              <a:rPr lang="en-US" altLang="zh-CN" dirty="0" err="1"/>
              <a:t>airmatrix</a:t>
            </a:r>
            <a:endParaRPr lang="zh-CN" altLang="en-US" dirty="0"/>
          </a:p>
        </p:txBody>
      </p:sp>
      <p:sp>
        <p:nvSpPr>
          <p:cNvPr id="20" name="文本框 19">
            <a:extLst>
              <a:ext uri="{FF2B5EF4-FFF2-40B4-BE49-F238E27FC236}">
                <a16:creationId xmlns:a16="http://schemas.microsoft.com/office/drawing/2014/main" id="{28C47768-ABC5-8B78-5109-5FD5491C0FA9}"/>
              </a:ext>
            </a:extLst>
          </p:cNvPr>
          <p:cNvSpPr txBox="1"/>
          <p:nvPr/>
        </p:nvSpPr>
        <p:spPr>
          <a:xfrm>
            <a:off x="460716" y="4239123"/>
            <a:ext cx="8508185" cy="646331"/>
          </a:xfrm>
          <a:prstGeom prst="rect">
            <a:avLst/>
          </a:prstGeom>
          <a:noFill/>
        </p:spPr>
        <p:txBody>
          <a:bodyPr wrap="square">
            <a:spAutoFit/>
          </a:bodyPr>
          <a:lstStyle/>
          <a:p>
            <a:pPr marL="285750" indent="-285750">
              <a:buFont typeface="Wingdings" panose="05000000000000000000" pitchFamily="2" charset="2"/>
              <a:buChar char="Ø"/>
            </a:pPr>
            <a:r>
              <a:rPr lang="zh-CN" altLang="en-US" dirty="0"/>
              <a:t>也有很多航路设计工作使用的是原始的</a:t>
            </a:r>
            <a:r>
              <a:rPr lang="en-US" altLang="zh-CN" dirty="0"/>
              <a:t>tubes</a:t>
            </a:r>
            <a:r>
              <a:rPr lang="zh-CN" altLang="en-US" dirty="0"/>
              <a:t>概念（</a:t>
            </a:r>
            <a:r>
              <a:rPr lang="en-US" altLang="zh-CN" i="1" dirty="0"/>
              <a:t>TRC 2022</a:t>
            </a:r>
            <a:r>
              <a:rPr lang="zh-CN" altLang="en-US" i="1" dirty="0"/>
              <a:t>，</a:t>
            </a:r>
            <a:r>
              <a:rPr lang="en-US" altLang="zh-CN" i="1" dirty="0"/>
              <a:t>IDC</a:t>
            </a:r>
            <a:r>
              <a:rPr lang="de-DE" altLang="zh-CN" i="1" dirty="0"/>
              <a:t> </a:t>
            </a:r>
            <a:r>
              <a:rPr lang="en-US" altLang="zh-CN" i="1" dirty="0"/>
              <a:t>2022</a:t>
            </a:r>
            <a:r>
              <a:rPr lang="zh-CN" altLang="en-US" i="1" dirty="0"/>
              <a:t>，</a:t>
            </a:r>
            <a:r>
              <a:rPr lang="en-US" altLang="zh-CN" i="1" dirty="0"/>
              <a:t>ICRAT 2022</a:t>
            </a:r>
            <a:r>
              <a:rPr lang="zh-CN" altLang="en-US" dirty="0"/>
              <a:t>）</a:t>
            </a:r>
            <a:endParaRPr lang="en-US" altLang="zh-CN" dirty="0"/>
          </a:p>
        </p:txBody>
      </p:sp>
    </p:spTree>
    <p:extLst>
      <p:ext uri="{BB962C8B-B14F-4D97-AF65-F5344CB8AC3E}">
        <p14:creationId xmlns:p14="http://schemas.microsoft.com/office/powerpoint/2010/main" val="429173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E2C15A6-B898-843C-D7AE-FADFC763B9EA}"/>
              </a:ext>
            </a:extLst>
          </p:cNvPr>
          <p:cNvSpPr>
            <a:spLocks noGrp="1"/>
          </p:cNvSpPr>
          <p:nvPr>
            <p:ph type="dt" sz="half" idx="10"/>
          </p:nvPr>
        </p:nvSpPr>
        <p:spPr/>
        <p:txBody>
          <a:bodyPr/>
          <a:lstStyle/>
          <a:p>
            <a:fld id="{FA737517-B707-4E26-B420-5A707C0008D5}" type="datetime1">
              <a:rPr lang="zh-CN" altLang="en-US" smtClean="0"/>
              <a:t>2023/7/5</a:t>
            </a:fld>
            <a:endParaRPr lang="zh-CN" altLang="en-US"/>
          </a:p>
        </p:txBody>
      </p:sp>
      <p:sp>
        <p:nvSpPr>
          <p:cNvPr id="5" name="灯片编号占位符 4">
            <a:extLst>
              <a:ext uri="{FF2B5EF4-FFF2-40B4-BE49-F238E27FC236}">
                <a16:creationId xmlns:a16="http://schemas.microsoft.com/office/drawing/2014/main" id="{9A3F7D33-3739-ED9D-A049-09737856B4C3}"/>
              </a:ext>
            </a:extLst>
          </p:cNvPr>
          <p:cNvSpPr>
            <a:spLocks noGrp="1"/>
          </p:cNvSpPr>
          <p:nvPr>
            <p:ph type="sldNum" sz="quarter" idx="12"/>
          </p:nvPr>
        </p:nvSpPr>
        <p:spPr/>
        <p:txBody>
          <a:bodyPr/>
          <a:lstStyle/>
          <a:p>
            <a:fld id="{141A9C90-45F9-4E3D-8F44-D6CD9BAE4C93}" type="slidenum">
              <a:rPr lang="zh-CN" altLang="en-US" smtClean="0"/>
              <a:t>17</a:t>
            </a:fld>
            <a:endParaRPr lang="zh-CN" altLang="en-US"/>
          </a:p>
        </p:txBody>
      </p:sp>
      <p:sp>
        <p:nvSpPr>
          <p:cNvPr id="6" name="文本框 5">
            <a:extLst>
              <a:ext uri="{FF2B5EF4-FFF2-40B4-BE49-F238E27FC236}">
                <a16:creationId xmlns:a16="http://schemas.microsoft.com/office/drawing/2014/main" id="{E1ACF42C-3AEF-6B86-977E-8ADB55AE4529}"/>
              </a:ext>
            </a:extLst>
          </p:cNvPr>
          <p:cNvSpPr txBox="1"/>
          <p:nvPr/>
        </p:nvSpPr>
        <p:spPr>
          <a:xfrm>
            <a:off x="384308" y="1259569"/>
            <a:ext cx="8150089" cy="3662541"/>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b="1" dirty="0"/>
              <a:t>优化航路网络，飞行器起点、终点、时刻确定后会自行选择路径：</a:t>
            </a:r>
            <a:endParaRPr lang="en-US" altLang="zh-CN" b="1" dirty="0"/>
          </a:p>
          <a:p>
            <a:pPr marL="742950" lvl="1" indent="-285750">
              <a:spcBef>
                <a:spcPts val="1200"/>
              </a:spcBef>
              <a:buFont typeface="Wingdings" panose="05000000000000000000" pitchFamily="2" charset="2"/>
              <a:buChar char="l"/>
            </a:pPr>
            <a:r>
              <a:rPr lang="zh-CN" altLang="en-US" dirty="0"/>
              <a:t>飞行器的路径选择算法：在网络结构确定时，各飞行器会如何沿什么路径飞行，用来评价给定网络的代价、安全性、和效率（</a:t>
            </a:r>
            <a:r>
              <a:rPr lang="en-US" altLang="zh-CN" dirty="0"/>
              <a:t>A</a:t>
            </a:r>
            <a:r>
              <a:rPr lang="zh-CN" altLang="en-US" dirty="0"/>
              <a:t>*常用）。</a:t>
            </a:r>
            <a:endParaRPr lang="en-US" altLang="zh-CN" dirty="0"/>
          </a:p>
          <a:p>
            <a:pPr marL="742950" lvl="1" indent="-285750">
              <a:spcBef>
                <a:spcPts val="1200"/>
              </a:spcBef>
              <a:buFont typeface="Wingdings" panose="05000000000000000000" pitchFamily="2" charset="2"/>
              <a:buChar char="l"/>
            </a:pPr>
            <a:r>
              <a:rPr lang="zh-CN" altLang="en-US" dirty="0"/>
              <a:t>优化对象：航路网结构，包括每层的航路点和</a:t>
            </a:r>
            <a:r>
              <a:rPr lang="zh-CN" altLang="en-US" dirty="0">
                <a:solidFill>
                  <a:srgbClr val="FF0000"/>
                </a:solidFill>
              </a:rPr>
              <a:t>切换点数量和位置</a:t>
            </a:r>
            <a:r>
              <a:rPr lang="zh-CN" altLang="en-US" dirty="0"/>
              <a:t>。</a:t>
            </a:r>
            <a:endParaRPr lang="en-US" altLang="zh-CN" dirty="0"/>
          </a:p>
          <a:p>
            <a:pPr marL="742950" lvl="1" indent="-285750">
              <a:spcBef>
                <a:spcPts val="1200"/>
              </a:spcBef>
              <a:buFont typeface="Wingdings" panose="05000000000000000000" pitchFamily="2" charset="2"/>
              <a:buChar char="l"/>
            </a:pPr>
            <a:r>
              <a:rPr lang="zh-CN" altLang="en-US" dirty="0"/>
              <a:t>优化目标：运行效率最高、代价最低（切换点数量少，飞行距离短），噪声影响小，安全风险小，现有工作各目标直接相加。</a:t>
            </a:r>
            <a:endParaRPr lang="en-US" altLang="zh-CN" dirty="0"/>
          </a:p>
          <a:p>
            <a:pPr marL="742950" lvl="1" indent="-285750">
              <a:spcBef>
                <a:spcPts val="1200"/>
              </a:spcBef>
              <a:buFont typeface="Wingdings" panose="05000000000000000000" pitchFamily="2" charset="2"/>
              <a:buChar char="l"/>
            </a:pPr>
            <a:r>
              <a:rPr lang="zh-CN" altLang="en-US" dirty="0"/>
              <a:t>注：层数一般不做考虑，各工作均为自己设置。现有工作改进多为</a:t>
            </a:r>
            <a:r>
              <a:rPr lang="zh-CN" altLang="en-US" dirty="0">
                <a:solidFill>
                  <a:srgbClr val="FF0000"/>
                </a:solidFill>
              </a:rPr>
              <a:t>优化目标做增量</a:t>
            </a:r>
            <a:r>
              <a:rPr lang="zh-CN" altLang="en-US" dirty="0"/>
              <a:t>，切换点的数量和位置没有考虑，都是提前随机选定，再开始优化；另外，没有工作做过多目标优化。</a:t>
            </a:r>
            <a:endParaRPr lang="en-US" altLang="zh-CN" dirty="0"/>
          </a:p>
          <a:p>
            <a:pPr marL="742950" lvl="1" indent="-285750">
              <a:spcBef>
                <a:spcPts val="1200"/>
              </a:spcBef>
              <a:buFont typeface="Wingdings" panose="05000000000000000000" pitchFamily="2" charset="2"/>
              <a:buChar char="l"/>
            </a:pPr>
            <a:endParaRPr lang="zh-CN" altLang="en-US" dirty="0"/>
          </a:p>
        </p:txBody>
      </p:sp>
      <p:sp>
        <p:nvSpPr>
          <p:cNvPr id="7" name="文本框 6">
            <a:extLst>
              <a:ext uri="{FF2B5EF4-FFF2-40B4-BE49-F238E27FC236}">
                <a16:creationId xmlns:a16="http://schemas.microsoft.com/office/drawing/2014/main" id="{D92B9406-5E20-B1C3-A84A-3E9B216E8406}"/>
              </a:ext>
            </a:extLst>
          </p:cNvPr>
          <p:cNvSpPr txBox="1"/>
          <p:nvPr/>
        </p:nvSpPr>
        <p:spPr>
          <a:xfrm>
            <a:off x="586408" y="501134"/>
            <a:ext cx="6937514" cy="461665"/>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zh-CN" altLang="en-US" dirty="0"/>
              <a:t>课题三：立体航路网络结构设计</a:t>
            </a:r>
          </a:p>
        </p:txBody>
      </p:sp>
      <p:sp>
        <p:nvSpPr>
          <p:cNvPr id="8" name="文本框 7">
            <a:extLst>
              <a:ext uri="{FF2B5EF4-FFF2-40B4-BE49-F238E27FC236}">
                <a16:creationId xmlns:a16="http://schemas.microsoft.com/office/drawing/2014/main" id="{CC75AF6B-D8C9-8F94-30CD-9DBAD0476E69}"/>
              </a:ext>
            </a:extLst>
          </p:cNvPr>
          <p:cNvSpPr txBox="1"/>
          <p:nvPr/>
        </p:nvSpPr>
        <p:spPr>
          <a:xfrm>
            <a:off x="384307" y="4922110"/>
            <a:ext cx="8150089" cy="1692771"/>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b="1" dirty="0"/>
              <a:t>准备工作：</a:t>
            </a:r>
            <a:endParaRPr lang="en-US" altLang="zh-CN" sz="2000" b="1" dirty="0"/>
          </a:p>
          <a:p>
            <a:pPr marL="742950" lvl="1" indent="-285750">
              <a:spcBef>
                <a:spcPts val="1200"/>
              </a:spcBef>
              <a:buFont typeface="Wingdings" panose="05000000000000000000" pitchFamily="2" charset="2"/>
              <a:buChar char="l"/>
            </a:pPr>
            <a:r>
              <a:rPr lang="zh-CN" altLang="en-US" dirty="0"/>
              <a:t>真实数据集：包括楼高，楼层经纬度等；</a:t>
            </a:r>
            <a:endParaRPr lang="en-US" altLang="zh-CN" dirty="0"/>
          </a:p>
          <a:p>
            <a:pPr marL="742950" lvl="1" indent="-285750">
              <a:spcBef>
                <a:spcPts val="1200"/>
              </a:spcBef>
              <a:buFont typeface="Wingdings" panose="05000000000000000000" pitchFamily="2" charset="2"/>
              <a:buChar char="l"/>
            </a:pPr>
            <a:r>
              <a:rPr lang="zh-CN" altLang="en-US" dirty="0"/>
              <a:t>起降址，换层点规则（换层花费的时间和代价），；</a:t>
            </a:r>
            <a:endParaRPr lang="en-US" altLang="zh-CN" dirty="0"/>
          </a:p>
          <a:p>
            <a:pPr marL="742950" lvl="1" indent="-285750">
              <a:spcBef>
                <a:spcPts val="1200"/>
              </a:spcBef>
              <a:buFont typeface="Wingdings" panose="05000000000000000000" pitchFamily="2" charset="2"/>
              <a:buChar char="l"/>
            </a:pPr>
            <a:r>
              <a:rPr lang="zh-CN" altLang="en-US" dirty="0"/>
              <a:t>较公认的评价指标：效率、安全性、代价等，以及它们的计算方法；</a:t>
            </a:r>
          </a:p>
        </p:txBody>
      </p:sp>
      <p:sp>
        <p:nvSpPr>
          <p:cNvPr id="2" name="文本框 1">
            <a:extLst>
              <a:ext uri="{FF2B5EF4-FFF2-40B4-BE49-F238E27FC236}">
                <a16:creationId xmlns:a16="http://schemas.microsoft.com/office/drawing/2014/main" id="{A270B1CB-14D8-1AFE-BCCC-ECB93D30031B}"/>
              </a:ext>
            </a:extLst>
          </p:cNvPr>
          <p:cNvSpPr txBox="1"/>
          <p:nvPr/>
        </p:nvSpPr>
        <p:spPr>
          <a:xfrm>
            <a:off x="6708452" y="-48141"/>
            <a:ext cx="2509976" cy="369332"/>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de-DE" altLang="zh-CN" sz="1800" dirty="0"/>
              <a:t>Metropolis Tubes</a:t>
            </a:r>
            <a:r>
              <a:rPr lang="zh-CN" altLang="en-US" sz="1800" dirty="0"/>
              <a:t>场景</a:t>
            </a:r>
          </a:p>
        </p:txBody>
      </p:sp>
    </p:spTree>
    <p:extLst>
      <p:ext uri="{BB962C8B-B14F-4D97-AF65-F5344CB8AC3E}">
        <p14:creationId xmlns:p14="http://schemas.microsoft.com/office/powerpoint/2010/main" val="1083526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EC71D2C-4232-0E3C-4E75-BF061419D2C8}"/>
              </a:ext>
            </a:extLst>
          </p:cNvPr>
          <p:cNvSpPr>
            <a:spLocks noGrp="1"/>
          </p:cNvSpPr>
          <p:nvPr>
            <p:ph type="sldNum" sz="quarter" idx="12"/>
          </p:nvPr>
        </p:nvSpPr>
        <p:spPr/>
        <p:txBody>
          <a:bodyPr/>
          <a:lstStyle/>
          <a:p>
            <a:fld id="{141A9C90-45F9-4E3D-8F44-D6CD9BAE4C93}" type="slidenum">
              <a:rPr lang="zh-CN" altLang="en-US" smtClean="0"/>
              <a:t>18</a:t>
            </a:fld>
            <a:endParaRPr lang="zh-CN" altLang="en-US"/>
          </a:p>
        </p:txBody>
      </p:sp>
      <p:sp>
        <p:nvSpPr>
          <p:cNvPr id="18" name="文本框 17">
            <a:extLst>
              <a:ext uri="{FF2B5EF4-FFF2-40B4-BE49-F238E27FC236}">
                <a16:creationId xmlns:a16="http://schemas.microsoft.com/office/drawing/2014/main" id="{78FAF076-81E1-6D3F-865E-D30AA803AC46}"/>
              </a:ext>
            </a:extLst>
          </p:cNvPr>
          <p:cNvSpPr txBox="1"/>
          <p:nvPr/>
        </p:nvSpPr>
        <p:spPr>
          <a:xfrm>
            <a:off x="586407" y="501134"/>
            <a:ext cx="8143255" cy="461665"/>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zh-CN" altLang="en-US" sz="2400" dirty="0"/>
              <a:t>网络化建模的工作</a:t>
            </a:r>
          </a:p>
        </p:txBody>
      </p:sp>
      <p:sp>
        <p:nvSpPr>
          <p:cNvPr id="21" name="文本框 20">
            <a:extLst>
              <a:ext uri="{FF2B5EF4-FFF2-40B4-BE49-F238E27FC236}">
                <a16:creationId xmlns:a16="http://schemas.microsoft.com/office/drawing/2014/main" id="{28542F02-3402-5FA4-DF52-88E2306D0CC6}"/>
              </a:ext>
            </a:extLst>
          </p:cNvPr>
          <p:cNvSpPr txBox="1"/>
          <p:nvPr/>
        </p:nvSpPr>
        <p:spPr>
          <a:xfrm>
            <a:off x="586407" y="1474770"/>
            <a:ext cx="7995116"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也看到有少量工作直接将空域建模成有权的多层网络，节点表示航路点，部分节点可以进行层的切换，连边表示层间的航路，边权表示航路的通行时间</a:t>
            </a:r>
            <a:r>
              <a:rPr lang="en-US" altLang="zh-CN" dirty="0"/>
              <a:t>/</a:t>
            </a:r>
            <a:r>
              <a:rPr lang="zh-CN" altLang="en-US" dirty="0"/>
              <a:t>能量消耗</a:t>
            </a:r>
            <a:r>
              <a:rPr lang="en-US" altLang="zh-CN" dirty="0"/>
              <a:t>/</a:t>
            </a:r>
            <a:r>
              <a:rPr lang="zh-CN" altLang="en-US" dirty="0"/>
              <a:t>容量等。</a:t>
            </a:r>
          </a:p>
        </p:txBody>
      </p:sp>
      <p:pic>
        <p:nvPicPr>
          <p:cNvPr id="23" name="图片 22">
            <a:extLst>
              <a:ext uri="{FF2B5EF4-FFF2-40B4-BE49-F238E27FC236}">
                <a16:creationId xmlns:a16="http://schemas.microsoft.com/office/drawing/2014/main" id="{7BB93C3C-F0B4-36D8-D636-FE84E4DE8A5E}"/>
              </a:ext>
            </a:extLst>
          </p:cNvPr>
          <p:cNvPicPr>
            <a:picLocks noChangeAspect="1"/>
          </p:cNvPicPr>
          <p:nvPr/>
        </p:nvPicPr>
        <p:blipFill>
          <a:blip r:embed="rId3"/>
          <a:stretch>
            <a:fillRect/>
          </a:stretch>
        </p:blipFill>
        <p:spPr>
          <a:xfrm>
            <a:off x="475242" y="3467273"/>
            <a:ext cx="3971815" cy="2984737"/>
          </a:xfrm>
          <a:prstGeom prst="rect">
            <a:avLst/>
          </a:prstGeom>
        </p:spPr>
      </p:pic>
      <p:sp>
        <p:nvSpPr>
          <p:cNvPr id="24" name="文本框 23">
            <a:extLst>
              <a:ext uri="{FF2B5EF4-FFF2-40B4-BE49-F238E27FC236}">
                <a16:creationId xmlns:a16="http://schemas.microsoft.com/office/drawing/2014/main" id="{E9F713DE-9FB0-CFA7-47EF-5EE745999A4F}"/>
              </a:ext>
            </a:extLst>
          </p:cNvPr>
          <p:cNvSpPr txBox="1"/>
          <p:nvPr/>
        </p:nvSpPr>
        <p:spPr>
          <a:xfrm>
            <a:off x="576822" y="2820885"/>
            <a:ext cx="7740470"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可能工作：分析多层网络的结构特性、换层节点重要性等，部分</a:t>
            </a:r>
            <a:r>
              <a:rPr lang="en-US" altLang="zh-CN" dirty="0"/>
              <a:t>tube</a:t>
            </a:r>
            <a:r>
              <a:rPr lang="zh-CN" altLang="en-US" dirty="0"/>
              <a:t>设计工作也会简单分析下（但分析的是规则网络不是这种功能网络）；</a:t>
            </a:r>
            <a:endParaRPr lang="en-US" altLang="zh-CN" dirty="0"/>
          </a:p>
        </p:txBody>
      </p:sp>
      <p:pic>
        <p:nvPicPr>
          <p:cNvPr id="26" name="图片 25">
            <a:extLst>
              <a:ext uri="{FF2B5EF4-FFF2-40B4-BE49-F238E27FC236}">
                <a16:creationId xmlns:a16="http://schemas.microsoft.com/office/drawing/2014/main" id="{9AF797F6-9B35-82BB-85D4-05EA6F528ADF}"/>
              </a:ext>
            </a:extLst>
          </p:cNvPr>
          <p:cNvPicPr>
            <a:picLocks noChangeAspect="1"/>
          </p:cNvPicPr>
          <p:nvPr/>
        </p:nvPicPr>
        <p:blipFill>
          <a:blip r:embed="rId4"/>
          <a:stretch>
            <a:fillRect/>
          </a:stretch>
        </p:blipFill>
        <p:spPr>
          <a:xfrm>
            <a:off x="4858966" y="3414390"/>
            <a:ext cx="3388468" cy="2899223"/>
          </a:xfrm>
          <a:prstGeom prst="rect">
            <a:avLst/>
          </a:prstGeom>
        </p:spPr>
      </p:pic>
      <p:sp>
        <p:nvSpPr>
          <p:cNvPr id="28" name="文本框 27">
            <a:extLst>
              <a:ext uri="{FF2B5EF4-FFF2-40B4-BE49-F238E27FC236}">
                <a16:creationId xmlns:a16="http://schemas.microsoft.com/office/drawing/2014/main" id="{19DFE096-2A10-6D60-62AE-A9702E51E499}"/>
              </a:ext>
            </a:extLst>
          </p:cNvPr>
          <p:cNvSpPr txBox="1"/>
          <p:nvPr/>
        </p:nvSpPr>
        <p:spPr>
          <a:xfrm>
            <a:off x="1275947" y="6293661"/>
            <a:ext cx="4572000" cy="369332"/>
          </a:xfrm>
          <a:prstGeom prst="rect">
            <a:avLst/>
          </a:prstGeom>
          <a:noFill/>
        </p:spPr>
        <p:txBody>
          <a:bodyPr wrap="square">
            <a:spAutoFit/>
          </a:bodyPr>
          <a:lstStyle/>
          <a:p>
            <a:r>
              <a:rPr lang="zh-CN" altLang="en-US" b="1" dirty="0"/>
              <a:t>有权的多层网络</a:t>
            </a:r>
          </a:p>
        </p:txBody>
      </p:sp>
      <p:sp>
        <p:nvSpPr>
          <p:cNvPr id="29" name="文本框 28">
            <a:extLst>
              <a:ext uri="{FF2B5EF4-FFF2-40B4-BE49-F238E27FC236}">
                <a16:creationId xmlns:a16="http://schemas.microsoft.com/office/drawing/2014/main" id="{A9228BEF-A4CF-E412-18CB-E4BF577AC31E}"/>
              </a:ext>
            </a:extLst>
          </p:cNvPr>
          <p:cNvSpPr txBox="1"/>
          <p:nvPr/>
        </p:nvSpPr>
        <p:spPr>
          <a:xfrm>
            <a:off x="4870317" y="6313727"/>
            <a:ext cx="4572000" cy="369332"/>
          </a:xfrm>
          <a:prstGeom prst="rect">
            <a:avLst/>
          </a:prstGeom>
          <a:noFill/>
        </p:spPr>
        <p:txBody>
          <a:bodyPr wrap="square">
            <a:spAutoFit/>
          </a:bodyPr>
          <a:lstStyle/>
          <a:p>
            <a:r>
              <a:rPr lang="en-US" altLang="zh-CN" b="1" dirty="0"/>
              <a:t>Tube</a:t>
            </a:r>
            <a:r>
              <a:rPr lang="zh-CN" altLang="en-US" b="1" dirty="0"/>
              <a:t>设计工作得到的网络</a:t>
            </a:r>
          </a:p>
        </p:txBody>
      </p:sp>
    </p:spTree>
    <p:extLst>
      <p:ext uri="{BB962C8B-B14F-4D97-AF65-F5344CB8AC3E}">
        <p14:creationId xmlns:p14="http://schemas.microsoft.com/office/powerpoint/2010/main" val="138551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5EFF20B-9B0A-8F50-187D-69968BE1326A}"/>
              </a:ext>
            </a:extLst>
          </p:cNvPr>
          <p:cNvSpPr>
            <a:spLocks noGrp="1"/>
          </p:cNvSpPr>
          <p:nvPr>
            <p:ph type="dt" sz="half" idx="10"/>
          </p:nvPr>
        </p:nvSpPr>
        <p:spPr/>
        <p:txBody>
          <a:bodyPr/>
          <a:lstStyle/>
          <a:p>
            <a:fld id="{C9D4277E-67DE-4695-9197-A63A2952E988}" type="datetime1">
              <a:rPr lang="zh-CN" altLang="en-US" smtClean="0"/>
              <a:t>2023/7/5</a:t>
            </a:fld>
            <a:endParaRPr lang="zh-CN" altLang="en-US"/>
          </a:p>
        </p:txBody>
      </p:sp>
      <p:sp>
        <p:nvSpPr>
          <p:cNvPr id="5" name="灯片编号占位符 4">
            <a:extLst>
              <a:ext uri="{FF2B5EF4-FFF2-40B4-BE49-F238E27FC236}">
                <a16:creationId xmlns:a16="http://schemas.microsoft.com/office/drawing/2014/main" id="{0A686021-861D-4655-BA2A-94011746392A}"/>
              </a:ext>
            </a:extLst>
          </p:cNvPr>
          <p:cNvSpPr>
            <a:spLocks noGrp="1"/>
          </p:cNvSpPr>
          <p:nvPr>
            <p:ph type="sldNum" sz="quarter" idx="12"/>
          </p:nvPr>
        </p:nvSpPr>
        <p:spPr/>
        <p:txBody>
          <a:bodyPr/>
          <a:lstStyle/>
          <a:p>
            <a:fld id="{141A9C90-45F9-4E3D-8F44-D6CD9BAE4C93}" type="slidenum">
              <a:rPr lang="zh-CN" altLang="en-US" smtClean="0"/>
              <a:t>19</a:t>
            </a:fld>
            <a:endParaRPr lang="zh-CN" altLang="en-US"/>
          </a:p>
        </p:txBody>
      </p:sp>
      <p:pic>
        <p:nvPicPr>
          <p:cNvPr id="6" name="图片 5">
            <a:extLst>
              <a:ext uri="{FF2B5EF4-FFF2-40B4-BE49-F238E27FC236}">
                <a16:creationId xmlns:a16="http://schemas.microsoft.com/office/drawing/2014/main" id="{1100B255-FD76-1D68-E2EC-FFD98A6591F4}"/>
              </a:ext>
            </a:extLst>
          </p:cNvPr>
          <p:cNvPicPr>
            <a:picLocks noChangeAspect="1"/>
          </p:cNvPicPr>
          <p:nvPr/>
        </p:nvPicPr>
        <p:blipFill>
          <a:blip r:embed="rId2"/>
          <a:stretch>
            <a:fillRect/>
          </a:stretch>
        </p:blipFill>
        <p:spPr>
          <a:xfrm>
            <a:off x="452006" y="2219876"/>
            <a:ext cx="3190009" cy="1714500"/>
          </a:xfrm>
          <a:prstGeom prst="rect">
            <a:avLst/>
          </a:prstGeom>
        </p:spPr>
      </p:pic>
      <p:pic>
        <p:nvPicPr>
          <p:cNvPr id="7" name="图片 6">
            <a:extLst>
              <a:ext uri="{FF2B5EF4-FFF2-40B4-BE49-F238E27FC236}">
                <a16:creationId xmlns:a16="http://schemas.microsoft.com/office/drawing/2014/main" id="{1F6DDC54-E623-5302-E39A-0C449008BBAA}"/>
              </a:ext>
            </a:extLst>
          </p:cNvPr>
          <p:cNvPicPr>
            <a:picLocks noChangeAspect="1"/>
          </p:cNvPicPr>
          <p:nvPr/>
        </p:nvPicPr>
        <p:blipFill>
          <a:blip r:embed="rId3"/>
          <a:stretch>
            <a:fillRect/>
          </a:stretch>
        </p:blipFill>
        <p:spPr>
          <a:xfrm>
            <a:off x="4905375" y="1747617"/>
            <a:ext cx="3295650" cy="2159918"/>
          </a:xfrm>
          <a:prstGeom prst="rect">
            <a:avLst/>
          </a:prstGeom>
        </p:spPr>
      </p:pic>
      <p:sp>
        <p:nvSpPr>
          <p:cNvPr id="8" name="文本框 7">
            <a:extLst>
              <a:ext uri="{FF2B5EF4-FFF2-40B4-BE49-F238E27FC236}">
                <a16:creationId xmlns:a16="http://schemas.microsoft.com/office/drawing/2014/main" id="{B263FB0D-A00B-F31A-4F68-4BEBBC0DDA30}"/>
              </a:ext>
            </a:extLst>
          </p:cNvPr>
          <p:cNvSpPr txBox="1"/>
          <p:nvPr/>
        </p:nvSpPr>
        <p:spPr>
          <a:xfrm>
            <a:off x="457201" y="1157288"/>
            <a:ext cx="5429250" cy="369332"/>
          </a:xfrm>
          <a:prstGeom prst="rect">
            <a:avLst/>
          </a:prstGeom>
          <a:noFill/>
        </p:spPr>
        <p:txBody>
          <a:bodyPr wrap="square" rtlCol="0">
            <a:spAutoFit/>
          </a:bodyPr>
          <a:lstStyle/>
          <a:p>
            <a:r>
              <a:rPr lang="zh-CN" altLang="en-US" b="1" dirty="0"/>
              <a:t>四维航迹规划（</a:t>
            </a:r>
            <a:r>
              <a:rPr lang="en-US" altLang="zh-CN" b="1" dirty="0"/>
              <a:t>TVT 2021</a:t>
            </a:r>
            <a:r>
              <a:rPr lang="zh-CN" altLang="en-US" b="1" dirty="0"/>
              <a:t>）</a:t>
            </a:r>
          </a:p>
        </p:txBody>
      </p:sp>
      <p:sp>
        <p:nvSpPr>
          <p:cNvPr id="9" name="文本框 8">
            <a:extLst>
              <a:ext uri="{FF2B5EF4-FFF2-40B4-BE49-F238E27FC236}">
                <a16:creationId xmlns:a16="http://schemas.microsoft.com/office/drawing/2014/main" id="{0A944284-2649-7ABE-FDD4-C8DE9F0C9F5B}"/>
              </a:ext>
            </a:extLst>
          </p:cNvPr>
          <p:cNvSpPr txBox="1"/>
          <p:nvPr/>
        </p:nvSpPr>
        <p:spPr>
          <a:xfrm>
            <a:off x="452006" y="1618489"/>
            <a:ext cx="4395787" cy="646331"/>
          </a:xfrm>
          <a:prstGeom prst="rect">
            <a:avLst/>
          </a:prstGeom>
          <a:noFill/>
        </p:spPr>
        <p:txBody>
          <a:bodyPr wrap="square" rtlCol="0">
            <a:spAutoFit/>
          </a:bodyPr>
          <a:lstStyle/>
          <a:p>
            <a:r>
              <a:rPr lang="zh-CN" altLang="en-US" dirty="0"/>
              <a:t>将楼表示成方块，目标路径长度最短，起终点是一个三维坐标点</a:t>
            </a:r>
          </a:p>
        </p:txBody>
      </p:sp>
    </p:spTree>
    <p:extLst>
      <p:ext uri="{BB962C8B-B14F-4D97-AF65-F5344CB8AC3E}">
        <p14:creationId xmlns:p14="http://schemas.microsoft.com/office/powerpoint/2010/main" val="3514083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9F0A4C8-0E98-3C72-07A8-A99E198886F3}"/>
              </a:ext>
            </a:extLst>
          </p:cNvPr>
          <p:cNvSpPr txBox="1"/>
          <p:nvPr/>
        </p:nvSpPr>
        <p:spPr>
          <a:xfrm>
            <a:off x="425002" y="490196"/>
            <a:ext cx="8472899"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低空空域结构 </a:t>
            </a:r>
            <a:r>
              <a:rPr lang="en-US" altLang="zh-CN" sz="2400" b="1" dirty="0"/>
              <a:t>NASA</a:t>
            </a:r>
            <a:endParaRPr lang="zh-CN" altLang="en-US" sz="2400" b="1" dirty="0">
              <a:latin typeface="黑体" panose="02010609060101010101" pitchFamily="49" charset="-122"/>
              <a:ea typeface="黑体" panose="02010609060101010101" pitchFamily="49" charset="-122"/>
            </a:endParaRPr>
          </a:p>
        </p:txBody>
      </p:sp>
      <p:sp>
        <p:nvSpPr>
          <p:cNvPr id="32" name="文本框 31">
            <a:extLst>
              <a:ext uri="{FF2B5EF4-FFF2-40B4-BE49-F238E27FC236}">
                <a16:creationId xmlns:a16="http://schemas.microsoft.com/office/drawing/2014/main" id="{F5405D3F-A7A5-BDCE-6CE9-FB7CCA003A0D}"/>
              </a:ext>
            </a:extLst>
          </p:cNvPr>
          <p:cNvSpPr txBox="1"/>
          <p:nvPr/>
        </p:nvSpPr>
        <p:spPr>
          <a:xfrm>
            <a:off x="8529989" y="-17635"/>
            <a:ext cx="614011" cy="507831"/>
          </a:xfrm>
          <a:prstGeom prst="rect">
            <a:avLst/>
          </a:prstGeom>
          <a:noFill/>
        </p:spPr>
        <p:txBody>
          <a:bodyPr wrap="square">
            <a:spAutoFit/>
          </a:bodyPr>
          <a:lstStyle/>
          <a:p>
            <a:r>
              <a:rPr lang="zh-CN" altLang="en-US" sz="1350" dirty="0"/>
              <a:t>政府主导</a:t>
            </a:r>
          </a:p>
        </p:txBody>
      </p:sp>
      <p:pic>
        <p:nvPicPr>
          <p:cNvPr id="13" name="图片 12">
            <a:extLst>
              <a:ext uri="{FF2B5EF4-FFF2-40B4-BE49-F238E27FC236}">
                <a16:creationId xmlns:a16="http://schemas.microsoft.com/office/drawing/2014/main" id="{75E44CCC-1148-9866-031C-9530C25E3F36}"/>
              </a:ext>
            </a:extLst>
          </p:cNvPr>
          <p:cNvPicPr>
            <a:picLocks noChangeAspect="1"/>
          </p:cNvPicPr>
          <p:nvPr/>
        </p:nvPicPr>
        <p:blipFill>
          <a:blip r:embed="rId3"/>
          <a:stretch>
            <a:fillRect/>
          </a:stretch>
        </p:blipFill>
        <p:spPr>
          <a:xfrm>
            <a:off x="1754508" y="2719044"/>
            <a:ext cx="5472087" cy="3294565"/>
          </a:xfrm>
          <a:prstGeom prst="rect">
            <a:avLst/>
          </a:prstGeom>
        </p:spPr>
      </p:pic>
      <p:sp>
        <p:nvSpPr>
          <p:cNvPr id="15" name="文本框 14">
            <a:extLst>
              <a:ext uri="{FF2B5EF4-FFF2-40B4-BE49-F238E27FC236}">
                <a16:creationId xmlns:a16="http://schemas.microsoft.com/office/drawing/2014/main" id="{6E6A7C7A-8F4F-73A2-66A4-BC783A2D3B00}"/>
              </a:ext>
            </a:extLst>
          </p:cNvPr>
          <p:cNvSpPr txBox="1"/>
          <p:nvPr/>
        </p:nvSpPr>
        <p:spPr>
          <a:xfrm>
            <a:off x="1169070" y="1783788"/>
            <a:ext cx="6642965" cy="707886"/>
          </a:xfrm>
          <a:prstGeom prst="rect">
            <a:avLst/>
          </a:prstGeom>
          <a:noFill/>
        </p:spPr>
        <p:txBody>
          <a:bodyPr wrap="square">
            <a:spAutoFit/>
          </a:bodyPr>
          <a:lstStyle/>
          <a:p>
            <a:r>
              <a:rPr lang="zh-CN" altLang="en-US" sz="2000" dirty="0"/>
              <a:t>低于</a:t>
            </a:r>
            <a:r>
              <a:rPr lang="en-US" altLang="zh-CN" sz="2000" dirty="0"/>
              <a:t>400</a:t>
            </a:r>
            <a:r>
              <a:rPr lang="zh-CN" altLang="en-US" sz="2000" dirty="0"/>
              <a:t>英尺的空域，个人负责提交飞行计划，</a:t>
            </a:r>
            <a:r>
              <a:rPr lang="en-US" altLang="zh-CN" sz="2000" dirty="0"/>
              <a:t>NASA</a:t>
            </a:r>
            <a:r>
              <a:rPr lang="zh-CN" altLang="en-US" sz="2000" dirty="0"/>
              <a:t>审批，不对航路做明确约束。分阶段从农村逐步往城市放开</a:t>
            </a:r>
            <a:endParaRPr lang="en-US" altLang="zh-CN" sz="2000" dirty="0"/>
          </a:p>
        </p:txBody>
      </p:sp>
    </p:spTree>
    <p:extLst>
      <p:ext uri="{BB962C8B-B14F-4D97-AF65-F5344CB8AC3E}">
        <p14:creationId xmlns:p14="http://schemas.microsoft.com/office/powerpoint/2010/main" val="141209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9F0A4C8-0E98-3C72-07A8-A99E198886F3}"/>
              </a:ext>
            </a:extLst>
          </p:cNvPr>
          <p:cNvSpPr txBox="1"/>
          <p:nvPr/>
        </p:nvSpPr>
        <p:spPr>
          <a:xfrm>
            <a:off x="442998" y="497353"/>
            <a:ext cx="8472899" cy="461665"/>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zh-CN" altLang="en-US" dirty="0"/>
              <a:t>低空空域结构 </a:t>
            </a:r>
            <a:r>
              <a:rPr lang="en-US" altLang="zh-CN" dirty="0"/>
              <a:t>FAA</a:t>
            </a:r>
            <a:endParaRPr lang="zh-CN" altLang="en-US" dirty="0"/>
          </a:p>
        </p:txBody>
      </p:sp>
      <p:sp>
        <p:nvSpPr>
          <p:cNvPr id="32" name="文本框 31">
            <a:extLst>
              <a:ext uri="{FF2B5EF4-FFF2-40B4-BE49-F238E27FC236}">
                <a16:creationId xmlns:a16="http://schemas.microsoft.com/office/drawing/2014/main" id="{F5405D3F-A7A5-BDCE-6CE9-FB7CCA003A0D}"/>
              </a:ext>
            </a:extLst>
          </p:cNvPr>
          <p:cNvSpPr txBox="1"/>
          <p:nvPr/>
        </p:nvSpPr>
        <p:spPr>
          <a:xfrm>
            <a:off x="8596918" y="-18053"/>
            <a:ext cx="637957" cy="507831"/>
          </a:xfrm>
          <a:prstGeom prst="rect">
            <a:avLst/>
          </a:prstGeom>
          <a:noFill/>
        </p:spPr>
        <p:txBody>
          <a:bodyPr wrap="square">
            <a:spAutoFit/>
          </a:bodyPr>
          <a:lstStyle/>
          <a:p>
            <a:r>
              <a:rPr lang="zh-CN" altLang="en-US" sz="1350" dirty="0"/>
              <a:t>政府主导</a:t>
            </a:r>
          </a:p>
        </p:txBody>
      </p:sp>
      <p:pic>
        <p:nvPicPr>
          <p:cNvPr id="2" name="图片 1">
            <a:extLst>
              <a:ext uri="{FF2B5EF4-FFF2-40B4-BE49-F238E27FC236}">
                <a16:creationId xmlns:a16="http://schemas.microsoft.com/office/drawing/2014/main" id="{2D7C895F-DD26-2C18-03C5-3C96EB1D2262}"/>
              </a:ext>
            </a:extLst>
          </p:cNvPr>
          <p:cNvPicPr>
            <a:picLocks noChangeAspect="1"/>
          </p:cNvPicPr>
          <p:nvPr/>
        </p:nvPicPr>
        <p:blipFill>
          <a:blip r:embed="rId3"/>
          <a:stretch>
            <a:fillRect/>
          </a:stretch>
        </p:blipFill>
        <p:spPr>
          <a:xfrm>
            <a:off x="1684858" y="2881857"/>
            <a:ext cx="5629142" cy="3141262"/>
          </a:xfrm>
          <a:prstGeom prst="rect">
            <a:avLst/>
          </a:prstGeom>
        </p:spPr>
      </p:pic>
      <p:sp>
        <p:nvSpPr>
          <p:cNvPr id="5" name="文本框 4">
            <a:extLst>
              <a:ext uri="{FF2B5EF4-FFF2-40B4-BE49-F238E27FC236}">
                <a16:creationId xmlns:a16="http://schemas.microsoft.com/office/drawing/2014/main" id="{2EE486E4-7D30-CDF3-8660-AFEF4D399E86}"/>
              </a:ext>
            </a:extLst>
          </p:cNvPr>
          <p:cNvSpPr txBox="1"/>
          <p:nvPr/>
        </p:nvSpPr>
        <p:spPr>
          <a:xfrm>
            <a:off x="911436" y="1389850"/>
            <a:ext cx="7175987" cy="507831"/>
          </a:xfrm>
          <a:prstGeom prst="rect">
            <a:avLst/>
          </a:prstGeom>
          <a:noFill/>
        </p:spPr>
        <p:txBody>
          <a:bodyPr wrap="square">
            <a:spAutoFit/>
          </a:bodyPr>
          <a:lstStyle>
            <a:defPPr>
              <a:defRPr lang="zh-CN"/>
            </a:defPPr>
            <a:lvl1pPr>
              <a:defRPr sz="2000"/>
            </a:lvl1pPr>
          </a:lstStyle>
          <a:p>
            <a:r>
              <a:rPr lang="en-US" altLang="zh-CN" dirty="0"/>
              <a:t>NASA</a:t>
            </a:r>
            <a:r>
              <a:rPr lang="zh-CN" altLang="en-US" dirty="0"/>
              <a:t>基础上有空中走廊的概念，不做高度约束，走廊负责分割无人机和其他空中操作，走廊内不做飞行操作约束，走廊为无人机机场提供直达。</a:t>
            </a:r>
          </a:p>
        </p:txBody>
      </p:sp>
    </p:spTree>
    <p:extLst>
      <p:ext uri="{BB962C8B-B14F-4D97-AF65-F5344CB8AC3E}">
        <p14:creationId xmlns:p14="http://schemas.microsoft.com/office/powerpoint/2010/main" val="15231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9F0A4C8-0E98-3C72-07A8-A99E198886F3}"/>
              </a:ext>
            </a:extLst>
          </p:cNvPr>
          <p:cNvSpPr txBox="1"/>
          <p:nvPr/>
        </p:nvSpPr>
        <p:spPr>
          <a:xfrm>
            <a:off x="328131" y="441085"/>
            <a:ext cx="9143860" cy="461665"/>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zh-CN" altLang="en-US" dirty="0"/>
              <a:t>低空空域结构 </a:t>
            </a:r>
            <a:r>
              <a:rPr lang="en-US" altLang="zh-CN" dirty="0"/>
              <a:t>European Commission U-space</a:t>
            </a:r>
            <a:endParaRPr lang="zh-CN" altLang="en-US" dirty="0"/>
          </a:p>
        </p:txBody>
      </p:sp>
      <p:sp>
        <p:nvSpPr>
          <p:cNvPr id="32" name="文本框 31">
            <a:extLst>
              <a:ext uri="{FF2B5EF4-FFF2-40B4-BE49-F238E27FC236}">
                <a16:creationId xmlns:a16="http://schemas.microsoft.com/office/drawing/2014/main" id="{F5405D3F-A7A5-BDCE-6CE9-FB7CCA003A0D}"/>
              </a:ext>
            </a:extLst>
          </p:cNvPr>
          <p:cNvSpPr txBox="1"/>
          <p:nvPr/>
        </p:nvSpPr>
        <p:spPr>
          <a:xfrm>
            <a:off x="8616589" y="0"/>
            <a:ext cx="676498" cy="507831"/>
          </a:xfrm>
          <a:prstGeom prst="rect">
            <a:avLst/>
          </a:prstGeom>
          <a:noFill/>
        </p:spPr>
        <p:txBody>
          <a:bodyPr wrap="square">
            <a:spAutoFit/>
          </a:bodyPr>
          <a:lstStyle/>
          <a:p>
            <a:r>
              <a:rPr lang="zh-CN" altLang="en-US" sz="1350" dirty="0"/>
              <a:t>政府主导</a:t>
            </a:r>
          </a:p>
        </p:txBody>
      </p:sp>
      <p:sp>
        <p:nvSpPr>
          <p:cNvPr id="5" name="文本框 4">
            <a:extLst>
              <a:ext uri="{FF2B5EF4-FFF2-40B4-BE49-F238E27FC236}">
                <a16:creationId xmlns:a16="http://schemas.microsoft.com/office/drawing/2014/main" id="{2EE486E4-7D30-CDF3-8660-AFEF4D399E86}"/>
              </a:ext>
            </a:extLst>
          </p:cNvPr>
          <p:cNvSpPr txBox="1"/>
          <p:nvPr/>
        </p:nvSpPr>
        <p:spPr>
          <a:xfrm>
            <a:off x="911436" y="1389849"/>
            <a:ext cx="7175987" cy="300082"/>
          </a:xfrm>
          <a:prstGeom prst="rect">
            <a:avLst/>
          </a:prstGeom>
          <a:noFill/>
        </p:spPr>
        <p:txBody>
          <a:bodyPr wrap="square">
            <a:spAutoFit/>
          </a:bodyPr>
          <a:lstStyle>
            <a:defPPr>
              <a:defRPr lang="zh-CN"/>
            </a:defPPr>
            <a:lvl1pPr>
              <a:defRPr sz="2000"/>
            </a:lvl1pPr>
          </a:lstStyle>
          <a:p>
            <a:r>
              <a:rPr lang="zh-CN" altLang="en-US"/>
              <a:t>低于</a:t>
            </a:r>
            <a:r>
              <a:rPr lang="en-US" altLang="zh-CN" dirty="0"/>
              <a:t>150m</a:t>
            </a:r>
            <a:r>
              <a:rPr lang="zh-CN" altLang="en-US" dirty="0"/>
              <a:t>的空域，个人提前提交飞行计划供审批；。</a:t>
            </a:r>
          </a:p>
        </p:txBody>
      </p:sp>
      <p:pic>
        <p:nvPicPr>
          <p:cNvPr id="3" name="图片 2">
            <a:extLst>
              <a:ext uri="{FF2B5EF4-FFF2-40B4-BE49-F238E27FC236}">
                <a16:creationId xmlns:a16="http://schemas.microsoft.com/office/drawing/2014/main" id="{A3ED8985-A491-ADD0-40AD-4F8F3C52F550}"/>
              </a:ext>
            </a:extLst>
          </p:cNvPr>
          <p:cNvPicPr>
            <a:picLocks noChangeAspect="1"/>
          </p:cNvPicPr>
          <p:nvPr/>
        </p:nvPicPr>
        <p:blipFill>
          <a:blip r:embed="rId3"/>
          <a:stretch>
            <a:fillRect/>
          </a:stretch>
        </p:blipFill>
        <p:spPr>
          <a:xfrm>
            <a:off x="1934477" y="2159803"/>
            <a:ext cx="4563896" cy="3501348"/>
          </a:xfrm>
          <a:prstGeom prst="rect">
            <a:avLst/>
          </a:prstGeom>
        </p:spPr>
      </p:pic>
    </p:spTree>
    <p:extLst>
      <p:ext uri="{BB962C8B-B14F-4D97-AF65-F5344CB8AC3E}">
        <p14:creationId xmlns:p14="http://schemas.microsoft.com/office/powerpoint/2010/main" val="157885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9F0A4C8-0E98-3C72-07A8-A99E198886F3}"/>
              </a:ext>
            </a:extLst>
          </p:cNvPr>
          <p:cNvSpPr txBox="1"/>
          <p:nvPr/>
        </p:nvSpPr>
        <p:spPr>
          <a:xfrm>
            <a:off x="335550" y="362752"/>
            <a:ext cx="8472899" cy="461665"/>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zh-CN" altLang="en-US" dirty="0"/>
              <a:t>低空空域结构 </a:t>
            </a:r>
            <a:r>
              <a:rPr lang="en-US" altLang="zh-CN" dirty="0"/>
              <a:t>German Aerospace Center</a:t>
            </a:r>
            <a:endParaRPr lang="zh-CN" altLang="en-US" dirty="0"/>
          </a:p>
        </p:txBody>
      </p:sp>
      <p:sp>
        <p:nvSpPr>
          <p:cNvPr id="32" name="文本框 31">
            <a:extLst>
              <a:ext uri="{FF2B5EF4-FFF2-40B4-BE49-F238E27FC236}">
                <a16:creationId xmlns:a16="http://schemas.microsoft.com/office/drawing/2014/main" id="{F5405D3F-A7A5-BDCE-6CE9-FB7CCA003A0D}"/>
              </a:ext>
            </a:extLst>
          </p:cNvPr>
          <p:cNvSpPr txBox="1"/>
          <p:nvPr/>
        </p:nvSpPr>
        <p:spPr>
          <a:xfrm>
            <a:off x="8616589" y="0"/>
            <a:ext cx="636741" cy="507831"/>
          </a:xfrm>
          <a:prstGeom prst="rect">
            <a:avLst/>
          </a:prstGeom>
          <a:noFill/>
        </p:spPr>
        <p:txBody>
          <a:bodyPr wrap="square">
            <a:spAutoFit/>
          </a:bodyPr>
          <a:lstStyle/>
          <a:p>
            <a:r>
              <a:rPr lang="zh-CN" altLang="en-US" sz="1350" dirty="0"/>
              <a:t>政府主导</a:t>
            </a:r>
          </a:p>
        </p:txBody>
      </p:sp>
      <p:sp>
        <p:nvSpPr>
          <p:cNvPr id="6" name="文本框 5">
            <a:extLst>
              <a:ext uri="{FF2B5EF4-FFF2-40B4-BE49-F238E27FC236}">
                <a16:creationId xmlns:a16="http://schemas.microsoft.com/office/drawing/2014/main" id="{8A008158-A57B-5BDA-F41E-F09D75A49337}"/>
              </a:ext>
            </a:extLst>
          </p:cNvPr>
          <p:cNvSpPr txBox="1"/>
          <p:nvPr/>
        </p:nvSpPr>
        <p:spPr>
          <a:xfrm>
            <a:off x="1277511" y="1474905"/>
            <a:ext cx="6751366" cy="507831"/>
          </a:xfrm>
          <a:prstGeom prst="rect">
            <a:avLst/>
          </a:prstGeom>
          <a:noFill/>
        </p:spPr>
        <p:txBody>
          <a:bodyPr wrap="square">
            <a:spAutoFit/>
          </a:bodyPr>
          <a:lstStyle>
            <a:defPPr>
              <a:defRPr lang="zh-CN"/>
            </a:defPPr>
            <a:lvl1pPr>
              <a:defRPr sz="2000"/>
            </a:lvl1pPr>
          </a:lstStyle>
          <a:p>
            <a:r>
              <a:rPr lang="zh-CN" altLang="en-US" dirty="0"/>
              <a:t>将空域分成一些单元格，具有相似行为的飞行器在同一个单元格中，每个飞行器有自己的椭球形安全区。航迹需预先上报并批准。</a:t>
            </a:r>
          </a:p>
        </p:txBody>
      </p:sp>
      <p:pic>
        <p:nvPicPr>
          <p:cNvPr id="7" name="图片 6">
            <a:extLst>
              <a:ext uri="{FF2B5EF4-FFF2-40B4-BE49-F238E27FC236}">
                <a16:creationId xmlns:a16="http://schemas.microsoft.com/office/drawing/2014/main" id="{FEB2C840-51F3-F345-DD00-515DB2837F92}"/>
              </a:ext>
            </a:extLst>
          </p:cNvPr>
          <p:cNvPicPr>
            <a:picLocks noChangeAspect="1"/>
          </p:cNvPicPr>
          <p:nvPr/>
        </p:nvPicPr>
        <p:blipFill>
          <a:blip r:embed="rId3"/>
          <a:stretch>
            <a:fillRect/>
          </a:stretch>
        </p:blipFill>
        <p:spPr>
          <a:xfrm>
            <a:off x="1587987" y="2870166"/>
            <a:ext cx="5543550" cy="2693194"/>
          </a:xfrm>
          <a:prstGeom prst="rect">
            <a:avLst/>
          </a:prstGeom>
        </p:spPr>
      </p:pic>
    </p:spTree>
    <p:extLst>
      <p:ext uri="{BB962C8B-B14F-4D97-AF65-F5344CB8AC3E}">
        <p14:creationId xmlns:p14="http://schemas.microsoft.com/office/powerpoint/2010/main" val="3137235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9F0A4C8-0E98-3C72-07A8-A99E198886F3}"/>
              </a:ext>
            </a:extLst>
          </p:cNvPr>
          <p:cNvSpPr txBox="1"/>
          <p:nvPr/>
        </p:nvSpPr>
        <p:spPr>
          <a:xfrm>
            <a:off x="425108" y="435080"/>
            <a:ext cx="8472899" cy="461665"/>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zh-CN" altLang="en-US" dirty="0"/>
              <a:t>低空空域结构 </a:t>
            </a:r>
            <a:r>
              <a:rPr lang="en-US" altLang="zh-CN" dirty="0"/>
              <a:t>LLRTM</a:t>
            </a:r>
            <a:endParaRPr lang="zh-CN" altLang="en-US" dirty="0"/>
          </a:p>
        </p:txBody>
      </p:sp>
      <p:sp>
        <p:nvSpPr>
          <p:cNvPr id="32" name="文本框 31">
            <a:extLst>
              <a:ext uri="{FF2B5EF4-FFF2-40B4-BE49-F238E27FC236}">
                <a16:creationId xmlns:a16="http://schemas.microsoft.com/office/drawing/2014/main" id="{F5405D3F-A7A5-BDCE-6CE9-FB7CCA003A0D}"/>
              </a:ext>
            </a:extLst>
          </p:cNvPr>
          <p:cNvSpPr txBox="1"/>
          <p:nvPr/>
        </p:nvSpPr>
        <p:spPr>
          <a:xfrm>
            <a:off x="8661532" y="41980"/>
            <a:ext cx="562090" cy="507831"/>
          </a:xfrm>
          <a:prstGeom prst="rect">
            <a:avLst/>
          </a:prstGeom>
          <a:noFill/>
        </p:spPr>
        <p:txBody>
          <a:bodyPr wrap="square">
            <a:spAutoFit/>
          </a:bodyPr>
          <a:lstStyle/>
          <a:p>
            <a:r>
              <a:rPr lang="zh-CN" altLang="en-US" sz="1350" dirty="0"/>
              <a:t>政府主导</a:t>
            </a:r>
          </a:p>
        </p:txBody>
      </p:sp>
      <p:sp>
        <p:nvSpPr>
          <p:cNvPr id="6" name="文本框 5">
            <a:extLst>
              <a:ext uri="{FF2B5EF4-FFF2-40B4-BE49-F238E27FC236}">
                <a16:creationId xmlns:a16="http://schemas.microsoft.com/office/drawing/2014/main" id="{8A008158-A57B-5BDA-F41E-F09D75A49337}"/>
              </a:ext>
            </a:extLst>
          </p:cNvPr>
          <p:cNvSpPr txBox="1"/>
          <p:nvPr/>
        </p:nvSpPr>
        <p:spPr>
          <a:xfrm>
            <a:off x="1285875" y="1604896"/>
            <a:ext cx="6751366" cy="507831"/>
          </a:xfrm>
          <a:prstGeom prst="rect">
            <a:avLst/>
          </a:prstGeom>
          <a:noFill/>
        </p:spPr>
        <p:txBody>
          <a:bodyPr wrap="square">
            <a:spAutoFit/>
          </a:bodyPr>
          <a:lstStyle>
            <a:defPPr>
              <a:defRPr lang="zh-CN"/>
            </a:defPPr>
            <a:lvl1pPr>
              <a:defRPr sz="2000"/>
            </a:lvl1pPr>
          </a:lstStyle>
          <a:p>
            <a:r>
              <a:rPr lang="en-US" altLang="zh-CN" dirty="0"/>
              <a:t>500</a:t>
            </a:r>
            <a:r>
              <a:rPr lang="zh-CN" altLang="en-US" dirty="0"/>
              <a:t>英尺以下空域，分为两层，每层间由缓冲区隔开，要求飞行器</a:t>
            </a:r>
            <a:r>
              <a:rPr lang="zh-CN" altLang="en-US"/>
              <a:t>每秒报告</a:t>
            </a:r>
            <a:r>
              <a:rPr lang="en-US" altLang="zh-CN" dirty="0"/>
              <a:t>ID, position, altitude, heading, and speed</a:t>
            </a:r>
            <a:endParaRPr lang="zh-CN" altLang="en-US" dirty="0"/>
          </a:p>
        </p:txBody>
      </p:sp>
      <p:pic>
        <p:nvPicPr>
          <p:cNvPr id="9" name="图片 8">
            <a:extLst>
              <a:ext uri="{FF2B5EF4-FFF2-40B4-BE49-F238E27FC236}">
                <a16:creationId xmlns:a16="http://schemas.microsoft.com/office/drawing/2014/main" id="{0FC98899-BA22-4D00-F658-27D9818F5C3F}"/>
              </a:ext>
            </a:extLst>
          </p:cNvPr>
          <p:cNvPicPr>
            <a:picLocks noChangeAspect="1"/>
          </p:cNvPicPr>
          <p:nvPr/>
        </p:nvPicPr>
        <p:blipFill>
          <a:blip r:embed="rId3"/>
          <a:stretch>
            <a:fillRect/>
          </a:stretch>
        </p:blipFill>
        <p:spPr>
          <a:xfrm>
            <a:off x="1054926" y="2655384"/>
            <a:ext cx="6493669" cy="2530978"/>
          </a:xfrm>
          <a:prstGeom prst="rect">
            <a:avLst/>
          </a:prstGeom>
        </p:spPr>
      </p:pic>
    </p:spTree>
    <p:extLst>
      <p:ext uri="{BB962C8B-B14F-4D97-AF65-F5344CB8AC3E}">
        <p14:creationId xmlns:p14="http://schemas.microsoft.com/office/powerpoint/2010/main" val="2335260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9F0A4C8-0E98-3C72-07A8-A99E198886F3}"/>
              </a:ext>
            </a:extLst>
          </p:cNvPr>
          <p:cNvSpPr txBox="1"/>
          <p:nvPr/>
        </p:nvSpPr>
        <p:spPr>
          <a:xfrm>
            <a:off x="347256" y="451988"/>
            <a:ext cx="8472899" cy="461665"/>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zh-CN" altLang="en-US" dirty="0"/>
              <a:t>低空空域结构 </a:t>
            </a:r>
            <a:r>
              <a:rPr lang="en-US" altLang="zh-CN" dirty="0" err="1"/>
              <a:t>NanYang</a:t>
            </a:r>
            <a:endParaRPr lang="zh-CN" altLang="en-US" dirty="0"/>
          </a:p>
        </p:txBody>
      </p:sp>
      <p:sp>
        <p:nvSpPr>
          <p:cNvPr id="32" name="文本框 31">
            <a:extLst>
              <a:ext uri="{FF2B5EF4-FFF2-40B4-BE49-F238E27FC236}">
                <a16:creationId xmlns:a16="http://schemas.microsoft.com/office/drawing/2014/main" id="{F5405D3F-A7A5-BDCE-6CE9-FB7CCA003A0D}"/>
              </a:ext>
            </a:extLst>
          </p:cNvPr>
          <p:cNvSpPr txBox="1"/>
          <p:nvPr/>
        </p:nvSpPr>
        <p:spPr>
          <a:xfrm>
            <a:off x="8596933" y="0"/>
            <a:ext cx="666559" cy="507831"/>
          </a:xfrm>
          <a:prstGeom prst="rect">
            <a:avLst/>
          </a:prstGeom>
          <a:noFill/>
        </p:spPr>
        <p:txBody>
          <a:bodyPr wrap="square">
            <a:spAutoFit/>
          </a:bodyPr>
          <a:lstStyle/>
          <a:p>
            <a:r>
              <a:rPr lang="zh-CN" altLang="en-US" sz="1350" dirty="0"/>
              <a:t>政府主导</a:t>
            </a:r>
          </a:p>
        </p:txBody>
      </p:sp>
      <p:sp>
        <p:nvSpPr>
          <p:cNvPr id="6" name="文本框 5">
            <a:extLst>
              <a:ext uri="{FF2B5EF4-FFF2-40B4-BE49-F238E27FC236}">
                <a16:creationId xmlns:a16="http://schemas.microsoft.com/office/drawing/2014/main" id="{8A008158-A57B-5BDA-F41E-F09D75A49337}"/>
              </a:ext>
            </a:extLst>
          </p:cNvPr>
          <p:cNvSpPr txBox="1"/>
          <p:nvPr/>
        </p:nvSpPr>
        <p:spPr>
          <a:xfrm>
            <a:off x="1118607" y="1428650"/>
            <a:ext cx="6751366" cy="715581"/>
          </a:xfrm>
          <a:prstGeom prst="rect">
            <a:avLst/>
          </a:prstGeom>
          <a:noFill/>
        </p:spPr>
        <p:txBody>
          <a:bodyPr wrap="square">
            <a:spAutoFit/>
          </a:bodyPr>
          <a:lstStyle/>
          <a:p>
            <a:r>
              <a:rPr lang="zh-CN" altLang="en-US" sz="1350" dirty="0"/>
              <a:t>在地面道路上方设置水平和垂直都有区分的通道，整个城市被划分成商业区、住宅区、禁飞区等多个区域。区域间允许通行，但进入另一个空域后管制权就归另一个空域。区域内需沿着既定的通道飞行</a:t>
            </a:r>
          </a:p>
        </p:txBody>
      </p:sp>
      <p:pic>
        <p:nvPicPr>
          <p:cNvPr id="3" name="图片 2">
            <a:extLst>
              <a:ext uri="{FF2B5EF4-FFF2-40B4-BE49-F238E27FC236}">
                <a16:creationId xmlns:a16="http://schemas.microsoft.com/office/drawing/2014/main" id="{0E8AD0E5-45A8-49D7-F1F1-81930B7E4584}"/>
              </a:ext>
            </a:extLst>
          </p:cNvPr>
          <p:cNvPicPr>
            <a:picLocks noChangeAspect="1"/>
          </p:cNvPicPr>
          <p:nvPr/>
        </p:nvPicPr>
        <p:blipFill>
          <a:blip r:embed="rId3"/>
          <a:stretch>
            <a:fillRect/>
          </a:stretch>
        </p:blipFill>
        <p:spPr>
          <a:xfrm>
            <a:off x="4101038" y="2659228"/>
            <a:ext cx="4829175" cy="2736056"/>
          </a:xfrm>
          <a:prstGeom prst="rect">
            <a:avLst/>
          </a:prstGeom>
        </p:spPr>
      </p:pic>
      <p:pic>
        <p:nvPicPr>
          <p:cNvPr id="7" name="图片 6">
            <a:extLst>
              <a:ext uri="{FF2B5EF4-FFF2-40B4-BE49-F238E27FC236}">
                <a16:creationId xmlns:a16="http://schemas.microsoft.com/office/drawing/2014/main" id="{30FB3C47-E811-7276-744E-D66F7723E33C}"/>
              </a:ext>
            </a:extLst>
          </p:cNvPr>
          <p:cNvPicPr>
            <a:picLocks noChangeAspect="1"/>
          </p:cNvPicPr>
          <p:nvPr/>
        </p:nvPicPr>
        <p:blipFill>
          <a:blip r:embed="rId4"/>
          <a:stretch>
            <a:fillRect/>
          </a:stretch>
        </p:blipFill>
        <p:spPr>
          <a:xfrm>
            <a:off x="347256" y="2212035"/>
            <a:ext cx="3414713" cy="3479006"/>
          </a:xfrm>
          <a:prstGeom prst="rect">
            <a:avLst/>
          </a:prstGeom>
        </p:spPr>
      </p:pic>
    </p:spTree>
    <p:extLst>
      <p:ext uri="{BB962C8B-B14F-4D97-AF65-F5344CB8AC3E}">
        <p14:creationId xmlns:p14="http://schemas.microsoft.com/office/powerpoint/2010/main" val="203861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9F0A4C8-0E98-3C72-07A8-A99E198886F3}"/>
              </a:ext>
            </a:extLst>
          </p:cNvPr>
          <p:cNvSpPr txBox="1"/>
          <p:nvPr/>
        </p:nvSpPr>
        <p:spPr>
          <a:xfrm>
            <a:off x="386281" y="481532"/>
            <a:ext cx="8472899" cy="461665"/>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zh-CN" altLang="en-US" dirty="0"/>
              <a:t>低空空域结构 </a:t>
            </a:r>
            <a:r>
              <a:rPr lang="en-US" altLang="zh-CN" dirty="0"/>
              <a:t>UTFC</a:t>
            </a:r>
            <a:endParaRPr lang="zh-CN" altLang="en-US" dirty="0"/>
          </a:p>
        </p:txBody>
      </p:sp>
      <p:sp>
        <p:nvSpPr>
          <p:cNvPr id="5" name="文本框 10">
            <a:extLst>
              <a:ext uri="{FF2B5EF4-FFF2-40B4-BE49-F238E27FC236}">
                <a16:creationId xmlns:a16="http://schemas.microsoft.com/office/drawing/2014/main" id="{2CE5F653-B420-219C-1427-62DC12684959}"/>
              </a:ext>
            </a:extLst>
          </p:cNvPr>
          <p:cNvSpPr txBox="1"/>
          <p:nvPr/>
        </p:nvSpPr>
        <p:spPr>
          <a:xfrm>
            <a:off x="65311" y="1444300"/>
            <a:ext cx="2883629" cy="352799"/>
          </a:xfrm>
          <a:prstGeom prst="rect">
            <a:avLst/>
          </a:prstGeom>
          <a:solidFill>
            <a:srgbClr val="0000E5">
              <a:lumMod val="75000"/>
            </a:srgbClr>
          </a:solidFill>
          <a:ln w="9525" cap="flat" cmpd="sng" algn="ctr">
            <a:solidFill>
              <a:srgbClr val="CCCCFF"/>
            </a:solidFill>
            <a:prstDash val="solid"/>
            <a:round/>
            <a:headEnd type="none" w="med" len="med"/>
            <a:tailEnd type="none" w="med" len="med"/>
          </a:ln>
        </p:spPr>
        <p:txBody>
          <a:bodyPr vert="horz" wrap="square" lIns="68580" tIns="34290" rIns="68580" bIns="34290" numCol="1" rtlCol="0" anchor="ctr" anchorCtr="0" compatLnSpc="1"/>
          <a:lstStyle>
            <a:defPPr>
              <a:defRPr lang="en-US"/>
            </a:defPPr>
            <a:lvl1pPr algn="ctr">
              <a:defRPr b="1">
                <a:solidFill>
                  <a:srgbClr val="FFFFFF"/>
                </a:solidFill>
                <a:latin typeface="Times New Roman" panose="02020603050405020304" pitchFamily="18" charset="0"/>
                <a:ea typeface="Arial Unicode MS" panose="020B0604020202020204" charset="-122"/>
                <a:cs typeface="Times New Roman" panose="02020603050405020304" pitchFamily="18" charset="0"/>
              </a:defRPr>
            </a:lvl1pPr>
          </a:lstStyle>
          <a:p>
            <a:r>
              <a:rPr lang="en-US" altLang="zh-CN" dirty="0"/>
              <a:t>sky-lane</a:t>
            </a:r>
            <a:endParaRPr lang="zh-CN" altLang="en-US" dirty="0"/>
          </a:p>
        </p:txBody>
      </p:sp>
      <p:sp>
        <p:nvSpPr>
          <p:cNvPr id="6" name="矩形 5">
            <a:extLst>
              <a:ext uri="{FF2B5EF4-FFF2-40B4-BE49-F238E27FC236}">
                <a16:creationId xmlns:a16="http://schemas.microsoft.com/office/drawing/2014/main" id="{077952F7-2A6C-72D6-9700-C77A6B5AB6FB}"/>
              </a:ext>
            </a:extLst>
          </p:cNvPr>
          <p:cNvSpPr/>
          <p:nvPr/>
        </p:nvSpPr>
        <p:spPr bwMode="auto">
          <a:xfrm>
            <a:off x="65311" y="1444299"/>
            <a:ext cx="2883629" cy="4439365"/>
          </a:xfrm>
          <a:prstGeom prst="rect">
            <a:avLst/>
          </a:prstGeom>
          <a:noFill/>
          <a:ln>
            <a:solidFill>
              <a:srgbClr val="0033CC"/>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tIns="108000"/>
          <a:lstStyle/>
          <a:p>
            <a:pPr>
              <a:defRPr/>
            </a:pPr>
            <a:endParaRPr lang="zh-CN" altLang="en-US" sz="1500" b="1"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文本框 31">
            <a:extLst>
              <a:ext uri="{FF2B5EF4-FFF2-40B4-BE49-F238E27FC236}">
                <a16:creationId xmlns:a16="http://schemas.microsoft.com/office/drawing/2014/main" id="{F5405D3F-A7A5-BDCE-6CE9-FB7CCA003A0D}"/>
              </a:ext>
            </a:extLst>
          </p:cNvPr>
          <p:cNvSpPr txBox="1"/>
          <p:nvPr/>
        </p:nvSpPr>
        <p:spPr>
          <a:xfrm>
            <a:off x="8635602" y="-19571"/>
            <a:ext cx="632040" cy="507831"/>
          </a:xfrm>
          <a:prstGeom prst="rect">
            <a:avLst/>
          </a:prstGeom>
          <a:noFill/>
        </p:spPr>
        <p:txBody>
          <a:bodyPr wrap="square">
            <a:spAutoFit/>
          </a:bodyPr>
          <a:lstStyle/>
          <a:p>
            <a:r>
              <a:rPr lang="zh-CN" altLang="en-US" sz="1350" dirty="0"/>
              <a:t>政府主导</a:t>
            </a:r>
          </a:p>
        </p:txBody>
      </p:sp>
      <p:sp>
        <p:nvSpPr>
          <p:cNvPr id="2" name="文本框 10">
            <a:extLst>
              <a:ext uri="{FF2B5EF4-FFF2-40B4-BE49-F238E27FC236}">
                <a16:creationId xmlns:a16="http://schemas.microsoft.com/office/drawing/2014/main" id="{61016133-177B-670A-8814-0581C1F36DF9}"/>
              </a:ext>
            </a:extLst>
          </p:cNvPr>
          <p:cNvSpPr txBox="1"/>
          <p:nvPr/>
        </p:nvSpPr>
        <p:spPr>
          <a:xfrm>
            <a:off x="3130186" y="1444300"/>
            <a:ext cx="2883629" cy="352799"/>
          </a:xfrm>
          <a:prstGeom prst="rect">
            <a:avLst/>
          </a:prstGeom>
          <a:solidFill>
            <a:srgbClr val="0000E5">
              <a:lumMod val="75000"/>
            </a:srgbClr>
          </a:solidFill>
          <a:ln w="9525" cap="flat" cmpd="sng" algn="ctr">
            <a:solidFill>
              <a:srgbClr val="CCCCFF"/>
            </a:solidFill>
            <a:prstDash val="solid"/>
            <a:round/>
            <a:headEnd type="none" w="med" len="med"/>
            <a:tailEnd type="none" w="med" len="med"/>
          </a:ln>
        </p:spPr>
        <p:txBody>
          <a:bodyPr vert="horz" wrap="square" lIns="68580" tIns="34290" rIns="68580" bIns="34290" numCol="1" rtlCol="0" anchor="ctr" anchorCtr="0" compatLnSpc="1"/>
          <a:lstStyle>
            <a:defPPr>
              <a:defRPr lang="en-US"/>
            </a:defPPr>
            <a:lvl1pPr algn="ctr">
              <a:defRPr b="1">
                <a:solidFill>
                  <a:srgbClr val="FFFFFF"/>
                </a:solidFill>
                <a:latin typeface="Times New Roman" panose="02020603050405020304" pitchFamily="18" charset="0"/>
                <a:ea typeface="Arial Unicode MS" panose="020B0604020202020204" charset="-122"/>
                <a:cs typeface="Times New Roman" panose="02020603050405020304" pitchFamily="18" charset="0"/>
              </a:defRPr>
            </a:lvl1pPr>
          </a:lstStyle>
          <a:p>
            <a:r>
              <a:rPr lang="en-US" altLang="zh-CN" dirty="0"/>
              <a:t>sky-tube</a:t>
            </a:r>
            <a:endParaRPr lang="zh-CN" altLang="en-US" dirty="0"/>
          </a:p>
        </p:txBody>
      </p:sp>
      <p:sp>
        <p:nvSpPr>
          <p:cNvPr id="3" name="矩形 2">
            <a:extLst>
              <a:ext uri="{FF2B5EF4-FFF2-40B4-BE49-F238E27FC236}">
                <a16:creationId xmlns:a16="http://schemas.microsoft.com/office/drawing/2014/main" id="{1276D16F-CA41-1059-092B-33EF2A8791A5}"/>
              </a:ext>
            </a:extLst>
          </p:cNvPr>
          <p:cNvSpPr/>
          <p:nvPr/>
        </p:nvSpPr>
        <p:spPr bwMode="auto">
          <a:xfrm>
            <a:off x="3130186" y="1444299"/>
            <a:ext cx="2883629" cy="4439365"/>
          </a:xfrm>
          <a:prstGeom prst="rect">
            <a:avLst/>
          </a:prstGeom>
          <a:noFill/>
          <a:ln>
            <a:solidFill>
              <a:srgbClr val="0033CC"/>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tIns="108000"/>
          <a:lstStyle/>
          <a:p>
            <a:pPr>
              <a:defRPr/>
            </a:pPr>
            <a:endParaRPr lang="zh-CN" altLang="en-US" sz="1500" b="1"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文本框 10">
            <a:extLst>
              <a:ext uri="{FF2B5EF4-FFF2-40B4-BE49-F238E27FC236}">
                <a16:creationId xmlns:a16="http://schemas.microsoft.com/office/drawing/2014/main" id="{30690E9B-322D-D646-9E08-22DD0E76E9EC}"/>
              </a:ext>
            </a:extLst>
          </p:cNvPr>
          <p:cNvSpPr txBox="1"/>
          <p:nvPr/>
        </p:nvSpPr>
        <p:spPr>
          <a:xfrm>
            <a:off x="6126461" y="1444300"/>
            <a:ext cx="2883629" cy="352799"/>
          </a:xfrm>
          <a:prstGeom prst="rect">
            <a:avLst/>
          </a:prstGeom>
          <a:solidFill>
            <a:srgbClr val="0000E5">
              <a:lumMod val="75000"/>
            </a:srgbClr>
          </a:solidFill>
          <a:ln w="9525" cap="flat" cmpd="sng" algn="ctr">
            <a:solidFill>
              <a:srgbClr val="CCCCFF"/>
            </a:solidFill>
            <a:prstDash val="solid"/>
            <a:round/>
            <a:headEnd type="none" w="med" len="med"/>
            <a:tailEnd type="none" w="med" len="med"/>
          </a:ln>
        </p:spPr>
        <p:txBody>
          <a:bodyPr vert="horz" wrap="square" lIns="68580" tIns="34290" rIns="68580" bIns="34290" numCol="1" rtlCol="0" anchor="ctr" anchorCtr="0" compatLnSpc="1"/>
          <a:lstStyle>
            <a:defPPr>
              <a:defRPr lang="en-US"/>
            </a:defPPr>
            <a:lvl1pPr algn="ctr">
              <a:defRPr b="1">
                <a:solidFill>
                  <a:srgbClr val="FFFFFF"/>
                </a:solidFill>
                <a:latin typeface="Times New Roman" panose="02020603050405020304" pitchFamily="18" charset="0"/>
                <a:ea typeface="Arial Unicode MS" panose="020B0604020202020204" charset="-122"/>
                <a:cs typeface="Times New Roman" panose="02020603050405020304" pitchFamily="18" charset="0"/>
              </a:defRPr>
            </a:lvl1pPr>
          </a:lstStyle>
          <a:p>
            <a:r>
              <a:rPr lang="en-US" altLang="zh-CN" dirty="0"/>
              <a:t>sky-corridor</a:t>
            </a:r>
            <a:endParaRPr lang="zh-CN" altLang="en-US" dirty="0"/>
          </a:p>
        </p:txBody>
      </p:sp>
      <p:sp>
        <p:nvSpPr>
          <p:cNvPr id="8" name="矩形 7">
            <a:extLst>
              <a:ext uri="{FF2B5EF4-FFF2-40B4-BE49-F238E27FC236}">
                <a16:creationId xmlns:a16="http://schemas.microsoft.com/office/drawing/2014/main" id="{73D6DEA5-4481-D2C4-6AB9-56F224711794}"/>
              </a:ext>
            </a:extLst>
          </p:cNvPr>
          <p:cNvSpPr/>
          <p:nvPr/>
        </p:nvSpPr>
        <p:spPr bwMode="auto">
          <a:xfrm>
            <a:off x="6126461" y="1444299"/>
            <a:ext cx="2883629" cy="4439365"/>
          </a:xfrm>
          <a:prstGeom prst="rect">
            <a:avLst/>
          </a:prstGeom>
          <a:noFill/>
          <a:ln>
            <a:solidFill>
              <a:srgbClr val="0033CC"/>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tIns="108000"/>
          <a:lstStyle/>
          <a:p>
            <a:pPr>
              <a:defRPr/>
            </a:pPr>
            <a:endParaRPr lang="zh-CN" altLang="en-US" sz="1500" b="1"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9" name="图片 8">
            <a:extLst>
              <a:ext uri="{FF2B5EF4-FFF2-40B4-BE49-F238E27FC236}">
                <a16:creationId xmlns:a16="http://schemas.microsoft.com/office/drawing/2014/main" id="{CE1A0E10-DD26-5F5C-B9B9-5CAF91B55851}"/>
              </a:ext>
            </a:extLst>
          </p:cNvPr>
          <p:cNvPicPr>
            <a:picLocks noChangeAspect="1"/>
          </p:cNvPicPr>
          <p:nvPr/>
        </p:nvPicPr>
        <p:blipFill rotWithShape="1">
          <a:blip r:embed="rId3"/>
          <a:srcRect l="12746" r="9777"/>
          <a:stretch/>
        </p:blipFill>
        <p:spPr>
          <a:xfrm>
            <a:off x="133910" y="1874252"/>
            <a:ext cx="2655812" cy="2257694"/>
          </a:xfrm>
          <a:prstGeom prst="rect">
            <a:avLst/>
          </a:prstGeom>
        </p:spPr>
      </p:pic>
      <p:sp>
        <p:nvSpPr>
          <p:cNvPr id="10" name="文本框 9">
            <a:extLst>
              <a:ext uri="{FF2B5EF4-FFF2-40B4-BE49-F238E27FC236}">
                <a16:creationId xmlns:a16="http://schemas.microsoft.com/office/drawing/2014/main" id="{9CB3B93C-20CC-32CC-C858-F5CE23797C14}"/>
              </a:ext>
            </a:extLst>
          </p:cNvPr>
          <p:cNvSpPr txBox="1"/>
          <p:nvPr/>
        </p:nvSpPr>
        <p:spPr>
          <a:xfrm>
            <a:off x="77972" y="4429750"/>
            <a:ext cx="2858308" cy="1131079"/>
          </a:xfrm>
          <a:prstGeom prst="rect">
            <a:avLst/>
          </a:prstGeom>
          <a:noFill/>
        </p:spPr>
        <p:txBody>
          <a:bodyPr wrap="square" rtlCol="0">
            <a:spAutoFit/>
          </a:bodyPr>
          <a:lstStyle/>
          <a:p>
            <a:r>
              <a:rPr lang="zh-CN" altLang="en-US" sz="1350" dirty="0"/>
              <a:t>在一定高度下（取决于城市楼的高度），由一堆中轴线的窄通道组成，无人见必须沿着中轴线走，允许变道或换层。允许无人机超过该高度后高速形式</a:t>
            </a:r>
          </a:p>
        </p:txBody>
      </p:sp>
      <p:pic>
        <p:nvPicPr>
          <p:cNvPr id="11" name="图片 10">
            <a:extLst>
              <a:ext uri="{FF2B5EF4-FFF2-40B4-BE49-F238E27FC236}">
                <a16:creationId xmlns:a16="http://schemas.microsoft.com/office/drawing/2014/main" id="{113BFFB0-D768-2938-8892-B8E1CCBF6495}"/>
              </a:ext>
            </a:extLst>
          </p:cNvPr>
          <p:cNvPicPr>
            <a:picLocks noChangeAspect="1"/>
          </p:cNvPicPr>
          <p:nvPr/>
        </p:nvPicPr>
        <p:blipFill rotWithShape="1">
          <a:blip r:embed="rId4"/>
          <a:srcRect l="52892" t="15412"/>
          <a:stretch/>
        </p:blipFill>
        <p:spPr>
          <a:xfrm>
            <a:off x="3236833" y="1874252"/>
            <a:ext cx="2678192" cy="2257694"/>
          </a:xfrm>
          <a:prstGeom prst="rect">
            <a:avLst/>
          </a:prstGeom>
        </p:spPr>
      </p:pic>
      <p:sp>
        <p:nvSpPr>
          <p:cNvPr id="12" name="文本框 11">
            <a:extLst>
              <a:ext uri="{FF2B5EF4-FFF2-40B4-BE49-F238E27FC236}">
                <a16:creationId xmlns:a16="http://schemas.microsoft.com/office/drawing/2014/main" id="{0D7FB15F-7ACB-7FD3-686A-1E34F07CB052}"/>
              </a:ext>
            </a:extLst>
          </p:cNvPr>
          <p:cNvSpPr txBox="1"/>
          <p:nvPr/>
        </p:nvSpPr>
        <p:spPr>
          <a:xfrm>
            <a:off x="3236834" y="4429750"/>
            <a:ext cx="2771794" cy="1131079"/>
          </a:xfrm>
          <a:prstGeom prst="rect">
            <a:avLst/>
          </a:prstGeom>
          <a:noFill/>
        </p:spPr>
        <p:txBody>
          <a:bodyPr wrap="square" rtlCol="0">
            <a:spAutoFit/>
          </a:bodyPr>
          <a:lstStyle/>
          <a:p>
            <a:r>
              <a:rPr lang="zh-CN" altLang="en-US" sz="1350" dirty="0"/>
              <a:t>在一定高度下（取决于城市楼的高度），由一堆较宽的管道组成，需沿着管道规定的方向走，但在管道内的航迹不受约束。允许变道或换层。</a:t>
            </a:r>
          </a:p>
        </p:txBody>
      </p:sp>
      <p:sp>
        <p:nvSpPr>
          <p:cNvPr id="22" name="文本框 21">
            <a:extLst>
              <a:ext uri="{FF2B5EF4-FFF2-40B4-BE49-F238E27FC236}">
                <a16:creationId xmlns:a16="http://schemas.microsoft.com/office/drawing/2014/main" id="{A24FBF56-9337-5739-470F-23289A70BDFA}"/>
              </a:ext>
            </a:extLst>
          </p:cNvPr>
          <p:cNvSpPr txBox="1"/>
          <p:nvPr/>
        </p:nvSpPr>
        <p:spPr>
          <a:xfrm>
            <a:off x="6160770" y="4429750"/>
            <a:ext cx="2849320" cy="715581"/>
          </a:xfrm>
          <a:prstGeom prst="rect">
            <a:avLst/>
          </a:prstGeom>
          <a:noFill/>
        </p:spPr>
        <p:txBody>
          <a:bodyPr wrap="square" rtlCol="0">
            <a:spAutoFit/>
          </a:bodyPr>
          <a:lstStyle/>
          <a:p>
            <a:r>
              <a:rPr lang="zh-CN" altLang="en-US" sz="1350" dirty="0"/>
              <a:t>在一定高度下（取决于城市楼的高度），每层只有一个大通道，通道内的航迹不受约束。</a:t>
            </a:r>
          </a:p>
        </p:txBody>
      </p:sp>
      <p:pic>
        <p:nvPicPr>
          <p:cNvPr id="27" name="图片 26">
            <a:extLst>
              <a:ext uri="{FF2B5EF4-FFF2-40B4-BE49-F238E27FC236}">
                <a16:creationId xmlns:a16="http://schemas.microsoft.com/office/drawing/2014/main" id="{05FD40ED-26DA-16D1-D72F-12F95F3B5269}"/>
              </a:ext>
            </a:extLst>
          </p:cNvPr>
          <p:cNvPicPr>
            <a:picLocks noChangeAspect="1"/>
          </p:cNvPicPr>
          <p:nvPr/>
        </p:nvPicPr>
        <p:blipFill>
          <a:blip r:embed="rId5"/>
          <a:stretch>
            <a:fillRect/>
          </a:stretch>
        </p:blipFill>
        <p:spPr>
          <a:xfrm>
            <a:off x="6195061" y="1874253"/>
            <a:ext cx="2756561" cy="2257694"/>
          </a:xfrm>
          <a:prstGeom prst="rect">
            <a:avLst/>
          </a:prstGeom>
        </p:spPr>
      </p:pic>
    </p:spTree>
    <p:extLst>
      <p:ext uri="{BB962C8B-B14F-4D97-AF65-F5344CB8AC3E}">
        <p14:creationId xmlns:p14="http://schemas.microsoft.com/office/powerpoint/2010/main" val="276883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9F0A4C8-0E98-3C72-07A8-A99E198886F3}"/>
              </a:ext>
            </a:extLst>
          </p:cNvPr>
          <p:cNvSpPr txBox="1"/>
          <p:nvPr/>
        </p:nvSpPr>
        <p:spPr>
          <a:xfrm>
            <a:off x="526894" y="435376"/>
            <a:ext cx="6666044" cy="461665"/>
          </a:xfrm>
          <a:prstGeom prst="rect">
            <a:avLst/>
          </a:prstGeom>
          <a:noFill/>
        </p:spPr>
        <p:txBody>
          <a:bodyPr wrap="square" rtlCol="0">
            <a:spAutoFit/>
          </a:bodyPr>
          <a:lstStyle>
            <a:defPPr>
              <a:defRPr lang="zh-CN"/>
            </a:defPPr>
            <a:lvl1pPr>
              <a:defRPr sz="2400" b="1">
                <a:latin typeface="黑体" panose="02010609060101010101" pitchFamily="49" charset="-122"/>
                <a:ea typeface="黑体" panose="02010609060101010101" pitchFamily="49" charset="-122"/>
              </a:defRPr>
            </a:lvl1pPr>
          </a:lstStyle>
          <a:p>
            <a:r>
              <a:rPr lang="zh-CN" altLang="en-US" dirty="0"/>
              <a:t>低空空域结构 </a:t>
            </a:r>
            <a:r>
              <a:rPr lang="de-DE" altLang="zh-CN" dirty="0"/>
              <a:t>Metropolis</a:t>
            </a:r>
            <a:r>
              <a:rPr lang="zh-CN" altLang="en-US" dirty="0"/>
              <a:t>（</a:t>
            </a:r>
            <a:r>
              <a:rPr lang="zh-CN" altLang="en-US" dirty="0">
                <a:solidFill>
                  <a:srgbClr val="FF0000"/>
                </a:solidFill>
              </a:rPr>
              <a:t>学术主流模型</a:t>
            </a:r>
            <a:r>
              <a:rPr lang="zh-CN" altLang="en-US" dirty="0"/>
              <a:t>）</a:t>
            </a:r>
          </a:p>
        </p:txBody>
      </p:sp>
      <p:sp>
        <p:nvSpPr>
          <p:cNvPr id="5" name="文本框 10">
            <a:extLst>
              <a:ext uri="{FF2B5EF4-FFF2-40B4-BE49-F238E27FC236}">
                <a16:creationId xmlns:a16="http://schemas.microsoft.com/office/drawing/2014/main" id="{2CE5F653-B420-219C-1427-62DC12684959}"/>
              </a:ext>
            </a:extLst>
          </p:cNvPr>
          <p:cNvSpPr txBox="1"/>
          <p:nvPr/>
        </p:nvSpPr>
        <p:spPr>
          <a:xfrm>
            <a:off x="101129" y="1148358"/>
            <a:ext cx="2159355" cy="274315"/>
          </a:xfrm>
          <a:prstGeom prst="rect">
            <a:avLst/>
          </a:prstGeom>
          <a:solidFill>
            <a:srgbClr val="0000E5">
              <a:lumMod val="75000"/>
            </a:srgbClr>
          </a:solidFill>
          <a:ln w="9525" cap="flat" cmpd="sng" algn="ctr">
            <a:solidFill>
              <a:srgbClr val="CCCCFF"/>
            </a:solidFill>
            <a:prstDash val="solid"/>
            <a:round/>
            <a:headEnd type="none" w="med" len="med"/>
            <a:tailEnd type="none" w="med" len="med"/>
          </a:ln>
        </p:spPr>
        <p:txBody>
          <a:bodyPr vert="horz" wrap="square" lIns="68580" tIns="34290" rIns="68580" bIns="34290" numCol="1" rtlCol="0" anchor="ctr" anchorCtr="0" compatLnSpc="1"/>
          <a:lstStyle>
            <a:defPPr>
              <a:defRPr lang="en-US"/>
            </a:defPPr>
            <a:lvl1pPr algn="ctr">
              <a:defRPr b="1">
                <a:solidFill>
                  <a:srgbClr val="FFFFFF"/>
                </a:solidFill>
                <a:latin typeface="Times New Roman" panose="02020603050405020304" pitchFamily="18" charset="0"/>
                <a:ea typeface="Arial Unicode MS" panose="020B0604020202020204" charset="-122"/>
                <a:cs typeface="Times New Roman" panose="02020603050405020304" pitchFamily="18" charset="0"/>
              </a:defRPr>
            </a:lvl1pPr>
          </a:lstStyle>
          <a:p>
            <a:r>
              <a:rPr lang="de-DE" altLang="zh-CN" sz="1600" dirty="0"/>
              <a:t>Full Mix</a:t>
            </a:r>
            <a:endParaRPr lang="zh-CN" altLang="en-US" sz="1600" dirty="0"/>
          </a:p>
        </p:txBody>
      </p:sp>
      <p:sp>
        <p:nvSpPr>
          <p:cNvPr id="6" name="矩形 5">
            <a:extLst>
              <a:ext uri="{FF2B5EF4-FFF2-40B4-BE49-F238E27FC236}">
                <a16:creationId xmlns:a16="http://schemas.microsoft.com/office/drawing/2014/main" id="{077952F7-2A6C-72D6-9700-C77A6B5AB6FB}"/>
              </a:ext>
            </a:extLst>
          </p:cNvPr>
          <p:cNvSpPr/>
          <p:nvPr/>
        </p:nvSpPr>
        <p:spPr bwMode="auto">
          <a:xfrm>
            <a:off x="101129" y="1148355"/>
            <a:ext cx="2159356" cy="4307863"/>
          </a:xfrm>
          <a:prstGeom prst="rect">
            <a:avLst/>
          </a:prstGeom>
          <a:noFill/>
          <a:ln>
            <a:solidFill>
              <a:srgbClr val="0033CC"/>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tIns="108000"/>
          <a:lstStyle/>
          <a:p>
            <a:pPr>
              <a:defRPr/>
            </a:pPr>
            <a:endParaRPr lang="zh-CN" altLang="en-US" sz="1500" b="1"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0">
            <a:extLst>
              <a:ext uri="{FF2B5EF4-FFF2-40B4-BE49-F238E27FC236}">
                <a16:creationId xmlns:a16="http://schemas.microsoft.com/office/drawing/2014/main" id="{28A59793-1A5B-3B3A-99CB-B1085F9F44A7}"/>
              </a:ext>
            </a:extLst>
          </p:cNvPr>
          <p:cNvSpPr txBox="1"/>
          <p:nvPr/>
        </p:nvSpPr>
        <p:spPr>
          <a:xfrm>
            <a:off x="2348099" y="1148358"/>
            <a:ext cx="2159355" cy="274315"/>
          </a:xfrm>
          <a:prstGeom prst="rect">
            <a:avLst/>
          </a:prstGeom>
          <a:solidFill>
            <a:srgbClr val="0000E5">
              <a:lumMod val="75000"/>
            </a:srgbClr>
          </a:solidFill>
          <a:ln w="9525" cap="flat" cmpd="sng" algn="ctr">
            <a:solidFill>
              <a:srgbClr val="CCCCFF"/>
            </a:solidFill>
            <a:prstDash val="solid"/>
            <a:round/>
            <a:headEnd type="none" w="med" len="med"/>
            <a:tailEnd type="none" w="med" len="med"/>
          </a:ln>
        </p:spPr>
        <p:txBody>
          <a:bodyPr vert="horz" wrap="square" lIns="68580" tIns="34290" rIns="68580" bIns="34290" numCol="1" rtlCol="0" anchor="ctr" anchorCtr="0" compatLnSpc="1"/>
          <a:lstStyle>
            <a:defPPr>
              <a:defRPr lang="en-US"/>
            </a:defPPr>
            <a:lvl1pPr algn="ctr">
              <a:defRPr b="1">
                <a:solidFill>
                  <a:srgbClr val="FFFFFF"/>
                </a:solidFill>
                <a:latin typeface="Times New Roman" panose="02020603050405020304" pitchFamily="18" charset="0"/>
                <a:ea typeface="Arial Unicode MS" panose="020B0604020202020204" charset="-122"/>
                <a:cs typeface="Times New Roman" panose="02020603050405020304" pitchFamily="18" charset="0"/>
              </a:defRPr>
            </a:lvl1pPr>
          </a:lstStyle>
          <a:p>
            <a:r>
              <a:rPr lang="de-DE" altLang="zh-CN" sz="1600" dirty="0"/>
              <a:t>Layered</a:t>
            </a:r>
            <a:endParaRPr lang="zh-CN" altLang="en-US" sz="1600" dirty="0">
              <a:ea typeface="微软雅黑" panose="020B0503020204020204" pitchFamily="34" charset="-122"/>
            </a:endParaRPr>
          </a:p>
        </p:txBody>
      </p:sp>
      <p:sp>
        <p:nvSpPr>
          <p:cNvPr id="14" name="矩形 13">
            <a:extLst>
              <a:ext uri="{FF2B5EF4-FFF2-40B4-BE49-F238E27FC236}">
                <a16:creationId xmlns:a16="http://schemas.microsoft.com/office/drawing/2014/main" id="{04E110CC-97EB-A347-BD83-C0A184558D5F}"/>
              </a:ext>
            </a:extLst>
          </p:cNvPr>
          <p:cNvSpPr/>
          <p:nvPr/>
        </p:nvSpPr>
        <p:spPr bwMode="auto">
          <a:xfrm>
            <a:off x="2348100" y="1148356"/>
            <a:ext cx="2159356" cy="4307863"/>
          </a:xfrm>
          <a:prstGeom prst="rect">
            <a:avLst/>
          </a:prstGeom>
          <a:noFill/>
          <a:ln>
            <a:solidFill>
              <a:srgbClr val="0033CC"/>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tIns="108000"/>
          <a:lstStyle/>
          <a:p>
            <a:pPr>
              <a:defRPr/>
            </a:pPr>
            <a:endParaRPr lang="zh-CN" altLang="en-US" sz="1500" b="1"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文本框 10">
            <a:extLst>
              <a:ext uri="{FF2B5EF4-FFF2-40B4-BE49-F238E27FC236}">
                <a16:creationId xmlns:a16="http://schemas.microsoft.com/office/drawing/2014/main" id="{435AFA10-FCD4-059B-DBB8-EEE82A692DCF}"/>
              </a:ext>
            </a:extLst>
          </p:cNvPr>
          <p:cNvSpPr txBox="1"/>
          <p:nvPr/>
        </p:nvSpPr>
        <p:spPr>
          <a:xfrm>
            <a:off x="4607817" y="1148358"/>
            <a:ext cx="2159355" cy="274315"/>
          </a:xfrm>
          <a:prstGeom prst="rect">
            <a:avLst/>
          </a:prstGeom>
          <a:solidFill>
            <a:srgbClr val="0000E5">
              <a:lumMod val="75000"/>
            </a:srgbClr>
          </a:solidFill>
          <a:ln w="9525" cap="flat" cmpd="sng" algn="ctr">
            <a:solidFill>
              <a:srgbClr val="CCCCFF"/>
            </a:solidFill>
            <a:prstDash val="solid"/>
            <a:round/>
            <a:headEnd type="none" w="med" len="med"/>
            <a:tailEnd type="none" w="med" len="med"/>
          </a:ln>
        </p:spPr>
        <p:txBody>
          <a:bodyPr vert="horz" wrap="square" lIns="68580" tIns="34290" rIns="68580" bIns="34290" numCol="1" rtlCol="0" anchor="ctr" anchorCtr="0" compatLnSpc="1"/>
          <a:lstStyle>
            <a:defPPr>
              <a:defRPr lang="en-US"/>
            </a:defPPr>
            <a:lvl1pPr algn="ctr">
              <a:defRPr b="1">
                <a:solidFill>
                  <a:srgbClr val="FFFFFF"/>
                </a:solidFill>
                <a:latin typeface="Times New Roman" panose="02020603050405020304" pitchFamily="18" charset="0"/>
                <a:ea typeface="Arial Unicode MS" panose="020B0604020202020204" charset="-122"/>
                <a:cs typeface="Times New Roman" panose="02020603050405020304" pitchFamily="18" charset="0"/>
              </a:defRPr>
            </a:lvl1pPr>
          </a:lstStyle>
          <a:p>
            <a:r>
              <a:rPr lang="de-DE" altLang="zh-CN" sz="1600" dirty="0"/>
              <a:t>Zonal</a:t>
            </a:r>
            <a:endParaRPr lang="zh-CN" altLang="en-US" sz="1600" dirty="0">
              <a:ea typeface="微软雅黑" panose="020B0503020204020204" pitchFamily="34" charset="-122"/>
            </a:endParaRPr>
          </a:p>
        </p:txBody>
      </p:sp>
      <p:sp>
        <p:nvSpPr>
          <p:cNvPr id="16" name="矩形 15">
            <a:extLst>
              <a:ext uri="{FF2B5EF4-FFF2-40B4-BE49-F238E27FC236}">
                <a16:creationId xmlns:a16="http://schemas.microsoft.com/office/drawing/2014/main" id="{63FE7CFE-7BE2-3259-C2ED-006837B37829}"/>
              </a:ext>
            </a:extLst>
          </p:cNvPr>
          <p:cNvSpPr/>
          <p:nvPr/>
        </p:nvSpPr>
        <p:spPr bwMode="auto">
          <a:xfrm>
            <a:off x="4607817" y="1148356"/>
            <a:ext cx="2159356" cy="4307863"/>
          </a:xfrm>
          <a:prstGeom prst="rect">
            <a:avLst/>
          </a:prstGeom>
          <a:noFill/>
          <a:ln>
            <a:solidFill>
              <a:srgbClr val="0033CC"/>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tIns="108000"/>
          <a:lstStyle/>
          <a:p>
            <a:pPr>
              <a:defRPr/>
            </a:pPr>
            <a:endParaRPr lang="zh-CN" altLang="en-US" sz="1500" b="1"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文本框 10">
            <a:extLst>
              <a:ext uri="{FF2B5EF4-FFF2-40B4-BE49-F238E27FC236}">
                <a16:creationId xmlns:a16="http://schemas.microsoft.com/office/drawing/2014/main" id="{15FE1733-E21A-6EC4-2956-6B5FB75B2B1D}"/>
              </a:ext>
            </a:extLst>
          </p:cNvPr>
          <p:cNvSpPr txBox="1"/>
          <p:nvPr/>
        </p:nvSpPr>
        <p:spPr>
          <a:xfrm>
            <a:off x="6867534" y="1148358"/>
            <a:ext cx="2159355" cy="274315"/>
          </a:xfrm>
          <a:prstGeom prst="rect">
            <a:avLst/>
          </a:prstGeom>
          <a:solidFill>
            <a:srgbClr val="0000E5">
              <a:lumMod val="75000"/>
            </a:srgbClr>
          </a:solidFill>
          <a:ln w="9525" cap="flat" cmpd="sng" algn="ctr">
            <a:solidFill>
              <a:srgbClr val="CCCCFF"/>
            </a:solidFill>
            <a:prstDash val="solid"/>
            <a:round/>
            <a:headEnd type="none" w="med" len="med"/>
            <a:tailEnd type="none" w="med" len="med"/>
          </a:ln>
        </p:spPr>
        <p:txBody>
          <a:bodyPr vert="horz" wrap="square" lIns="68580" tIns="34290" rIns="68580" bIns="34290" numCol="1" rtlCol="0" anchor="ctr" anchorCtr="0" compatLnSpc="1"/>
          <a:lstStyle>
            <a:defPPr>
              <a:defRPr lang="en-US"/>
            </a:defPPr>
            <a:lvl1pPr algn="ctr">
              <a:defRPr b="1">
                <a:solidFill>
                  <a:srgbClr val="FFFFFF"/>
                </a:solidFill>
                <a:latin typeface="Times New Roman" panose="02020603050405020304" pitchFamily="18" charset="0"/>
                <a:ea typeface="Arial Unicode MS" panose="020B0604020202020204" charset="-122"/>
                <a:cs typeface="Times New Roman" panose="02020603050405020304" pitchFamily="18" charset="0"/>
              </a:defRPr>
            </a:lvl1pPr>
          </a:lstStyle>
          <a:p>
            <a:r>
              <a:rPr lang="de-DE" altLang="zh-CN" sz="1600" dirty="0"/>
              <a:t>Tubes</a:t>
            </a:r>
            <a:endParaRPr lang="zh-CN" altLang="en-US" sz="1600" dirty="0"/>
          </a:p>
        </p:txBody>
      </p:sp>
      <p:sp>
        <p:nvSpPr>
          <p:cNvPr id="18" name="矩形 17">
            <a:extLst>
              <a:ext uri="{FF2B5EF4-FFF2-40B4-BE49-F238E27FC236}">
                <a16:creationId xmlns:a16="http://schemas.microsoft.com/office/drawing/2014/main" id="{39303E1B-57A9-1BDC-99D0-0514697BAF8B}"/>
              </a:ext>
            </a:extLst>
          </p:cNvPr>
          <p:cNvSpPr/>
          <p:nvPr/>
        </p:nvSpPr>
        <p:spPr bwMode="auto">
          <a:xfrm>
            <a:off x="6867534" y="1148356"/>
            <a:ext cx="2159356" cy="4307862"/>
          </a:xfrm>
          <a:prstGeom prst="rect">
            <a:avLst/>
          </a:prstGeom>
          <a:noFill/>
          <a:ln>
            <a:solidFill>
              <a:srgbClr val="0033CC"/>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tIns="108000"/>
          <a:lstStyle/>
          <a:p>
            <a:pPr>
              <a:defRPr/>
            </a:pPr>
            <a:endParaRPr lang="zh-CN" altLang="en-US" sz="1500" b="1"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9" name="图片 18">
            <a:extLst>
              <a:ext uri="{FF2B5EF4-FFF2-40B4-BE49-F238E27FC236}">
                <a16:creationId xmlns:a16="http://schemas.microsoft.com/office/drawing/2014/main" id="{551783C4-1754-F2D9-A28A-B2583EE8E881}"/>
              </a:ext>
            </a:extLst>
          </p:cNvPr>
          <p:cNvPicPr>
            <a:picLocks noChangeAspect="1"/>
          </p:cNvPicPr>
          <p:nvPr/>
        </p:nvPicPr>
        <p:blipFill>
          <a:blip r:embed="rId3"/>
          <a:stretch>
            <a:fillRect/>
          </a:stretch>
        </p:blipFill>
        <p:spPr>
          <a:xfrm>
            <a:off x="221398" y="1501156"/>
            <a:ext cx="1941908" cy="1276457"/>
          </a:xfrm>
          <a:prstGeom prst="rect">
            <a:avLst/>
          </a:prstGeom>
        </p:spPr>
      </p:pic>
      <p:pic>
        <p:nvPicPr>
          <p:cNvPr id="20" name="图片 19">
            <a:extLst>
              <a:ext uri="{FF2B5EF4-FFF2-40B4-BE49-F238E27FC236}">
                <a16:creationId xmlns:a16="http://schemas.microsoft.com/office/drawing/2014/main" id="{BEBED2AA-D4F4-EC64-1720-6DBAC9D2F9FE}"/>
              </a:ext>
            </a:extLst>
          </p:cNvPr>
          <p:cNvPicPr>
            <a:picLocks noChangeAspect="1"/>
          </p:cNvPicPr>
          <p:nvPr/>
        </p:nvPicPr>
        <p:blipFill rotWithShape="1">
          <a:blip r:embed="rId4"/>
          <a:srcRect l="3230" r="71775"/>
          <a:stretch/>
        </p:blipFill>
        <p:spPr>
          <a:xfrm>
            <a:off x="2532892" y="1422673"/>
            <a:ext cx="1789770" cy="1354940"/>
          </a:xfrm>
          <a:prstGeom prst="rect">
            <a:avLst/>
          </a:prstGeom>
        </p:spPr>
      </p:pic>
      <p:pic>
        <p:nvPicPr>
          <p:cNvPr id="21" name="图片 20">
            <a:extLst>
              <a:ext uri="{FF2B5EF4-FFF2-40B4-BE49-F238E27FC236}">
                <a16:creationId xmlns:a16="http://schemas.microsoft.com/office/drawing/2014/main" id="{FF5FC7BF-7B90-B288-1F9A-D78CED39F8E6}"/>
              </a:ext>
            </a:extLst>
          </p:cNvPr>
          <p:cNvPicPr>
            <a:picLocks noChangeAspect="1"/>
          </p:cNvPicPr>
          <p:nvPr/>
        </p:nvPicPr>
        <p:blipFill rotWithShape="1">
          <a:blip r:embed="rId4"/>
          <a:srcRect l="29459" t="18514" r="36456" b="2903"/>
          <a:stretch/>
        </p:blipFill>
        <p:spPr>
          <a:xfrm>
            <a:off x="4725702" y="1485431"/>
            <a:ext cx="1923586" cy="1229423"/>
          </a:xfrm>
          <a:prstGeom prst="rect">
            <a:avLst/>
          </a:prstGeom>
        </p:spPr>
      </p:pic>
      <p:sp>
        <p:nvSpPr>
          <p:cNvPr id="23" name="文本框 22">
            <a:extLst>
              <a:ext uri="{FF2B5EF4-FFF2-40B4-BE49-F238E27FC236}">
                <a16:creationId xmlns:a16="http://schemas.microsoft.com/office/drawing/2014/main" id="{75EBC376-2040-7F5B-E6E2-29EFA5449538}"/>
              </a:ext>
            </a:extLst>
          </p:cNvPr>
          <p:cNvSpPr txBox="1"/>
          <p:nvPr/>
        </p:nvSpPr>
        <p:spPr>
          <a:xfrm>
            <a:off x="221398" y="2870896"/>
            <a:ext cx="2045249" cy="1546577"/>
          </a:xfrm>
          <a:prstGeom prst="rect">
            <a:avLst/>
          </a:prstGeom>
          <a:noFill/>
        </p:spPr>
        <p:txBody>
          <a:bodyPr wrap="square" rtlCol="0">
            <a:spAutoFit/>
          </a:bodyPr>
          <a:lstStyle/>
          <a:p>
            <a:r>
              <a:rPr lang="zh-CN" altLang="en-US" sz="1350" dirty="0"/>
              <a:t>即无约束空域。</a:t>
            </a:r>
            <a:endParaRPr lang="en-US" altLang="zh-CN" sz="1350" dirty="0"/>
          </a:p>
          <a:p>
            <a:endParaRPr lang="en-US" altLang="zh-CN" sz="1350" dirty="0"/>
          </a:p>
          <a:p>
            <a:r>
              <a:rPr lang="zh-CN" altLang="en-US" sz="1350" dirty="0"/>
              <a:t>飞行器</a:t>
            </a:r>
            <a:r>
              <a:rPr lang="zh-CN" altLang="en-US" sz="1350" dirty="0">
                <a:solidFill>
                  <a:srgbClr val="FF0000"/>
                </a:solidFill>
              </a:rPr>
              <a:t>允许在起点和终点间沿直线飞行</a:t>
            </a:r>
            <a:r>
              <a:rPr lang="zh-CN" altLang="en-US" sz="1350" dirty="0"/>
              <a:t>，只需飞行员自行考虑实际的楼高等物理约束。</a:t>
            </a:r>
            <a:endParaRPr lang="en-US" altLang="zh-CN" sz="1350" dirty="0"/>
          </a:p>
          <a:p>
            <a:endParaRPr lang="en-US" altLang="zh-CN" sz="1350" dirty="0"/>
          </a:p>
        </p:txBody>
      </p:sp>
      <p:sp>
        <p:nvSpPr>
          <p:cNvPr id="24" name="文本框 23">
            <a:extLst>
              <a:ext uri="{FF2B5EF4-FFF2-40B4-BE49-F238E27FC236}">
                <a16:creationId xmlns:a16="http://schemas.microsoft.com/office/drawing/2014/main" id="{504852E1-73E0-FDA3-0C8E-FA16E828D90A}"/>
              </a:ext>
            </a:extLst>
          </p:cNvPr>
          <p:cNvSpPr txBox="1"/>
          <p:nvPr/>
        </p:nvSpPr>
        <p:spPr>
          <a:xfrm>
            <a:off x="2376106" y="2815257"/>
            <a:ext cx="2231669" cy="2377574"/>
          </a:xfrm>
          <a:prstGeom prst="rect">
            <a:avLst/>
          </a:prstGeom>
          <a:noFill/>
        </p:spPr>
        <p:txBody>
          <a:bodyPr wrap="square" rtlCol="0">
            <a:spAutoFit/>
          </a:bodyPr>
          <a:lstStyle/>
          <a:p>
            <a:r>
              <a:rPr lang="zh-CN" altLang="en-US" sz="1350" dirty="0">
                <a:solidFill>
                  <a:srgbClr val="FF0000"/>
                </a:solidFill>
              </a:rPr>
              <a:t>空域被分成多层，每层只允许一定方向的飞行</a:t>
            </a:r>
            <a:r>
              <a:rPr lang="zh-CN" altLang="en-US" sz="1350" dirty="0"/>
              <a:t>。飞行器必须根据它们的航向确定高度（也确定效率），理论上需要根据目的地一次性飞到指定高度，中间不能跨层运行。</a:t>
            </a:r>
            <a:endParaRPr lang="en-US" altLang="zh-CN" sz="1350" dirty="0"/>
          </a:p>
          <a:p>
            <a:endParaRPr lang="en-US" altLang="zh-CN" sz="1350" dirty="0"/>
          </a:p>
          <a:p>
            <a:r>
              <a:rPr lang="zh-CN" altLang="en-US" sz="1350" dirty="0"/>
              <a:t>减少冲突，但是这也意味着飞行器不能选择效率最高的路线。</a:t>
            </a:r>
            <a:endParaRPr lang="en-US" altLang="zh-CN" sz="1350" dirty="0"/>
          </a:p>
        </p:txBody>
      </p:sp>
      <p:sp>
        <p:nvSpPr>
          <p:cNvPr id="25" name="文本框 24">
            <a:extLst>
              <a:ext uri="{FF2B5EF4-FFF2-40B4-BE49-F238E27FC236}">
                <a16:creationId xmlns:a16="http://schemas.microsoft.com/office/drawing/2014/main" id="{69B435A9-E632-10F9-5DDE-808096FF73EB}"/>
              </a:ext>
            </a:extLst>
          </p:cNvPr>
          <p:cNvSpPr txBox="1"/>
          <p:nvPr/>
        </p:nvSpPr>
        <p:spPr>
          <a:xfrm>
            <a:off x="4721882" y="2851425"/>
            <a:ext cx="2045249" cy="2377574"/>
          </a:xfrm>
          <a:prstGeom prst="rect">
            <a:avLst/>
          </a:prstGeom>
          <a:noFill/>
        </p:spPr>
        <p:txBody>
          <a:bodyPr wrap="square" rtlCol="0">
            <a:spAutoFit/>
          </a:bodyPr>
          <a:lstStyle/>
          <a:p>
            <a:r>
              <a:rPr lang="zh-CN" altLang="en-US" sz="1350" dirty="0">
                <a:solidFill>
                  <a:srgbClr val="FF0000"/>
                </a:solidFill>
              </a:rPr>
              <a:t>空域中有划定好的环路，在同一个环上可以顺时针或逆时针走</a:t>
            </a:r>
            <a:r>
              <a:rPr lang="zh-CN" altLang="en-US" sz="1350" dirty="0"/>
              <a:t>，放射性的路是连接环用的。在这个模式中没有高度这个概念，同样飞行器也不能自由选择飞行角度。</a:t>
            </a:r>
            <a:endParaRPr lang="en-US" altLang="zh-CN" sz="1350" dirty="0"/>
          </a:p>
          <a:p>
            <a:endParaRPr lang="en-US" altLang="zh-CN" sz="1350" dirty="0"/>
          </a:p>
          <a:p>
            <a:r>
              <a:rPr lang="zh-CN" altLang="en-US" sz="1350" dirty="0"/>
              <a:t>这个模式类似地面环路，规定好了飞行器的航迹，理论上能减少冲突</a:t>
            </a:r>
            <a:endParaRPr lang="en-US" altLang="zh-CN" sz="1350" dirty="0"/>
          </a:p>
        </p:txBody>
      </p:sp>
      <p:sp>
        <p:nvSpPr>
          <p:cNvPr id="26" name="文本框 25">
            <a:extLst>
              <a:ext uri="{FF2B5EF4-FFF2-40B4-BE49-F238E27FC236}">
                <a16:creationId xmlns:a16="http://schemas.microsoft.com/office/drawing/2014/main" id="{6271797F-3983-4159-841C-179ACB306794}"/>
              </a:ext>
            </a:extLst>
          </p:cNvPr>
          <p:cNvSpPr txBox="1"/>
          <p:nvPr/>
        </p:nvSpPr>
        <p:spPr>
          <a:xfrm>
            <a:off x="6996901" y="2815257"/>
            <a:ext cx="2233227" cy="2377574"/>
          </a:xfrm>
          <a:prstGeom prst="rect">
            <a:avLst/>
          </a:prstGeom>
          <a:noFill/>
        </p:spPr>
        <p:txBody>
          <a:bodyPr wrap="square" rtlCol="0">
            <a:spAutoFit/>
          </a:bodyPr>
          <a:lstStyle/>
          <a:p>
            <a:r>
              <a:rPr lang="zh-CN" altLang="en-US" sz="1350" dirty="0">
                <a:solidFill>
                  <a:srgbClr val="FF0000"/>
                </a:solidFill>
              </a:rPr>
              <a:t>三维空域网格状划分，高度层可以在指定交汇点切换</a:t>
            </a:r>
            <a:r>
              <a:rPr lang="zh-CN" altLang="en-US" sz="1350" dirty="0"/>
              <a:t>，交汇点有航班通过会被占用一段时间，期间其他航班不能通过。飞行器的</a:t>
            </a:r>
            <a:r>
              <a:rPr lang="en-US" altLang="zh-CN" sz="1350" dirty="0"/>
              <a:t>4D</a:t>
            </a:r>
            <a:r>
              <a:rPr lang="zh-CN" altLang="en-US" sz="1350" dirty="0"/>
              <a:t>航迹会采用</a:t>
            </a:r>
            <a:r>
              <a:rPr lang="en-US" altLang="zh-CN" sz="1350" dirty="0"/>
              <a:t>A</a:t>
            </a:r>
            <a:r>
              <a:rPr lang="zh-CN" altLang="en-US" sz="1350" dirty="0"/>
              <a:t>*深度优先算法规划航班的最短路径预先规划。</a:t>
            </a:r>
            <a:endParaRPr lang="en-US" altLang="zh-CN" sz="1350" dirty="0"/>
          </a:p>
          <a:p>
            <a:endParaRPr lang="en-US" altLang="zh-CN" sz="1350" dirty="0"/>
          </a:p>
          <a:p>
            <a:r>
              <a:rPr lang="zh-CN" altLang="en-US" sz="1350" dirty="0"/>
              <a:t>冲突的可能性更小，但效率较低。</a:t>
            </a:r>
            <a:endParaRPr lang="en-US" altLang="zh-CN" sz="1350" dirty="0"/>
          </a:p>
        </p:txBody>
      </p:sp>
      <p:pic>
        <p:nvPicPr>
          <p:cNvPr id="28" name="图片 27">
            <a:extLst>
              <a:ext uri="{FF2B5EF4-FFF2-40B4-BE49-F238E27FC236}">
                <a16:creationId xmlns:a16="http://schemas.microsoft.com/office/drawing/2014/main" id="{EEAF75CC-DC72-F619-EF3B-51CEA7B757DE}"/>
              </a:ext>
            </a:extLst>
          </p:cNvPr>
          <p:cNvPicPr>
            <a:picLocks noChangeAspect="1"/>
          </p:cNvPicPr>
          <p:nvPr/>
        </p:nvPicPr>
        <p:blipFill>
          <a:blip r:embed="rId5"/>
          <a:stretch>
            <a:fillRect/>
          </a:stretch>
        </p:blipFill>
        <p:spPr>
          <a:xfrm>
            <a:off x="6996901" y="1501157"/>
            <a:ext cx="1900622" cy="1229423"/>
          </a:xfrm>
          <a:prstGeom prst="rect">
            <a:avLst/>
          </a:prstGeom>
        </p:spPr>
      </p:pic>
      <p:pic>
        <p:nvPicPr>
          <p:cNvPr id="30" name="图片 29">
            <a:extLst>
              <a:ext uri="{FF2B5EF4-FFF2-40B4-BE49-F238E27FC236}">
                <a16:creationId xmlns:a16="http://schemas.microsoft.com/office/drawing/2014/main" id="{55BBA992-9950-1CDD-6C27-C4188BB01A88}"/>
              </a:ext>
            </a:extLst>
          </p:cNvPr>
          <p:cNvPicPr>
            <a:picLocks noChangeAspect="1"/>
          </p:cNvPicPr>
          <p:nvPr/>
        </p:nvPicPr>
        <p:blipFill rotWithShape="1">
          <a:blip r:embed="rId6"/>
          <a:srcRect l="15180"/>
          <a:stretch/>
        </p:blipFill>
        <p:spPr>
          <a:xfrm>
            <a:off x="101129" y="5562874"/>
            <a:ext cx="9042871" cy="1307306"/>
          </a:xfrm>
          <a:prstGeom prst="rect">
            <a:avLst/>
          </a:prstGeom>
        </p:spPr>
      </p:pic>
      <p:sp>
        <p:nvSpPr>
          <p:cNvPr id="32" name="文本框 31">
            <a:extLst>
              <a:ext uri="{FF2B5EF4-FFF2-40B4-BE49-F238E27FC236}">
                <a16:creationId xmlns:a16="http://schemas.microsoft.com/office/drawing/2014/main" id="{F5405D3F-A7A5-BDCE-6CE9-FB7CCA003A0D}"/>
              </a:ext>
            </a:extLst>
          </p:cNvPr>
          <p:cNvSpPr txBox="1"/>
          <p:nvPr/>
        </p:nvSpPr>
        <p:spPr>
          <a:xfrm>
            <a:off x="8617106" y="-6942"/>
            <a:ext cx="613022" cy="507831"/>
          </a:xfrm>
          <a:prstGeom prst="rect">
            <a:avLst/>
          </a:prstGeom>
          <a:noFill/>
        </p:spPr>
        <p:txBody>
          <a:bodyPr wrap="square">
            <a:spAutoFit/>
          </a:bodyPr>
          <a:lstStyle/>
          <a:p>
            <a:r>
              <a:rPr lang="zh-CN" altLang="en-US" sz="1350" dirty="0"/>
              <a:t>政府主导</a:t>
            </a:r>
          </a:p>
        </p:txBody>
      </p:sp>
      <p:pic>
        <p:nvPicPr>
          <p:cNvPr id="34" name="图片 33">
            <a:extLst>
              <a:ext uri="{FF2B5EF4-FFF2-40B4-BE49-F238E27FC236}">
                <a16:creationId xmlns:a16="http://schemas.microsoft.com/office/drawing/2014/main" id="{BAC1B2B9-ADA2-3985-FDF6-78FB14E41F6A}"/>
              </a:ext>
            </a:extLst>
          </p:cNvPr>
          <p:cNvPicPr>
            <a:picLocks noChangeAspect="1"/>
          </p:cNvPicPr>
          <p:nvPr/>
        </p:nvPicPr>
        <p:blipFill>
          <a:blip r:embed="rId7"/>
          <a:stretch>
            <a:fillRect/>
          </a:stretch>
        </p:blipFill>
        <p:spPr>
          <a:xfrm>
            <a:off x="4979599" y="7048469"/>
            <a:ext cx="6565106" cy="1243013"/>
          </a:xfrm>
          <a:prstGeom prst="rect">
            <a:avLst/>
          </a:prstGeom>
        </p:spPr>
      </p:pic>
      <p:sp>
        <p:nvSpPr>
          <p:cNvPr id="3" name="文本框 2">
            <a:extLst>
              <a:ext uri="{FF2B5EF4-FFF2-40B4-BE49-F238E27FC236}">
                <a16:creationId xmlns:a16="http://schemas.microsoft.com/office/drawing/2014/main" id="{C004980D-5280-E0A1-46D2-73D8381EBC0C}"/>
              </a:ext>
            </a:extLst>
          </p:cNvPr>
          <p:cNvSpPr txBox="1"/>
          <p:nvPr/>
        </p:nvSpPr>
        <p:spPr>
          <a:xfrm>
            <a:off x="221398" y="4346419"/>
            <a:ext cx="2026341" cy="992579"/>
          </a:xfrm>
          <a:prstGeom prst="rect">
            <a:avLst/>
          </a:prstGeom>
          <a:noFill/>
        </p:spPr>
        <p:txBody>
          <a:bodyPr wrap="square">
            <a:spAutoFit/>
          </a:bodyPr>
          <a:lstStyle/>
          <a:p>
            <a:r>
              <a:rPr lang="zh-CN" altLang="en-US" sz="1350" dirty="0"/>
              <a:t>优点是灵活性高，能够提高飞行效率；缺点是是需要更多的空中交通管制工作</a:t>
            </a:r>
            <a:r>
              <a:rPr lang="zh-CN" altLang="en-US" sz="1800" dirty="0"/>
              <a:t>。</a:t>
            </a:r>
          </a:p>
        </p:txBody>
      </p:sp>
    </p:spTree>
    <p:extLst>
      <p:ext uri="{BB962C8B-B14F-4D97-AF65-F5344CB8AC3E}">
        <p14:creationId xmlns:p14="http://schemas.microsoft.com/office/powerpoint/2010/main" val="3944065737"/>
      </p:ext>
    </p:extLst>
  </p:cSld>
  <p:clrMapOvr>
    <a:masterClrMapping/>
  </p:clrMapOvr>
</p:sld>
</file>

<file path=ppt/theme/theme1.xml><?xml version="1.0" encoding="utf-8"?>
<a:theme xmlns:a="http://schemas.openxmlformats.org/drawingml/2006/main" name="1_主题3">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5E9EFF"/>
            </a:gs>
            <a:gs pos="39999">
              <a:srgbClr val="85C2FF"/>
            </a:gs>
            <a:gs pos="70000">
              <a:srgbClr val="C4D6EB"/>
            </a:gs>
            <a:gs pos="100000">
              <a:srgbClr val="FFEBFA"/>
            </a:gs>
          </a:gsLst>
          <a:lin ang="16200000"/>
        </a:gradFill>
        <a:ln w="25400" cap="flat" cmpd="sng" algn="ctr">
          <a:solidFill>
            <a:schemeClr val="tx1"/>
          </a:solidFill>
          <a:prstDash val="solid"/>
          <a:round/>
          <a:headEnd type="none" w="med" len="med"/>
          <a:tailEnd type="triangl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gradFill rotWithShape="1">
          <a:gsLst>
            <a:gs pos="0">
              <a:srgbClr val="5E9EFF"/>
            </a:gs>
            <a:gs pos="39999">
              <a:srgbClr val="85C2FF"/>
            </a:gs>
            <a:gs pos="70000">
              <a:srgbClr val="C4D6EB"/>
            </a:gs>
            <a:gs pos="100000">
              <a:srgbClr val="FFEBFA"/>
            </a:gs>
          </a:gsLst>
          <a:lin ang="16200000"/>
        </a:gradFill>
        <a:ln w="25400" cap="flat" cmpd="sng" algn="ctr">
          <a:solidFill>
            <a:schemeClr val="tx1"/>
          </a:solidFill>
          <a:prstDash val="solid"/>
          <a:round/>
          <a:headEnd type="none" w="med" len="med"/>
          <a:tailEnd type="none" w="med" len="med"/>
        </a:ln>
      </a:spPr>
      <a:body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5591</TotalTime>
  <Words>3776</Words>
  <Application>Microsoft Office PowerPoint</Application>
  <PresentationFormat>全屏显示(4:3)</PresentationFormat>
  <Paragraphs>244</Paragraphs>
  <Slides>19</Slides>
  <Notes>16</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ElsevierGulliver</vt:lpstr>
      <vt:lpstr>HelveticaNeue Regular</vt:lpstr>
      <vt:lpstr>NexusSans</vt:lpstr>
      <vt:lpstr>黑体</vt:lpstr>
      <vt:lpstr>Arial</vt:lpstr>
      <vt:lpstr>Calibri</vt:lpstr>
      <vt:lpstr>Times New Roman</vt:lpstr>
      <vt:lpstr>Wingdings</vt:lpstr>
      <vt:lpstr>1_主题3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薛瑞</dc:creator>
  <cp:lastModifiedBy>shenwen chen</cp:lastModifiedBy>
  <cp:revision>2771</cp:revision>
  <dcterms:created xsi:type="dcterms:W3CDTF">2015-10-09T09:11:00Z</dcterms:created>
  <dcterms:modified xsi:type="dcterms:W3CDTF">2023-07-05T07:59:27Z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2052-11.1.0.10723</vt:lpwstr>
  </property>
  <property fmtid="{D5CDD505-2E9C-101B-9397-08002B2CF9AE}" pid="3" name="ICV">
    <vt:lpwstr>C6DFA1D0D5924B7AB05AE53A614268D5</vt:lpwstr>
  </property>
</Properties>
</file>