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F6CD-DCF6-483D-969C-DED4EA570956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602E-5582-4C83-9B06-0B03D97B6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5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68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3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2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59949" y="4"/>
            <a:ext cx="12266547" cy="6874559"/>
            <a:chOff x="-59606" y="3"/>
            <a:chExt cx="12196270" cy="6876151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95"/>
            <a:stretch/>
          </p:blipFill>
          <p:spPr bwMode="auto">
            <a:xfrm>
              <a:off x="2172643" y="3"/>
              <a:ext cx="9964021" cy="6876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95" r="73049"/>
            <a:stretch/>
          </p:blipFill>
          <p:spPr bwMode="auto">
            <a:xfrm flipH="1">
              <a:off x="-59606" y="3"/>
              <a:ext cx="2252385" cy="6876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Rectangle 20"/>
          <p:cNvSpPr/>
          <p:nvPr userDrawn="1"/>
        </p:nvSpPr>
        <p:spPr>
          <a:xfrm>
            <a:off x="-12914" y="5082369"/>
            <a:ext cx="12204915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 smtClean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bg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  <p:pic>
        <p:nvPicPr>
          <p:cNvPr id="13" name="Picture 2" descr="C:\Publicité_Marque\logos\Logos et blockmarque BMCI\BMCI logo horizontal\Logo BMCI quadri\Logo BMCI quadri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9" y="5490720"/>
            <a:ext cx="3744236" cy="11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 userDrawn="1"/>
        </p:nvCxnSpPr>
        <p:spPr>
          <a:xfrm>
            <a:off x="456772" y="879000"/>
            <a:ext cx="112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866927"/>
            <a:ext cx="12192000" cy="5247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1800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 hasCustomPrompt="1"/>
          </p:nvPr>
        </p:nvSpPr>
        <p:spPr>
          <a:xfrm>
            <a:off x="456772" y="99026"/>
            <a:ext cx="11280000" cy="745664"/>
          </a:xfrm>
        </p:spPr>
        <p:txBody>
          <a:bodyPr>
            <a:normAutofit/>
          </a:bodyPr>
          <a:lstStyle>
            <a:lvl1pPr>
              <a:defRPr sz="2899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409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2914" y="5082369"/>
            <a:ext cx="12204915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 smtClean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bg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  <p:pic>
        <p:nvPicPr>
          <p:cNvPr id="12" name="Picture 2" descr="C:\Publicité_Marque\logos\Logos et blockmarque BMCI\BMCI logo horizontal\Logo BMCI quadri\Logo BMCI quadr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9" y="5490720"/>
            <a:ext cx="3744236" cy="11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1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5" y="2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2369"/>
            <a:ext cx="12196984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 smtClean="0">
              <a:solidFill>
                <a:srgbClr val="43B02A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tx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  <p:pic>
        <p:nvPicPr>
          <p:cNvPr id="13" name="Picture 2" descr="C:\Publicité_Marque\logos\Logos et blockmarque BMCI\BMCI logo horizontal\Logo BMCI quadri\Logo BMCI quadri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9" y="5490720"/>
            <a:ext cx="3744236" cy="11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Presentation title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|  00/00/0000  |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4949" y="332656"/>
            <a:ext cx="6207116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52" defTabSz="1214537">
              <a:lnSpc>
                <a:spcPct val="120000"/>
              </a:lnSpc>
            </a:pPr>
            <a:r>
              <a:rPr lang="en-GB" sz="1600" b="1" u="sng" dirty="0" smtClean="0">
                <a:solidFill>
                  <a:srgbClr val="000000"/>
                </a:solidFill>
              </a:rPr>
              <a:t>HOW TO INSERT A PICTURE ON A SLIDE WITH SEVERAL SHAPES?</a:t>
            </a:r>
          </a:p>
          <a:p>
            <a:pPr marL="234052" defTabSz="1214537">
              <a:lnSpc>
                <a:spcPct val="120000"/>
              </a:lnSpc>
            </a:pPr>
            <a:endParaRPr lang="en-GB" sz="1600" u="sng" dirty="0" smtClean="0">
              <a:solidFill>
                <a:srgbClr val="000000"/>
              </a:solidFill>
            </a:endParaRP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 smtClean="0">
                <a:solidFill>
                  <a:srgbClr val="000000"/>
                </a:solidFill>
              </a:rPr>
              <a:t>View </a:t>
            </a: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  <a:defRPr/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 dirty="0" smtClean="0">
                <a:solidFill>
                  <a:srgbClr val="000000"/>
                </a:solidFill>
                <a:sym typeface="Wingdings 3"/>
              </a:rPr>
            </a:b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 smtClean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 smtClean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 smtClean="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 dirty="0" smtClean="0">
              <a:solidFill>
                <a:srgbClr val="000000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36" y="332656"/>
            <a:ext cx="3489060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64087" y="1895933"/>
            <a:ext cx="4833209" cy="4142779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80" y="3461401"/>
            <a:ext cx="2988397" cy="22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175" y="4784422"/>
            <a:ext cx="2112234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4949" y="4620406"/>
            <a:ext cx="2366689" cy="4134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r>
              <a:rPr lang="en-GB" sz="1800" b="1" dirty="0" smtClean="0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 dirty="0" smtClean="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 dirty="0" smtClean="0">
                <a:solidFill>
                  <a:srgbClr val="FFFFFF"/>
                </a:solidFill>
              </a:rPr>
              <a:t>NOT TO DO</a:t>
            </a:r>
            <a:r>
              <a:rPr lang="en-GB" sz="1800" b="1" dirty="0" smtClean="0">
                <a:solidFill>
                  <a:srgbClr val="D0DF00"/>
                </a:solidFill>
                <a:sym typeface="Wingdings 3"/>
              </a:rPr>
              <a:t></a:t>
            </a:r>
            <a:endParaRPr lang="en-GB" sz="1800" dirty="0" smtClean="0">
              <a:solidFill>
                <a:srgbClr val="D0D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367" y="608224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3250" y="163319"/>
            <a:ext cx="7104000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INSERT TITLE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  <p:pic>
        <p:nvPicPr>
          <p:cNvPr id="10" name="Picture 2" descr="C:\Publicité_Marque\logos\Logos et blockmarque BMCI\BMCI logo horizontal\Logo BMCI quadri\Logo BMCI quadr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9" y="6145705"/>
            <a:ext cx="2171441" cy="6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1367" y="608224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3250" y="163319"/>
            <a:ext cx="7104000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  <p:pic>
        <p:nvPicPr>
          <p:cNvPr id="6" name="Picture 2" descr="C:\Publicité_Marque\logos\Logos et blockmarque BMCI\BMCI logo horizontal\Logo BMCI quadri\Logo BMCI quadr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6" y="6145705"/>
            <a:ext cx="2171441" cy="6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0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23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80"/>
            <a:ext cx="12192000" cy="61122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5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6772" y="99026"/>
            <a:ext cx="1128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70085" y="6395560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7148" y="6395560"/>
            <a:ext cx="9447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E4B51AC9-4650-4AD2-A5E8-FC96EE070361}" type="datetime3">
              <a:rPr lang="en-US" smtClean="0">
                <a:solidFill>
                  <a:srgbClr val="000000"/>
                </a:solidFill>
              </a:rPr>
              <a:pPr defTabSz="1211636">
                <a:defRPr/>
              </a:pPr>
              <a:t>7 July 2022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MSIPCMContentMarking" descr="{&quot;HashCode&quot;:1319653229,&quot;Placement&quot;:&quot;Footer&quot;,&quot;Top&quot;:519.343,&quot;Left&quot;:844.5204,&quot;SlideWidth&quot;:960,&quot;SlideHeight&quot;:540}"/>
          <p:cNvSpPr txBox="1"/>
          <p:nvPr userDrawn="1"/>
        </p:nvSpPr>
        <p:spPr>
          <a:xfrm>
            <a:off x="10725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 smtClean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211636" rtl="0" eaLnBrk="1" latinLnBrk="0" hangingPunct="1">
        <a:spcBef>
          <a:spcPct val="0"/>
        </a:spcBef>
        <a:buNone/>
        <a:defRPr sz="28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636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096" indent="-237703" algn="l" defTabSz="1211636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497" indent="-233494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576" indent="-222970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636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1997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37809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43628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49446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81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636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454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27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089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4903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0722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53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10" y="905239"/>
            <a:ext cx="2341298" cy="50691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4" y="758118"/>
            <a:ext cx="2420667" cy="5240956"/>
          </a:xfrm>
          <a:prstGeom prst="rect">
            <a:avLst/>
          </a:prstGeom>
        </p:spPr>
      </p:pic>
      <p:pic>
        <p:nvPicPr>
          <p:cNvPr id="19" name="Picture 1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25" y="395756"/>
            <a:ext cx="3355383" cy="5965679"/>
          </a:xfrm>
          <a:prstGeom prst="rect">
            <a:avLst/>
          </a:prstGeom>
        </p:spPr>
      </p:pic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08596" y="120161"/>
            <a:ext cx="7061665" cy="432000"/>
          </a:xfrm>
        </p:spPr>
        <p:txBody>
          <a:bodyPr/>
          <a:lstStyle/>
          <a:p>
            <a:r>
              <a:rPr lang="fr-FR" dirty="0" smtClean="0"/>
              <a:t>IOS - RETRAIT SANS </a:t>
            </a:r>
            <a:r>
              <a:rPr lang="fr-FR" dirty="0" err="1" smtClean="0"/>
              <a:t>CARTe</a:t>
            </a:r>
            <a:endParaRPr lang="fr-FR" dirty="0"/>
          </a:p>
        </p:txBody>
      </p:sp>
      <p:cxnSp>
        <p:nvCxnSpPr>
          <p:cNvPr id="31" name="Straight Connector 43"/>
          <p:cNvCxnSpPr/>
          <p:nvPr/>
        </p:nvCxnSpPr>
        <p:spPr>
          <a:xfrm flipH="1" flipV="1">
            <a:off x="2464067" y="3173323"/>
            <a:ext cx="991142" cy="2664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3518704" y="3099686"/>
            <a:ext cx="2854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A aligner avec le message affiché sur Android :</a:t>
            </a:r>
          </a:p>
          <a:p>
            <a:pPr defTabSz="1212878"/>
            <a:endParaRPr lang="fr-FR" sz="1000" b="1" dirty="0" smtClean="0">
              <a:solidFill>
                <a:srgbClr val="000000"/>
              </a:solidFill>
              <a:latin typeface="Arial"/>
            </a:endParaRPr>
          </a:p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« Le montant de votre retrait doit être inférieur ou égal à 2 000 MAD »</a:t>
            </a:r>
          </a:p>
        </p:txBody>
      </p:sp>
      <p:cxnSp>
        <p:nvCxnSpPr>
          <p:cNvPr id="18" name="Straight Connector 43"/>
          <p:cNvCxnSpPr/>
          <p:nvPr/>
        </p:nvCxnSpPr>
        <p:spPr>
          <a:xfrm flipH="1">
            <a:off x="988577" y="2573767"/>
            <a:ext cx="2648408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636985" y="2430508"/>
            <a:ext cx="2854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Le motif « Transfert » est à supprimer</a:t>
            </a:r>
          </a:p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De façon générale, aligner les motifs avec ceux affichés sur Android</a:t>
            </a:r>
          </a:p>
        </p:txBody>
      </p:sp>
      <p:pic>
        <p:nvPicPr>
          <p:cNvPr id="25" name="Picture 1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367" y="395756"/>
            <a:ext cx="3355383" cy="5965679"/>
          </a:xfrm>
          <a:prstGeom prst="rect">
            <a:avLst/>
          </a:prstGeom>
        </p:spPr>
      </p:pic>
      <p:cxnSp>
        <p:nvCxnSpPr>
          <p:cNvPr id="26" name="Straight Connector 43"/>
          <p:cNvCxnSpPr/>
          <p:nvPr/>
        </p:nvCxnSpPr>
        <p:spPr>
          <a:xfrm flipH="1" flipV="1">
            <a:off x="8914529" y="2148809"/>
            <a:ext cx="960099" cy="480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874628" y="1919704"/>
            <a:ext cx="222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Mettre « Effectuer » au lieu de « Effectuez »</a:t>
            </a:r>
          </a:p>
        </p:txBody>
      </p:sp>
      <p:cxnSp>
        <p:nvCxnSpPr>
          <p:cNvPr id="30" name="Straight Connector 43"/>
          <p:cNvCxnSpPr/>
          <p:nvPr/>
        </p:nvCxnSpPr>
        <p:spPr>
          <a:xfrm flipH="1">
            <a:off x="1450797" y="1498953"/>
            <a:ext cx="1801493" cy="6637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252290" y="1330808"/>
            <a:ext cx="2854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Mettre « Motif du retrait sans carte » au lieu de « Motif du virement »</a:t>
            </a:r>
          </a:p>
        </p:txBody>
      </p:sp>
    </p:spTree>
    <p:extLst>
      <p:ext uri="{BB962C8B-B14F-4D97-AF65-F5344CB8AC3E}">
        <p14:creationId xmlns:p14="http://schemas.microsoft.com/office/powerpoint/2010/main" val="41457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08596" y="120161"/>
            <a:ext cx="7061665" cy="432000"/>
          </a:xfrm>
        </p:spPr>
        <p:txBody>
          <a:bodyPr/>
          <a:lstStyle/>
          <a:p>
            <a:r>
              <a:rPr lang="fr-FR" dirty="0" smtClean="0"/>
              <a:t>IOS - RETRAIT </a:t>
            </a:r>
            <a:r>
              <a:rPr lang="fr-FR" dirty="0"/>
              <a:t>SANS </a:t>
            </a:r>
            <a:r>
              <a:rPr lang="fr-FR" dirty="0" smtClean="0"/>
              <a:t>CARTE/Virements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518704" y="3099686"/>
            <a:ext cx="2854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Entre le premier écran pour effectuer un retrait sans carte et le deuxième écran pour valider le retrait, 1 centime se rajoute au solde du compte à débiter.</a:t>
            </a:r>
          </a:p>
          <a:p>
            <a:pPr defTabSz="1212878"/>
            <a:endParaRPr lang="fr-FR" sz="1000" b="1" dirty="0">
              <a:solidFill>
                <a:srgbClr val="000000"/>
              </a:solidFill>
              <a:latin typeface="Arial"/>
            </a:endParaRPr>
          </a:p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Cette anomalie est constatée également sur le parcours Virements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32407" y="660827"/>
            <a:ext cx="2443763" cy="5290962"/>
            <a:chOff x="332407" y="660827"/>
            <a:chExt cx="2443763" cy="529096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07" y="660827"/>
              <a:ext cx="2443763" cy="52909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88713" y="2993026"/>
              <a:ext cx="382158" cy="143915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68215" y="2986540"/>
              <a:ext cx="382158" cy="143915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0557" y="336161"/>
            <a:ext cx="3355383" cy="5965679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7087137" y="660827"/>
            <a:ext cx="2470749" cy="5349389"/>
            <a:chOff x="5855104" y="552405"/>
            <a:chExt cx="2470749" cy="534938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104" y="552405"/>
              <a:ext cx="2470749" cy="53493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296648" y="2842161"/>
              <a:ext cx="331335" cy="144379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7531" y="323468"/>
            <a:ext cx="3355383" cy="59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08596" y="120161"/>
            <a:ext cx="8223135" cy="432000"/>
          </a:xfrm>
        </p:spPr>
        <p:txBody>
          <a:bodyPr/>
          <a:lstStyle/>
          <a:p>
            <a:r>
              <a:rPr lang="fr-FR" dirty="0" smtClean="0"/>
              <a:t>Android - Historique virements &amp; RETRAITS sans carte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047707" y="3741048"/>
            <a:ext cx="21398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Lorsque je consulte mon historique des retraits sans carte, j’ai le message « Le service est indisponible pour le moment…. ».</a:t>
            </a:r>
            <a:endParaRPr lang="fr-FR" sz="10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0" y="693018"/>
            <a:ext cx="2375756" cy="5279457"/>
          </a:xfrm>
          <a:prstGeom prst="rect">
            <a:avLst/>
          </a:prstGeom>
        </p:spPr>
      </p:pic>
      <p:pic>
        <p:nvPicPr>
          <p:cNvPr id="3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0377" y="336161"/>
            <a:ext cx="3385638" cy="6019472"/>
          </a:xfrm>
          <a:prstGeom prst="rect">
            <a:avLst/>
          </a:prstGeom>
        </p:spPr>
      </p:pic>
      <p:cxnSp>
        <p:nvCxnSpPr>
          <p:cNvPr id="40" name="Straight Connector 43"/>
          <p:cNvCxnSpPr/>
          <p:nvPr/>
        </p:nvCxnSpPr>
        <p:spPr>
          <a:xfrm flipH="1" flipV="1">
            <a:off x="2598459" y="3864159"/>
            <a:ext cx="937119" cy="1482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851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08596" y="120161"/>
            <a:ext cx="7061665" cy="432000"/>
          </a:xfrm>
        </p:spPr>
        <p:txBody>
          <a:bodyPr/>
          <a:lstStyle/>
          <a:p>
            <a:r>
              <a:rPr lang="fr-FR" dirty="0" smtClean="0"/>
              <a:t>Android – retrait sans carte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" y="779646"/>
            <a:ext cx="2367093" cy="5260206"/>
          </a:xfrm>
          <a:prstGeom prst="rect">
            <a:avLst/>
          </a:prstGeom>
        </p:spPr>
      </p:pic>
      <p:pic>
        <p:nvPicPr>
          <p:cNvPr id="10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610" y="409638"/>
            <a:ext cx="3385638" cy="6019472"/>
          </a:xfrm>
          <a:prstGeom prst="rect">
            <a:avLst/>
          </a:prstGeom>
        </p:spPr>
      </p:pic>
      <p:cxnSp>
        <p:nvCxnSpPr>
          <p:cNvPr id="16" name="Straight Connector 43"/>
          <p:cNvCxnSpPr/>
          <p:nvPr/>
        </p:nvCxnSpPr>
        <p:spPr>
          <a:xfrm flipH="1">
            <a:off x="1357162" y="1498953"/>
            <a:ext cx="1895129" cy="51272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3252290" y="1330808"/>
            <a:ext cx="2854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2878"/>
            <a:r>
              <a:rPr lang="fr-FR" sz="1000" b="1" dirty="0" smtClean="0">
                <a:solidFill>
                  <a:srgbClr val="000000"/>
                </a:solidFill>
                <a:latin typeface="Arial"/>
              </a:rPr>
              <a:t>Mettre « Motif du retrait sans carte » au lieu de « Motif du transfert »</a:t>
            </a:r>
          </a:p>
        </p:txBody>
      </p:sp>
    </p:spTree>
    <p:extLst>
      <p:ext uri="{BB962C8B-B14F-4D97-AF65-F5344CB8AC3E}">
        <p14:creationId xmlns:p14="http://schemas.microsoft.com/office/powerpoint/2010/main" val="38655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NPP-ENG-16-9">
  <a:themeElements>
    <a:clrScheme name="Personnalisé 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FFFFFF"/>
      </a:hlink>
      <a:folHlink>
        <a:srgbClr val="FFFFFF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194</Words>
  <Application>Microsoft Office PowerPoint</Application>
  <PresentationFormat>Grand écran</PresentationFormat>
  <Paragraphs>20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BNPP Sans Condensed</vt:lpstr>
      <vt:lpstr>Calibri</vt:lpstr>
      <vt:lpstr>Courier New</vt:lpstr>
      <vt:lpstr>Wingdings</vt:lpstr>
      <vt:lpstr>Wingdings 3</vt:lpstr>
      <vt:lpstr>1_BNPP-ENG-16-9</vt:lpstr>
      <vt:lpstr>Présentation PowerPoint</vt:lpstr>
      <vt:lpstr>Présentation PowerPoint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Zakaria NEJOUBI</dc:creator>
  <cp:lastModifiedBy>Samir GRABOU</cp:lastModifiedBy>
  <cp:revision>43</cp:revision>
  <dcterms:created xsi:type="dcterms:W3CDTF">2022-06-14T10:58:22Z</dcterms:created>
  <dcterms:modified xsi:type="dcterms:W3CDTF">2022-07-07T11:12:07Z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2022-07-07T11:12:00Z</vt:lpwstr>
  </property>
  <property fmtid="{D5CDD505-2E9C-101B-9397-08002B2CF9AE}" pid="4" name="MSIP_Label_8ffbc0b8-e97b-47d1-beac-cb0955d66f3b_Method">
    <vt:lpwstr>Standard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db85572a-5261-4d43-b903-185841c2db56</vt:lpwstr>
  </property>
  <property fmtid="{D5CDD505-2E9C-101B-9397-08002B2CF9AE}" pid="8" name="MSIP_Label_8ffbc0b8-e97b-47d1-beac-cb0955d66f3b_ContentBits">
    <vt:lpwstr>2</vt:lpwstr>
  </property>
</Properties>
</file>