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287" r:id="rId2"/>
    <p:sldId id="285" r:id="rId3"/>
    <p:sldId id="286" r:id="rId4"/>
    <p:sldId id="284" r:id="rId5"/>
    <p:sldId id="283" r:id="rId6"/>
    <p:sldId id="28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5571" autoAdjust="0"/>
  </p:normalViewPr>
  <p:slideViewPr>
    <p:cSldViewPr>
      <p:cViewPr>
        <p:scale>
          <a:sx n="75" d="100"/>
          <a:sy n="75" d="100"/>
        </p:scale>
        <p:origin x="1685" y="5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A2BE2-7FC0-4412-B038-810B0B118779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6E206-1E97-4CCB-96EC-4897F58DE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3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4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80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1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1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8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3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8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795A-A6F0-4173-8F0E-A6AC73F0B0EC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367" name="Rectangle à coins arrondis 366"/>
          <p:cNvSpPr/>
          <p:nvPr/>
        </p:nvSpPr>
        <p:spPr>
          <a:xfrm>
            <a:off x="-2628400" y="1052736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Décommissionnement de BNPINET post Release 4</a:t>
            </a:r>
            <a:endParaRPr lang="fr-FR" sz="1200" dirty="0"/>
          </a:p>
        </p:txBody>
      </p:sp>
      <p:sp>
        <p:nvSpPr>
          <p:cNvPr id="504" name="Rectangle à coins arrondis 503"/>
          <p:cNvSpPr/>
          <p:nvPr/>
        </p:nvSpPr>
        <p:spPr>
          <a:xfrm>
            <a:off x="-2628400" y="1834656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Intégration avec le référentiel cible des identités client post Release 4</a:t>
            </a:r>
            <a:endParaRPr lang="fr-FR" sz="1200" dirty="0"/>
          </a:p>
        </p:txBody>
      </p:sp>
      <p:sp>
        <p:nvSpPr>
          <p:cNvPr id="878" name="Rectangle à coins arrondis 877"/>
          <p:cNvSpPr/>
          <p:nvPr/>
        </p:nvSpPr>
        <p:spPr>
          <a:xfrm>
            <a:off x="-2628400" y="2608268"/>
            <a:ext cx="2519685" cy="1127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La BMCI a prévu d’acheter la licence premium de Google </a:t>
            </a:r>
            <a:r>
              <a:rPr lang="fr-FR" sz="1200" dirty="0" err="1" smtClean="0"/>
              <a:t>Analytics</a:t>
            </a:r>
            <a:r>
              <a:rPr lang="fr-FR" sz="1200" dirty="0" smtClean="0"/>
              <a:t> en 2021. La non-conformité sur ce point devrait être levée post Release 4.</a:t>
            </a:r>
            <a:endParaRPr lang="fr-FR" sz="1200" dirty="0"/>
          </a:p>
        </p:txBody>
      </p:sp>
      <p:sp>
        <p:nvSpPr>
          <p:cNvPr id="880" name="Rectangle à coins arrondis 879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1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2" name="ZoneTexte 881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83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" name="Rectangle 883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6" name="ZoneTexte 885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7" name="Rectangle à coins arrondis 886"/>
          <p:cNvSpPr/>
          <p:nvPr/>
        </p:nvSpPr>
        <p:spPr bwMode="auto">
          <a:xfrm>
            <a:off x="1897773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8" name="Rectangle à coins arrondis 155"/>
          <p:cNvSpPr>
            <a:spLocks noChangeArrowheads="1"/>
          </p:cNvSpPr>
          <p:nvPr/>
        </p:nvSpPr>
        <p:spPr bwMode="auto">
          <a:xfrm rot="16200000">
            <a:off x="1864793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9" name="ZoneTexte 888"/>
          <p:cNvSpPr txBox="1"/>
          <p:nvPr/>
        </p:nvSpPr>
        <p:spPr>
          <a:xfrm>
            <a:off x="1905774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0" name="ZoneTexte 889"/>
          <p:cNvSpPr txBox="1"/>
          <p:nvPr/>
        </p:nvSpPr>
        <p:spPr>
          <a:xfrm>
            <a:off x="1897774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891" name="Rectangle à coins arrondis 890"/>
          <p:cNvSpPr/>
          <p:nvPr/>
        </p:nvSpPr>
        <p:spPr bwMode="auto">
          <a:xfrm>
            <a:off x="2726108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2" name="Rectangle 144"/>
          <p:cNvSpPr>
            <a:spLocks noChangeArrowheads="1"/>
          </p:cNvSpPr>
          <p:nvPr/>
        </p:nvSpPr>
        <p:spPr bwMode="auto">
          <a:xfrm>
            <a:off x="2765845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1948207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2650613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5" name="Rectangle 894"/>
          <p:cNvSpPr/>
          <p:nvPr/>
        </p:nvSpPr>
        <p:spPr>
          <a:xfrm>
            <a:off x="2660066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89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560128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26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0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9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2159652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0" name="Rectangle 899"/>
          <p:cNvSpPr/>
          <p:nvPr/>
        </p:nvSpPr>
        <p:spPr>
          <a:xfrm>
            <a:off x="1944138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01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880666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2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48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" name="Rectangle à coins arrondis 902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4" name="Rectangle à coins arrondis 903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5" name="Rectangle à coins arrondis 904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6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07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8" name="Rectangle à coins arrondis 907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909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10" name="Connecteur en angle 909"/>
          <p:cNvCxnSpPr>
            <a:cxnSpLocks/>
            <a:stCxn id="996" idx="3"/>
            <a:endCxn id="914" idx="2"/>
          </p:cNvCxnSpPr>
          <p:nvPr/>
        </p:nvCxnSpPr>
        <p:spPr>
          <a:xfrm flipV="1">
            <a:off x="7324199" y="1999598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11" name="Rectangle 910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1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4" name="AutoShape 273"/>
          <p:cNvSpPr>
            <a:spLocks noChangeArrowheads="1"/>
          </p:cNvSpPr>
          <p:nvPr/>
        </p:nvSpPr>
        <p:spPr bwMode="auto">
          <a:xfrm>
            <a:off x="8004055" y="1794331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2, 3 &amp; 4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5" name="Rectangle à coins arrondis 914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6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17" name="ZoneTexte 916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918" name="Connecteur en angle 917"/>
          <p:cNvCxnSpPr>
            <a:endCxn id="1097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 à coins arrondis 918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0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92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" name="Groupe 921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923" name="Groupe 922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925" name="Rectangle 924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924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7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" name="Rectangle 927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9" name="Rectangle à coins arrondis 928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0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31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932" name="Connecteur en angle 931"/>
          <p:cNvCxnSpPr>
            <a:stCxn id="928" idx="2"/>
            <a:endCxn id="931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3" name="ZoneTexte 932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9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5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93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7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93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9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940" name="Image 9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941" name="Rectangle à coins arrondis 940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2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43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944" name="ZoneTexte 94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Post R4</a:t>
            </a:r>
            <a:endParaRPr lang="fr-FR" b="1" dirty="0"/>
          </a:p>
        </p:txBody>
      </p:sp>
      <p:sp>
        <p:nvSpPr>
          <p:cNvPr id="945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6" name="ZoneTexte 945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7" name="Rectangle 946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48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0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" name="Rectangle 950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52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3" name="Connecteur en angle 952"/>
          <p:cNvCxnSpPr>
            <a:stCxn id="927" idx="0"/>
            <a:endCxn id="949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4" name="Connecteur en angle 953"/>
          <p:cNvCxnSpPr>
            <a:stCxn id="949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55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6" name="ZoneTexte 955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5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8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9" name="Connecteur en angle 958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60" name="Connecteur en angle 959"/>
          <p:cNvCxnSpPr>
            <a:cxnSpLocks/>
            <a:stCxn id="1128" idx="0"/>
            <a:endCxn id="943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61" name="Rectangle 960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3" name="Rectangle 962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4" name="Rectangle 963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5" name="Rectangle 964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6" name="Rectangle 965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7" name="Rectangle 966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968" name="Connecteur en angle 967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969" name="Groupe 968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97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1" name="Rectangle 970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972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3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4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5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7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7" name="Rectangle 976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78" name="ZoneTexte 977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979" name="Ellipse 978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0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981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982" name="ZoneTexte 98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983" name="Rectangle 982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84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8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986" name="Rectangle 985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87" name="Rectangle 986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8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990" name="Connecteur en angle 989"/>
          <p:cNvCxnSpPr>
            <a:stCxn id="882" idx="0"/>
            <a:endCxn id="955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91" name="Connecteur en angle 990"/>
          <p:cNvCxnSpPr>
            <a:stCxn id="978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99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99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5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996" name="Rectangle 169"/>
          <p:cNvSpPr>
            <a:spLocks noChangeArrowheads="1"/>
          </p:cNvSpPr>
          <p:nvPr/>
        </p:nvSpPr>
        <p:spPr bwMode="auto">
          <a:xfrm>
            <a:off x="6476119" y="1900194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97" name="Rectangle 996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998" name="Connecteur en angle 997"/>
          <p:cNvCxnSpPr>
            <a:stCxn id="898" idx="3"/>
          </p:cNvCxnSpPr>
          <p:nvPr/>
        </p:nvCxnSpPr>
        <p:spPr>
          <a:xfrm>
            <a:off x="2427549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99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0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1001" name="Rectangle à coins arrondis 1000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2268035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3" name="Rectangle 1002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1963232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5" name="Rectangle 1004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6" name="Rectangle 1005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7" name="Rectangle 1006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8" name="Rectangle 1007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9" name="Rectangle 1008"/>
          <p:cNvSpPr/>
          <p:nvPr/>
        </p:nvSpPr>
        <p:spPr>
          <a:xfrm>
            <a:off x="3485415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10" name="Rectangle 1009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11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92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1012" name="Connecteur en angle 1011"/>
          <p:cNvCxnSpPr>
            <a:stCxn id="898" idx="3"/>
            <a:endCxn id="1011" idx="1"/>
          </p:cNvCxnSpPr>
          <p:nvPr/>
        </p:nvCxnSpPr>
        <p:spPr>
          <a:xfrm>
            <a:off x="2427549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13" name="Rectangle à coins arrondis 1012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SAB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1015" name="Connecteur en angle 1014"/>
          <p:cNvCxnSpPr>
            <a:stCxn id="883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16" name="Connecteur en angle 1015"/>
          <p:cNvCxnSpPr>
            <a:stCxn id="979" idx="4"/>
          </p:cNvCxnSpPr>
          <p:nvPr/>
        </p:nvCxnSpPr>
        <p:spPr>
          <a:xfrm rot="16200000" flipH="1">
            <a:off x="4334686" y="4688631"/>
            <a:ext cx="974842" cy="3674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17" name="Rectangle à coins arrondis 1016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8" name="Rectangle à coins arrondis 1017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9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0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1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22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3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1024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5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1026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1027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28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1029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1030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031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1032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1033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1034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1035" name="Connecteur en angle 1034"/>
          <p:cNvCxnSpPr>
            <a:stCxn id="1034" idx="1"/>
            <a:endCxn id="1033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103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52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0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1049" name="Rectangle à coins arrondis 1048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50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51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52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1053" name="Connecteur en angle 1052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54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105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05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106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10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0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1066" name="Connecteur en angle 1065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70" name="Rectangle 169"/>
          <p:cNvSpPr>
            <a:spLocks noChangeArrowheads="1"/>
          </p:cNvSpPr>
          <p:nvPr/>
        </p:nvSpPr>
        <p:spPr bwMode="auto">
          <a:xfrm>
            <a:off x="2792548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71" name="Connecteur en angle 1070"/>
          <p:cNvCxnSpPr>
            <a:stCxn id="958" idx="3"/>
            <a:endCxn id="905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72" name="Rectangle à coins arrondis 1071"/>
          <p:cNvSpPr/>
          <p:nvPr/>
        </p:nvSpPr>
        <p:spPr bwMode="auto">
          <a:xfrm>
            <a:off x="517820" y="1707504"/>
            <a:ext cx="680040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3" name="ZoneTexte 1072"/>
          <p:cNvSpPr txBox="1"/>
          <p:nvPr/>
        </p:nvSpPr>
        <p:spPr>
          <a:xfrm>
            <a:off x="456868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1074" name="Rectangle à coins arrondis 155"/>
          <p:cNvSpPr>
            <a:spLocks noChangeArrowheads="1"/>
          </p:cNvSpPr>
          <p:nvPr/>
        </p:nvSpPr>
        <p:spPr bwMode="auto">
          <a:xfrm rot="16200000">
            <a:off x="401393" y="2474566"/>
            <a:ext cx="895932" cy="5061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" name="ZoneTexte 1074"/>
          <p:cNvSpPr txBox="1"/>
          <p:nvPr/>
        </p:nvSpPr>
        <p:spPr>
          <a:xfrm>
            <a:off x="493810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76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741760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/>
          <p:cNvSpPr/>
          <p:nvPr/>
        </p:nvSpPr>
        <p:spPr>
          <a:xfrm>
            <a:off x="558800" y="2049884"/>
            <a:ext cx="621389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7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6336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ectangle 1078"/>
          <p:cNvSpPr/>
          <p:nvPr/>
        </p:nvSpPr>
        <p:spPr>
          <a:xfrm>
            <a:off x="507100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1080" name="Connecteur en angle 1079"/>
          <p:cNvCxnSpPr/>
          <p:nvPr/>
        </p:nvCxnSpPr>
        <p:spPr>
          <a:xfrm rot="5400000" flipH="1" flipV="1">
            <a:off x="385520" y="2949953"/>
            <a:ext cx="459491" cy="25298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81" name="Connecteur en angle 1080"/>
          <p:cNvCxnSpPr>
            <a:endCxn id="1076" idx="1"/>
          </p:cNvCxnSpPr>
          <p:nvPr/>
        </p:nvCxnSpPr>
        <p:spPr>
          <a:xfrm rot="5400000" flipH="1" flipV="1">
            <a:off x="400760" y="3015993"/>
            <a:ext cx="459491" cy="22250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8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1084" name="Connecteur en angle 1083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5" name="Connecteur en angle 1084"/>
          <p:cNvCxnSpPr>
            <a:endCxn id="883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86" name="Image 108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1087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Image 108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1089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Image 108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7" y="3897248"/>
            <a:ext cx="147792" cy="162172"/>
          </a:xfrm>
          <a:prstGeom prst="rect">
            <a:avLst/>
          </a:prstGeom>
        </p:spPr>
      </p:pic>
      <p:pic>
        <p:nvPicPr>
          <p:cNvPr id="109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3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Image 10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109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4" name="Connecteur en angle 1093"/>
          <p:cNvCxnSpPr>
            <a:endCxn id="943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1097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1098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109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0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1103" name="Connecteur en angle 1102"/>
          <p:cNvCxnSpPr>
            <a:stCxn id="1070" idx="0"/>
            <a:endCxn id="1097" idx="2"/>
          </p:cNvCxnSpPr>
          <p:nvPr/>
        </p:nvCxnSpPr>
        <p:spPr>
          <a:xfrm rot="16200000" flipV="1">
            <a:off x="1922842" y="1644207"/>
            <a:ext cx="1397157" cy="1190336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Connecteur en angle 1103"/>
          <p:cNvCxnSpPr>
            <a:endCxn id="1098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0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07" name="Image 11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110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3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1" name="Connecteur droit 1110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16" name="Connecteur droit 1115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17" name="Connecteur droit 1116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8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Rectangle 1118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1120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12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30" name="Connecteur en angle 1129"/>
          <p:cNvCxnSpPr>
            <a:stCxn id="1129" idx="0"/>
            <a:endCxn id="1128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4" name="Connecteur en angle 1133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35" name="Connecteur en angle 1134"/>
          <p:cNvCxnSpPr/>
          <p:nvPr/>
        </p:nvCxnSpPr>
        <p:spPr>
          <a:xfrm rot="16200000" flipH="1">
            <a:off x="552328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13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8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1" name="Connecteur en angle 1140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43" name="Connecteur en angle 1142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4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7039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4" y="275941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0" name="Text Box 174"/>
          <p:cNvSpPr txBox="1">
            <a:spLocks noChangeArrowheads="1"/>
          </p:cNvSpPr>
          <p:nvPr/>
        </p:nvSpPr>
        <p:spPr bwMode="auto">
          <a:xfrm>
            <a:off x="72603" y="2598363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1151" name="Rectangle à coins arrondis 1150"/>
          <p:cNvSpPr/>
          <p:nvPr/>
        </p:nvSpPr>
        <p:spPr bwMode="auto">
          <a:xfrm>
            <a:off x="1290769" y="1705074"/>
            <a:ext cx="571862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52" name="Rectangle à coins arrondis 155"/>
          <p:cNvSpPr>
            <a:spLocks noChangeArrowheads="1"/>
          </p:cNvSpPr>
          <p:nvPr/>
        </p:nvSpPr>
        <p:spPr bwMode="auto">
          <a:xfrm rot="16200000">
            <a:off x="1121296" y="2531912"/>
            <a:ext cx="895932" cy="38656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53" name="ZoneTexte 1152"/>
          <p:cNvSpPr txBox="1"/>
          <p:nvPr/>
        </p:nvSpPr>
        <p:spPr>
          <a:xfrm>
            <a:off x="1205120" y="2255278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APIM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54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53070" y="274014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5" name="Rectangle 1154"/>
          <p:cNvSpPr/>
          <p:nvPr/>
        </p:nvSpPr>
        <p:spPr>
          <a:xfrm>
            <a:off x="1344393" y="2047454"/>
            <a:ext cx="475294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6" name="Rectangle 1155"/>
          <p:cNvSpPr/>
          <p:nvPr/>
        </p:nvSpPr>
        <p:spPr>
          <a:xfrm>
            <a:off x="1309850" y="205841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sp>
        <p:nvSpPr>
          <p:cNvPr id="1157" name="ZoneTexte 1156"/>
          <p:cNvSpPr txBox="1"/>
          <p:nvPr/>
        </p:nvSpPr>
        <p:spPr>
          <a:xfrm>
            <a:off x="1304769" y="1713128"/>
            <a:ext cx="5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Env</a:t>
            </a:r>
            <a:endParaRPr lang="fr-FR" sz="9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APIM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1159" name="Connecteur en angle 1158"/>
          <p:cNvCxnSpPr>
            <a:stCxn id="1076" idx="3"/>
            <a:endCxn id="1154" idx="1"/>
          </p:cNvCxnSpPr>
          <p:nvPr/>
        </p:nvCxnSpPr>
        <p:spPr>
          <a:xfrm flipV="1">
            <a:off x="982865" y="2895071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0" name="Connecteur en angle 1159"/>
          <p:cNvCxnSpPr/>
          <p:nvPr/>
        </p:nvCxnSpPr>
        <p:spPr>
          <a:xfrm flipV="1">
            <a:off x="982865" y="2814044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1" name="Connecteur en angle 1160"/>
          <p:cNvCxnSpPr/>
          <p:nvPr/>
        </p:nvCxnSpPr>
        <p:spPr>
          <a:xfrm flipV="1">
            <a:off x="1658908" y="3017051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2" name="Connecteur en angle 1161"/>
          <p:cNvCxnSpPr/>
          <p:nvPr/>
        </p:nvCxnSpPr>
        <p:spPr>
          <a:xfrm flipV="1">
            <a:off x="1657779" y="2925953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6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7" y="272079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4" name="Text Box 174"/>
          <p:cNvSpPr txBox="1">
            <a:spLocks noChangeArrowheads="1"/>
          </p:cNvSpPr>
          <p:nvPr/>
        </p:nvSpPr>
        <p:spPr bwMode="auto">
          <a:xfrm>
            <a:off x="920512" y="296416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116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13" y="28373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Text Box 174"/>
          <p:cNvSpPr txBox="1">
            <a:spLocks noChangeArrowheads="1"/>
          </p:cNvSpPr>
          <p:nvPr/>
        </p:nvSpPr>
        <p:spPr bwMode="auto">
          <a:xfrm>
            <a:off x="1675197" y="306955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6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41" y="68882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3" y="2255664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Rectangle 298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0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Rectangle 300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2" name="Image 30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303" name="Rectangle 302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4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418573" y="-124134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6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30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Plus 307"/>
          <p:cNvSpPr/>
          <p:nvPr/>
        </p:nvSpPr>
        <p:spPr>
          <a:xfrm rot="2673062">
            <a:off x="1416371" y="79894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Plus 308"/>
          <p:cNvSpPr/>
          <p:nvPr/>
        </p:nvSpPr>
        <p:spPr>
          <a:xfrm rot="2673062">
            <a:off x="1934362" y="69724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Plus 309"/>
          <p:cNvSpPr/>
          <p:nvPr/>
        </p:nvSpPr>
        <p:spPr>
          <a:xfrm rot="2673062">
            <a:off x="3153357" y="42269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Plus 310"/>
          <p:cNvSpPr/>
          <p:nvPr/>
        </p:nvSpPr>
        <p:spPr>
          <a:xfrm rot="2673062">
            <a:off x="4707170" y="127575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Vague 287"/>
          <p:cNvSpPr>
            <a:spLocks noChangeAspect="1" noChangeArrowheads="1"/>
          </p:cNvSpPr>
          <p:nvPr/>
        </p:nvSpPr>
        <p:spPr bwMode="auto">
          <a:xfrm>
            <a:off x="1667866" y="218114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3" name="Vague 287"/>
          <p:cNvSpPr>
            <a:spLocks noChangeAspect="1" noChangeArrowheads="1"/>
          </p:cNvSpPr>
          <p:nvPr/>
        </p:nvSpPr>
        <p:spPr bwMode="auto">
          <a:xfrm>
            <a:off x="1688055" y="837983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4" name="Vague 287"/>
          <p:cNvSpPr>
            <a:spLocks noChangeAspect="1" noChangeArrowheads="1"/>
          </p:cNvSpPr>
          <p:nvPr/>
        </p:nvSpPr>
        <p:spPr bwMode="auto">
          <a:xfrm>
            <a:off x="2289593" y="755963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5" name="Vague 287"/>
          <p:cNvSpPr>
            <a:spLocks noChangeAspect="1" noChangeArrowheads="1"/>
          </p:cNvSpPr>
          <p:nvPr/>
        </p:nvSpPr>
        <p:spPr bwMode="auto">
          <a:xfrm>
            <a:off x="3692307" y="44986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1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62" y="430784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" name="Plus 316"/>
          <p:cNvSpPr/>
          <p:nvPr/>
        </p:nvSpPr>
        <p:spPr>
          <a:xfrm rot="2673062">
            <a:off x="2188581" y="37196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Vague 287"/>
          <p:cNvSpPr>
            <a:spLocks noChangeAspect="1" noChangeArrowheads="1"/>
          </p:cNvSpPr>
          <p:nvPr/>
        </p:nvSpPr>
        <p:spPr bwMode="auto">
          <a:xfrm>
            <a:off x="2230068" y="39056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9" name="Plus 318"/>
          <p:cNvSpPr/>
          <p:nvPr/>
        </p:nvSpPr>
        <p:spPr>
          <a:xfrm rot="2673062">
            <a:off x="5744385" y="129610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Plus 319"/>
          <p:cNvSpPr/>
          <p:nvPr/>
        </p:nvSpPr>
        <p:spPr>
          <a:xfrm rot="2673062">
            <a:off x="6223697" y="1600402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Rectangle 169"/>
          <p:cNvSpPr>
            <a:spLocks noChangeArrowheads="1"/>
          </p:cNvSpPr>
          <p:nvPr/>
        </p:nvSpPr>
        <p:spPr bwMode="auto">
          <a:xfrm>
            <a:off x="6508254" y="3159513"/>
            <a:ext cx="848080" cy="25343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Change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Password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Raiser4)</a:t>
            </a:r>
          </a:p>
        </p:txBody>
      </p:sp>
      <p:sp>
        <p:nvSpPr>
          <p:cNvPr id="322" name="Vague 287"/>
          <p:cNvSpPr>
            <a:spLocks noChangeAspect="1" noChangeArrowheads="1"/>
          </p:cNvSpPr>
          <p:nvPr/>
        </p:nvSpPr>
        <p:spPr bwMode="auto">
          <a:xfrm>
            <a:off x="7167258" y="305880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23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09" y="2981414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Plus 323"/>
          <p:cNvSpPr/>
          <p:nvPr/>
        </p:nvSpPr>
        <p:spPr>
          <a:xfrm rot="2673062">
            <a:off x="6162949" y="2919949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Plus 324"/>
          <p:cNvSpPr/>
          <p:nvPr/>
        </p:nvSpPr>
        <p:spPr>
          <a:xfrm rot="2673062">
            <a:off x="6649191" y="302997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Vague 287"/>
          <p:cNvSpPr>
            <a:spLocks noChangeAspect="1" noChangeArrowheads="1"/>
          </p:cNvSpPr>
          <p:nvPr/>
        </p:nvSpPr>
        <p:spPr bwMode="auto">
          <a:xfrm>
            <a:off x="6396610" y="290648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7" name="Vague 287"/>
          <p:cNvSpPr>
            <a:spLocks noChangeAspect="1" noChangeArrowheads="1"/>
          </p:cNvSpPr>
          <p:nvPr/>
        </p:nvSpPr>
        <p:spPr bwMode="auto">
          <a:xfrm>
            <a:off x="6456575" y="164637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8" name="Vague 287"/>
          <p:cNvSpPr>
            <a:spLocks noChangeAspect="1" noChangeArrowheads="1"/>
          </p:cNvSpPr>
          <p:nvPr/>
        </p:nvSpPr>
        <p:spPr bwMode="auto">
          <a:xfrm>
            <a:off x="6090840" y="131122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9" name="Vague 287"/>
          <p:cNvSpPr>
            <a:spLocks noChangeAspect="1" noChangeArrowheads="1"/>
          </p:cNvSpPr>
          <p:nvPr/>
        </p:nvSpPr>
        <p:spPr bwMode="auto">
          <a:xfrm>
            <a:off x="4983233" y="131115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3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981" y="140818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256" y="1552557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367" y="342900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642" y="3573370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Rectangle à coins arrondis 333"/>
          <p:cNvSpPr/>
          <p:nvPr/>
        </p:nvSpPr>
        <p:spPr>
          <a:xfrm>
            <a:off x="-2628400" y="3908554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Intégration avec 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</a:t>
            </a:r>
            <a:r>
              <a:rPr lang="fr-FR" sz="1200" dirty="0" err="1" smtClean="0"/>
              <a:t>Akamaï</a:t>
            </a:r>
            <a:r>
              <a:rPr lang="fr-FR" sz="1200" dirty="0" smtClean="0"/>
              <a:t> Kona, post Release 4</a:t>
            </a:r>
            <a:endParaRPr lang="fr-FR" sz="1200" dirty="0"/>
          </a:p>
        </p:txBody>
      </p:sp>
      <p:pic>
        <p:nvPicPr>
          <p:cNvPr id="33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574" y="431872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849" y="446309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AutoShape 273"/>
          <p:cNvSpPr>
            <a:spLocks noChangeArrowheads="1"/>
          </p:cNvSpPr>
          <p:nvPr/>
        </p:nvSpPr>
        <p:spPr bwMode="auto">
          <a:xfrm>
            <a:off x="7983467" y="2744885"/>
            <a:ext cx="619910" cy="4926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Cartes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Bancaires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38" name="Connecteur en angle 337"/>
          <p:cNvCxnSpPr>
            <a:cxnSpLocks/>
            <a:endCxn id="337" idx="2"/>
          </p:cNvCxnSpPr>
          <p:nvPr/>
        </p:nvCxnSpPr>
        <p:spPr>
          <a:xfrm>
            <a:off x="7325499" y="2911749"/>
            <a:ext cx="657968" cy="79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39" name="Rectangle 169"/>
          <p:cNvSpPr>
            <a:spLocks noChangeArrowheads="1"/>
          </p:cNvSpPr>
          <p:nvPr/>
        </p:nvSpPr>
        <p:spPr bwMode="auto">
          <a:xfrm>
            <a:off x="6484594" y="2642100"/>
            <a:ext cx="848080" cy="33131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Cartes Bancaires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(Raiser4)</a:t>
            </a:r>
          </a:p>
        </p:txBody>
      </p:sp>
      <p:sp>
        <p:nvSpPr>
          <p:cNvPr id="340" name="Vague 287"/>
          <p:cNvSpPr>
            <a:spLocks noChangeAspect="1" noChangeArrowheads="1"/>
          </p:cNvSpPr>
          <p:nvPr/>
        </p:nvSpPr>
        <p:spPr bwMode="auto">
          <a:xfrm>
            <a:off x="7285930" y="2636912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41" name="Vague 287"/>
          <p:cNvSpPr>
            <a:spLocks noChangeAspect="1" noChangeArrowheads="1"/>
          </p:cNvSpPr>
          <p:nvPr/>
        </p:nvSpPr>
        <p:spPr bwMode="auto">
          <a:xfrm>
            <a:off x="8525554" y="275228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42" name="Rectangle à coins arrondis 341"/>
          <p:cNvSpPr/>
          <p:nvPr/>
        </p:nvSpPr>
        <p:spPr>
          <a:xfrm>
            <a:off x="-2628400" y="302019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du </a:t>
            </a:r>
            <a:r>
              <a:rPr lang="fr-FR" sz="1200" dirty="0" err="1" smtClean="0"/>
              <a:t>selfcare</a:t>
            </a:r>
            <a:r>
              <a:rPr lang="fr-FR" sz="1200" dirty="0" smtClean="0"/>
              <a:t> monétique, concernant les cartes bancaires.</a:t>
            </a:r>
          </a:p>
        </p:txBody>
      </p:sp>
    </p:spTree>
    <p:extLst>
      <p:ext uri="{BB962C8B-B14F-4D97-AF65-F5344CB8AC3E}">
        <p14:creationId xmlns:p14="http://schemas.microsoft.com/office/powerpoint/2010/main" val="431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1916235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710968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 &amp; 3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6" name="Rectangle à coins arrondis 425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7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382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5" name="Rectangle à coins arrondis 504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6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09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45" name="Rectangle à coins arrondis 544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46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49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Release 4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370" idx="0"/>
            <a:endCxn id="549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9" name="Rectangle 608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6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294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 &amp; 3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2413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2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328" name="Connecteur en angle 327"/>
          <p:cNvCxnSpPr>
            <a:stCxn id="344" idx="3"/>
            <a:endCxn id="327" idx="1"/>
          </p:cNvCxnSpPr>
          <p:nvPr/>
        </p:nvCxnSpPr>
        <p:spPr>
          <a:xfrm>
            <a:off x="2094547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</p:cNvCxnSpPr>
          <p:nvPr/>
        </p:nvCxnSpPr>
        <p:spPr>
          <a:xfrm rot="16200000" flipH="1">
            <a:off x="4374014" y="4649303"/>
            <a:ext cx="970291" cy="110846"/>
          </a:xfrm>
          <a:prstGeom prst="bentConnector3">
            <a:avLst>
              <a:gd name="adj1" fmla="val 52094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0" name="Rectangle à coins arrondis 569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2" name="Rectangle à coins arrondis 581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4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5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7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8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2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0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610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612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13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614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615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16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571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17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618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604" name="Connecteur en angle 603"/>
          <p:cNvCxnSpPr>
            <a:stCxn id="618" idx="1"/>
            <a:endCxn id="617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50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53" name="Rectangle à coins arrondis 652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4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56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657" name="Connecteur en angle 656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0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6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7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 &amp; 3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36412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46241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cxnSp>
        <p:nvCxnSpPr>
          <p:cNvPr id="280" name="Connecteur en angle 279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12" name="Rectangle à coins arrondis 311"/>
          <p:cNvSpPr/>
          <p:nvPr/>
        </p:nvSpPr>
        <p:spPr>
          <a:xfrm>
            <a:off x="-2628400" y="1892779"/>
            <a:ext cx="2519685" cy="69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administration fonctionnelle et </a:t>
            </a:r>
            <a:r>
              <a:rPr lang="fr-FR" sz="1200" dirty="0" err="1" smtClean="0"/>
              <a:t>reporting</a:t>
            </a:r>
            <a:r>
              <a:rPr lang="fr-FR" sz="1200" dirty="0" smtClean="0"/>
              <a:t>.</a:t>
            </a:r>
          </a:p>
          <a:p>
            <a:r>
              <a:rPr lang="fr-FR" sz="1200" dirty="0"/>
              <a:t>CMS ?</a:t>
            </a:r>
          </a:p>
          <a:p>
            <a:endParaRPr lang="fr-FR" sz="1200" dirty="0" smtClean="0"/>
          </a:p>
        </p:txBody>
      </p:sp>
      <p:cxnSp>
        <p:nvCxnSpPr>
          <p:cNvPr id="316" name="Connecteur en angle 315"/>
          <p:cNvCxnSpPr>
            <a:endCxn id="356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Image 3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15" y="3897248"/>
            <a:ext cx="147792" cy="162172"/>
          </a:xfrm>
          <a:prstGeom prst="rect">
            <a:avLst/>
          </a:prstGeom>
        </p:spPr>
      </p:pic>
      <p:pic>
        <p:nvPicPr>
          <p:cNvPr id="325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21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Image 33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3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9" name="Connecteur en angle 348"/>
          <p:cNvCxnSpPr>
            <a:endCxn id="549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5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82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385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38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431" name="Connecteur en angle 430"/>
          <p:cNvCxnSpPr>
            <a:stCxn id="378" idx="0"/>
            <a:endCxn id="382" idx="2"/>
          </p:cNvCxnSpPr>
          <p:nvPr/>
        </p:nvCxnSpPr>
        <p:spPr>
          <a:xfrm rot="16200000" flipV="1">
            <a:off x="1756341" y="1810708"/>
            <a:ext cx="1397157" cy="857334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necteur en angle 416"/>
          <p:cNvCxnSpPr>
            <a:endCxn id="385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47" name="Image 4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4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0" name="Connecteur droit 459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7" name="Connecteur droit 466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1" name="Connecteur droit 470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2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" name="Rectangle 472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474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0" name="Connecteur en angle 379"/>
          <p:cNvCxnSpPr>
            <a:stCxn id="377" idx="0"/>
            <a:endCxn id="370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5" name="Connecteur en angle 424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8" name="Connecteur en angle 427"/>
          <p:cNvCxnSpPr/>
          <p:nvPr/>
        </p:nvCxnSpPr>
        <p:spPr>
          <a:xfrm rot="16200000" flipH="1">
            <a:off x="552328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51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198884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7" name="Connecteur en angle 526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69" name="Connecteur en angle 368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53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62061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21" y="210028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Rectangle 313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32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Rectangle 350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63" name="Image 36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412" name="Rectangle 411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67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544481" y="-108412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6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45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459" name="Rectangle à coins arrondis 458"/>
          <p:cNvSpPr/>
          <p:nvPr/>
        </p:nvSpPr>
        <p:spPr>
          <a:xfrm>
            <a:off x="-2628400" y="1832280"/>
            <a:ext cx="2519685" cy="5634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Bascule vers SAB : pendant la Release 3</a:t>
            </a:r>
          </a:p>
        </p:txBody>
      </p:sp>
      <p:sp>
        <p:nvSpPr>
          <p:cNvPr id="507" name="Rectangle à coins arrondis 506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8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" name="ZoneTexte 511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13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" name="Rectangle 513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9" name="ZoneTexte 518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6" name="Rectangle à coins arrondis 525"/>
          <p:cNvSpPr/>
          <p:nvPr/>
        </p:nvSpPr>
        <p:spPr bwMode="auto">
          <a:xfrm>
            <a:off x="1897773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7" name="Rectangle à coins arrondis 155"/>
          <p:cNvSpPr>
            <a:spLocks noChangeArrowheads="1"/>
          </p:cNvSpPr>
          <p:nvPr/>
        </p:nvSpPr>
        <p:spPr bwMode="auto">
          <a:xfrm rot="16200000">
            <a:off x="1864793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8" name="ZoneTexte 527"/>
          <p:cNvSpPr txBox="1"/>
          <p:nvPr/>
        </p:nvSpPr>
        <p:spPr>
          <a:xfrm>
            <a:off x="1905774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9" name="ZoneTexte 528"/>
          <p:cNvSpPr txBox="1"/>
          <p:nvPr/>
        </p:nvSpPr>
        <p:spPr>
          <a:xfrm>
            <a:off x="1897774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530" name="Rectangle à coins arrondis 529"/>
          <p:cNvSpPr/>
          <p:nvPr/>
        </p:nvSpPr>
        <p:spPr bwMode="auto">
          <a:xfrm>
            <a:off x="2726108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2" name="Rectangle 144"/>
          <p:cNvSpPr>
            <a:spLocks noChangeArrowheads="1"/>
          </p:cNvSpPr>
          <p:nvPr/>
        </p:nvSpPr>
        <p:spPr bwMode="auto">
          <a:xfrm>
            <a:off x="2765845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534" name="Rectangle 533"/>
          <p:cNvSpPr/>
          <p:nvPr/>
        </p:nvSpPr>
        <p:spPr>
          <a:xfrm>
            <a:off x="1948207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2650613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2660066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53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560128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26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0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2159652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Rectangle 546"/>
          <p:cNvSpPr/>
          <p:nvPr/>
        </p:nvSpPr>
        <p:spPr>
          <a:xfrm>
            <a:off x="1944138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4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880666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48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" name="Rectangle à coins arrondis 55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2" name="Rectangle à coins arrondis 55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3" name="Rectangle à coins arrondis 552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4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55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" name="Rectangle à coins arrondis 555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557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58" name="Connecteur en angle 557"/>
          <p:cNvCxnSpPr>
            <a:cxnSpLocks/>
            <a:stCxn id="695" idx="3"/>
            <a:endCxn id="562" idx="2"/>
          </p:cNvCxnSpPr>
          <p:nvPr/>
        </p:nvCxnSpPr>
        <p:spPr>
          <a:xfrm flipV="1">
            <a:off x="7324199" y="1999598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9" name="Rectangle 558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561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" name="AutoShape 273"/>
          <p:cNvSpPr>
            <a:spLocks noChangeArrowheads="1"/>
          </p:cNvSpPr>
          <p:nvPr/>
        </p:nvSpPr>
        <p:spPr bwMode="auto">
          <a:xfrm>
            <a:off x="8004055" y="1794331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2, 3 &amp; 4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3" name="Rectangle à coins arrondis 562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5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66" name="ZoneTexte 565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567" name="Connecteur en angle 566"/>
          <p:cNvCxnSpPr>
            <a:endCxn id="813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Rectangle à coins arrondis 567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9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572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3" name="Groupe 572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574" name="Groupe 573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75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8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Rectangle 578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0" name="Rectangle à coins arrondis 579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1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83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86" name="Connecteur en angle 585"/>
          <p:cNvCxnSpPr>
            <a:stCxn id="579" idx="2"/>
            <a:endCxn id="583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9" name="ZoneTexte 588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9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9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6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97" name="Image 5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98" name="Rectangle à coins arrondis 597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9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600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601" name="ZoneTexte 600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Bascule SAB</a:t>
            </a:r>
            <a:endParaRPr lang="fr-FR" b="1" dirty="0"/>
          </a:p>
        </p:txBody>
      </p:sp>
      <p:sp>
        <p:nvSpPr>
          <p:cNvPr id="6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3" name="ZoneTexte 6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08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1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" name="Rectangle 621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2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7" name="Connecteur en angle 626"/>
          <p:cNvCxnSpPr>
            <a:stCxn id="578" idx="0"/>
            <a:endCxn id="611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32" name="Connecteur en angle 631"/>
          <p:cNvCxnSpPr>
            <a:stCxn id="611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3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34" name="ZoneTexte 633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3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7" name="Connecteur en angle 636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38" name="Connecteur en angle 637"/>
          <p:cNvCxnSpPr>
            <a:cxnSpLocks/>
            <a:stCxn id="856" idx="0"/>
            <a:endCxn id="600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39" name="Rectangle 638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649" name="Connecteur en angle 648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658" name="Groupe 657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659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1" name="Rectangle 660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670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3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4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75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" name="Rectangle 675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77" name="ZoneTexte 676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78" name="Ellipse 677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79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680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681" name="ZoneTexte 680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682" name="Rectangle 681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83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685" name="Rectangle 684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8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8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689" name="Connecteur en angle 688"/>
          <p:cNvCxnSpPr>
            <a:stCxn id="512" idx="0"/>
            <a:endCxn id="633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90" name="Connecteur en angle 689"/>
          <p:cNvCxnSpPr>
            <a:stCxn id="677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69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2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9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695" name="Rectangle 169"/>
          <p:cNvSpPr>
            <a:spLocks noChangeArrowheads="1"/>
          </p:cNvSpPr>
          <p:nvPr/>
        </p:nvSpPr>
        <p:spPr bwMode="auto">
          <a:xfrm>
            <a:off x="6476119" y="1900194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697" name="Connecteur en angle 696"/>
          <p:cNvCxnSpPr>
            <a:stCxn id="543" idx="3"/>
          </p:cNvCxnSpPr>
          <p:nvPr/>
        </p:nvCxnSpPr>
        <p:spPr>
          <a:xfrm>
            <a:off x="2427549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69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700" name="Rectangle à coins arrondis 699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2268035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1963232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3485415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1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92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711" name="Connecteur en angle 710"/>
          <p:cNvCxnSpPr>
            <a:stCxn id="543" idx="3"/>
            <a:endCxn id="710" idx="1"/>
          </p:cNvCxnSpPr>
          <p:nvPr/>
        </p:nvCxnSpPr>
        <p:spPr>
          <a:xfrm>
            <a:off x="2427549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12" name="Rectangle à coins arrondis 711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3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SAB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717" name="Connecteur en angle 716"/>
          <p:cNvCxnSpPr>
            <a:stCxn id="513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18" name="Connecteur en angle 717"/>
          <p:cNvCxnSpPr>
            <a:stCxn id="678" idx="4"/>
            <a:endCxn id="771" idx="0"/>
          </p:cNvCxnSpPr>
          <p:nvPr/>
        </p:nvCxnSpPr>
        <p:spPr>
          <a:xfrm rot="5400000">
            <a:off x="4304951" y="4695638"/>
            <a:ext cx="974842" cy="227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9" name="Rectangle à coins arrondis 718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0" name="Rectangle à coins arrondis 719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1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2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3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24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5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72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728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729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30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731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732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733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734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735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736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737" name="Connecteur en angle 736"/>
          <p:cNvCxnSpPr>
            <a:stCxn id="736" idx="1"/>
            <a:endCxn id="735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73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52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3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5" name="Rectangle 7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7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9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0" name="Rectangle 749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751" name="Rectangle à coins arrondis 750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2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3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54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755" name="Connecteur en angle 754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6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75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75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1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7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3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7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5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7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7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768" name="Connecteur en angle 767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69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1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80" name="Rectangle 169"/>
          <p:cNvSpPr>
            <a:spLocks noChangeArrowheads="1"/>
          </p:cNvSpPr>
          <p:nvPr/>
        </p:nvSpPr>
        <p:spPr bwMode="auto">
          <a:xfrm>
            <a:off x="2792548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82" name="Connecteur en angle 781"/>
          <p:cNvCxnSpPr>
            <a:stCxn id="636" idx="3"/>
            <a:endCxn id="553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83" name="Rectangle à coins arrondis 782"/>
          <p:cNvSpPr/>
          <p:nvPr/>
        </p:nvSpPr>
        <p:spPr bwMode="auto">
          <a:xfrm>
            <a:off x="751922" y="1695967"/>
            <a:ext cx="680040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4" name="ZoneTexte 783"/>
          <p:cNvSpPr txBox="1"/>
          <p:nvPr/>
        </p:nvSpPr>
        <p:spPr>
          <a:xfrm>
            <a:off x="693728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785" name="Rectangle à coins arrondis 155"/>
          <p:cNvSpPr>
            <a:spLocks noChangeArrowheads="1"/>
          </p:cNvSpPr>
          <p:nvPr/>
        </p:nvSpPr>
        <p:spPr bwMode="auto">
          <a:xfrm rot="16200000">
            <a:off x="635495" y="2463029"/>
            <a:ext cx="895932" cy="5061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6" name="ZoneTexte 785"/>
          <p:cNvSpPr txBox="1"/>
          <p:nvPr/>
        </p:nvSpPr>
        <p:spPr>
          <a:xfrm>
            <a:off x="727912" y="2246171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787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75862" y="2731039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" name="Rectangle 787"/>
          <p:cNvSpPr/>
          <p:nvPr/>
        </p:nvSpPr>
        <p:spPr>
          <a:xfrm>
            <a:off x="792902" y="2038347"/>
            <a:ext cx="621389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8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6336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0" name="Rectangle 789"/>
          <p:cNvSpPr/>
          <p:nvPr/>
        </p:nvSpPr>
        <p:spPr>
          <a:xfrm>
            <a:off x="741202" y="204931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791" name="Connecteur en angle 790"/>
          <p:cNvCxnSpPr/>
          <p:nvPr/>
        </p:nvCxnSpPr>
        <p:spPr>
          <a:xfrm rot="5400000" flipH="1" flipV="1">
            <a:off x="619622" y="2938416"/>
            <a:ext cx="459491" cy="25298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94" name="Connecteur en angle 793"/>
          <p:cNvCxnSpPr>
            <a:endCxn id="787" idx="1"/>
          </p:cNvCxnSpPr>
          <p:nvPr/>
        </p:nvCxnSpPr>
        <p:spPr>
          <a:xfrm rot="5400000" flipH="1" flipV="1">
            <a:off x="634862" y="3004456"/>
            <a:ext cx="459491" cy="22250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7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799" name="Connecteur en angle 798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800" name="Connecteur en angle 799"/>
          <p:cNvCxnSpPr>
            <a:endCxn id="513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01" name="Image 80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802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" name="Image 80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80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5" name="Image 80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7" y="3897248"/>
            <a:ext cx="147792" cy="162172"/>
          </a:xfrm>
          <a:prstGeom prst="rect">
            <a:avLst/>
          </a:prstGeom>
        </p:spPr>
      </p:pic>
      <p:pic>
        <p:nvPicPr>
          <p:cNvPr id="80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3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7" name="Image 8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80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9" name="Connecteur en angle 808"/>
          <p:cNvCxnSpPr>
            <a:endCxn id="600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1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1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813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814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81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6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81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819" name="Connecteur en angle 818"/>
          <p:cNvCxnSpPr>
            <a:stCxn id="780" idx="0"/>
            <a:endCxn id="813" idx="2"/>
          </p:cNvCxnSpPr>
          <p:nvPr/>
        </p:nvCxnSpPr>
        <p:spPr>
          <a:xfrm rot="16200000" flipV="1">
            <a:off x="1922842" y="1644207"/>
            <a:ext cx="1397157" cy="1190336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eur en angle 819"/>
          <p:cNvCxnSpPr>
            <a:endCxn id="814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2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829" name="Image 82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830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9" name="Connecteur droit 838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Connecteur droit 839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Connecteur droit 840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Connecteur droit 841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Connecteur droit 842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4" name="Connecteur droit 843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5" name="Connecteur droit 844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6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7" name="Rectangle 846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848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85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58" name="Connecteur en angle 857"/>
          <p:cNvCxnSpPr>
            <a:stCxn id="857" idx="0"/>
            <a:endCxn id="856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59" name="Plus 858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0" name="Plus 859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1" name="Plus 860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2" name="Connecteur en angle 861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63" name="Connecteur en angle 862"/>
          <p:cNvCxnSpPr/>
          <p:nvPr/>
        </p:nvCxnSpPr>
        <p:spPr>
          <a:xfrm rot="16200000" flipH="1">
            <a:off x="554360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4" name="Plus 863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6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30" y="2121319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1" name="Connecteur en angle 870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4" name="Connecteur en angle 873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7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7039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4" y="275941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 Box 174"/>
          <p:cNvSpPr txBox="1">
            <a:spLocks noChangeArrowheads="1"/>
          </p:cNvSpPr>
          <p:nvPr/>
        </p:nvSpPr>
        <p:spPr bwMode="auto">
          <a:xfrm>
            <a:off x="72603" y="2598363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792" name="Connecteur en angle 791"/>
          <p:cNvCxnSpPr>
            <a:stCxn id="787" idx="3"/>
          </p:cNvCxnSpPr>
          <p:nvPr/>
        </p:nvCxnSpPr>
        <p:spPr>
          <a:xfrm>
            <a:off x="1216967" y="2885964"/>
            <a:ext cx="874505" cy="1724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2" name="Connecteur en angle 891"/>
          <p:cNvCxnSpPr/>
          <p:nvPr/>
        </p:nvCxnSpPr>
        <p:spPr>
          <a:xfrm>
            <a:off x="1216967" y="2804937"/>
            <a:ext cx="883331" cy="171438"/>
          </a:xfrm>
          <a:prstGeom prst="bentConnector3">
            <a:avLst>
              <a:gd name="adj1" fmla="val 56901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7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36" y="281076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6" name="Text Box 174"/>
          <p:cNvSpPr txBox="1">
            <a:spLocks noChangeArrowheads="1"/>
          </p:cNvSpPr>
          <p:nvPr/>
        </p:nvSpPr>
        <p:spPr bwMode="auto">
          <a:xfrm>
            <a:off x="1398561" y="3054137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89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41" y="68882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25" y="2244127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Rectangle 299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301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3" name="Image 30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30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791088"/>
            <a:ext cx="838320" cy="33686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" name="AutoShape 273"/>
          <p:cNvSpPr>
            <a:spLocks noChangeArrowheads="1"/>
          </p:cNvSpPr>
          <p:nvPr/>
        </p:nvSpPr>
        <p:spPr bwMode="auto">
          <a:xfrm>
            <a:off x="7983467" y="2819055"/>
            <a:ext cx="619910" cy="31587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</p:txBody>
      </p:sp>
      <p:cxnSp>
        <p:nvCxnSpPr>
          <p:cNvPr id="308" name="Connecteur en angle 307"/>
          <p:cNvCxnSpPr>
            <a:cxnSpLocks/>
            <a:stCxn id="306" idx="3"/>
            <a:endCxn id="307" idx="2"/>
          </p:cNvCxnSpPr>
          <p:nvPr/>
        </p:nvCxnSpPr>
        <p:spPr>
          <a:xfrm>
            <a:off x="7325499" y="2959519"/>
            <a:ext cx="657968" cy="174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9" name="Plus 308"/>
          <p:cNvSpPr/>
          <p:nvPr/>
        </p:nvSpPr>
        <p:spPr>
          <a:xfrm rot="2673062">
            <a:off x="6660157" y="2711519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Plus 309"/>
          <p:cNvSpPr/>
          <p:nvPr/>
        </p:nvSpPr>
        <p:spPr>
          <a:xfrm rot="2673062">
            <a:off x="8092510" y="273222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1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670947" y="-131422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Vague 287"/>
          <p:cNvSpPr>
            <a:spLocks noChangeAspect="1" noChangeArrowheads="1"/>
          </p:cNvSpPr>
          <p:nvPr/>
        </p:nvSpPr>
        <p:spPr bwMode="auto">
          <a:xfrm>
            <a:off x="7174789" y="270144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4" name="Vague 287"/>
          <p:cNvSpPr>
            <a:spLocks noChangeAspect="1" noChangeArrowheads="1"/>
          </p:cNvSpPr>
          <p:nvPr/>
        </p:nvSpPr>
        <p:spPr bwMode="auto">
          <a:xfrm>
            <a:off x="8444573" y="2741575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17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API 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00833" y="1067324"/>
            <a:ext cx="1130707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Métier Omnicanal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6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541877" y="1064071"/>
            <a:ext cx="1256967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Data Omnicanal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1892779"/>
            <a:ext cx="679856" cy="454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71096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 1 &amp; 2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6" name="Rectangle à coins arrondis 425"/>
          <p:cNvSpPr/>
          <p:nvPr/>
        </p:nvSpPr>
        <p:spPr bwMode="auto">
          <a:xfrm>
            <a:off x="1580020" y="915808"/>
            <a:ext cx="307374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7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382" idx="1"/>
          </p:cNvCxnSpPr>
          <p:nvPr/>
        </p:nvCxnSpPr>
        <p:spPr>
          <a:xfrm rot="5400000" flipH="1" flipV="1">
            <a:off x="14577" y="1631519"/>
            <a:ext cx="1956563" cy="1363769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5" name="Rectangle à coins arrondis 504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6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09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45" name="Rectangle à coins arrondis 544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46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49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3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370" idx="0"/>
            <a:endCxn id="549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9" name="Rectangle 608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6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294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916606"/>
            <a:ext cx="1238629" cy="1160283"/>
          </a:xfrm>
          <a:prstGeom prst="bentConnector3">
            <a:avLst>
              <a:gd name="adj1" fmla="val 58203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 &amp; 2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2094547" y="2983056"/>
            <a:ext cx="371143" cy="41918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2413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232026"/>
            <a:ext cx="829938" cy="340428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Factures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612688"/>
            <a:ext cx="829938" cy="24836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28" name="Connecteur en angle 327"/>
          <p:cNvCxnSpPr>
            <a:stCxn id="344" idx="3"/>
            <a:endCxn id="327" idx="1"/>
          </p:cNvCxnSpPr>
          <p:nvPr/>
        </p:nvCxnSpPr>
        <p:spPr>
          <a:xfrm>
            <a:off x="2094547" y="2983056"/>
            <a:ext cx="371143" cy="7538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366" name="Rectangle à coins arrondis 155"/>
          <p:cNvSpPr>
            <a:spLocks noChangeArrowheads="1"/>
          </p:cNvSpPr>
          <p:nvPr/>
        </p:nvSpPr>
        <p:spPr bwMode="auto">
          <a:xfrm>
            <a:off x="4426648" y="5210132"/>
            <a:ext cx="510664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1" name="Rectangle 169"/>
          <p:cNvSpPr>
            <a:spLocks noChangeArrowheads="1"/>
          </p:cNvSpPr>
          <p:nvPr/>
        </p:nvSpPr>
        <p:spPr bwMode="auto">
          <a:xfrm>
            <a:off x="4465080" y="5490124"/>
            <a:ext cx="421431" cy="3151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Standards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CIB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5" name="ZoneTexte 21"/>
          <p:cNvSpPr txBox="1">
            <a:spLocks noChangeArrowheads="1"/>
          </p:cNvSpPr>
          <p:nvPr/>
        </p:nvSpPr>
        <p:spPr bwMode="auto">
          <a:xfrm>
            <a:off x="4283968" y="5194422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business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  <a:endCxn id="302" idx="0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  <a:endCxn id="292" idx="0"/>
          </p:cNvCxnSpPr>
          <p:nvPr/>
        </p:nvCxnSpPr>
        <p:spPr>
          <a:xfrm rot="16200000" flipH="1">
            <a:off x="4538188" y="4485129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0" name="Rectangle à coins arrondis 569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2" name="Rectangle à coins arrondis 581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4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5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7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8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2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533" name="Connecteur en angle 532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0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610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612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13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614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615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16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571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17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618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604" name="Connecteur en angle 603"/>
          <p:cNvCxnSpPr>
            <a:stCxn id="618" idx="1"/>
            <a:endCxn id="617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2809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50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425726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56007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53" name="Rectangle à coins arrondis 652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4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56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657" name="Connecteur en angle 656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0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</a:p>
        </p:txBody>
      </p:sp>
      <p:pic>
        <p:nvPicPr>
          <p:cNvPr id="6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7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88" name="Rectangle à coins arrondis 155"/>
          <p:cNvSpPr>
            <a:spLocks noChangeArrowheads="1"/>
          </p:cNvSpPr>
          <p:nvPr/>
        </p:nvSpPr>
        <p:spPr bwMode="auto">
          <a:xfrm>
            <a:off x="5003372" y="5210132"/>
            <a:ext cx="510664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>
            <a:off x="5083421" y="5465012"/>
            <a:ext cx="409303" cy="39117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Extraction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Mode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Autonome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ZoneTexte 21"/>
          <p:cNvSpPr txBox="1">
            <a:spLocks noChangeArrowheads="1"/>
          </p:cNvSpPr>
          <p:nvPr/>
        </p:nvSpPr>
        <p:spPr bwMode="auto">
          <a:xfrm>
            <a:off x="4836309" y="5194422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cobol/data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63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41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1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à coins arrondis 155"/>
          <p:cNvSpPr>
            <a:spLocks noChangeArrowheads="1"/>
          </p:cNvSpPr>
          <p:nvPr/>
        </p:nvSpPr>
        <p:spPr bwMode="auto">
          <a:xfrm>
            <a:off x="3973961" y="5210132"/>
            <a:ext cx="387457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04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88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ZoneTexte 21"/>
          <p:cNvSpPr txBox="1">
            <a:spLocks noChangeArrowheads="1"/>
          </p:cNvSpPr>
          <p:nvPr/>
        </p:nvSpPr>
        <p:spPr bwMode="auto">
          <a:xfrm>
            <a:off x="3707904" y="5317758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Présentation</a:t>
            </a:r>
          </a:p>
        </p:txBody>
      </p:sp>
      <p:sp>
        <p:nvSpPr>
          <p:cNvPr id="31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474919"/>
            <a:ext cx="838320" cy="23400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 Factures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2" name="AutoShape 273"/>
          <p:cNvSpPr>
            <a:spLocks noChangeArrowheads="1"/>
          </p:cNvSpPr>
          <p:nvPr/>
        </p:nvSpPr>
        <p:spPr bwMode="auto">
          <a:xfrm>
            <a:off x="7983467" y="2139761"/>
            <a:ext cx="619910" cy="4926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Factures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3" name="Connecteur en angle 372"/>
          <p:cNvCxnSpPr>
            <a:cxnSpLocks/>
          </p:cNvCxnSpPr>
          <p:nvPr/>
        </p:nvCxnSpPr>
        <p:spPr>
          <a:xfrm flipV="1">
            <a:off x="7325499" y="2354559"/>
            <a:ext cx="657968" cy="2058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 &amp; 2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9" name="Rectangle 169"/>
          <p:cNvSpPr>
            <a:spLocks noChangeArrowheads="1"/>
          </p:cNvSpPr>
          <p:nvPr/>
        </p:nvSpPr>
        <p:spPr bwMode="auto">
          <a:xfrm>
            <a:off x="6484594" y="2183479"/>
            <a:ext cx="848080" cy="25343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Change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Password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Raiser4)</a:t>
            </a: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>
            <a:off x="5916735" y="2345866"/>
            <a:ext cx="384098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36412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46241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303" name="Rectangle à coins arrondis 302"/>
          <p:cNvSpPr/>
          <p:nvPr/>
        </p:nvSpPr>
        <p:spPr>
          <a:xfrm>
            <a:off x="9325121" y="2229818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des opportunités de contacts depuis le CRM.</a:t>
            </a:r>
          </a:p>
          <a:p>
            <a:r>
              <a:rPr lang="fr-FR" sz="1200" dirty="0" smtClean="0"/>
              <a:t>Format CSV. Doit passer par SELFI.</a:t>
            </a:r>
            <a:endParaRPr lang="fr-FR" sz="1200" dirty="0"/>
          </a:p>
        </p:txBody>
      </p:sp>
      <p:sp>
        <p:nvSpPr>
          <p:cNvPr id="311" name="Rectangle à coins arrondis 310"/>
          <p:cNvSpPr/>
          <p:nvPr/>
        </p:nvSpPr>
        <p:spPr>
          <a:xfrm>
            <a:off x="9325123" y="2936145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Pas de VIP devant le serveur </a:t>
            </a:r>
            <a:r>
              <a:rPr lang="fr-FR" sz="1200" dirty="0" err="1" smtClean="0"/>
              <a:t>Logstach</a:t>
            </a:r>
            <a:r>
              <a:rPr lang="fr-FR" sz="1200" dirty="0" smtClean="0"/>
              <a:t>. Protocole TCP propriétaire, non géré par les F5.</a:t>
            </a:r>
            <a:endParaRPr lang="fr-FR" sz="1200" dirty="0"/>
          </a:p>
        </p:txBody>
      </p:sp>
      <p:sp>
        <p:nvSpPr>
          <p:cNvPr id="313" name="Rectangle à coins arrondis 312"/>
          <p:cNvSpPr/>
          <p:nvPr/>
        </p:nvSpPr>
        <p:spPr>
          <a:xfrm>
            <a:off x="9325120" y="3648068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la solution monétique S2M. </a:t>
            </a:r>
            <a:r>
              <a:rPr lang="fr-FR" sz="1200" dirty="0" err="1" smtClean="0"/>
              <a:t>Selfcare</a:t>
            </a:r>
            <a:r>
              <a:rPr lang="fr-FR" sz="1200" dirty="0" smtClean="0"/>
              <a:t> monétique (Gestion des cartes bancaires)</a:t>
            </a:r>
            <a:endParaRPr lang="fr-FR" sz="1200" dirty="0"/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71" name="Rectangle à coins arrondis 270"/>
          <p:cNvSpPr/>
          <p:nvPr/>
        </p:nvSpPr>
        <p:spPr>
          <a:xfrm>
            <a:off x="9325122" y="116632"/>
            <a:ext cx="2519685" cy="2048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Pas d’intégration avec le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en R3.</a:t>
            </a:r>
          </a:p>
          <a:p>
            <a:r>
              <a:rPr lang="fr-FR" sz="1200" dirty="0" smtClean="0"/>
              <a:t>Le transfert des lors d’audit vers le </a:t>
            </a:r>
            <a:r>
              <a:rPr lang="fr-FR" sz="1200" dirty="0" err="1"/>
              <a:t>D</a:t>
            </a:r>
            <a:r>
              <a:rPr lang="fr-FR" sz="1200" dirty="0" err="1" smtClean="0"/>
              <a:t>atalake</a:t>
            </a:r>
            <a:r>
              <a:rPr lang="fr-FR" sz="1200" dirty="0" smtClean="0"/>
              <a:t> est effectué via des requêtes JDBC. Le transfert est effectué 1 fois par jour. Actuellement, le transfert complet est prévu. Un transfert par delta doit être discuté avec l’équipe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cxnSp>
        <p:nvCxnSpPr>
          <p:cNvPr id="280" name="Connecteur en angle 279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2" name="Rectangle à coins arrondis 281"/>
          <p:cNvSpPr/>
          <p:nvPr/>
        </p:nvSpPr>
        <p:spPr>
          <a:xfrm>
            <a:off x="9325120" y="4381951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Services Chéquier reporté en Release 4 au moment du lot 3 Refonte Afrique (Bascule SAB).</a:t>
            </a:r>
            <a:endParaRPr lang="fr-FR" sz="1200" dirty="0"/>
          </a:p>
        </p:txBody>
      </p:sp>
      <p:sp>
        <p:nvSpPr>
          <p:cNvPr id="28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750104"/>
            <a:ext cx="838320" cy="44164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Vision 360 Client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&amp; Mode autonome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" name="AutoShape 273"/>
          <p:cNvSpPr>
            <a:spLocks noChangeArrowheads="1"/>
          </p:cNvSpPr>
          <p:nvPr/>
        </p:nvSpPr>
        <p:spPr bwMode="auto">
          <a:xfrm>
            <a:off x="7983467" y="2700784"/>
            <a:ext cx="619910" cy="47480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Vision 360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Client &amp; Mode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Autonome</a:t>
            </a:r>
          </a:p>
        </p:txBody>
      </p:sp>
      <p:cxnSp>
        <p:nvCxnSpPr>
          <p:cNvPr id="306" name="Connecteur en angle 305"/>
          <p:cNvCxnSpPr>
            <a:cxnSpLocks/>
            <a:stCxn id="284" idx="3"/>
            <a:endCxn id="287" idx="2"/>
          </p:cNvCxnSpPr>
          <p:nvPr/>
        </p:nvCxnSpPr>
        <p:spPr>
          <a:xfrm flipV="1">
            <a:off x="7325499" y="2938188"/>
            <a:ext cx="657968" cy="3274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9" name="Rectangle à coins arrondis 308"/>
          <p:cNvSpPr/>
          <p:nvPr/>
        </p:nvSpPr>
        <p:spPr>
          <a:xfrm>
            <a:off x="9325120" y="5126018"/>
            <a:ext cx="2519685" cy="13043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Quelle alimentation pour la base du Mode Autonome ?</a:t>
            </a:r>
          </a:p>
          <a:p>
            <a:r>
              <a:rPr lang="fr-FR" sz="1200" dirty="0" smtClean="0"/>
              <a:t>Extraction depuis Atlas en R3</a:t>
            </a:r>
          </a:p>
          <a:p>
            <a:r>
              <a:rPr lang="fr-FR" sz="1200" dirty="0" smtClean="0"/>
              <a:t>Le flux passe par SELFI.</a:t>
            </a:r>
          </a:p>
          <a:p>
            <a:r>
              <a:rPr lang="fr-FR" sz="1200" dirty="0" smtClean="0"/>
              <a:t>R4 : Extraction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? (Cible)</a:t>
            </a:r>
          </a:p>
          <a:p>
            <a:r>
              <a:rPr lang="fr-FR" sz="1200" dirty="0" smtClean="0"/>
              <a:t>Ou Extraction Atlas ?</a:t>
            </a:r>
            <a:endParaRPr lang="fr-FR" sz="1200" dirty="0"/>
          </a:p>
        </p:txBody>
      </p:sp>
      <p:sp>
        <p:nvSpPr>
          <p:cNvPr id="310" name="Rectangle à coins arrondis 309"/>
          <p:cNvSpPr/>
          <p:nvPr/>
        </p:nvSpPr>
        <p:spPr>
          <a:xfrm>
            <a:off x="-2628400" y="1132266"/>
            <a:ext cx="2519685" cy="7568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Web </a:t>
            </a:r>
            <a:r>
              <a:rPr lang="fr-FR" sz="1200" dirty="0" err="1" smtClean="0"/>
              <a:t>analytics</a:t>
            </a:r>
            <a:r>
              <a:rPr lang="fr-FR" sz="1200" dirty="0"/>
              <a:t> </a:t>
            </a:r>
            <a:r>
              <a:rPr lang="fr-FR" sz="1200" dirty="0" smtClean="0"/>
              <a:t>: Google </a:t>
            </a:r>
            <a:r>
              <a:rPr lang="fr-FR" sz="1200" dirty="0" err="1" smtClean="0"/>
              <a:t>Analytics</a:t>
            </a:r>
            <a:r>
              <a:rPr lang="fr-FR" sz="1200" dirty="0" smtClean="0"/>
              <a:t> version Premium en 2021.</a:t>
            </a:r>
          </a:p>
        </p:txBody>
      </p:sp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06" y="3560380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12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Image 3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15" y="3897248"/>
            <a:ext cx="147792" cy="162172"/>
          </a:xfrm>
          <a:prstGeom prst="rect">
            <a:avLst/>
          </a:prstGeom>
        </p:spPr>
      </p:pic>
      <p:pic>
        <p:nvPicPr>
          <p:cNvPr id="325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21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Image 33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3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9" name="Connecteur en angle 348"/>
          <p:cNvCxnSpPr>
            <a:endCxn id="549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444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5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57" name="Plus 356"/>
          <p:cNvSpPr/>
          <p:nvPr/>
        </p:nvSpPr>
        <p:spPr>
          <a:xfrm rot="2673062">
            <a:off x="8482116" y="536998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Rectangle à coins arrondis 155"/>
          <p:cNvSpPr>
            <a:spLocks noChangeArrowheads="1"/>
          </p:cNvSpPr>
          <p:nvPr/>
        </p:nvSpPr>
        <p:spPr bwMode="auto">
          <a:xfrm>
            <a:off x="1674743" y="1129445"/>
            <a:ext cx="747245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385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38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431" name="Connecteur en angle 430"/>
          <p:cNvCxnSpPr>
            <a:stCxn id="378" idx="0"/>
            <a:endCxn id="382" idx="2"/>
          </p:cNvCxnSpPr>
          <p:nvPr/>
        </p:nvCxnSpPr>
        <p:spPr>
          <a:xfrm rot="16200000" flipV="1">
            <a:off x="1767398" y="1821765"/>
            <a:ext cx="1397157" cy="835220"/>
          </a:xfrm>
          <a:prstGeom prst="bentConnector3">
            <a:avLst>
              <a:gd name="adj1" fmla="val 71816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necteur en angle 416"/>
          <p:cNvCxnSpPr>
            <a:endCxn id="385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20" name="Image 4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22" y="5760605"/>
            <a:ext cx="147792" cy="162172"/>
          </a:xfrm>
          <a:prstGeom prst="rect">
            <a:avLst/>
          </a:prstGeom>
        </p:spPr>
      </p:pic>
      <p:pic>
        <p:nvPicPr>
          <p:cNvPr id="437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28" y="574012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Image 44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7" y="5760605"/>
            <a:ext cx="147792" cy="162172"/>
          </a:xfrm>
          <a:prstGeom prst="rect">
            <a:avLst/>
          </a:prstGeom>
        </p:spPr>
      </p:pic>
      <p:pic>
        <p:nvPicPr>
          <p:cNvPr id="44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33" y="574012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Image 44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07" y="5827116"/>
            <a:ext cx="147792" cy="162172"/>
          </a:xfrm>
          <a:prstGeom prst="rect">
            <a:avLst/>
          </a:prstGeom>
        </p:spPr>
      </p:pic>
      <p:pic>
        <p:nvPicPr>
          <p:cNvPr id="44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13" y="580663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Image 4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4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44" y="5842666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61" y="586021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32" y="5775119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79" y="5003759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05" y="5003238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44" y="4992021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0" name="Connecteur droit 459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7" name="Connecteur droit 466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1" name="Connecteur droit 470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2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" name="Rectangle 472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474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" name="Rectangle 491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49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5" name="Rectangle 494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496" name="Image 49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497" name="Rectangle 496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351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3226818"/>
            <a:ext cx="838320" cy="33686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8" name="AutoShape 273"/>
          <p:cNvSpPr>
            <a:spLocks noChangeArrowheads="1"/>
          </p:cNvSpPr>
          <p:nvPr/>
        </p:nvSpPr>
        <p:spPr bwMode="auto">
          <a:xfrm>
            <a:off x="7983467" y="3254785"/>
            <a:ext cx="619910" cy="31587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</p:txBody>
      </p:sp>
      <p:cxnSp>
        <p:nvCxnSpPr>
          <p:cNvPr id="369" name="Connecteur en angle 368"/>
          <p:cNvCxnSpPr>
            <a:cxnSpLocks/>
            <a:stCxn id="351" idx="3"/>
            <a:endCxn id="368" idx="2"/>
          </p:cNvCxnSpPr>
          <p:nvPr/>
        </p:nvCxnSpPr>
        <p:spPr>
          <a:xfrm>
            <a:off x="7325499" y="3395249"/>
            <a:ext cx="657968" cy="174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131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0" name="Connecteur en angle 379"/>
          <p:cNvCxnSpPr>
            <a:stCxn id="377" idx="0"/>
            <a:endCxn id="370" idx="1"/>
          </p:cNvCxnSpPr>
          <p:nvPr/>
        </p:nvCxnSpPr>
        <p:spPr>
          <a:xfrm rot="5400000" flipH="1" flipV="1">
            <a:off x="1744376" y="877758"/>
            <a:ext cx="56750" cy="176872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3" name="Plus 382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Plus 383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Plus 393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5" name="Connecteur en angle 424"/>
          <p:cNvCxnSpPr/>
          <p:nvPr/>
        </p:nvCxnSpPr>
        <p:spPr>
          <a:xfrm>
            <a:off x="2984017" y="3255269"/>
            <a:ext cx="1255991" cy="8216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28" name="Plus 427"/>
          <p:cNvSpPr/>
          <p:nvPr/>
        </p:nvSpPr>
        <p:spPr>
          <a:xfrm rot="2673062">
            <a:off x="3735949" y="385652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Plus 428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Rectangle à coins arrondis 429"/>
          <p:cNvSpPr/>
          <p:nvPr/>
        </p:nvSpPr>
        <p:spPr>
          <a:xfrm>
            <a:off x="-2628400" y="2791180"/>
            <a:ext cx="2519685" cy="56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ELK sur SELFI ? Sur ATLAS ?</a:t>
            </a:r>
          </a:p>
        </p:txBody>
      </p:sp>
      <p:pic>
        <p:nvPicPr>
          <p:cNvPr id="363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" name="Vague 287"/>
          <p:cNvSpPr>
            <a:spLocks noChangeAspect="1" noChangeArrowheads="1"/>
          </p:cNvSpPr>
          <p:nvPr/>
        </p:nvSpPr>
        <p:spPr bwMode="auto">
          <a:xfrm>
            <a:off x="3200406" y="332022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98" name="Vague 287"/>
          <p:cNvSpPr>
            <a:spLocks noChangeAspect="1" noChangeArrowheads="1"/>
          </p:cNvSpPr>
          <p:nvPr/>
        </p:nvSpPr>
        <p:spPr bwMode="auto">
          <a:xfrm>
            <a:off x="3200406" y="3667536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3" name="Vague 287"/>
          <p:cNvSpPr>
            <a:spLocks noChangeAspect="1" noChangeArrowheads="1"/>
          </p:cNvSpPr>
          <p:nvPr/>
        </p:nvSpPr>
        <p:spPr bwMode="auto">
          <a:xfrm>
            <a:off x="7143598" y="260359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4" name="Vague 287"/>
          <p:cNvSpPr>
            <a:spLocks noChangeAspect="1" noChangeArrowheads="1"/>
          </p:cNvSpPr>
          <p:nvPr/>
        </p:nvSpPr>
        <p:spPr bwMode="auto">
          <a:xfrm>
            <a:off x="7143598" y="302912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7" name="Vague 287"/>
          <p:cNvSpPr>
            <a:spLocks noChangeAspect="1" noChangeArrowheads="1"/>
          </p:cNvSpPr>
          <p:nvPr/>
        </p:nvSpPr>
        <p:spPr bwMode="auto">
          <a:xfrm>
            <a:off x="7143598" y="345353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8" name="Vague 287"/>
          <p:cNvSpPr>
            <a:spLocks noChangeAspect="1" noChangeArrowheads="1"/>
          </p:cNvSpPr>
          <p:nvPr/>
        </p:nvSpPr>
        <p:spPr bwMode="auto">
          <a:xfrm>
            <a:off x="8522457" y="215432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2" name="Vague 287"/>
          <p:cNvSpPr>
            <a:spLocks noChangeAspect="1" noChangeArrowheads="1"/>
          </p:cNvSpPr>
          <p:nvPr/>
        </p:nvSpPr>
        <p:spPr bwMode="auto">
          <a:xfrm>
            <a:off x="8522457" y="268883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3" name="Vague 287"/>
          <p:cNvSpPr>
            <a:spLocks noChangeAspect="1" noChangeArrowheads="1"/>
          </p:cNvSpPr>
          <p:nvPr/>
        </p:nvSpPr>
        <p:spPr bwMode="auto">
          <a:xfrm>
            <a:off x="8522457" y="322477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8" name="Vague 287"/>
          <p:cNvSpPr>
            <a:spLocks noChangeAspect="1" noChangeArrowheads="1"/>
          </p:cNvSpPr>
          <p:nvPr/>
        </p:nvSpPr>
        <p:spPr bwMode="auto">
          <a:xfrm>
            <a:off x="3831860" y="382303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9" name="Vague 287"/>
          <p:cNvSpPr>
            <a:spLocks noChangeAspect="1" noChangeArrowheads="1"/>
          </p:cNvSpPr>
          <p:nvPr/>
        </p:nvSpPr>
        <p:spPr bwMode="auto">
          <a:xfrm>
            <a:off x="8121370" y="473744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26" name="Vague 287"/>
          <p:cNvSpPr>
            <a:spLocks noChangeAspect="1" noChangeArrowheads="1"/>
          </p:cNvSpPr>
          <p:nvPr/>
        </p:nvSpPr>
        <p:spPr bwMode="auto">
          <a:xfrm>
            <a:off x="6482114" y="474621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32" name="Rectangle à coins arrondis 331"/>
          <p:cNvSpPr/>
          <p:nvPr/>
        </p:nvSpPr>
        <p:spPr>
          <a:xfrm>
            <a:off x="-2628400" y="3440230"/>
            <a:ext cx="2519685" cy="12719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Emplacement du module « Change 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 » sur la zone Omnicanal. Du fait, de l’incapacité  de l’équipe SELFI de mettre en place cette fonctionnalité au niveau du serveur OpenID via un SPI.</a:t>
            </a:r>
          </a:p>
        </p:txBody>
      </p:sp>
      <p:sp>
        <p:nvSpPr>
          <p:cNvPr id="514" name="Vague 287"/>
          <p:cNvSpPr>
            <a:spLocks noChangeAspect="1" noChangeArrowheads="1"/>
          </p:cNvSpPr>
          <p:nvPr/>
        </p:nvSpPr>
        <p:spPr bwMode="auto">
          <a:xfrm>
            <a:off x="7143598" y="2319762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52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49" y="20053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752" y="450373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" name="Rectangle à coins arrondis 529"/>
          <p:cNvSpPr/>
          <p:nvPr/>
        </p:nvSpPr>
        <p:spPr>
          <a:xfrm>
            <a:off x="6613068" y="6957610"/>
            <a:ext cx="2519685" cy="7087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WS </a:t>
            </a:r>
            <a:r>
              <a:rPr lang="fr-FR" sz="1200" dirty="0" err="1" smtClean="0"/>
              <a:t>Transco</a:t>
            </a:r>
            <a:r>
              <a:rPr lang="fr-FR" sz="1200" dirty="0" smtClean="0"/>
              <a:t> Compte apparu en février 2020 suite à un incident de production.</a:t>
            </a:r>
            <a:endParaRPr lang="fr-FR" sz="1200" dirty="0"/>
          </a:p>
        </p:txBody>
      </p:sp>
      <p:sp>
        <p:nvSpPr>
          <p:cNvPr id="532" name="Rectangle à coins arrondis 531"/>
          <p:cNvSpPr/>
          <p:nvPr/>
        </p:nvSpPr>
        <p:spPr>
          <a:xfrm>
            <a:off x="-2628400" y="4854560"/>
            <a:ext cx="2519685" cy="210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Sur le BFF : Validation du token </a:t>
            </a:r>
            <a:r>
              <a:rPr lang="fr-FR" sz="1200" dirty="0" smtClean="0"/>
              <a:t>offline à partir du certificat OpenID récupéré online (clé publique).</a:t>
            </a:r>
            <a:endParaRPr lang="fr-FR" sz="1200" dirty="0" smtClean="0"/>
          </a:p>
          <a:p>
            <a:r>
              <a:rPr lang="fr-FR" sz="1200" dirty="0" smtClean="0"/>
              <a:t>Optimisation des performances.</a:t>
            </a:r>
          </a:p>
          <a:p>
            <a:r>
              <a:rPr lang="fr-FR" sz="1200" dirty="0" smtClean="0"/>
              <a:t>A valider, côté BFF : Cache sur  le certificat, tentative d’utiliser le certificat conservé, en cas d’échec télécharger le certificat OpenID online.</a:t>
            </a:r>
            <a:endParaRPr lang="fr-FR" sz="1200" dirty="0" smtClean="0"/>
          </a:p>
        </p:txBody>
      </p:sp>
      <p:pic>
        <p:nvPicPr>
          <p:cNvPr id="53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949" y="152035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" name="Rectangle à coins arrondis 516"/>
          <p:cNvSpPr/>
          <p:nvPr/>
        </p:nvSpPr>
        <p:spPr>
          <a:xfrm>
            <a:off x="-2628400" y="351277"/>
            <a:ext cx="2519685" cy="68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devrait être en production pour la release 3. A confirmer par Youssef SAGOU.</a:t>
            </a:r>
          </a:p>
        </p:txBody>
      </p:sp>
      <p:pic>
        <p:nvPicPr>
          <p:cNvPr id="53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30" y="2219018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" name="Rectangle à coins arrondis 539"/>
          <p:cNvSpPr/>
          <p:nvPr/>
        </p:nvSpPr>
        <p:spPr>
          <a:xfrm>
            <a:off x="-2628400" y="1971846"/>
            <a:ext cx="2519685" cy="7417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S2M et CMI/</a:t>
            </a:r>
            <a:r>
              <a:rPr lang="fr-FR" sz="1200" dirty="0" err="1" smtClean="0"/>
              <a:t>Fatourati</a:t>
            </a:r>
            <a:r>
              <a:rPr lang="fr-FR" sz="1200" dirty="0" smtClean="0"/>
              <a:t> passent par SELFI en Release 3. Validé avec l’équipe SELFI. </a:t>
            </a:r>
          </a:p>
        </p:txBody>
      </p:sp>
      <p:pic>
        <p:nvPicPr>
          <p:cNvPr id="547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670947" y="-131422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9" name="Connecteur en angle 458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48" name="Connecteur en angle 547"/>
          <p:cNvCxnSpPr/>
          <p:nvPr/>
        </p:nvCxnSpPr>
        <p:spPr>
          <a:xfrm rot="16200000" flipH="1">
            <a:off x="554360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55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13" y="707183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873" y="81676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97" y="460626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78578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998543" cy="181734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46094"/>
            <a:ext cx="905018" cy="14825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118863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437400"/>
            <a:ext cx="2293042" cy="16725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996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29777" y="1067325"/>
            <a:ext cx="1101764" cy="184928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1429823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298589"/>
            <a:ext cx="1022064" cy="161801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604685"/>
            <a:ext cx="799482" cy="123072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>
            <a:off x="7324199" y="1938228"/>
            <a:ext cx="679856" cy="15839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77991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07039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91480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25" name="Groupe 424"/>
          <p:cNvGrpSpPr/>
          <p:nvPr/>
        </p:nvGrpSpPr>
        <p:grpSpPr>
          <a:xfrm>
            <a:off x="1043950" y="884394"/>
            <a:ext cx="3075125" cy="777352"/>
            <a:chOff x="3251870" y="4060428"/>
            <a:chExt cx="1544663" cy="664688"/>
          </a:xfrm>
        </p:grpSpPr>
        <p:sp>
          <p:nvSpPr>
            <p:cNvPr id="426" name="Rectangle à coins arrondis 425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7" name="ZoneTexte 21"/>
            <p:cNvSpPr txBox="1">
              <a:spLocks noChangeArrowheads="1"/>
            </p:cNvSpPr>
            <p:nvPr/>
          </p:nvSpPr>
          <p:spPr bwMode="auto">
            <a:xfrm>
              <a:off x="3268812" y="4060428"/>
              <a:ext cx="1512682" cy="22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1116504" y="1125579"/>
            <a:ext cx="895176" cy="438533"/>
            <a:chOff x="2113212" y="6462161"/>
            <a:chExt cx="700896" cy="342037"/>
          </a:xfrm>
          <a:solidFill>
            <a:srgbClr val="FFCCFF"/>
          </a:solidFill>
        </p:grpSpPr>
        <p:sp>
          <p:nvSpPr>
            <p:cNvPr id="429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0" name="Rectangle à coins arrondis 155"/>
            <p:cNvSpPr>
              <a:spLocks noChangeArrowheads="1"/>
            </p:cNvSpPr>
            <p:nvPr/>
          </p:nvSpPr>
          <p:spPr bwMode="auto">
            <a:xfrm>
              <a:off x="2113212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OpenID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Keycloak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DSI-RA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430" idx="1"/>
          </p:cNvCxnSpPr>
          <p:nvPr/>
        </p:nvCxnSpPr>
        <p:spPr>
          <a:xfrm rot="5400000" flipH="1" flipV="1">
            <a:off x="-226597" y="1948576"/>
            <a:ext cx="1961779" cy="724423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876877"/>
            <a:ext cx="1104304" cy="1180284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48522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660160"/>
            <a:ext cx="1476754" cy="1463723"/>
            <a:chOff x="3301021" y="1411159"/>
            <a:chExt cx="1476754" cy="3148498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411159"/>
              <a:ext cx="1350259" cy="3056740"/>
              <a:chOff x="6795145" y="1231301"/>
              <a:chExt cx="1350259" cy="30567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231301"/>
                <a:ext cx="1350259" cy="3056740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246209"/>
                <a:ext cx="760538" cy="242191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04" name="Groupe 503"/>
          <p:cNvGrpSpPr/>
          <p:nvPr/>
        </p:nvGrpSpPr>
        <p:grpSpPr>
          <a:xfrm>
            <a:off x="1767050" y="6119276"/>
            <a:ext cx="1457118" cy="649275"/>
            <a:chOff x="3251870" y="4060428"/>
            <a:chExt cx="1544663" cy="664688"/>
          </a:xfrm>
        </p:grpSpPr>
        <p:sp>
          <p:nvSpPr>
            <p:cNvPr id="505" name="Rectangle à coins arrondis 50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7" name="Groupe 506"/>
          <p:cNvGrpSpPr/>
          <p:nvPr/>
        </p:nvGrpSpPr>
        <p:grpSpPr>
          <a:xfrm>
            <a:off x="1943099" y="6324819"/>
            <a:ext cx="932894" cy="395048"/>
            <a:chOff x="2113212" y="6476648"/>
            <a:chExt cx="700896" cy="327550"/>
          </a:xfrm>
        </p:grpSpPr>
        <p:sp>
          <p:nvSpPr>
            <p:cNvPr id="50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WebSSO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StieMinder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SAML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437112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11588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3670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grpSp>
        <p:nvGrpSpPr>
          <p:cNvPr id="544" name="Groupe 543"/>
          <p:cNvGrpSpPr/>
          <p:nvPr/>
        </p:nvGrpSpPr>
        <p:grpSpPr>
          <a:xfrm>
            <a:off x="2021417" y="287159"/>
            <a:ext cx="1457118" cy="563446"/>
            <a:chOff x="3251870" y="4060428"/>
            <a:chExt cx="1544663" cy="664688"/>
          </a:xfrm>
        </p:grpSpPr>
        <p:sp>
          <p:nvSpPr>
            <p:cNvPr id="545" name="Rectangle à coins arrondis 54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</a:rPr>
                <a:t>Infra BNPINET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2197466" y="492702"/>
            <a:ext cx="932894" cy="270701"/>
            <a:chOff x="2113212" y="6476648"/>
            <a:chExt cx="700896" cy="327550"/>
          </a:xfrm>
        </p:grpSpPr>
        <p:sp>
          <p:nvSpPr>
            <p:cNvPr id="54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BNPINET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2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430" idx="0"/>
            <a:endCxn id="549" idx="1"/>
          </p:cNvCxnSpPr>
          <p:nvPr/>
        </p:nvCxnSpPr>
        <p:spPr>
          <a:xfrm rot="5400000" flipH="1" flipV="1">
            <a:off x="1619004" y="547117"/>
            <a:ext cx="513149" cy="643776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4511040" y="6021830"/>
            <a:ext cx="4560279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5" name="Connecteur droit 234"/>
          <p:cNvCxnSpPr/>
          <p:nvPr/>
        </p:nvCxnSpPr>
        <p:spPr>
          <a:xfrm>
            <a:off x="6287981" y="6271362"/>
            <a:ext cx="56799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6" name="Rectangle 235"/>
          <p:cNvSpPr/>
          <p:nvPr/>
        </p:nvSpPr>
        <p:spPr>
          <a:xfrm>
            <a:off x="6821787" y="6174301"/>
            <a:ext cx="5148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SQL*NET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4578396" y="6593211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5081981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9" name="Connecteur droit 238"/>
          <p:cNvCxnSpPr/>
          <p:nvPr/>
        </p:nvCxnSpPr>
        <p:spPr>
          <a:xfrm>
            <a:off x="4578396" y="6461013"/>
            <a:ext cx="56799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081981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1" name="Connecteur droit 240"/>
          <p:cNvCxnSpPr/>
          <p:nvPr/>
        </p:nvCxnSpPr>
        <p:spPr>
          <a:xfrm>
            <a:off x="4578396" y="6339423"/>
            <a:ext cx="56799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081981" y="6242362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1" name="Connecteur droit 250"/>
          <p:cNvCxnSpPr/>
          <p:nvPr/>
        </p:nvCxnSpPr>
        <p:spPr>
          <a:xfrm>
            <a:off x="4578396" y="6720208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081981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4" name="Connecteur droit 253"/>
          <p:cNvCxnSpPr/>
          <p:nvPr/>
        </p:nvCxnSpPr>
        <p:spPr>
          <a:xfrm>
            <a:off x="6287981" y="6136802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821787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1" name="Connecteur en angle 350"/>
          <p:cNvCxnSpPr>
            <a:endCxn id="356" idx="1"/>
          </p:cNvCxnSpPr>
          <p:nvPr/>
        </p:nvCxnSpPr>
        <p:spPr>
          <a:xfrm>
            <a:off x="2984017" y="3255269"/>
            <a:ext cx="1255991" cy="8216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253918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8" name="Connecteur droit 607"/>
          <p:cNvCxnSpPr/>
          <p:nvPr/>
        </p:nvCxnSpPr>
        <p:spPr>
          <a:xfrm>
            <a:off x="6287981" y="6388594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9" name="Rectangle 608"/>
          <p:cNvSpPr/>
          <p:nvPr/>
        </p:nvSpPr>
        <p:spPr>
          <a:xfrm>
            <a:off x="6821787" y="6291533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277" name="Groupe 276"/>
          <p:cNvGrpSpPr/>
          <p:nvPr/>
        </p:nvGrpSpPr>
        <p:grpSpPr>
          <a:xfrm>
            <a:off x="2041560" y="1136637"/>
            <a:ext cx="653951" cy="427476"/>
            <a:chOff x="2650864" y="5175511"/>
            <a:chExt cx="708230" cy="311425"/>
          </a:xfrm>
        </p:grpSpPr>
        <p:sp>
          <p:nvSpPr>
            <p:cNvPr id="285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6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Mail IRIS v4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89" name="Groupe 288"/>
          <p:cNvGrpSpPr/>
          <p:nvPr/>
        </p:nvGrpSpPr>
        <p:grpSpPr>
          <a:xfrm>
            <a:off x="2710840" y="1124743"/>
            <a:ext cx="674214" cy="440287"/>
            <a:chOff x="2650865" y="5175511"/>
            <a:chExt cx="708229" cy="311425"/>
          </a:xfrm>
        </p:grpSpPr>
        <p:sp>
          <p:nvSpPr>
            <p:cNvPr id="291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4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SMS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ATRAIT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72" name="ZoneTexte 271"/>
          <p:cNvSpPr txBox="1"/>
          <p:nvPr/>
        </p:nvSpPr>
        <p:spPr>
          <a:xfrm>
            <a:off x="4719234" y="6086597"/>
            <a:ext cx="396631" cy="1538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5081981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83" name="Rectangle à coins arrondis 282"/>
          <p:cNvSpPr/>
          <p:nvPr/>
        </p:nvSpPr>
        <p:spPr>
          <a:xfrm>
            <a:off x="-2607541" y="4021040"/>
            <a:ext cx="2463282" cy="45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Architecture applicative  mobile ?</a:t>
            </a:r>
            <a:endParaRPr lang="fr-FR" sz="1200" dirty="0"/>
          </a:p>
        </p:txBody>
      </p:sp>
      <p:sp>
        <p:nvSpPr>
          <p:cNvPr id="310" name="Rectangle à coins arrondis 309"/>
          <p:cNvSpPr/>
          <p:nvPr/>
        </p:nvSpPr>
        <p:spPr>
          <a:xfrm>
            <a:off x="9325123" y="1287818"/>
            <a:ext cx="2519684" cy="91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Etudier la volumétrie des nouveaux appels à Atlas. Déterminer les impacts sur les ressources d’infrastructure.</a:t>
            </a:r>
            <a:endParaRPr lang="fr-FR" sz="1200" dirty="0"/>
          </a:p>
        </p:txBody>
      </p:sp>
      <p:sp>
        <p:nvSpPr>
          <p:cNvPr id="348" name="Rectangle à coins arrondis 347"/>
          <p:cNvSpPr/>
          <p:nvPr/>
        </p:nvSpPr>
        <p:spPr>
          <a:xfrm>
            <a:off x="9325123" y="597599"/>
            <a:ext cx="2519684" cy="59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Archivage des logs d’activité. Compliance. Sécurité IRB ?</a:t>
            </a:r>
            <a:endParaRPr lang="fr-FR" sz="1200" dirty="0"/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41056"/>
            <a:ext cx="1490703" cy="421470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Customer Journey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30931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66771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57589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492441"/>
            <a:ext cx="883647" cy="51192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 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8" y="246380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15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006136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14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298800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56" y="14847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1505342" y="150567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19042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2094547" y="2983056"/>
            <a:ext cx="371143" cy="2929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984" y="404664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94669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23838" y="206986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732559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171031"/>
            <a:ext cx="829938" cy="20998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(Raiser3)</a:t>
            </a:r>
          </a:p>
        </p:txBody>
      </p:sp>
      <p:cxnSp>
        <p:nvCxnSpPr>
          <p:cNvPr id="328" name="Connecteur en angle 327"/>
          <p:cNvCxnSpPr>
            <a:stCxn id="344" idx="3"/>
          </p:cNvCxnSpPr>
          <p:nvPr/>
        </p:nvCxnSpPr>
        <p:spPr>
          <a:xfrm>
            <a:off x="2094547" y="2983056"/>
            <a:ext cx="371143" cy="53378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3555073" cy="1108546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35481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 - IPS </a:t>
            </a:r>
            <a:r>
              <a:rPr lang="fr-FR" sz="800" b="1" dirty="0">
                <a:solidFill>
                  <a:srgbClr val="000000"/>
                </a:solidFill>
              </a:rPr>
              <a:t>-</a:t>
            </a:r>
            <a:r>
              <a:rPr lang="fr-FR" sz="800" b="1" dirty="0" smtClean="0">
                <a:solidFill>
                  <a:srgbClr val="000000"/>
                </a:solidFill>
              </a:rPr>
              <a:t> </a:t>
            </a:r>
            <a:r>
              <a:rPr lang="fr-FR" sz="800" b="1" dirty="0">
                <a:solidFill>
                  <a:srgbClr val="000000"/>
                </a:solidFill>
              </a:rPr>
              <a:t>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366" name="Rectangle à coins arrondis 155"/>
          <p:cNvSpPr>
            <a:spLocks noChangeArrowheads="1"/>
          </p:cNvSpPr>
          <p:nvPr/>
        </p:nvSpPr>
        <p:spPr bwMode="auto">
          <a:xfrm>
            <a:off x="4501737" y="5210132"/>
            <a:ext cx="1359479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1" name="Rectangle 169"/>
          <p:cNvSpPr>
            <a:spLocks noChangeArrowheads="1"/>
          </p:cNvSpPr>
          <p:nvPr/>
        </p:nvSpPr>
        <p:spPr bwMode="auto">
          <a:xfrm>
            <a:off x="4589559" y="5384294"/>
            <a:ext cx="421431" cy="439388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Standards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CIB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R1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5" name="ZoneTexte 21"/>
          <p:cNvSpPr txBox="1">
            <a:spLocks noChangeArrowheads="1"/>
          </p:cNvSpPr>
          <p:nvPr/>
        </p:nvSpPr>
        <p:spPr bwMode="auto">
          <a:xfrm>
            <a:off x="4528567" y="5194422"/>
            <a:ext cx="132204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business Atlas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  <a:endCxn id="302" idx="0"/>
          </p:cNvCxnSpPr>
          <p:nvPr/>
        </p:nvCxnSpPr>
        <p:spPr>
          <a:xfrm rot="5400000">
            <a:off x="3790815" y="4597284"/>
            <a:ext cx="969588" cy="25610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  <a:endCxn id="292" idx="0"/>
          </p:cNvCxnSpPr>
          <p:nvPr/>
        </p:nvCxnSpPr>
        <p:spPr>
          <a:xfrm rot="16200000" flipH="1">
            <a:off x="5261679" y="3761637"/>
            <a:ext cx="974841" cy="18907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35" name="Rectangle à coins arrondis 534"/>
          <p:cNvSpPr/>
          <p:nvPr/>
        </p:nvSpPr>
        <p:spPr>
          <a:xfrm>
            <a:off x="-2607541" y="1780030"/>
            <a:ext cx="2519683" cy="646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SMTPS (chiffrés) en production. Non chiffré sur </a:t>
            </a:r>
            <a:r>
              <a:rPr lang="fr-FR" sz="1200" dirty="0" err="1" smtClean="0"/>
              <a:t>env</a:t>
            </a:r>
            <a:r>
              <a:rPr lang="fr-FR" sz="1200" dirty="0" smtClean="0"/>
              <a:t> d’INTEG.</a:t>
            </a:r>
            <a:endParaRPr lang="fr-FR" sz="1200" dirty="0"/>
          </a:p>
        </p:txBody>
      </p: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53" y="110703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66" y="2260524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05" y="4892562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9" name="Connecteur droit 638"/>
          <p:cNvCxnSpPr/>
          <p:nvPr/>
        </p:nvCxnSpPr>
        <p:spPr>
          <a:xfrm>
            <a:off x="6297719" y="6525140"/>
            <a:ext cx="528059" cy="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40" name="Rectangle 639"/>
          <p:cNvSpPr/>
          <p:nvPr/>
        </p:nvSpPr>
        <p:spPr>
          <a:xfrm>
            <a:off x="6830047" y="6413584"/>
            <a:ext cx="7537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File Beat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54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75" y="6326756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7833480" y="6318905"/>
            <a:ext cx="12795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SMTPS vers plateforme 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56" y="6105744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" name="Rectangle 647"/>
          <p:cNvSpPr/>
          <p:nvPr/>
        </p:nvSpPr>
        <p:spPr>
          <a:xfrm>
            <a:off x="7834379" y="6045487"/>
            <a:ext cx="103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vers plateforme ELK ITG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0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35" y="6522319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7831555" y="6453894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grpSp>
        <p:nvGrpSpPr>
          <p:cNvPr id="658" name="Groupe 657"/>
          <p:cNvGrpSpPr/>
          <p:nvPr/>
        </p:nvGrpSpPr>
        <p:grpSpPr>
          <a:xfrm>
            <a:off x="3416228" y="1126550"/>
            <a:ext cx="674214" cy="440287"/>
            <a:chOff x="2650865" y="5175511"/>
            <a:chExt cx="708229" cy="311425"/>
          </a:xfrm>
        </p:grpSpPr>
        <p:sp>
          <p:nvSpPr>
            <p:cNvPr id="659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6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60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Logs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Agregator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ELK ITG</a:t>
              </a:r>
              <a:endParaRPr lang="fr-FR" sz="6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68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3792719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62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" name="Rectangle à coins arrondis 660"/>
          <p:cNvSpPr/>
          <p:nvPr/>
        </p:nvSpPr>
        <p:spPr>
          <a:xfrm>
            <a:off x="-2844824" y="773564"/>
            <a:ext cx="2756967" cy="9283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ATRAIT : Solution installée dans le </a:t>
            </a:r>
            <a:r>
              <a:rPr lang="fr-FR" sz="1200" dirty="0" err="1" smtClean="0"/>
              <a:t>datacenter</a:t>
            </a:r>
            <a:r>
              <a:rPr lang="fr-FR" sz="1200" dirty="0" smtClean="0"/>
              <a:t> BMCI. La solution locale fait ensuite appel à la solution ATRAIT centralisée dans le </a:t>
            </a:r>
            <a:r>
              <a:rPr lang="fr-FR" sz="1200" dirty="0" err="1" smtClean="0"/>
              <a:t>datacenter</a:t>
            </a:r>
            <a:r>
              <a:rPr lang="fr-FR" sz="1200" dirty="0" smtClean="0"/>
              <a:t> ATRAIT.</a:t>
            </a:r>
            <a:endParaRPr lang="fr-FR" sz="1200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65" y="455584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069016" y="457673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79" name="Rectangle à coins arrondis 278"/>
          <p:cNvSpPr/>
          <p:nvPr/>
        </p:nvSpPr>
        <p:spPr>
          <a:xfrm>
            <a:off x="-2607541" y="2496994"/>
            <a:ext cx="2519684" cy="6621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Ajouter </a:t>
            </a:r>
            <a:r>
              <a:rPr lang="fr-FR" sz="1200" dirty="0" err="1" smtClean="0"/>
              <a:t>Docubase</a:t>
            </a:r>
            <a:r>
              <a:rPr lang="fr-FR" sz="1200" dirty="0" smtClean="0"/>
              <a:t> et le flux associé. Applicable uniquement pour la Release 3.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288" name="Rectangle à coins arrondis 155"/>
          <p:cNvSpPr>
            <a:spLocks noChangeArrowheads="1"/>
          </p:cNvSpPr>
          <p:nvPr/>
        </p:nvSpPr>
        <p:spPr bwMode="auto">
          <a:xfrm>
            <a:off x="6028787" y="5210132"/>
            <a:ext cx="1359479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ZoneTexte 21"/>
          <p:cNvSpPr txBox="1">
            <a:spLocks noChangeArrowheads="1"/>
          </p:cNvSpPr>
          <p:nvPr/>
        </p:nvSpPr>
        <p:spPr bwMode="auto">
          <a:xfrm>
            <a:off x="6000660" y="5194422"/>
            <a:ext cx="1387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cobol/data Atlas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02" name="Rectangle à coins arrondis 155"/>
          <p:cNvSpPr>
            <a:spLocks noChangeArrowheads="1"/>
          </p:cNvSpPr>
          <p:nvPr/>
        </p:nvSpPr>
        <p:spPr bwMode="auto">
          <a:xfrm>
            <a:off x="4001615" y="5210132"/>
            <a:ext cx="291878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5" name="ZoneTexte 21"/>
          <p:cNvSpPr txBox="1">
            <a:spLocks noChangeArrowheads="1"/>
          </p:cNvSpPr>
          <p:nvPr/>
        </p:nvSpPr>
        <p:spPr bwMode="auto">
          <a:xfrm>
            <a:off x="3743293" y="5237692"/>
            <a:ext cx="7684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Présentation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Atlas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1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474919"/>
            <a:ext cx="838320" cy="26765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+ Batch (Raiser3)</a:t>
            </a:r>
          </a:p>
        </p:txBody>
      </p:sp>
      <p:sp>
        <p:nvSpPr>
          <p:cNvPr id="372" name="AutoShape 273"/>
          <p:cNvSpPr>
            <a:spLocks noChangeArrowheads="1"/>
          </p:cNvSpPr>
          <p:nvPr/>
        </p:nvSpPr>
        <p:spPr bwMode="auto">
          <a:xfrm>
            <a:off x="7983467" y="2365191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3" name="Connecteur en angle 372"/>
          <p:cNvCxnSpPr>
            <a:cxnSpLocks/>
            <a:stCxn id="317" idx="3"/>
          </p:cNvCxnSpPr>
          <p:nvPr/>
        </p:nvCxnSpPr>
        <p:spPr>
          <a:xfrm flipV="1">
            <a:off x="7325499" y="2531762"/>
            <a:ext cx="657968" cy="769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890328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9" name="Rectangle 169"/>
          <p:cNvSpPr>
            <a:spLocks noChangeArrowheads="1"/>
          </p:cNvSpPr>
          <p:nvPr/>
        </p:nvSpPr>
        <p:spPr bwMode="auto">
          <a:xfrm>
            <a:off x="6484594" y="2105593"/>
            <a:ext cx="848080" cy="331317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Ordres 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Et Bénéficiaires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+ Batch (Raiser3)</a:t>
            </a: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 flipV="1">
            <a:off x="5916735" y="1991966"/>
            <a:ext cx="413042" cy="3539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83" name="Connecteur en angle 382"/>
          <p:cNvCxnSpPr>
            <a:endCxn id="548" idx="3"/>
          </p:cNvCxnSpPr>
          <p:nvPr/>
        </p:nvCxnSpPr>
        <p:spPr>
          <a:xfrm rot="10800000">
            <a:off x="3130360" y="643672"/>
            <a:ext cx="3308762" cy="930666"/>
          </a:xfrm>
          <a:prstGeom prst="bentConnector3">
            <a:avLst>
              <a:gd name="adj1" fmla="val 53102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4" name="Rectangle à coins arrondis 383"/>
          <p:cNvSpPr/>
          <p:nvPr/>
        </p:nvSpPr>
        <p:spPr>
          <a:xfrm>
            <a:off x="9325122" y="3501096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de contrôle des nouveaux bénéficiaires vers l’outil groupe Vigilance.</a:t>
            </a:r>
            <a:endParaRPr lang="fr-FR" sz="1200" dirty="0"/>
          </a:p>
        </p:txBody>
      </p: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4" name="Rectangle à coins arrondis 155"/>
          <p:cNvSpPr>
            <a:spLocks noChangeArrowheads="1"/>
          </p:cNvSpPr>
          <p:nvPr/>
        </p:nvSpPr>
        <p:spPr bwMode="auto">
          <a:xfrm rot="16200000">
            <a:off x="612008" y="2383758"/>
            <a:ext cx="87089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53346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63175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437" name="Rectangle à coins arrondis 436"/>
          <p:cNvSpPr/>
          <p:nvPr/>
        </p:nvSpPr>
        <p:spPr>
          <a:xfrm>
            <a:off x="-2607542" y="3225475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de 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</a:t>
            </a:r>
            <a:r>
              <a:rPr lang="fr-FR" sz="1200" dirty="0" err="1" smtClean="0"/>
              <a:t>Akamaï</a:t>
            </a:r>
            <a:r>
              <a:rPr lang="fr-FR" sz="1200" dirty="0" smtClean="0"/>
              <a:t> KONA (Standard groupe BNPP).</a:t>
            </a:r>
            <a:endParaRPr lang="fr-FR" sz="1200" dirty="0"/>
          </a:p>
        </p:txBody>
      </p:sp>
      <p:cxnSp>
        <p:nvCxnSpPr>
          <p:cNvPr id="303" name="Connecteur en angle 302"/>
          <p:cNvCxnSpPr>
            <a:cxnSpLocks/>
            <a:stCxn id="379" idx="3"/>
          </p:cNvCxnSpPr>
          <p:nvPr/>
        </p:nvCxnSpPr>
        <p:spPr>
          <a:xfrm flipV="1">
            <a:off x="7332674" y="2220046"/>
            <a:ext cx="671381" cy="5120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69" name="Rectangle à coins arrondis 268"/>
          <p:cNvSpPr/>
          <p:nvPr/>
        </p:nvSpPr>
        <p:spPr>
          <a:xfrm>
            <a:off x="-2844824" y="4552540"/>
            <a:ext cx="2756967" cy="7762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de bénéficiaire avec validation SMS directement par le module </a:t>
            </a:r>
            <a:r>
              <a:rPr lang="fr-FR" sz="1200" dirty="0" err="1" smtClean="0"/>
              <a:t>Omnicanal</a:t>
            </a:r>
            <a:r>
              <a:rPr lang="fr-FR" sz="1200" dirty="0" smtClean="0"/>
              <a:t> Paiement et </a:t>
            </a:r>
            <a:r>
              <a:rPr lang="fr-FR" sz="1200" dirty="0" err="1" smtClean="0"/>
              <a:t>Bénéficaires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270" name="Rectangle à coins arrondis 269"/>
          <p:cNvSpPr/>
          <p:nvPr/>
        </p:nvSpPr>
        <p:spPr>
          <a:xfrm>
            <a:off x="-2844824" y="5424101"/>
            <a:ext cx="2756967" cy="13172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Service chéquier SAB non disponible. Appel en direct JDBC vers la base BNPINET de façon à limiter l’impact sur l’existant, en attendant la mise à disposition du service Chéquier par SAB. </a:t>
            </a:r>
            <a:endParaRPr lang="fr-FR" sz="1200" dirty="0"/>
          </a:p>
        </p:txBody>
      </p:sp>
      <p:sp>
        <p:nvSpPr>
          <p:cNvPr id="271" name="Rectangle à coins arrondis 270"/>
          <p:cNvSpPr/>
          <p:nvPr/>
        </p:nvSpPr>
        <p:spPr>
          <a:xfrm>
            <a:off x="9325123" y="2297488"/>
            <a:ext cx="2519684" cy="11129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Vigilance sortie du périmètre de la release 2. L’équipe Conformité a indiqué qu’une validation par SMS était suffisante. Ce point est confirmé par le métier BMCI.</a:t>
            </a:r>
            <a:endParaRPr lang="fr-FR" sz="1200" dirty="0"/>
          </a:p>
        </p:txBody>
      </p:sp>
      <p:pic>
        <p:nvPicPr>
          <p:cNvPr id="27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5" y="4318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Text Box 174"/>
          <p:cNvSpPr txBox="1">
            <a:spLocks noChangeArrowheads="1"/>
          </p:cNvSpPr>
          <p:nvPr/>
        </p:nvSpPr>
        <p:spPr bwMode="auto">
          <a:xfrm>
            <a:off x="1701556" y="45270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27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8" y="47857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 Box 174"/>
          <p:cNvSpPr txBox="1">
            <a:spLocks noChangeArrowheads="1"/>
          </p:cNvSpPr>
          <p:nvPr/>
        </p:nvSpPr>
        <p:spPr bwMode="auto">
          <a:xfrm>
            <a:off x="3436439" y="49946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28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22" y="240624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 Box 174"/>
          <p:cNvSpPr txBox="1">
            <a:spLocks noChangeArrowheads="1"/>
          </p:cNvSpPr>
          <p:nvPr/>
        </p:nvSpPr>
        <p:spPr bwMode="auto">
          <a:xfrm>
            <a:off x="4632273" y="242714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58" name="Rectangle à coins arrondis 257"/>
          <p:cNvSpPr/>
          <p:nvPr/>
        </p:nvSpPr>
        <p:spPr>
          <a:xfrm>
            <a:off x="9325122" y="4247267"/>
            <a:ext cx="2519685" cy="8850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retiré de la release 2 suite aux interrogations métier. Nécessite une instruction approfondie.</a:t>
            </a:r>
            <a:endParaRPr lang="fr-FR" sz="1200" dirty="0"/>
          </a:p>
        </p:txBody>
      </p:sp>
      <p:sp>
        <p:nvSpPr>
          <p:cNvPr id="255" name="Rectangle 254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57" name="Rectangle à coins arrondis 256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59" name="Rectangle à coins arrondis 258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61" name="Rectangle à coins arrondis 260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262" name="Rectangle 169"/>
          <p:cNvSpPr>
            <a:spLocks noChangeArrowheads="1"/>
          </p:cNvSpPr>
          <p:nvPr/>
        </p:nvSpPr>
        <p:spPr bwMode="auto">
          <a:xfrm>
            <a:off x="5077780" y="5386127"/>
            <a:ext cx="694713" cy="19862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err="1" smtClean="0">
                <a:solidFill>
                  <a:srgbClr val="000000"/>
                </a:solidFill>
                <a:latin typeface="Arial" pitchFamily="34" charset="0"/>
              </a:rPr>
              <a:t>Status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 Paiement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3" name="Rectangle 169"/>
          <p:cNvSpPr>
            <a:spLocks noChangeArrowheads="1"/>
          </p:cNvSpPr>
          <p:nvPr/>
        </p:nvSpPr>
        <p:spPr bwMode="auto">
          <a:xfrm>
            <a:off x="5077780" y="5633716"/>
            <a:ext cx="694713" cy="19862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 Compte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64" name="Connecteur en angle 263"/>
          <p:cNvCxnSpPr>
            <a:stCxn id="302" idx="3"/>
            <a:endCxn id="366" idx="1"/>
          </p:cNvCxnSpPr>
          <p:nvPr/>
        </p:nvCxnSpPr>
        <p:spPr>
          <a:xfrm>
            <a:off x="4293493" y="5540032"/>
            <a:ext cx="208244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87" name="AutoShape 273"/>
          <p:cNvSpPr>
            <a:spLocks noChangeArrowheads="1"/>
          </p:cNvSpPr>
          <p:nvPr/>
        </p:nvSpPr>
        <p:spPr bwMode="auto">
          <a:xfrm>
            <a:off x="6173607" y="5375136"/>
            <a:ext cx="511331" cy="272398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Virement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3" name="AutoShape 273"/>
          <p:cNvSpPr>
            <a:spLocks noChangeArrowheads="1"/>
          </p:cNvSpPr>
          <p:nvPr/>
        </p:nvSpPr>
        <p:spPr bwMode="auto">
          <a:xfrm>
            <a:off x="6785699" y="5592877"/>
            <a:ext cx="511331" cy="2674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DC42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GESTAB ??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2" y="4536570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5186603" y="4557462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308" name="Connecteur en angle 307"/>
          <p:cNvCxnSpPr>
            <a:cxnSpLocks/>
            <a:stCxn id="263" idx="3"/>
            <a:endCxn id="293" idx="2"/>
          </p:cNvCxnSpPr>
          <p:nvPr/>
        </p:nvCxnSpPr>
        <p:spPr>
          <a:xfrm flipV="1">
            <a:off x="5772493" y="5726609"/>
            <a:ext cx="1013206" cy="64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9" name="Connecteur en angle 308"/>
          <p:cNvCxnSpPr>
            <a:cxnSpLocks/>
            <a:stCxn id="262" idx="3"/>
            <a:endCxn id="287" idx="2"/>
          </p:cNvCxnSpPr>
          <p:nvPr/>
        </p:nvCxnSpPr>
        <p:spPr>
          <a:xfrm>
            <a:off x="5772493" y="5485437"/>
            <a:ext cx="401114" cy="258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1" name="Rectangle à coins arrondis 310"/>
          <p:cNvSpPr/>
          <p:nvPr/>
        </p:nvSpPr>
        <p:spPr>
          <a:xfrm>
            <a:off x="9325122" y="5215574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En R2 : Suppression du batch « </a:t>
            </a:r>
            <a:r>
              <a:rPr lang="fr-FR" sz="1200" dirty="0" err="1" smtClean="0"/>
              <a:t>Status</a:t>
            </a:r>
            <a:r>
              <a:rPr lang="fr-FR" sz="1200" dirty="0" smtClean="0"/>
              <a:t> Paiement » et du flux CFT associé. Remplacé par un WS Atlas.</a:t>
            </a:r>
            <a:endParaRPr lang="fr-FR" sz="1200" dirty="0"/>
          </a:p>
        </p:txBody>
      </p:sp>
      <p:pic>
        <p:nvPicPr>
          <p:cNvPr id="312" name="Image 31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2" y="3885943"/>
            <a:ext cx="147792" cy="162172"/>
          </a:xfrm>
          <a:prstGeom prst="rect">
            <a:avLst/>
          </a:prstGeom>
        </p:spPr>
      </p:pic>
      <p:pic>
        <p:nvPicPr>
          <p:cNvPr id="31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8" y="3865460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Image 31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4" y="5923493"/>
            <a:ext cx="147792" cy="162172"/>
          </a:xfrm>
          <a:prstGeom prst="rect">
            <a:avLst/>
          </a:prstGeom>
        </p:spPr>
      </p:pic>
      <p:pic>
        <p:nvPicPr>
          <p:cNvPr id="31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80" y="5903010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0" y="2779845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36" y="275936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2769544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5" y="2749061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02" y="132792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Rectangle à coins arrondis 354"/>
          <p:cNvSpPr/>
          <p:nvPr/>
        </p:nvSpPr>
        <p:spPr>
          <a:xfrm>
            <a:off x="9325123" y="-99392"/>
            <a:ext cx="2519684" cy="59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ELK faisable sur Atlas ?</a:t>
            </a:r>
            <a:endParaRPr lang="fr-FR" sz="1200" dirty="0"/>
          </a:p>
        </p:txBody>
      </p:sp>
      <p:sp>
        <p:nvSpPr>
          <p:cNvPr id="357" name="Rectangle à coins arrondis 356"/>
          <p:cNvSpPr/>
          <p:nvPr/>
        </p:nvSpPr>
        <p:spPr>
          <a:xfrm>
            <a:off x="9325122" y="5949280"/>
            <a:ext cx="2519685" cy="12961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En R2 : Suppression du batch « Bénéficiaire » et du flux CFT associé. Remplacé par la gestion des bénéficiaires dans le carnet d’ordre de paiement. + Validation OTP.</a:t>
            </a:r>
            <a:endParaRPr lang="fr-FR" sz="1200" dirty="0"/>
          </a:p>
        </p:txBody>
      </p:sp>
      <p:sp>
        <p:nvSpPr>
          <p:cNvPr id="306" name="Plus 305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4" name="Plus 313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Plus 362"/>
          <p:cNvSpPr/>
          <p:nvPr/>
        </p:nvSpPr>
        <p:spPr>
          <a:xfrm rot="2673062">
            <a:off x="9724568" y="-184751"/>
            <a:ext cx="754439" cy="778635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94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78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7" name="Connecteur en angle 376"/>
          <p:cNvCxnSpPr>
            <a:stCxn id="370" idx="0"/>
            <a:endCxn id="369" idx="1"/>
          </p:cNvCxnSpPr>
          <p:nvPr/>
        </p:nvCxnSpPr>
        <p:spPr>
          <a:xfrm rot="5400000" flipH="1" flipV="1">
            <a:off x="1195903" y="898078"/>
            <a:ext cx="56750" cy="136232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2" name="Plus 381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Plus 384"/>
          <p:cNvSpPr/>
          <p:nvPr/>
        </p:nvSpPr>
        <p:spPr>
          <a:xfrm rot="2673062">
            <a:off x="5153058" y="549879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Plus 386"/>
          <p:cNvSpPr/>
          <p:nvPr/>
        </p:nvSpPr>
        <p:spPr>
          <a:xfrm rot="2673062">
            <a:off x="6809724" y="549879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22" y="38680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" name="Plus 324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361" y="650260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" name="Vague 287"/>
          <p:cNvSpPr>
            <a:spLocks noChangeAspect="1" noChangeArrowheads="1"/>
          </p:cNvSpPr>
          <p:nvPr/>
        </p:nvSpPr>
        <p:spPr bwMode="auto">
          <a:xfrm>
            <a:off x="6098568" y="133379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67" name="Vague 287"/>
          <p:cNvSpPr>
            <a:spLocks noChangeAspect="1" noChangeArrowheads="1"/>
          </p:cNvSpPr>
          <p:nvPr/>
        </p:nvSpPr>
        <p:spPr bwMode="auto">
          <a:xfrm>
            <a:off x="7126451" y="270572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80" name="Vague 287"/>
          <p:cNvSpPr>
            <a:spLocks noChangeAspect="1" noChangeArrowheads="1"/>
          </p:cNvSpPr>
          <p:nvPr/>
        </p:nvSpPr>
        <p:spPr bwMode="auto">
          <a:xfrm>
            <a:off x="8478164" y="266568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06" name="Vague 287"/>
          <p:cNvSpPr>
            <a:spLocks noChangeAspect="1" noChangeArrowheads="1"/>
          </p:cNvSpPr>
          <p:nvPr/>
        </p:nvSpPr>
        <p:spPr bwMode="auto">
          <a:xfrm>
            <a:off x="3185833" y="329720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17" name="Vague 287"/>
          <p:cNvSpPr>
            <a:spLocks noChangeAspect="1" noChangeArrowheads="1"/>
          </p:cNvSpPr>
          <p:nvPr/>
        </p:nvSpPr>
        <p:spPr bwMode="auto">
          <a:xfrm>
            <a:off x="5714204" y="526636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cxnSp>
        <p:nvCxnSpPr>
          <p:cNvPr id="418" name="Connecteur en angle 417"/>
          <p:cNvCxnSpPr/>
          <p:nvPr/>
        </p:nvCxnSpPr>
        <p:spPr>
          <a:xfrm flipV="1">
            <a:off x="5062204" y="2519043"/>
            <a:ext cx="1270343" cy="917125"/>
          </a:xfrm>
          <a:prstGeom prst="bentConnector3">
            <a:avLst>
              <a:gd name="adj1" fmla="val 8039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0" name="Vague 287"/>
          <p:cNvSpPr>
            <a:spLocks noChangeAspect="1" noChangeArrowheads="1"/>
          </p:cNvSpPr>
          <p:nvPr/>
        </p:nvSpPr>
        <p:spPr bwMode="auto">
          <a:xfrm>
            <a:off x="7258350" y="207347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0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042" y="359622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2718520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2953540"/>
            <a:ext cx="609599" cy="855143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2716271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272514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2925415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2915362"/>
            <a:ext cx="978912" cy="78578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079930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253105" y="1716688"/>
            <a:ext cx="2098162" cy="2689543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220125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261106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253106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081440" y="2204487"/>
            <a:ext cx="998543" cy="214601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121177" y="2446094"/>
            <a:ext cx="905018" cy="186148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303539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005945" y="1996733"/>
            <a:ext cx="1118863" cy="238245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015398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915460" y="4274047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0" name="Connecteur en angle 339"/>
          <p:cNvCxnSpPr>
            <a:stCxn id="260" idx="0"/>
            <a:endCxn id="344" idx="1"/>
          </p:cNvCxnSpPr>
          <p:nvPr/>
        </p:nvCxnSpPr>
        <p:spPr>
          <a:xfrm rot="5400000" flipH="1" flipV="1">
            <a:off x="884896" y="2754307"/>
            <a:ext cx="373936" cy="831435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278983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487200" y="2628785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58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82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514984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299470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235998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0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437400"/>
            <a:ext cx="2293042" cy="16725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552510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37643" y="1067324"/>
            <a:ext cx="1093898" cy="254382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1"/>
            <a:ext cx="926623" cy="217052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298589"/>
            <a:ext cx="1022064" cy="231256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604684"/>
            <a:ext cx="799482" cy="195886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2096619"/>
            <a:ext cx="679856" cy="2203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6035041" y="996089"/>
            <a:ext cx="2794396" cy="263552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6043528" y="1005769"/>
            <a:ext cx="94590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7984" y="3520267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91480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Offres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Commerciales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25" name="Groupe 424"/>
          <p:cNvGrpSpPr/>
          <p:nvPr/>
        </p:nvGrpSpPr>
        <p:grpSpPr>
          <a:xfrm>
            <a:off x="1043951" y="884394"/>
            <a:ext cx="3109342" cy="777352"/>
            <a:chOff x="3251870" y="4060428"/>
            <a:chExt cx="1544663" cy="664688"/>
          </a:xfrm>
        </p:grpSpPr>
        <p:sp>
          <p:nvSpPr>
            <p:cNvPr id="426" name="Rectangle à coins arrondis 425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7" name="ZoneTexte 21"/>
            <p:cNvSpPr txBox="1">
              <a:spLocks noChangeArrowheads="1"/>
            </p:cNvSpPr>
            <p:nvPr/>
          </p:nvSpPr>
          <p:spPr bwMode="auto">
            <a:xfrm>
              <a:off x="3268812" y="4060428"/>
              <a:ext cx="1512682" cy="22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1116504" y="1125579"/>
            <a:ext cx="895176" cy="438533"/>
            <a:chOff x="2113212" y="6462161"/>
            <a:chExt cx="700896" cy="342037"/>
          </a:xfrm>
          <a:solidFill>
            <a:srgbClr val="FFCCFF"/>
          </a:solidFill>
        </p:grpSpPr>
        <p:sp>
          <p:nvSpPr>
            <p:cNvPr id="429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0" name="Rectangle à coins arrondis 155"/>
            <p:cNvSpPr>
              <a:spLocks noChangeArrowheads="1"/>
            </p:cNvSpPr>
            <p:nvPr/>
          </p:nvSpPr>
          <p:spPr bwMode="auto">
            <a:xfrm>
              <a:off x="2113212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OpenID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Keycloak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DSI-RA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stCxn id="260" idx="0"/>
            <a:endCxn id="430" idx="1"/>
          </p:cNvCxnSpPr>
          <p:nvPr/>
        </p:nvCxnSpPr>
        <p:spPr>
          <a:xfrm rot="5400000" flipH="1" flipV="1">
            <a:off x="-127222" y="2113267"/>
            <a:ext cx="2027095" cy="46035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876877"/>
            <a:ext cx="1104304" cy="1180284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48522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660160"/>
            <a:ext cx="1476754" cy="1463723"/>
            <a:chOff x="3301021" y="1411159"/>
            <a:chExt cx="1476754" cy="3148498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411159"/>
              <a:ext cx="1350259" cy="3056740"/>
              <a:chOff x="6795145" y="1231301"/>
              <a:chExt cx="1350259" cy="30567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231301"/>
                <a:ext cx="1350259" cy="3056740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246209"/>
                <a:ext cx="760538" cy="242191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04" name="Groupe 503"/>
          <p:cNvGrpSpPr/>
          <p:nvPr/>
        </p:nvGrpSpPr>
        <p:grpSpPr>
          <a:xfrm>
            <a:off x="1767050" y="6119276"/>
            <a:ext cx="1457118" cy="649275"/>
            <a:chOff x="3251870" y="4060428"/>
            <a:chExt cx="1544663" cy="664688"/>
          </a:xfrm>
        </p:grpSpPr>
        <p:sp>
          <p:nvSpPr>
            <p:cNvPr id="505" name="Rectangle à coins arrondis 50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7" name="Groupe 506"/>
          <p:cNvGrpSpPr/>
          <p:nvPr/>
        </p:nvGrpSpPr>
        <p:grpSpPr>
          <a:xfrm>
            <a:off x="1943099" y="6324819"/>
            <a:ext cx="932894" cy="395048"/>
            <a:chOff x="2113212" y="6476648"/>
            <a:chExt cx="700896" cy="327550"/>
          </a:xfrm>
        </p:grpSpPr>
        <p:sp>
          <p:nvSpPr>
            <p:cNvPr id="50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WebSSO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StieMinder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SAML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AutoShape 273"/>
          <p:cNvSpPr>
            <a:spLocks noChangeArrowheads="1"/>
          </p:cNvSpPr>
          <p:nvPr/>
        </p:nvSpPr>
        <p:spPr bwMode="auto">
          <a:xfrm>
            <a:off x="7992674" y="2337555"/>
            <a:ext cx="619910" cy="524346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Ordres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Paiement 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Bénéficiaires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14" name="Connecteur en angle 513"/>
          <p:cNvCxnSpPr>
            <a:cxnSpLocks/>
            <a:stCxn id="512" idx="3"/>
            <a:endCxn id="513" idx="2"/>
          </p:cNvCxnSpPr>
          <p:nvPr/>
        </p:nvCxnSpPr>
        <p:spPr>
          <a:xfrm flipV="1">
            <a:off x="7336117" y="2599728"/>
            <a:ext cx="656557" cy="418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5" name="ZoneTexte 514"/>
          <p:cNvSpPr txBox="1"/>
          <p:nvPr/>
        </p:nvSpPr>
        <p:spPr>
          <a:xfrm>
            <a:off x="1136990" y="4437112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11588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3670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cxnSp>
        <p:nvCxnSpPr>
          <p:cNvPr id="540" name="Connecteur en angle 539"/>
          <p:cNvCxnSpPr>
            <a:stCxn id="228" idx="3"/>
            <a:endCxn id="391" idx="1"/>
          </p:cNvCxnSpPr>
          <p:nvPr/>
        </p:nvCxnSpPr>
        <p:spPr>
          <a:xfrm flipV="1">
            <a:off x="5916735" y="2317007"/>
            <a:ext cx="559384" cy="288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41" name="Connecteur en angle 540"/>
          <p:cNvCxnSpPr>
            <a:stCxn id="228" idx="3"/>
          </p:cNvCxnSpPr>
          <p:nvPr/>
        </p:nvCxnSpPr>
        <p:spPr>
          <a:xfrm>
            <a:off x="5916735" y="2345866"/>
            <a:ext cx="567998" cy="3197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544" name="Groupe 543"/>
          <p:cNvGrpSpPr/>
          <p:nvPr/>
        </p:nvGrpSpPr>
        <p:grpSpPr>
          <a:xfrm>
            <a:off x="2021417" y="287159"/>
            <a:ext cx="1457118" cy="563446"/>
            <a:chOff x="3251870" y="4060428"/>
            <a:chExt cx="1544663" cy="664688"/>
          </a:xfrm>
        </p:grpSpPr>
        <p:sp>
          <p:nvSpPr>
            <p:cNvPr id="545" name="Rectangle à coins arrondis 54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</a:rPr>
                <a:t>Infra BNPINET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2197466" y="492702"/>
            <a:ext cx="932894" cy="270701"/>
            <a:chOff x="2113212" y="6476648"/>
            <a:chExt cx="700896" cy="327550"/>
          </a:xfrm>
        </p:grpSpPr>
        <p:sp>
          <p:nvSpPr>
            <p:cNvPr id="54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BNPINET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3419872" y="1121821"/>
            <a:ext cx="671510" cy="452001"/>
            <a:chOff x="2117175" y="6462161"/>
            <a:chExt cx="696933" cy="342037"/>
          </a:xfrm>
          <a:solidFill>
            <a:srgbClr val="FFCCFF"/>
          </a:solidFill>
        </p:grpSpPr>
        <p:sp>
          <p:nvSpPr>
            <p:cNvPr id="551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2" name="Rectangle à coins arrondis 155"/>
            <p:cNvSpPr>
              <a:spLocks noChangeArrowheads="1"/>
            </p:cNvSpPr>
            <p:nvPr/>
          </p:nvSpPr>
          <p:spPr bwMode="auto">
            <a:xfrm>
              <a:off x="2117175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Logs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Agregator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ELK IPS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1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53979" y="197685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430" idx="0"/>
            <a:endCxn id="549" idx="1"/>
          </p:cNvCxnSpPr>
          <p:nvPr/>
        </p:nvCxnSpPr>
        <p:spPr>
          <a:xfrm rot="5400000" flipH="1" flipV="1">
            <a:off x="1619004" y="547117"/>
            <a:ext cx="513149" cy="643776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3" name="Rectangle à coins arrondis 222"/>
          <p:cNvSpPr/>
          <p:nvPr/>
        </p:nvSpPr>
        <p:spPr bwMode="auto">
          <a:xfrm>
            <a:off x="4414812" y="3803639"/>
            <a:ext cx="4525988" cy="2993401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4419859" y="3812081"/>
            <a:ext cx="452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Environnement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Legacy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 ATLAS MAROC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156544" y="4023069"/>
            <a:ext cx="1085086" cy="274466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157820" y="4031971"/>
            <a:ext cx="953067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Présentation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46" name="Rectangle à coins arrondis 155"/>
          <p:cNvSpPr>
            <a:spLocks noChangeArrowheads="1"/>
          </p:cNvSpPr>
          <p:nvPr/>
        </p:nvSpPr>
        <p:spPr bwMode="auto">
          <a:xfrm rot="16200000">
            <a:off x="4429184" y="4521696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470165" y="4406221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512598" y="4069853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Hors Cloud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5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17" y="4984476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41" y="4743061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4724043" y="4669729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Rectangle 258"/>
          <p:cNvSpPr/>
          <p:nvPr/>
        </p:nvSpPr>
        <p:spPr>
          <a:xfrm>
            <a:off x="4508529" y="4060792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62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45057" y="5208425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ectangle à coins arrondis 269"/>
          <p:cNvSpPr/>
          <p:nvPr/>
        </p:nvSpPr>
        <p:spPr bwMode="auto">
          <a:xfrm>
            <a:off x="6372082" y="4338416"/>
            <a:ext cx="879723" cy="240464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strike="sngStrike" kern="0" dirty="0" smtClean="0">
                <a:solidFill>
                  <a:srgbClr val="000000"/>
                </a:solidFill>
                <a:latin typeface="Arial" pitchFamily="34" charset="0"/>
              </a:rPr>
              <a:t>HORS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Agence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AIX 7.1 TL3</a:t>
            </a:r>
          </a:p>
        </p:txBody>
      </p:sp>
      <p:sp>
        <p:nvSpPr>
          <p:cNvPr id="271" name="Rectangle à coins arrondis 270"/>
          <p:cNvSpPr/>
          <p:nvPr/>
        </p:nvSpPr>
        <p:spPr bwMode="auto">
          <a:xfrm>
            <a:off x="5260847" y="4337532"/>
            <a:ext cx="950303" cy="2405528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Prés.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strike="sngStrike" kern="0" dirty="0" smtClean="0">
                <a:solidFill>
                  <a:srgbClr val="000000"/>
                </a:solidFill>
                <a:latin typeface="Arial" pitchFamily="34" charset="0"/>
              </a:rPr>
              <a:t>HORS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Agence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AIX 7.1 TL3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73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52" y="4281570"/>
            <a:ext cx="273426" cy="3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Rectangle à coins arrondis 273"/>
          <p:cNvSpPr/>
          <p:nvPr/>
        </p:nvSpPr>
        <p:spPr bwMode="auto">
          <a:xfrm>
            <a:off x="7362019" y="4345425"/>
            <a:ext cx="1431330" cy="239763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Data/Cobol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AIX 6.1 TL9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6" name="Rectangle 144"/>
          <p:cNvSpPr>
            <a:spLocks noChangeArrowheads="1"/>
          </p:cNvSpPr>
          <p:nvPr/>
        </p:nvSpPr>
        <p:spPr bwMode="auto">
          <a:xfrm>
            <a:off x="5291328" y="4852396"/>
            <a:ext cx="889838" cy="186026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IHS/WAS-ND-8.5.5.1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6?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" name="Rectangle 144"/>
          <p:cNvSpPr>
            <a:spLocks noChangeArrowheads="1"/>
          </p:cNvSpPr>
          <p:nvPr/>
        </p:nvSpPr>
        <p:spPr bwMode="auto">
          <a:xfrm>
            <a:off x="8140192" y="5293418"/>
            <a:ext cx="604752" cy="79415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Oracle </a:t>
            </a: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x?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8" name="AutoShape 273"/>
          <p:cNvSpPr>
            <a:spLocks noChangeArrowheads="1"/>
          </p:cNvSpPr>
          <p:nvPr/>
        </p:nvSpPr>
        <p:spPr bwMode="auto">
          <a:xfrm>
            <a:off x="8180451" y="5601670"/>
            <a:ext cx="537093" cy="2185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 rot="16200000">
            <a:off x="7575391" y="5586036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Cobol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AutoShape 273"/>
          <p:cNvSpPr>
            <a:spLocks noChangeArrowheads="1"/>
          </p:cNvSpPr>
          <p:nvPr/>
        </p:nvSpPr>
        <p:spPr bwMode="auto">
          <a:xfrm>
            <a:off x="8180450" y="5844086"/>
            <a:ext cx="537093" cy="2185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REFLET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93" name="Connecteur en angle 292"/>
          <p:cNvCxnSpPr>
            <a:cxnSpLocks/>
            <a:stCxn id="320" idx="2"/>
            <a:endCxn id="288" idx="2"/>
          </p:cNvCxnSpPr>
          <p:nvPr/>
        </p:nvCxnSpPr>
        <p:spPr>
          <a:xfrm>
            <a:off x="7742055" y="5442626"/>
            <a:ext cx="438396" cy="26832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2" name="Connecteur en angle 301"/>
          <p:cNvCxnSpPr>
            <a:cxnSpLocks/>
            <a:stCxn id="321" idx="2"/>
            <a:endCxn id="292" idx="2"/>
          </p:cNvCxnSpPr>
          <p:nvPr/>
        </p:nvCxnSpPr>
        <p:spPr>
          <a:xfrm>
            <a:off x="7742056" y="5862647"/>
            <a:ext cx="438394" cy="907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3" name="Rectangle 144"/>
          <p:cNvSpPr>
            <a:spLocks noChangeArrowheads="1"/>
          </p:cNvSpPr>
          <p:nvPr/>
        </p:nvSpPr>
        <p:spPr bwMode="auto">
          <a:xfrm>
            <a:off x="6406176" y="4852396"/>
            <a:ext cx="801498" cy="187352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WAS-ND-8.5.5.1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6?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06" name="Connecteur en angle 305"/>
          <p:cNvCxnSpPr>
            <a:cxnSpLocks/>
            <a:stCxn id="232" idx="3"/>
            <a:endCxn id="321" idx="0"/>
          </p:cNvCxnSpPr>
          <p:nvPr/>
        </p:nvCxnSpPr>
        <p:spPr>
          <a:xfrm>
            <a:off x="7159643" y="5273343"/>
            <a:ext cx="271686" cy="5893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7" name="Connecteur en angle 306"/>
          <p:cNvCxnSpPr>
            <a:stCxn id="257" idx="3"/>
            <a:endCxn id="368" idx="1"/>
          </p:cNvCxnSpPr>
          <p:nvPr/>
        </p:nvCxnSpPr>
        <p:spPr>
          <a:xfrm>
            <a:off x="4991940" y="4890711"/>
            <a:ext cx="441384" cy="633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2" name="Rectangle 311"/>
          <p:cNvSpPr/>
          <p:nvPr/>
        </p:nvSpPr>
        <p:spPr>
          <a:xfrm>
            <a:off x="6286434" y="4024846"/>
            <a:ext cx="1008376" cy="275187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6296502" y="4033746"/>
            <a:ext cx="928756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Business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7327392" y="4031856"/>
            <a:ext cx="1514236" cy="274486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15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30" y="4292166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Rectangle 315"/>
          <p:cNvSpPr/>
          <p:nvPr/>
        </p:nvSpPr>
        <p:spPr>
          <a:xfrm>
            <a:off x="7337774" y="4043833"/>
            <a:ext cx="1066226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Data / Cobol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317" name="Image 3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80" y="4309337"/>
            <a:ext cx="244604" cy="320659"/>
          </a:xfrm>
          <a:prstGeom prst="rect">
            <a:avLst/>
          </a:prstGeom>
        </p:spPr>
      </p:pic>
      <p:cxnSp>
        <p:nvCxnSpPr>
          <p:cNvPr id="243" name="Connecteur en angle 242"/>
          <p:cNvCxnSpPr>
            <a:stCxn id="356" idx="2"/>
            <a:endCxn id="257" idx="0"/>
          </p:cNvCxnSpPr>
          <p:nvPr/>
        </p:nvCxnSpPr>
        <p:spPr>
          <a:xfrm rot="16200000" flipH="1">
            <a:off x="4052358" y="3951128"/>
            <a:ext cx="1143238" cy="440628"/>
          </a:xfrm>
          <a:prstGeom prst="bentConnector3">
            <a:avLst>
              <a:gd name="adj1" fmla="val 32311"/>
            </a:avLst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3029071" y="6873720"/>
            <a:ext cx="3303476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5" name="Connecteur droit 234"/>
          <p:cNvCxnSpPr/>
          <p:nvPr/>
        </p:nvCxnSpPr>
        <p:spPr>
          <a:xfrm>
            <a:off x="4806011" y="7214692"/>
            <a:ext cx="56799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6" name="Rectangle 235"/>
          <p:cNvSpPr/>
          <p:nvPr/>
        </p:nvSpPr>
        <p:spPr>
          <a:xfrm>
            <a:off x="5339817" y="711763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3096426" y="7445101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600011" y="735700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9" name="Connecteur droit 238"/>
          <p:cNvCxnSpPr/>
          <p:nvPr/>
        </p:nvCxnSpPr>
        <p:spPr>
          <a:xfrm>
            <a:off x="3096426" y="7312903"/>
            <a:ext cx="56799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00011" y="686672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1" name="Connecteur droit 240"/>
          <p:cNvCxnSpPr/>
          <p:nvPr/>
        </p:nvCxnSpPr>
        <p:spPr>
          <a:xfrm>
            <a:off x="3096426" y="7191313"/>
            <a:ext cx="56799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3600011" y="7094252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>
            <a:off x="4806011" y="7099251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5339817" y="7002190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RMI-IIOP et Socket TCP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1" name="Connecteur droit 250"/>
          <p:cNvCxnSpPr/>
          <p:nvPr/>
        </p:nvCxnSpPr>
        <p:spPr>
          <a:xfrm>
            <a:off x="3096426" y="7572098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600011" y="748400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4" name="Connecteur droit 253"/>
          <p:cNvCxnSpPr/>
          <p:nvPr/>
        </p:nvCxnSpPr>
        <p:spPr>
          <a:xfrm>
            <a:off x="4806011" y="6988692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5339817" y="689781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1" name="Connecteur en angle 260"/>
          <p:cNvCxnSpPr>
            <a:stCxn id="330" idx="0"/>
            <a:endCxn id="551" idx="2"/>
          </p:cNvCxnSpPr>
          <p:nvPr/>
        </p:nvCxnSpPr>
        <p:spPr>
          <a:xfrm rot="5400000" flipH="1" flipV="1">
            <a:off x="2731490" y="1416018"/>
            <a:ext cx="872272" cy="1187880"/>
          </a:xfrm>
          <a:prstGeom prst="bentConnector3">
            <a:avLst>
              <a:gd name="adj1" fmla="val 6048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4" name="Connecteur en angle 263"/>
          <p:cNvCxnSpPr>
            <a:stCxn id="360" idx="0"/>
          </p:cNvCxnSpPr>
          <p:nvPr/>
        </p:nvCxnSpPr>
        <p:spPr>
          <a:xfrm rot="16200000" flipV="1">
            <a:off x="3466219" y="1959523"/>
            <a:ext cx="1506108" cy="734706"/>
          </a:xfrm>
          <a:prstGeom prst="bentConnector3">
            <a:avLst>
              <a:gd name="adj1" fmla="val 7698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/>
          <p:nvPr/>
        </p:nvCxnSpPr>
        <p:spPr>
          <a:xfrm rot="5400000" flipH="1" flipV="1">
            <a:off x="895067" y="2743811"/>
            <a:ext cx="414215" cy="8121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1" name="Connecteur en angle 350"/>
          <p:cNvCxnSpPr>
            <a:stCxn id="496" idx="3"/>
            <a:endCxn id="356" idx="1"/>
          </p:cNvCxnSpPr>
          <p:nvPr/>
        </p:nvCxnSpPr>
        <p:spPr>
          <a:xfrm>
            <a:off x="2984017" y="3255269"/>
            <a:ext cx="1255991" cy="1809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350417" y="3356992"/>
            <a:ext cx="909215" cy="1114926"/>
            <a:chOff x="291380" y="1234735"/>
            <a:chExt cx="909215" cy="1114926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 </a:t>
              </a:r>
              <a:r>
                <a:rPr lang="fr-FR" sz="800" b="1" dirty="0" err="1" smtClean="0">
                  <a:solidFill>
                    <a:srgbClr val="000000"/>
                  </a:solidFill>
                  <a:latin typeface="Arial" pitchFamily="34" charset="0"/>
                </a:rPr>
                <a:t>React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 Native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IOS + Android</a:t>
              </a: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202872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2" name="Rectangle 169"/>
          <p:cNvSpPr>
            <a:spLocks noChangeArrowheads="1"/>
          </p:cNvSpPr>
          <p:nvPr/>
        </p:nvSpPr>
        <p:spPr bwMode="auto">
          <a:xfrm>
            <a:off x="6629400" y="5168037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Middleware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4" name="Rectangle 169"/>
          <p:cNvSpPr>
            <a:spLocks noChangeArrowheads="1"/>
          </p:cNvSpPr>
          <p:nvPr/>
        </p:nvSpPr>
        <p:spPr bwMode="auto">
          <a:xfrm>
            <a:off x="6465221" y="5417484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Produits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0" name="Rectangle 144"/>
          <p:cNvSpPr>
            <a:spLocks noChangeArrowheads="1"/>
          </p:cNvSpPr>
          <p:nvPr/>
        </p:nvSpPr>
        <p:spPr bwMode="auto">
          <a:xfrm rot="16200000">
            <a:off x="7393002" y="5287262"/>
            <a:ext cx="387378" cy="31072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UNIKIX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Jour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1" name="Rectangle 144"/>
          <p:cNvSpPr>
            <a:spLocks noChangeArrowheads="1"/>
          </p:cNvSpPr>
          <p:nvPr/>
        </p:nvSpPr>
        <p:spPr bwMode="auto">
          <a:xfrm rot="16200000">
            <a:off x="7393003" y="5707283"/>
            <a:ext cx="387378" cy="31072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UNIKIX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Nuit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5" name="Rectangle 169"/>
          <p:cNvSpPr>
            <a:spLocks noChangeArrowheads="1"/>
          </p:cNvSpPr>
          <p:nvPr/>
        </p:nvSpPr>
        <p:spPr bwMode="auto">
          <a:xfrm>
            <a:off x="5604119" y="5168037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Middleware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63" name="Connecteur en angle 362"/>
          <p:cNvCxnSpPr/>
          <p:nvPr/>
        </p:nvCxnSpPr>
        <p:spPr>
          <a:xfrm rot="16200000" flipH="1">
            <a:off x="4023011" y="4046718"/>
            <a:ext cx="1110850" cy="223714"/>
          </a:xfrm>
          <a:prstGeom prst="bentConnector3">
            <a:avLst>
              <a:gd name="adj1" fmla="val 29421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8" name="Rectangle 169"/>
          <p:cNvSpPr>
            <a:spLocks noChangeArrowheads="1"/>
          </p:cNvSpPr>
          <p:nvPr/>
        </p:nvSpPr>
        <p:spPr bwMode="auto">
          <a:xfrm>
            <a:off x="5433324" y="5433533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Produits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69" name="Connecteur en angle 368"/>
          <p:cNvCxnSpPr>
            <a:stCxn id="368" idx="3"/>
            <a:endCxn id="304" idx="1"/>
          </p:cNvCxnSpPr>
          <p:nvPr/>
        </p:nvCxnSpPr>
        <p:spPr>
          <a:xfrm flipV="1">
            <a:off x="6095167" y="5510890"/>
            <a:ext cx="370054" cy="134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17" name="Rectangle à coins arrondis 216"/>
          <p:cNvSpPr/>
          <p:nvPr/>
        </p:nvSpPr>
        <p:spPr>
          <a:xfrm>
            <a:off x="9188987" y="4830396"/>
            <a:ext cx="1584176" cy="7586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Projet de migration Linux en attente. </a:t>
            </a: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078815" y="6679520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224949" y="6680575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7266230" y="6679687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3613197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Rectangle à coins arrondis 444"/>
          <p:cNvSpPr/>
          <p:nvPr/>
        </p:nvSpPr>
        <p:spPr>
          <a:xfrm>
            <a:off x="9180974" y="2401177"/>
            <a:ext cx="1961289" cy="8604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SAB et vers Atlas  doivent passer obligatoirement par SELFI : OK</a:t>
            </a:r>
            <a:endParaRPr lang="fr-FR" sz="1200" dirty="0"/>
          </a:p>
        </p:txBody>
      </p:sp>
      <p:cxnSp>
        <p:nvCxnSpPr>
          <p:cNvPr id="452" name="Connecteur en angle 451"/>
          <p:cNvCxnSpPr>
            <a:stCxn id="451" idx="3"/>
            <a:endCxn id="450" idx="1"/>
          </p:cNvCxnSpPr>
          <p:nvPr/>
        </p:nvCxnSpPr>
        <p:spPr>
          <a:xfrm>
            <a:off x="6107191" y="5931933"/>
            <a:ext cx="353893" cy="300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55" name="Connecteur en angle 454"/>
          <p:cNvCxnSpPr>
            <a:stCxn id="255" idx="2"/>
            <a:endCxn id="451" idx="1"/>
          </p:cNvCxnSpPr>
          <p:nvPr/>
        </p:nvCxnSpPr>
        <p:spPr>
          <a:xfrm rot="16200000" flipH="1">
            <a:off x="4722995" y="5209580"/>
            <a:ext cx="820234" cy="624472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55" name="Connecteur en angle 554"/>
          <p:cNvCxnSpPr>
            <a:stCxn id="228" idx="3"/>
            <a:endCxn id="492" idx="1"/>
          </p:cNvCxnSpPr>
          <p:nvPr/>
        </p:nvCxnSpPr>
        <p:spPr>
          <a:xfrm>
            <a:off x="5916735" y="2345866"/>
            <a:ext cx="554963" cy="657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6" name="AutoShape 273"/>
          <p:cNvSpPr>
            <a:spLocks noChangeArrowheads="1"/>
          </p:cNvSpPr>
          <p:nvPr/>
        </p:nvSpPr>
        <p:spPr bwMode="auto">
          <a:xfrm>
            <a:off x="7992674" y="2924944"/>
            <a:ext cx="619910" cy="241306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Customer</a:t>
            </a:r>
          </a:p>
        </p:txBody>
      </p:sp>
      <p:cxnSp>
        <p:nvCxnSpPr>
          <p:cNvPr id="567" name="Connecteur en angle 566"/>
          <p:cNvCxnSpPr>
            <a:cxnSpLocks/>
            <a:stCxn id="492" idx="3"/>
            <a:endCxn id="566" idx="2"/>
          </p:cNvCxnSpPr>
          <p:nvPr/>
        </p:nvCxnSpPr>
        <p:spPr>
          <a:xfrm>
            <a:off x="7338848" y="3002978"/>
            <a:ext cx="653826" cy="4261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94" name="Connecteur en angle 593"/>
          <p:cNvCxnSpPr>
            <a:endCxn id="593" idx="1"/>
          </p:cNvCxnSpPr>
          <p:nvPr/>
        </p:nvCxnSpPr>
        <p:spPr>
          <a:xfrm rot="16200000" flipH="1">
            <a:off x="4523854" y="5219977"/>
            <a:ext cx="1173470" cy="672732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97" name="Connecteur en angle 596"/>
          <p:cNvCxnSpPr>
            <a:stCxn id="593" idx="3"/>
            <a:endCxn id="448" idx="1"/>
          </p:cNvCxnSpPr>
          <p:nvPr/>
        </p:nvCxnSpPr>
        <p:spPr>
          <a:xfrm>
            <a:off x="6108798" y="6143078"/>
            <a:ext cx="356423" cy="25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08" name="Connecteur droit 607"/>
          <p:cNvCxnSpPr/>
          <p:nvPr/>
        </p:nvCxnSpPr>
        <p:spPr>
          <a:xfrm>
            <a:off x="4806011" y="7331924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9" name="Rectangle 608"/>
          <p:cNvSpPr/>
          <p:nvPr/>
        </p:nvSpPr>
        <p:spPr>
          <a:xfrm>
            <a:off x="5339817" y="7234863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611" name="Connecteur en angle 610"/>
          <p:cNvCxnSpPr>
            <a:stCxn id="619" idx="2"/>
            <a:endCxn id="444" idx="0"/>
          </p:cNvCxnSpPr>
          <p:nvPr/>
        </p:nvCxnSpPr>
        <p:spPr>
          <a:xfrm rot="16200000" flipH="1">
            <a:off x="5730466" y="2680465"/>
            <a:ext cx="1062294" cy="2881476"/>
          </a:xfrm>
          <a:prstGeom prst="bentConnector3">
            <a:avLst>
              <a:gd name="adj1" fmla="val 2322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19" name="ZoneTexte 618"/>
          <p:cNvSpPr txBox="1"/>
          <p:nvPr/>
        </p:nvSpPr>
        <p:spPr>
          <a:xfrm>
            <a:off x="4579545" y="3282279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246738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0" name="Rectangle 169"/>
          <p:cNvSpPr>
            <a:spLocks noChangeArrowheads="1"/>
          </p:cNvSpPr>
          <p:nvPr/>
        </p:nvSpPr>
        <p:spPr bwMode="auto">
          <a:xfrm>
            <a:off x="6480343" y="1831722"/>
            <a:ext cx="841724" cy="270333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Configuration Appli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Spring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 Cloud Config</a:t>
            </a:r>
          </a:p>
        </p:txBody>
      </p:sp>
      <p:cxnSp>
        <p:nvCxnSpPr>
          <p:cNvPr id="300" name="Connecteur en angle 299"/>
          <p:cNvCxnSpPr>
            <a:stCxn id="228" idx="3"/>
            <a:endCxn id="280" idx="1"/>
          </p:cNvCxnSpPr>
          <p:nvPr/>
        </p:nvCxnSpPr>
        <p:spPr>
          <a:xfrm flipV="1">
            <a:off x="5916735" y="1966889"/>
            <a:ext cx="563608" cy="37897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11" name="Picture 5" descr="\\bdss00900006\Gestion Documentaire RA\DSI RA_TESTS &amp; SOCLES\Livrables demandes\IRB-03247_Plateforme_Mikasa\03-Préparation\05-Valider l'architecture\icon-fichie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44" y="1690151"/>
            <a:ext cx="179672" cy="2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5" descr="\\bdss00900006\Gestion Documentaire RA\DSI RA_TESTS &amp; SOCLES\Livrables demandes\IRB-03247_Plateforme_Mikasa\03-Préparation\05-Valider l'architecture\icon-fichie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91" y="1798278"/>
            <a:ext cx="179672" cy="2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" name="Groupe 276"/>
          <p:cNvGrpSpPr/>
          <p:nvPr/>
        </p:nvGrpSpPr>
        <p:grpSpPr>
          <a:xfrm>
            <a:off x="2041560" y="1136637"/>
            <a:ext cx="653951" cy="427476"/>
            <a:chOff x="2650864" y="5175511"/>
            <a:chExt cx="708230" cy="311425"/>
          </a:xfrm>
        </p:grpSpPr>
        <p:sp>
          <p:nvSpPr>
            <p:cNvPr id="285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6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Mail IRIS v4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89" name="Groupe 288"/>
          <p:cNvGrpSpPr/>
          <p:nvPr/>
        </p:nvGrpSpPr>
        <p:grpSpPr>
          <a:xfrm>
            <a:off x="2710840" y="1124743"/>
            <a:ext cx="674214" cy="440287"/>
            <a:chOff x="2650865" y="5175511"/>
            <a:chExt cx="708229" cy="311425"/>
          </a:xfrm>
        </p:grpSpPr>
        <p:sp>
          <p:nvSpPr>
            <p:cNvPr id="291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4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SMS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ATRAIT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309" name="Connecteur en angle 308"/>
          <p:cNvCxnSpPr>
            <a:stCxn id="375" idx="0"/>
            <a:endCxn id="552" idx="3"/>
          </p:cNvCxnSpPr>
          <p:nvPr/>
        </p:nvCxnSpPr>
        <p:spPr>
          <a:xfrm rot="16200000" flipV="1">
            <a:off x="5460662" y="-48742"/>
            <a:ext cx="60617" cy="282292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63" name="Rectangle à coins arrondis 262"/>
          <p:cNvSpPr/>
          <p:nvPr/>
        </p:nvSpPr>
        <p:spPr>
          <a:xfrm>
            <a:off x="-2065697" y="1618105"/>
            <a:ext cx="1981953" cy="510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En production, Plateforme ELK IPS : OK</a:t>
            </a:r>
          </a:p>
        </p:txBody>
      </p:sp>
      <p:sp>
        <p:nvSpPr>
          <p:cNvPr id="269" name="Rectangle à coins arrondis 268"/>
          <p:cNvSpPr/>
          <p:nvPr/>
        </p:nvSpPr>
        <p:spPr>
          <a:xfrm>
            <a:off x="9196881" y="5652120"/>
            <a:ext cx="1754467" cy="1222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Détailler les services à développer et/ou à déployer sur l’infra </a:t>
            </a:r>
            <a:r>
              <a:rPr lang="fr-FR" sz="1200" dirty="0" err="1"/>
              <a:t>Legacy</a:t>
            </a:r>
            <a:r>
              <a:rPr lang="fr-FR" sz="1200" dirty="0"/>
              <a:t> Atlas : OK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165256" y="6938487"/>
            <a:ext cx="396631" cy="1538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600011" y="723786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82" name="Rectangle à coins arrondis 281"/>
          <p:cNvSpPr/>
          <p:nvPr/>
        </p:nvSpPr>
        <p:spPr>
          <a:xfrm>
            <a:off x="-1980727" y="2452526"/>
            <a:ext cx="1899570" cy="660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Corrélation ID créé par le 1er service appelé. API </a:t>
            </a:r>
            <a:r>
              <a:rPr lang="fr-FR" sz="1200" dirty="0" smtClean="0"/>
              <a:t>Raiser.</a:t>
            </a:r>
            <a:endParaRPr lang="fr-FR" sz="1200" dirty="0"/>
          </a:p>
        </p:txBody>
      </p:sp>
      <p:sp>
        <p:nvSpPr>
          <p:cNvPr id="283" name="Rectangle à coins arrondis 282"/>
          <p:cNvSpPr/>
          <p:nvPr/>
        </p:nvSpPr>
        <p:spPr>
          <a:xfrm>
            <a:off x="-1944725" y="4122730"/>
            <a:ext cx="1800465" cy="45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Architecture applicative  mobile ?</a:t>
            </a:r>
            <a:endParaRPr lang="fr-FR" sz="1200" dirty="0"/>
          </a:p>
        </p:txBody>
      </p:sp>
      <p:sp>
        <p:nvSpPr>
          <p:cNvPr id="284" name="Rectangle à coins arrondis 283"/>
          <p:cNvSpPr/>
          <p:nvPr/>
        </p:nvSpPr>
        <p:spPr>
          <a:xfrm>
            <a:off x="9196881" y="1609089"/>
            <a:ext cx="1584176" cy="6980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Flux vers Multicanal ne passent pas par SELFI : OK</a:t>
            </a:r>
          </a:p>
        </p:txBody>
      </p:sp>
      <p:sp>
        <p:nvSpPr>
          <p:cNvPr id="310" name="Rectangle à coins arrondis 309"/>
          <p:cNvSpPr/>
          <p:nvPr/>
        </p:nvSpPr>
        <p:spPr>
          <a:xfrm>
            <a:off x="9180975" y="3361621"/>
            <a:ext cx="1872473" cy="108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Etudier la volumétrie des nouveaux appels à Atlas. Déterminer les impacts sur les ressources d’infrastructure.</a:t>
            </a:r>
            <a:endParaRPr lang="fr-FR" sz="1200" dirty="0"/>
          </a:p>
        </p:txBody>
      </p:sp>
      <p:sp>
        <p:nvSpPr>
          <p:cNvPr id="348" name="Rectangle à coins arrondis 347"/>
          <p:cNvSpPr/>
          <p:nvPr/>
        </p:nvSpPr>
        <p:spPr>
          <a:xfrm>
            <a:off x="9222108" y="637963"/>
            <a:ext cx="1584176" cy="85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Archivage des logs d’activité. Compliance. Sécurité IRB ?</a:t>
            </a:r>
            <a:endParaRPr lang="fr-FR" sz="1200" dirty="0"/>
          </a:p>
        </p:txBody>
      </p:sp>
      <p:sp>
        <p:nvSpPr>
          <p:cNvPr id="352" name="Rectangle à coins arrondis 351"/>
          <p:cNvSpPr/>
          <p:nvPr/>
        </p:nvSpPr>
        <p:spPr>
          <a:xfrm>
            <a:off x="-1980727" y="3339141"/>
            <a:ext cx="1836467" cy="6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Transco</a:t>
            </a:r>
            <a:r>
              <a:rPr lang="fr-FR" sz="1200" dirty="0" smtClean="0"/>
              <a:t> du code agent BMCINET vers le code agent Atlas</a:t>
            </a:r>
            <a:endParaRPr lang="fr-FR" sz="1200" dirty="0"/>
          </a:p>
        </p:txBody>
      </p:sp>
      <p:sp>
        <p:nvSpPr>
          <p:cNvPr id="357" name="Rectangle à coins arrondis 356"/>
          <p:cNvSpPr/>
          <p:nvPr/>
        </p:nvSpPr>
        <p:spPr>
          <a:xfrm>
            <a:off x="-2065697" y="526885"/>
            <a:ext cx="1984540" cy="742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Cache : Réplication de la connexion utilisateur sur les différentes instances</a:t>
            </a:r>
            <a:endParaRPr lang="fr-FR" sz="1200" dirty="0"/>
          </a:p>
        </p:txBody>
      </p:sp>
      <p:sp>
        <p:nvSpPr>
          <p:cNvPr id="367" name="Rectangle à coins arrondis 366"/>
          <p:cNvSpPr/>
          <p:nvPr/>
        </p:nvSpPr>
        <p:spPr>
          <a:xfrm>
            <a:off x="-2346302" y="5407972"/>
            <a:ext cx="2202041" cy="5024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Faisabilité du chiffrement SSL / HTTPS  côté Atlas? OK</a:t>
            </a:r>
          </a:p>
        </p:txBody>
      </p:sp>
      <p:sp>
        <p:nvSpPr>
          <p:cNvPr id="373" name="Rectangle 169"/>
          <p:cNvSpPr>
            <a:spLocks noChangeArrowheads="1"/>
          </p:cNvSpPr>
          <p:nvPr/>
        </p:nvSpPr>
        <p:spPr bwMode="auto">
          <a:xfrm>
            <a:off x="6461084" y="5650637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7" name="Rectangle 169"/>
          <p:cNvSpPr>
            <a:spLocks noChangeArrowheads="1"/>
          </p:cNvSpPr>
          <p:nvPr/>
        </p:nvSpPr>
        <p:spPr bwMode="auto">
          <a:xfrm>
            <a:off x="5445348" y="5643465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8" name="Connecteur en angle 377"/>
          <p:cNvCxnSpPr>
            <a:stCxn id="377" idx="3"/>
            <a:endCxn id="373" idx="1"/>
          </p:cNvCxnSpPr>
          <p:nvPr/>
        </p:nvCxnSpPr>
        <p:spPr>
          <a:xfrm>
            <a:off x="6107191" y="5734315"/>
            <a:ext cx="353893" cy="97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50" name="Rectangle 169"/>
          <p:cNvSpPr>
            <a:spLocks noChangeArrowheads="1"/>
          </p:cNvSpPr>
          <p:nvPr/>
        </p:nvSpPr>
        <p:spPr bwMode="auto">
          <a:xfrm>
            <a:off x="6461084" y="5868575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Soldes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1" name="Rectangle 169"/>
          <p:cNvSpPr>
            <a:spLocks noChangeArrowheads="1"/>
          </p:cNvSpPr>
          <p:nvPr/>
        </p:nvSpPr>
        <p:spPr bwMode="auto">
          <a:xfrm>
            <a:off x="5445348" y="5841083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Soldes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3" name="Rectangle 169"/>
          <p:cNvSpPr>
            <a:spLocks noChangeArrowheads="1"/>
          </p:cNvSpPr>
          <p:nvPr/>
        </p:nvSpPr>
        <p:spPr bwMode="auto">
          <a:xfrm>
            <a:off x="5446955" y="6052228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Hist. Opérations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9" name="Connecteur en angle 378"/>
          <p:cNvCxnSpPr>
            <a:endCxn id="377" idx="1"/>
          </p:cNvCxnSpPr>
          <p:nvPr/>
        </p:nvCxnSpPr>
        <p:spPr>
          <a:xfrm rot="16200000" flipH="1">
            <a:off x="4791029" y="5079996"/>
            <a:ext cx="734228" cy="574409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3" name="Rectangle 169"/>
          <p:cNvSpPr>
            <a:spLocks noChangeArrowheads="1"/>
          </p:cNvSpPr>
          <p:nvPr/>
        </p:nvSpPr>
        <p:spPr bwMode="auto">
          <a:xfrm rot="16200000">
            <a:off x="10925614" y="5591541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ORION</a:t>
            </a:r>
            <a:endParaRPr lang="fr-FR" sz="12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4" name="Rectangle 169"/>
          <p:cNvSpPr>
            <a:spLocks noChangeArrowheads="1"/>
          </p:cNvSpPr>
          <p:nvPr/>
        </p:nvSpPr>
        <p:spPr bwMode="auto">
          <a:xfrm rot="16200000">
            <a:off x="11194441" y="5572925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NOYAU</a:t>
            </a:r>
            <a:endParaRPr lang="fr-FR" sz="12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Rectangle à coins arrondis 396"/>
          <p:cNvSpPr/>
          <p:nvPr/>
        </p:nvSpPr>
        <p:spPr>
          <a:xfrm>
            <a:off x="10674630" y="1600831"/>
            <a:ext cx="1584176" cy="895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Appel Localisation sur infra Customer Journey (Canal et Multicanal)</a:t>
            </a:r>
            <a:endParaRPr lang="fr-FR" sz="1200" dirty="0"/>
          </a:p>
        </p:txBody>
      </p:sp>
      <p:grpSp>
        <p:nvGrpSpPr>
          <p:cNvPr id="398" name="Groupe 397"/>
          <p:cNvGrpSpPr/>
          <p:nvPr/>
        </p:nvGrpSpPr>
        <p:grpSpPr>
          <a:xfrm>
            <a:off x="5498734" y="441056"/>
            <a:ext cx="1542146" cy="453003"/>
            <a:chOff x="2650864" y="5175511"/>
            <a:chExt cx="708230" cy="311425"/>
          </a:xfrm>
        </p:grpSpPr>
        <p:sp>
          <p:nvSpPr>
            <p:cNvPr id="399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0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Customer Journey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30931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66771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81227" y="357589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399394"/>
            <a:ext cx="829938" cy="604969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7" name="AutoShape 273"/>
          <p:cNvSpPr>
            <a:spLocks noChangeArrowheads="1"/>
          </p:cNvSpPr>
          <p:nvPr/>
        </p:nvSpPr>
        <p:spPr bwMode="auto">
          <a:xfrm>
            <a:off x="7996435" y="3245619"/>
            <a:ext cx="619910" cy="23875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Admin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18" name="Connecteur en angle 417"/>
          <p:cNvCxnSpPr>
            <a:cxnSpLocks/>
            <a:stCxn id="419" idx="3"/>
            <a:endCxn id="417" idx="2"/>
          </p:cNvCxnSpPr>
          <p:nvPr/>
        </p:nvCxnSpPr>
        <p:spPr>
          <a:xfrm flipV="1">
            <a:off x="7336117" y="3364998"/>
            <a:ext cx="660318" cy="1879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0" name="Connecteur en angle 419"/>
          <p:cNvCxnSpPr>
            <a:stCxn id="228" idx="3"/>
            <a:endCxn id="419" idx="1"/>
          </p:cNvCxnSpPr>
          <p:nvPr/>
        </p:nvCxnSpPr>
        <p:spPr>
          <a:xfrm>
            <a:off x="5916735" y="2345866"/>
            <a:ext cx="567998" cy="10379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Plus 29"/>
          <p:cNvSpPr/>
          <p:nvPr/>
        </p:nvSpPr>
        <p:spPr>
          <a:xfrm rot="2673062">
            <a:off x="-1370556" y="307111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3" name="Rectangle à coins arrondis 432"/>
          <p:cNvSpPr/>
          <p:nvPr/>
        </p:nvSpPr>
        <p:spPr>
          <a:xfrm>
            <a:off x="-3420888" y="206031"/>
            <a:ext cx="2149172" cy="903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OpenID</a:t>
            </a:r>
            <a:r>
              <a:rPr lang="fr-FR" sz="1200" dirty="0" smtClean="0"/>
              <a:t> permet la vérification du jeton JWT sur les n instances sans solliciter l’utilisateur.</a:t>
            </a:r>
            <a:endParaRPr lang="fr-FR" sz="1200" dirty="0"/>
          </a:p>
        </p:txBody>
      </p:sp>
      <p:sp>
        <p:nvSpPr>
          <p:cNvPr id="434" name="Rectangle à coins arrondis 433"/>
          <p:cNvSpPr/>
          <p:nvPr/>
        </p:nvSpPr>
        <p:spPr>
          <a:xfrm>
            <a:off x="-3157632" y="3286159"/>
            <a:ext cx="1896984" cy="6944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Transmission des user id via le jeton </a:t>
            </a:r>
            <a:r>
              <a:rPr lang="fr-FR" sz="1200" dirty="0" err="1" smtClean="0"/>
              <a:t>OpenID</a:t>
            </a:r>
            <a:r>
              <a:rPr lang="fr-FR" sz="1200" dirty="0"/>
              <a:t> </a:t>
            </a:r>
            <a:r>
              <a:rPr lang="fr-FR" sz="1200" dirty="0" smtClean="0"/>
              <a:t>(SAB et Atlas)</a:t>
            </a:r>
            <a:endParaRPr lang="fr-FR" sz="1200" dirty="0"/>
          </a:p>
        </p:txBody>
      </p:sp>
      <p:sp>
        <p:nvSpPr>
          <p:cNvPr id="435" name="Plus 434"/>
          <p:cNvSpPr/>
          <p:nvPr/>
        </p:nvSpPr>
        <p:spPr>
          <a:xfrm rot="2673062">
            <a:off x="-1393402" y="2351760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Rectangle à coins arrondis 436"/>
          <p:cNvSpPr/>
          <p:nvPr/>
        </p:nvSpPr>
        <p:spPr>
          <a:xfrm>
            <a:off x="10954940" y="3265273"/>
            <a:ext cx="1969988" cy="7653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Réservation de </a:t>
            </a:r>
            <a:r>
              <a:rPr lang="fr-FR" sz="1200" dirty="0" smtClean="0"/>
              <a:t>Fonds. Conversion </a:t>
            </a:r>
            <a:r>
              <a:rPr lang="fr-FR" sz="1200" dirty="0"/>
              <a:t>SOAP vers REST dans </a:t>
            </a:r>
            <a:r>
              <a:rPr lang="fr-FR" sz="1200" dirty="0" smtClean="0"/>
              <a:t>SELFI : OK</a:t>
            </a:r>
            <a:endParaRPr lang="fr-FR" sz="1200" dirty="0"/>
          </a:p>
        </p:txBody>
      </p:sp>
      <p:sp>
        <p:nvSpPr>
          <p:cNvPr id="323" name="Rectangle à coins arrondis 322"/>
          <p:cNvSpPr/>
          <p:nvPr/>
        </p:nvSpPr>
        <p:spPr>
          <a:xfrm>
            <a:off x="10619002" y="872154"/>
            <a:ext cx="1584176" cy="6736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API Multicanal d’audit + schéma BDD dédié en Lot 1</a:t>
            </a:r>
          </a:p>
        </p:txBody>
      </p:sp>
      <p:sp>
        <p:nvSpPr>
          <p:cNvPr id="324" name="Rectangle à coins arrondis 323"/>
          <p:cNvSpPr/>
          <p:nvPr/>
        </p:nvSpPr>
        <p:spPr>
          <a:xfrm>
            <a:off x="10705746" y="4282936"/>
            <a:ext cx="2117582" cy="9977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/>
              <a:t>Prod</a:t>
            </a:r>
            <a:r>
              <a:rPr lang="fr-FR" sz="1200" dirty="0"/>
              <a:t> </a:t>
            </a:r>
            <a:r>
              <a:rPr lang="fr-FR" sz="1200" dirty="0" smtClean="0"/>
              <a:t>actuelle:</a:t>
            </a:r>
          </a:p>
          <a:p>
            <a:r>
              <a:rPr lang="fr-FR" sz="1200" dirty="0" smtClean="0"/>
              <a:t>Data : AIX 5.3 TL9</a:t>
            </a:r>
          </a:p>
          <a:p>
            <a:r>
              <a:rPr lang="fr-FR" sz="1200" dirty="0" err="1" smtClean="0"/>
              <a:t>Pres</a:t>
            </a:r>
            <a:r>
              <a:rPr lang="fr-FR" sz="1200" dirty="0" smtClean="0"/>
              <a:t>/Bus : AIX 7.1 TL3, WAS8.5.51, Java6 </a:t>
            </a:r>
            <a:endParaRPr lang="fr-FR" sz="1200" dirty="0"/>
          </a:p>
        </p:txBody>
      </p:sp>
      <p:sp>
        <p:nvSpPr>
          <p:cNvPr id="332" name="Rectangle à coins arrondis 331"/>
          <p:cNvSpPr/>
          <p:nvPr/>
        </p:nvSpPr>
        <p:spPr>
          <a:xfrm>
            <a:off x="10663330" y="5315753"/>
            <a:ext cx="1595476" cy="744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Pas de développement prévu côté Atlas</a:t>
            </a:r>
          </a:p>
        </p:txBody>
      </p:sp>
      <p:cxnSp>
        <p:nvCxnSpPr>
          <p:cNvPr id="438" name="Connecteur en angle 437"/>
          <p:cNvCxnSpPr>
            <a:endCxn id="224" idx="0"/>
          </p:cNvCxnSpPr>
          <p:nvPr/>
        </p:nvCxnSpPr>
        <p:spPr>
          <a:xfrm rot="5400000" flipH="1" flipV="1">
            <a:off x="4670368" y="2321795"/>
            <a:ext cx="855098" cy="717784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5" y="2871338"/>
            <a:ext cx="1406763" cy="605469"/>
          </a:xfrm>
          <a:prstGeom prst="bentConnector3">
            <a:avLst>
              <a:gd name="adj1" fmla="val 25445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1" name="Connecteur en angle 440"/>
          <p:cNvCxnSpPr>
            <a:stCxn id="453" idx="0"/>
          </p:cNvCxnSpPr>
          <p:nvPr/>
        </p:nvCxnSpPr>
        <p:spPr>
          <a:xfrm rot="16200000" flipV="1">
            <a:off x="6181202" y="2319010"/>
            <a:ext cx="1007178" cy="3614793"/>
          </a:xfrm>
          <a:prstGeom prst="bentConnector3">
            <a:avLst>
              <a:gd name="adj1" fmla="val 85307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519043"/>
            <a:ext cx="1270343" cy="917125"/>
          </a:xfrm>
          <a:prstGeom prst="bentConnector3">
            <a:avLst>
              <a:gd name="adj1" fmla="val 8039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5" name="Connecteur en angle 294"/>
          <p:cNvCxnSpPr>
            <a:cxnSpLocks/>
            <a:stCxn id="232" idx="3"/>
            <a:endCxn id="320" idx="0"/>
          </p:cNvCxnSpPr>
          <p:nvPr/>
        </p:nvCxnSpPr>
        <p:spPr>
          <a:xfrm>
            <a:off x="7159643" y="5273343"/>
            <a:ext cx="271685" cy="16928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7" name="Connecteur en angle 296"/>
          <p:cNvCxnSpPr>
            <a:cxnSpLocks/>
            <a:stCxn id="467" idx="3"/>
          </p:cNvCxnSpPr>
          <p:nvPr/>
        </p:nvCxnSpPr>
        <p:spPr>
          <a:xfrm flipV="1">
            <a:off x="7036743" y="6243407"/>
            <a:ext cx="100560" cy="375851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necteur en angle 307"/>
          <p:cNvCxnSpPr>
            <a:cxnSpLocks/>
            <a:stCxn id="450" idx="3"/>
          </p:cNvCxnSpPr>
          <p:nvPr/>
        </p:nvCxnSpPr>
        <p:spPr>
          <a:xfrm flipV="1">
            <a:off x="7036743" y="5396735"/>
            <a:ext cx="99055" cy="565246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necteur en angle 321"/>
          <p:cNvCxnSpPr>
            <a:cxnSpLocks/>
            <a:stCxn id="373" idx="3"/>
          </p:cNvCxnSpPr>
          <p:nvPr/>
        </p:nvCxnSpPr>
        <p:spPr>
          <a:xfrm flipV="1">
            <a:off x="7036743" y="5396735"/>
            <a:ext cx="99055" cy="347308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necteur en angle 395"/>
          <p:cNvCxnSpPr>
            <a:cxnSpLocks/>
            <a:stCxn id="304" idx="3"/>
          </p:cNvCxnSpPr>
          <p:nvPr/>
        </p:nvCxnSpPr>
        <p:spPr>
          <a:xfrm flipV="1">
            <a:off x="7040880" y="5396735"/>
            <a:ext cx="94918" cy="114155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4" name="Rectangle 169"/>
          <p:cNvSpPr>
            <a:spLocks noChangeArrowheads="1"/>
          </p:cNvSpPr>
          <p:nvPr/>
        </p:nvSpPr>
        <p:spPr bwMode="auto">
          <a:xfrm>
            <a:off x="7437229" y="4652350"/>
            <a:ext cx="530243" cy="307777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aiement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6" name="Rectangle 169"/>
          <p:cNvSpPr>
            <a:spLocks noChangeArrowheads="1"/>
          </p:cNvSpPr>
          <p:nvPr/>
        </p:nvSpPr>
        <p:spPr bwMode="auto">
          <a:xfrm>
            <a:off x="8138878" y="4984476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Bénéficiaire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47" name="Connecteur en angle 446"/>
          <p:cNvCxnSpPr>
            <a:cxnSpLocks/>
            <a:stCxn id="444" idx="2"/>
            <a:endCxn id="288" idx="0"/>
          </p:cNvCxnSpPr>
          <p:nvPr/>
        </p:nvCxnSpPr>
        <p:spPr>
          <a:xfrm rot="16200000" flipH="1">
            <a:off x="7731796" y="4930681"/>
            <a:ext cx="687756" cy="746647"/>
          </a:xfrm>
          <a:prstGeom prst="bentConnector3">
            <a:avLst>
              <a:gd name="adj1" fmla="val 39659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48" name="Rectangle 169"/>
          <p:cNvSpPr>
            <a:spLocks noChangeArrowheads="1"/>
          </p:cNvSpPr>
          <p:nvPr/>
        </p:nvSpPr>
        <p:spPr bwMode="auto">
          <a:xfrm>
            <a:off x="6465221" y="6074752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Hist. Opérations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9" name="Rectangle 169"/>
          <p:cNvSpPr>
            <a:spLocks noChangeArrowheads="1"/>
          </p:cNvSpPr>
          <p:nvPr/>
        </p:nvSpPr>
        <p:spPr bwMode="auto">
          <a:xfrm>
            <a:off x="6461084" y="6307905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Réserv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Fonds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71" name="Connecteur droit avec flèche 170"/>
          <p:cNvCxnSpPr>
            <a:endCxn id="400" idx="1"/>
          </p:cNvCxnSpPr>
          <p:nvPr/>
        </p:nvCxnSpPr>
        <p:spPr>
          <a:xfrm flipV="1">
            <a:off x="2984017" y="651791"/>
            <a:ext cx="2514717" cy="2297899"/>
          </a:xfrm>
          <a:prstGeom prst="straightConnector1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53" name="Rectangle 169"/>
          <p:cNvSpPr>
            <a:spLocks noChangeArrowheads="1"/>
          </p:cNvSpPr>
          <p:nvPr/>
        </p:nvSpPr>
        <p:spPr bwMode="auto">
          <a:xfrm>
            <a:off x="8227065" y="4629996"/>
            <a:ext cx="530243" cy="319425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56" name="Connecteur en angle 455"/>
          <p:cNvCxnSpPr/>
          <p:nvPr/>
        </p:nvCxnSpPr>
        <p:spPr>
          <a:xfrm rot="16200000" flipV="1">
            <a:off x="5859920" y="2666991"/>
            <a:ext cx="1405151" cy="3255845"/>
          </a:xfrm>
          <a:prstGeom prst="bentConnector3">
            <a:avLst>
              <a:gd name="adj1" fmla="val 89045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57" name="Connecteur en angle 456"/>
          <p:cNvCxnSpPr>
            <a:cxnSpLocks/>
            <a:stCxn id="449" idx="3"/>
          </p:cNvCxnSpPr>
          <p:nvPr/>
        </p:nvCxnSpPr>
        <p:spPr>
          <a:xfrm flipV="1">
            <a:off x="7036743" y="5904691"/>
            <a:ext cx="100560" cy="496620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Rectangle 169"/>
          <p:cNvSpPr>
            <a:spLocks noChangeArrowheads="1"/>
          </p:cNvSpPr>
          <p:nvPr/>
        </p:nvSpPr>
        <p:spPr bwMode="auto">
          <a:xfrm>
            <a:off x="6461084" y="6525852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Tiers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9" name="Rectangle 169"/>
          <p:cNvSpPr>
            <a:spLocks noChangeArrowheads="1"/>
          </p:cNvSpPr>
          <p:nvPr/>
        </p:nvSpPr>
        <p:spPr bwMode="auto">
          <a:xfrm>
            <a:off x="5445348" y="6271030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Réserv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Fonds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0" name="Rectangle 169"/>
          <p:cNvSpPr>
            <a:spLocks noChangeArrowheads="1"/>
          </p:cNvSpPr>
          <p:nvPr/>
        </p:nvSpPr>
        <p:spPr bwMode="auto">
          <a:xfrm>
            <a:off x="5446955" y="6482175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Tiers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61" name="Connecteur en angle 460"/>
          <p:cNvCxnSpPr>
            <a:endCxn id="459" idx="1"/>
          </p:cNvCxnSpPr>
          <p:nvPr/>
        </p:nvCxnSpPr>
        <p:spPr>
          <a:xfrm rot="16200000" flipH="1">
            <a:off x="4566049" y="5482581"/>
            <a:ext cx="1239872" cy="518725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2" name="Connecteur en angle 461"/>
          <p:cNvCxnSpPr>
            <a:endCxn id="460" idx="1"/>
          </p:cNvCxnSpPr>
          <p:nvPr/>
        </p:nvCxnSpPr>
        <p:spPr>
          <a:xfrm rot="16200000" flipH="1">
            <a:off x="4428350" y="5554420"/>
            <a:ext cx="1329280" cy="707930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3" name="Connecteur en angle 462"/>
          <p:cNvCxnSpPr>
            <a:stCxn id="459" idx="3"/>
            <a:endCxn id="449" idx="1"/>
          </p:cNvCxnSpPr>
          <p:nvPr/>
        </p:nvCxnSpPr>
        <p:spPr>
          <a:xfrm>
            <a:off x="6107191" y="6361880"/>
            <a:ext cx="353893" cy="3943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5" name="Connecteur en angle 464"/>
          <p:cNvCxnSpPr>
            <a:stCxn id="460" idx="3"/>
            <a:endCxn id="467" idx="1"/>
          </p:cNvCxnSpPr>
          <p:nvPr/>
        </p:nvCxnSpPr>
        <p:spPr>
          <a:xfrm>
            <a:off x="6108798" y="6573025"/>
            <a:ext cx="352286" cy="46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6" name="Connecteur en angle 465"/>
          <p:cNvCxnSpPr>
            <a:cxnSpLocks/>
            <a:stCxn id="448" idx="3"/>
          </p:cNvCxnSpPr>
          <p:nvPr/>
        </p:nvCxnSpPr>
        <p:spPr>
          <a:xfrm flipV="1">
            <a:off x="7040880" y="5597837"/>
            <a:ext cx="96423" cy="570321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Rectangle 169"/>
          <p:cNvSpPr>
            <a:spLocks noChangeArrowheads="1"/>
          </p:cNvSpPr>
          <p:nvPr/>
        </p:nvSpPr>
        <p:spPr bwMode="auto">
          <a:xfrm>
            <a:off x="7485582" y="6331524"/>
            <a:ext cx="798527" cy="32638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JCL/Batch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Ordonnancement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Bascule 24/24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72" name="Connecteur droit 471"/>
          <p:cNvCxnSpPr/>
          <p:nvPr/>
        </p:nvCxnSpPr>
        <p:spPr>
          <a:xfrm>
            <a:off x="4806011" y="7455260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473" name="Rectangle 472"/>
          <p:cNvSpPr/>
          <p:nvPr/>
        </p:nvSpPr>
        <p:spPr>
          <a:xfrm>
            <a:off x="5339817" y="7358199"/>
            <a:ext cx="83708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JMX/SOAP/HTTPS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479" name="Connecteur droit 478"/>
          <p:cNvCxnSpPr>
            <a:stCxn id="471" idx="1"/>
            <a:endCxn id="232" idx="3"/>
          </p:cNvCxnSpPr>
          <p:nvPr/>
        </p:nvCxnSpPr>
        <p:spPr>
          <a:xfrm flipH="1" flipV="1">
            <a:off x="7159643" y="5273343"/>
            <a:ext cx="325939" cy="1221374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</p:cxnSp>
      <p:cxnSp>
        <p:nvCxnSpPr>
          <p:cNvPr id="483" name="Connecteur en angle 482"/>
          <p:cNvCxnSpPr>
            <a:cxnSpLocks/>
          </p:cNvCxnSpPr>
          <p:nvPr/>
        </p:nvCxnSpPr>
        <p:spPr>
          <a:xfrm rot="16200000" flipH="1">
            <a:off x="8324808" y="5375880"/>
            <a:ext cx="406582" cy="449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1" name="Connecteur en angle 490"/>
          <p:cNvCxnSpPr>
            <a:cxnSpLocks/>
          </p:cNvCxnSpPr>
          <p:nvPr/>
        </p:nvCxnSpPr>
        <p:spPr>
          <a:xfrm rot="5400000">
            <a:off x="8389742" y="5248986"/>
            <a:ext cx="607182" cy="484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0" name="Rectangle à coins arrondis 379"/>
          <p:cNvSpPr/>
          <p:nvPr/>
        </p:nvSpPr>
        <p:spPr>
          <a:xfrm>
            <a:off x="10997459" y="6118400"/>
            <a:ext cx="2215501" cy="983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Comment fonctionnent les </a:t>
            </a:r>
            <a:r>
              <a:rPr lang="fr-FR" sz="1200" dirty="0" err="1" smtClean="0"/>
              <a:t>batchs</a:t>
            </a:r>
            <a:r>
              <a:rPr lang="fr-FR" sz="1200" dirty="0" smtClean="0"/>
              <a:t> sur Atlas ? Soit scripts SQL, soit programmes qui génèrent des appels Cobol ?</a:t>
            </a:r>
            <a:endParaRPr lang="fr-FR" sz="1200" dirty="0"/>
          </a:p>
        </p:txBody>
      </p:sp>
      <p:sp>
        <p:nvSpPr>
          <p:cNvPr id="381" name="Plus 380"/>
          <p:cNvSpPr/>
          <p:nvPr/>
        </p:nvSpPr>
        <p:spPr>
          <a:xfrm rot="2673062">
            <a:off x="5699405" y="5130744"/>
            <a:ext cx="305505" cy="310598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Rectangle à coins arrondis 382"/>
          <p:cNvSpPr/>
          <p:nvPr/>
        </p:nvSpPr>
        <p:spPr>
          <a:xfrm>
            <a:off x="2340681" y="-586254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SMS ATRAIT : SAAS avec ligne spécialisée</a:t>
            </a:r>
          </a:p>
        </p:txBody>
      </p: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15" y="13721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2884331" y="1393031"/>
            <a:ext cx="6639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Ligne</a:t>
            </a:r>
          </a:p>
          <a:p>
            <a:pPr algn="ctr"/>
            <a:r>
              <a:rPr lang="fr-FR" b="1" i="1" dirty="0" smtClean="0"/>
              <a:t>spécialisée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14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298800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79" y="143070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3701730" y="145159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56" y="14847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1505342" y="150567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2195610"/>
            <a:ext cx="848080" cy="242793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Offres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Commer</a:t>
            </a:r>
            <a:endParaRPr lang="fr-FR" sz="7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-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ciales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967" y="2474678"/>
            <a:ext cx="867150" cy="33379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Ordres 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Et Bénéficiaires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+ Batch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98" y="2828840"/>
            <a:ext cx="867150" cy="348276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Customer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 Client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(Raiser3)</a:t>
            </a:r>
          </a:p>
        </p:txBody>
      </p:sp>
      <p:sp>
        <p:nvSpPr>
          <p:cNvPr id="41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733" y="3212502"/>
            <a:ext cx="851384" cy="342584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Admin : Statistiques,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Habilitations, Audit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4" name="Rectangle à coins arrondis 493"/>
          <p:cNvSpPr/>
          <p:nvPr/>
        </p:nvSpPr>
        <p:spPr>
          <a:xfrm>
            <a:off x="7753816" y="-586255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Schéma BDD Notification en Lot 2</a:t>
            </a:r>
            <a:endParaRPr lang="fr-FR" sz="1200" dirty="0"/>
          </a:p>
        </p:txBody>
      </p:sp>
      <p:sp>
        <p:nvSpPr>
          <p:cNvPr id="495" name="Rectangle à coins arrondis 494"/>
          <p:cNvSpPr/>
          <p:nvPr/>
        </p:nvSpPr>
        <p:spPr>
          <a:xfrm>
            <a:off x="6053202" y="-586255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Souscription en Lot 3</a:t>
            </a:r>
            <a:endParaRPr lang="fr-FR" sz="1200" dirty="0"/>
          </a:p>
        </p:txBody>
      </p:sp>
      <p:sp>
        <p:nvSpPr>
          <p:cNvPr id="49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79" y="2873257"/>
            <a:ext cx="829938" cy="764024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Consultation: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Authentification,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Comptes, Produits,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Customer,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Géolocation</a:t>
            </a:r>
            <a:endParaRPr lang="fr-FR" sz="7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0" name="Rectangle à coins arrondis 369"/>
          <p:cNvSpPr/>
          <p:nvPr/>
        </p:nvSpPr>
        <p:spPr>
          <a:xfrm>
            <a:off x="9469272" y="-586254"/>
            <a:ext cx="2375536" cy="11297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La Haute Disponibilité de la base de données Oracle est gérée par </a:t>
            </a:r>
            <a:r>
              <a:rPr lang="fr-FR" sz="1200" dirty="0" err="1"/>
              <a:t>Exadata</a:t>
            </a:r>
            <a:r>
              <a:rPr lang="fr-FR" sz="1200" dirty="0"/>
              <a:t>. La base de données sera toujours exposée sur un point d’entrée fixe (IP + Port).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943897" y="4307582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7010464" y="4313888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8505600" y="4309337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28630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11" name="Rectangle à coins arrondis 410"/>
          <p:cNvSpPr/>
          <p:nvPr/>
        </p:nvSpPr>
        <p:spPr>
          <a:xfrm>
            <a:off x="11142263" y="330466"/>
            <a:ext cx="1584176" cy="465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Eligibilité à Oracle </a:t>
            </a:r>
            <a:r>
              <a:rPr lang="fr-FR" sz="1200" dirty="0" err="1"/>
              <a:t>Exadata</a:t>
            </a:r>
            <a:r>
              <a:rPr lang="fr-FR" sz="1200" dirty="0"/>
              <a:t> ? OUI</a:t>
            </a:r>
          </a:p>
        </p:txBody>
      </p:sp>
      <p:cxnSp>
        <p:nvCxnSpPr>
          <p:cNvPr id="334" name="Connecteur en angle 333"/>
          <p:cNvCxnSpPr/>
          <p:nvPr/>
        </p:nvCxnSpPr>
        <p:spPr>
          <a:xfrm rot="10800000" flipV="1">
            <a:off x="4820877" y="1719241"/>
            <a:ext cx="1626374" cy="1357071"/>
          </a:xfrm>
          <a:prstGeom prst="bentConnector3">
            <a:avLst>
              <a:gd name="adj1" fmla="val 10016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>
          <a:xfrm>
            <a:off x="4027371" y="-891480"/>
            <a:ext cx="1930315" cy="809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Un flux est ajouté pour permettre à l’API Météo des comptes d’appeler SELFI.</a:t>
            </a:r>
            <a:endParaRPr lang="fr-FR" sz="1200" dirty="0"/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1782881" y="2983056"/>
            <a:ext cx="371143" cy="9238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1782881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984" y="404664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623367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18564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4257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2812172" y="206986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732559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24" y="3736644"/>
            <a:ext cx="829938" cy="340428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 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Bénéficiaires 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" name="Rectangle à coins arrondis 326"/>
          <p:cNvSpPr/>
          <p:nvPr/>
        </p:nvSpPr>
        <p:spPr>
          <a:xfrm>
            <a:off x="44012" y="-989437"/>
            <a:ext cx="2149172" cy="9072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Ajouter la protection AKAMAI/KONA 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pour protéger  les API front</a:t>
            </a:r>
          </a:p>
          <a:p>
            <a:r>
              <a:rPr lang="fr-FR" sz="1200" dirty="0" smtClean="0"/>
              <a:t>(Standard groupe)</a:t>
            </a:r>
            <a:endParaRPr lang="fr-FR" sz="1200" dirty="0"/>
          </a:p>
        </p:txBody>
      </p:sp>
      <p:sp>
        <p:nvSpPr>
          <p:cNvPr id="328" name="Rectangle à coins arrondis 327"/>
          <p:cNvSpPr/>
          <p:nvPr/>
        </p:nvSpPr>
        <p:spPr>
          <a:xfrm>
            <a:off x="-2268761" y="4653313"/>
            <a:ext cx="2124499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Transco</a:t>
            </a:r>
            <a:r>
              <a:rPr lang="fr-FR" sz="1200" dirty="0" smtClean="0"/>
              <a:t> des id de comptes de SAB vers Atlas : Passage au format RIB (invariant)</a:t>
            </a:r>
            <a:endParaRPr lang="fr-FR" sz="1200" dirty="0"/>
          </a:p>
        </p:txBody>
      </p:sp>
      <p:sp>
        <p:nvSpPr>
          <p:cNvPr id="355" name="Rectangle 354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364" name="Rectangle à coins arrondis 36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365" name="Rectangle à coins arrondis 364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366" name="Rectangle à coins arrondis 365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371" name="Plus 370"/>
          <p:cNvSpPr/>
          <p:nvPr/>
        </p:nvSpPr>
        <p:spPr>
          <a:xfrm rot="2673062">
            <a:off x="6679273" y="1710674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Plus 371"/>
          <p:cNvSpPr/>
          <p:nvPr/>
        </p:nvSpPr>
        <p:spPr>
          <a:xfrm rot="2673062">
            <a:off x="7349157" y="563737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Plus 381"/>
          <p:cNvSpPr/>
          <p:nvPr/>
        </p:nvSpPr>
        <p:spPr>
          <a:xfrm rot="2673062">
            <a:off x="7595236" y="625154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Plus 474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Plus 496"/>
          <p:cNvSpPr/>
          <p:nvPr/>
        </p:nvSpPr>
        <p:spPr>
          <a:xfrm rot="2673062">
            <a:off x="2821787" y="108371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Plus 497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Plus 502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Plus 510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7" y="387198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8" name="Rectangle à coins arrondis 517"/>
          <p:cNvSpPr/>
          <p:nvPr/>
        </p:nvSpPr>
        <p:spPr>
          <a:xfrm>
            <a:off x="-2820906" y="5997321"/>
            <a:ext cx="2676646" cy="9004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Contrainte </a:t>
            </a:r>
            <a:r>
              <a:rPr lang="fr-FR" sz="1200" dirty="0" err="1" smtClean="0"/>
              <a:t>legacy</a:t>
            </a:r>
            <a:r>
              <a:rPr lang="fr-FR" sz="1200" dirty="0" smtClean="0"/>
              <a:t> : La solution </a:t>
            </a:r>
            <a:r>
              <a:rPr lang="fr-FR" sz="1200" dirty="0" err="1" smtClean="0"/>
              <a:t>OpenID</a:t>
            </a:r>
            <a:r>
              <a:rPr lang="fr-FR" sz="1200" dirty="0" smtClean="0"/>
              <a:t> a un flux vers le serveur BNPINET car BNPINET est maître sur le référentiel des identifiants.</a:t>
            </a:r>
            <a:endParaRPr lang="fr-FR" sz="1200" dirty="0"/>
          </a:p>
        </p:txBody>
      </p:sp>
      <p:pic>
        <p:nvPicPr>
          <p:cNvPr id="51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223" y="667538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3CAD02BEC064F8FBAA27C1565BD0D" ma:contentTypeVersion="1" ma:contentTypeDescription="Crée un document." ma:contentTypeScope="" ma:versionID="1d6cb4c9245a5c84240ca1e3d3785a69">
  <xsd:schema xmlns:xsd="http://www.w3.org/2001/XMLSchema" xmlns:xs="http://www.w3.org/2001/XMLSchema" xmlns:p="http://schemas.microsoft.com/office/2006/metadata/properties" xmlns:ns2="2d9f620c-be96-49cb-8aa7-87de2a40de1b" targetNamespace="http://schemas.microsoft.com/office/2006/metadata/properties" ma:root="true" ma:fieldsID="84ecd5f1132198a19bce82f0fbe6fb5f" ns2:_="">
    <xsd:import namespace="2d9f620c-be96-49cb-8aa7-87de2a40de1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f620c-be96-49cb-8aa7-87de2a40de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A2E70-058B-4E28-99B6-84D4E27758BE}"/>
</file>

<file path=customXml/itemProps2.xml><?xml version="1.0" encoding="utf-8"?>
<ds:datastoreItem xmlns:ds="http://schemas.openxmlformats.org/officeDocument/2006/customXml" ds:itemID="{52C69688-86D6-4DF4-AE58-FF14A190EA9C}"/>
</file>

<file path=customXml/itemProps3.xml><?xml version="1.0" encoding="utf-8"?>
<ds:datastoreItem xmlns:ds="http://schemas.openxmlformats.org/officeDocument/2006/customXml" ds:itemID="{BF74A267-B2A2-4610-9D95-1BC2F3E39B9E}"/>
</file>

<file path=docProps/app.xml><?xml version="1.0" encoding="utf-8"?>
<Properties xmlns="http://schemas.openxmlformats.org/officeDocument/2006/extended-properties" xmlns:vt="http://schemas.openxmlformats.org/officeDocument/2006/docPropsVTypes">
  <TotalTime>230464</TotalTime>
  <Words>3649</Words>
  <Application>Microsoft Office PowerPoint</Application>
  <PresentationFormat>Affichage à l'écran (4:3)</PresentationFormat>
  <Paragraphs>1242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flavien.bourgoin@bnpparibas.com</dc:creator>
  <cp:lastModifiedBy>Flavien BOURGOIN</cp:lastModifiedBy>
  <cp:revision>1082</cp:revision>
  <dcterms:created xsi:type="dcterms:W3CDTF">2018-02-08T17:08:01Z</dcterms:created>
  <dcterms:modified xsi:type="dcterms:W3CDTF">2020-07-07T15:32:53Z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0x010100D853CAD02BEC064F8FBAA27C1565BD0D</vt:lpwstr>
  </property>
</Properties>
</file>