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60" r:id="rId2"/>
  </p:sldMasterIdLst>
  <p:notesMasterIdLst>
    <p:notesMasterId r:id="rId9"/>
  </p:notesMasterIdLst>
  <p:sldIdLst>
    <p:sldId id="256" r:id="rId3"/>
    <p:sldId id="291" r:id="rId4"/>
    <p:sldId id="320" r:id="rId5"/>
    <p:sldId id="317" r:id="rId6"/>
    <p:sldId id="319" r:id="rId7"/>
    <p:sldId id="304" r:id="rId8"/>
  </p:sldIdLst>
  <p:sldSz cx="18288000" cy="10287000"/>
  <p:notesSz cx="6858000" cy="9144000"/>
  <p:embeddedFontLst>
    <p:embeddedFont>
      <p:font typeface="Roboto" panose="020B0604020202020204" charset="0"/>
      <p:regular r:id="rId10"/>
      <p:bold r:id="rId11"/>
      <p:italic r:id="rId12"/>
      <p:boldItalic r:id="rId13"/>
    </p:embeddedFont>
    <p:embeddedFont>
      <p:font typeface="Verdana" panose="020B0604030504040204" pitchFamily="34" charset="0"/>
      <p:regular r:id="rId14"/>
      <p:bold r:id="rId15"/>
      <p:italic r:id="rId16"/>
      <p:boldItalic r:id="rId17"/>
    </p:embeddedFont>
    <p:embeddedFont>
      <p:font typeface="Browallia New" panose="020B0604020202020204" charset="-34"/>
      <p:regular r:id="rId18"/>
      <p:bold r:id="rId19"/>
      <p:italic r:id="rId20"/>
      <p:boldItalic r:id="rId21"/>
    </p:embeddedFont>
    <p:embeddedFont>
      <p:font typeface="MS PGothic" panose="020B0600070205080204" pitchFamily="34" charset="-128"/>
      <p:regular r:id="rId22"/>
    </p:embeddedFont>
    <p:embeddedFont>
      <p:font typeface="Lucida Sans Unicode" panose="020B0602030504020204" pitchFamily="34" charset="0"/>
      <p:regular r:id="rId23"/>
    </p:embeddedFont>
    <p:embeddedFont>
      <p:font typeface="Calibri" panose="020F0502020204030204" pitchFamily="34" charset="0"/>
      <p:regular r:id="rId24"/>
      <p:bold r:id="rId25"/>
      <p:italic r:id="rId26"/>
      <p:boldItalic r:id="rId27"/>
    </p:embeddedFont>
    <p:embeddedFont>
      <p:font typeface="Roboto Condensed" panose="020B0604020202020204" charset="0"/>
      <p:regular r:id="rId28"/>
      <p:bold r:id="rId29"/>
      <p:italic r:id="rId30"/>
      <p:boldItalic r:id="rId3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867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82585" autoAdjust="0"/>
  </p:normalViewPr>
  <p:slideViewPr>
    <p:cSldViewPr>
      <p:cViewPr varScale="1">
        <p:scale>
          <a:sx n="48" d="100"/>
          <a:sy n="48" d="100"/>
        </p:scale>
        <p:origin x="1090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font" Target="fonts/font17.fntdata"/><Relationship Id="rId3" Type="http://schemas.openxmlformats.org/officeDocument/2006/relationships/slide" Target="slides/slide1.xml"/><Relationship Id="rId21" Type="http://schemas.openxmlformats.org/officeDocument/2006/relationships/font" Target="fonts/font12.fntdata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font" Target="fonts/font16.fntdata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29" Type="http://schemas.openxmlformats.org/officeDocument/2006/relationships/font" Target="fonts/font2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2.fntdata"/><Relationship Id="rId24" Type="http://schemas.openxmlformats.org/officeDocument/2006/relationships/font" Target="fonts/font15.fntdata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font" Target="fonts/font6.fntdata"/><Relationship Id="rId23" Type="http://schemas.openxmlformats.org/officeDocument/2006/relationships/font" Target="fonts/font14.fntdata"/><Relationship Id="rId28" Type="http://schemas.openxmlformats.org/officeDocument/2006/relationships/font" Target="fonts/font19.fntdata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31" Type="http://schemas.openxmlformats.org/officeDocument/2006/relationships/font" Target="fonts/font22.fntdata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27" Type="http://schemas.openxmlformats.org/officeDocument/2006/relationships/font" Target="fonts/font18.fntdata"/><Relationship Id="rId30" Type="http://schemas.openxmlformats.org/officeDocument/2006/relationships/font" Target="fonts/font21.fntdata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FD9D88-5C90-420F-B2F7-4F1B1F1C0D12}" type="datetimeFigureOut">
              <a:rPr lang="fr-FR" smtClean="0"/>
              <a:t>20/02/2020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110A20-0AFA-4720-A142-EBDE8754CF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03401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fr-FR" dirty="0" err="1" smtClean="0"/>
              <a:t>Aujourd</a:t>
            </a:r>
            <a:r>
              <a:rPr lang="fr-FR" dirty="0" smtClean="0"/>
              <a:t> hui nous vous </a:t>
            </a:r>
            <a:r>
              <a:rPr lang="fr-FR" dirty="0" err="1" smtClean="0"/>
              <a:t>presentons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Payby</a:t>
            </a:r>
            <a:r>
              <a:rPr lang="fr-FR" baseline="0" dirty="0" smtClean="0"/>
              <a:t>,</a:t>
            </a:r>
            <a:r>
              <a:rPr lang="fr-FR" sz="1200" b="1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Lucida Sans Unicode" panose="020B0602030504020204" pitchFamily="34" charset="0"/>
                <a:sym typeface="Arial"/>
              </a:rPr>
              <a:t> La solution simple, rapide et sécurisée pour payer sur internet </a:t>
            </a:r>
          </a:p>
          <a:p>
            <a:pPr marL="457200" marR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fr-FR" baseline="0" dirty="0" smtClean="0"/>
              <a:t>Pourquoi une solution de paiement en ligne?  Pour </a:t>
            </a:r>
            <a:r>
              <a:rPr lang="fr-FR" baseline="0" dirty="0" err="1" smtClean="0"/>
              <a:t>repondre</a:t>
            </a:r>
            <a:r>
              <a:rPr lang="fr-FR" baseline="0" dirty="0" smtClean="0"/>
              <a:t> a un besoin </a:t>
            </a:r>
            <a:r>
              <a:rPr lang="fr-FR" baseline="0" dirty="0" err="1" smtClean="0"/>
              <a:t>reel</a:t>
            </a:r>
            <a:r>
              <a:rPr lang="fr-FR" baseline="0" dirty="0" smtClean="0"/>
              <a:t> de l acheteur et du </a:t>
            </a:r>
            <a:r>
              <a:rPr lang="fr-FR" baseline="0" dirty="0" err="1" smtClean="0"/>
              <a:t>commercant</a:t>
            </a:r>
            <a:r>
              <a:rPr lang="fr-FR" baseline="0" dirty="0" smtClean="0"/>
              <a:t> pour trouver une solution  face  au obstacles  </a:t>
            </a:r>
            <a:r>
              <a:rPr lang="fr-FR" baseline="0" dirty="0" err="1" smtClean="0"/>
              <a:t>auquels</a:t>
            </a:r>
            <a:r>
              <a:rPr lang="fr-FR" baseline="0" dirty="0" smtClean="0"/>
              <a:t> ils sont confronté 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110A20-0AFA-4720-A142-EBDE8754CFCF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51056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Notre Solution comprend 4 grandes fonctionnalités:</a:t>
            </a:r>
            <a:r>
              <a:rPr lang="fr-FR" baseline="0" dirty="0" smtClean="0"/>
              <a:t> </a:t>
            </a:r>
          </a:p>
          <a:p>
            <a:r>
              <a:rPr lang="fr-FR" baseline="0" dirty="0" smtClean="0"/>
              <a:t>API Manager, C’est </a:t>
            </a:r>
            <a:r>
              <a:rPr lang="fr-F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le processus qui consiste à publier</a:t>
            </a:r>
            <a:r>
              <a:rPr lang="fr-FR" sz="1100" b="0" i="0" u="none" strike="noStrike" cap="none" baseline="0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et </a:t>
            </a:r>
            <a:r>
              <a:rPr lang="fr-F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superviser les </a:t>
            </a:r>
            <a:r>
              <a:rPr lang="fr-FR" sz="1100" b="0" i="0" u="none" strike="noStrike" cap="none" baseline="0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APIs </a:t>
            </a:r>
            <a:r>
              <a:rPr lang="fr-F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au sein d'un environnement sécurisé et évolutif</a:t>
            </a:r>
          </a:p>
          <a:p>
            <a:r>
              <a:rPr lang="fr-F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Un backoffice qui comprend</a:t>
            </a:r>
            <a:r>
              <a:rPr lang="fr-FR" sz="1100" b="0" i="0" u="none" strike="noStrike" cap="none" baseline="0" dirty="0" smtClean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 entre autre la gestion et paramétrage des sites marchands</a:t>
            </a:r>
          </a:p>
          <a:p>
            <a:r>
              <a:rPr lang="fr-FR" sz="1100" b="0" i="0" u="none" strike="noStrike" cap="none" baseline="0" dirty="0" smtClean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Tableau de bord mis à disposition de l’e-commerçant pour le suivis de leurs paiement</a:t>
            </a:r>
          </a:p>
          <a:p>
            <a:r>
              <a:rPr lang="fr-FR" sz="1100" b="0" i="0" u="none" strike="noStrike" cap="none" baseline="0" dirty="0" smtClean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Et Finalement un Portail Développeur pour l’enrôlement d’un nouveau site, Kit d’installation de nos plugins qui sont intuitifs et facile à installer par le marchand.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44629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La solution est développée</a:t>
            </a:r>
            <a:r>
              <a:rPr lang="fr-FR" baseline="0" dirty="0" smtClean="0"/>
              <a:t> avec une architecture distribuée basée sur les micro-services, implémentée par </a:t>
            </a:r>
            <a:r>
              <a:rPr lang="fr-FR" baseline="0" dirty="0" err="1" smtClean="0"/>
              <a:t>Spring</a:t>
            </a:r>
            <a:r>
              <a:rPr lang="fr-FR" baseline="0" dirty="0" smtClean="0"/>
              <a:t> boot et </a:t>
            </a:r>
            <a:r>
              <a:rPr lang="fr-FR" baseline="0" dirty="0" err="1" smtClean="0"/>
              <a:t>Spring</a:t>
            </a:r>
            <a:r>
              <a:rPr lang="fr-FR" baseline="0" dirty="0" smtClean="0"/>
              <a:t> Cloud </a:t>
            </a:r>
            <a:r>
              <a:rPr lang="fr-FR" baseline="0" dirty="0" err="1" smtClean="0"/>
              <a:t>Netflix</a:t>
            </a:r>
            <a:r>
              <a:rPr lang="fr-FR" baseline="0" dirty="0" smtClean="0"/>
              <a:t>.</a:t>
            </a:r>
          </a:p>
          <a:p>
            <a:r>
              <a:rPr lang="fr-FR" baseline="0" dirty="0" smtClean="0"/>
              <a:t>La sécurité est délégué à un serveur d’autorisation qui gère les accès et l’authentification de tous nos APIs</a:t>
            </a:r>
          </a:p>
          <a:p>
            <a:r>
              <a:rPr lang="fr-FR" b="0" i="0" baseline="0" dirty="0" smtClean="0">
                <a:solidFill>
                  <a:srgbClr val="000000"/>
                </a:solidFill>
                <a:effectLst/>
                <a:latin typeface="Arial"/>
              </a:rPr>
              <a:t>Ceci est  l’architecture applicatif. </a:t>
            </a:r>
          </a:p>
          <a:p>
            <a:r>
              <a:rPr lang="fr-FR" b="0" i="0" baseline="0" dirty="0" smtClean="0">
                <a:solidFill>
                  <a:srgbClr val="000000"/>
                </a:solidFill>
                <a:effectLst/>
                <a:latin typeface="Arial"/>
              </a:rPr>
              <a:t>Quand a l’architecture d’infrastructure elle dépendra des exigences de la banque, elle est déployé sur un cloud marocain (Une plus One).</a:t>
            </a:r>
          </a:p>
          <a:p>
            <a:pPr marL="457200" marR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fr-FR" b="0" i="0" baseline="0" dirty="0" smtClean="0">
                <a:solidFill>
                  <a:srgbClr val="000000"/>
                </a:solidFill>
                <a:effectLst/>
                <a:latin typeface="Arial"/>
              </a:rPr>
              <a:t>On peut prévoir un atelier technique pour en parler davantage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01332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D36E206-1E97-4CCB-96EC-4897F58DEDDB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20912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371600" y="3195638"/>
            <a:ext cx="15544800" cy="2205038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743200" y="5829300"/>
            <a:ext cx="12801600" cy="26289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429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114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800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486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7795A-A6F0-4173-8F0E-A6AC73F0B0EC}" type="datetimeFigureOut">
              <a:rPr lang="fr-FR" smtClean="0"/>
              <a:t>20/02/2020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38565-A63C-4FFE-9056-BE2891938A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74815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7795A-A6F0-4173-8F0E-A6AC73F0B0EC}" type="datetimeFigureOut">
              <a:rPr lang="fr-FR" smtClean="0"/>
              <a:t>20/02/2020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38565-A63C-4FFE-9056-BE2891938A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98268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44626" y="6610351"/>
            <a:ext cx="15544800" cy="2043113"/>
          </a:xfrm>
        </p:spPr>
        <p:txBody>
          <a:bodyPr anchor="t"/>
          <a:lstStyle>
            <a:lvl1pPr algn="l">
              <a:defRPr sz="6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444626" y="4360070"/>
            <a:ext cx="15544800" cy="2250281"/>
          </a:xfrm>
        </p:spPr>
        <p:txBody>
          <a:bodyPr anchor="b"/>
          <a:lstStyle>
            <a:lvl1pPr marL="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7795A-A6F0-4173-8F0E-A6AC73F0B0EC}" type="datetimeFigureOut">
              <a:rPr lang="fr-FR" smtClean="0"/>
              <a:t>20/02/2020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38565-A63C-4FFE-9056-BE2891938A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09830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914400" y="2400301"/>
            <a:ext cx="8077200" cy="6788945"/>
          </a:xfrm>
        </p:spPr>
        <p:txBody>
          <a:bodyPr/>
          <a:lstStyle>
            <a:lvl1pPr>
              <a:defRPr sz="4200"/>
            </a:lvl1pPr>
            <a:lvl2pPr>
              <a:defRPr sz="3600"/>
            </a:lvl2pPr>
            <a:lvl3pPr>
              <a:defRPr sz="30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9296400" y="2400301"/>
            <a:ext cx="8077200" cy="6788945"/>
          </a:xfrm>
        </p:spPr>
        <p:txBody>
          <a:bodyPr/>
          <a:lstStyle>
            <a:lvl1pPr>
              <a:defRPr sz="4200"/>
            </a:lvl1pPr>
            <a:lvl2pPr>
              <a:defRPr sz="3600"/>
            </a:lvl2pPr>
            <a:lvl3pPr>
              <a:defRPr sz="30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7795A-A6F0-4173-8F0E-A6AC73F0B0EC}" type="datetimeFigureOut">
              <a:rPr lang="fr-FR" smtClean="0"/>
              <a:t>20/02/2020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38565-A63C-4FFE-9056-BE2891938A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72330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14400" y="2302670"/>
            <a:ext cx="8080376" cy="959643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914400" y="3262313"/>
            <a:ext cx="8080376" cy="5926932"/>
          </a:xfrm>
        </p:spPr>
        <p:txBody>
          <a:bodyPr/>
          <a:lstStyle>
            <a:lvl1pPr>
              <a:defRPr sz="3600"/>
            </a:lvl1pPr>
            <a:lvl2pPr>
              <a:defRPr sz="30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9290051" y="2302670"/>
            <a:ext cx="8083550" cy="959643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9290051" y="3262313"/>
            <a:ext cx="8083550" cy="5926932"/>
          </a:xfrm>
        </p:spPr>
        <p:txBody>
          <a:bodyPr/>
          <a:lstStyle>
            <a:lvl1pPr>
              <a:defRPr sz="3600"/>
            </a:lvl1pPr>
            <a:lvl2pPr>
              <a:defRPr sz="30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7795A-A6F0-4173-8F0E-A6AC73F0B0EC}" type="datetimeFigureOut">
              <a:rPr lang="fr-FR" smtClean="0"/>
              <a:t>20/02/2020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38565-A63C-4FFE-9056-BE2891938A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46200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7795A-A6F0-4173-8F0E-A6AC73F0B0EC}" type="datetimeFigureOut">
              <a:rPr lang="fr-FR" smtClean="0"/>
              <a:t>20/02/2020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38565-A63C-4FFE-9056-BE2891938A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61724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7795A-A6F0-4173-8F0E-A6AC73F0B0EC}" type="datetimeFigureOut">
              <a:rPr lang="fr-FR" smtClean="0"/>
              <a:t>20/02/2020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38565-A63C-4FFE-9056-BE2891938A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06002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1" y="409575"/>
            <a:ext cx="6016626" cy="1743075"/>
          </a:xfrm>
        </p:spPr>
        <p:txBody>
          <a:bodyPr anchor="b"/>
          <a:lstStyle>
            <a:lvl1pPr algn="l">
              <a:defRPr sz="3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150100" y="409576"/>
            <a:ext cx="10223500" cy="8779670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914401" y="2152651"/>
            <a:ext cx="6016626" cy="7036595"/>
          </a:xfrm>
        </p:spPr>
        <p:txBody>
          <a:bodyPr/>
          <a:lstStyle>
            <a:lvl1pPr marL="0" indent="0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7795A-A6F0-4173-8F0E-A6AC73F0B0EC}" type="datetimeFigureOut">
              <a:rPr lang="fr-FR" smtClean="0"/>
              <a:t>20/02/2020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38565-A63C-4FFE-9056-BE2891938A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9275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584576" y="7200900"/>
            <a:ext cx="10972800" cy="850107"/>
          </a:xfrm>
        </p:spPr>
        <p:txBody>
          <a:bodyPr anchor="b"/>
          <a:lstStyle>
            <a:lvl1pPr algn="l">
              <a:defRPr sz="3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3584576" y="919163"/>
            <a:ext cx="10972800" cy="6172200"/>
          </a:xfrm>
        </p:spPr>
        <p:txBody>
          <a:bodyPr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3584576" y="8051007"/>
            <a:ext cx="10972800" cy="1207293"/>
          </a:xfrm>
        </p:spPr>
        <p:txBody>
          <a:bodyPr/>
          <a:lstStyle>
            <a:lvl1pPr marL="0" indent="0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7795A-A6F0-4173-8F0E-A6AC73F0B0EC}" type="datetimeFigureOut">
              <a:rPr lang="fr-FR" smtClean="0"/>
              <a:t>20/02/2020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38565-A63C-4FFE-9056-BE2891938A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29570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7795A-A6F0-4173-8F0E-A6AC73F0B0EC}" type="datetimeFigureOut">
              <a:rPr lang="fr-FR" smtClean="0"/>
              <a:t>20/02/2020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38565-A63C-4FFE-9056-BE2891938A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799247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13258800" y="411958"/>
            <a:ext cx="4114800" cy="877728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914400" y="411958"/>
            <a:ext cx="12039600" cy="877728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7795A-A6F0-4173-8F0E-A6AC73F0B0EC}" type="datetimeFigureOut">
              <a:rPr lang="fr-FR" smtClean="0"/>
              <a:t>20/02/2020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38565-A63C-4FFE-9056-BE2891938A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6469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914400" y="411957"/>
            <a:ext cx="16459200" cy="1714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14400" y="2400301"/>
            <a:ext cx="16459200" cy="67889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914400" y="9534526"/>
            <a:ext cx="42672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E7795A-A6F0-4173-8F0E-A6AC73F0B0EC}" type="datetimeFigureOut">
              <a:rPr lang="fr-FR" smtClean="0"/>
              <a:t>20/02/2020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6248400" y="9534526"/>
            <a:ext cx="57912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3106400" y="9534526"/>
            <a:ext cx="42672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F38565-A63C-4FFE-9056-BE2891938A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1934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371600" rtl="0" eaLnBrk="1" latinLnBrk="0" hangingPunct="1"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14350" indent="-514350" algn="l" defTabSz="1371600" rtl="0" eaLnBrk="1" latinLnBrk="0" hangingPunct="1">
        <a:spcBef>
          <a:spcPct val="20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1pPr>
      <a:lvl2pPr marL="1114425" indent="-428625" algn="l" defTabSz="1371600" rtl="0" eaLnBrk="1" latinLnBrk="0" hangingPunct="1">
        <a:spcBef>
          <a:spcPct val="20000"/>
        </a:spcBef>
        <a:buFont typeface="Arial" panose="020B0604020202020204" pitchFamily="34" charset="0"/>
        <a:buChar char="–"/>
        <a:defRPr sz="42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spcBef>
          <a:spcPct val="20000"/>
        </a:spcBef>
        <a:buFont typeface="Arial" panose="020B0604020202020204" pitchFamily="34" charset="0"/>
        <a:buChar char="»"/>
        <a:defRPr sz="30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rcRect l="5054" t="5429" r="6003" b="5429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604729" y="2226982"/>
            <a:ext cx="13078543" cy="5833037"/>
            <a:chOff x="0" y="0"/>
            <a:chExt cx="17438057" cy="7777382"/>
          </a:xfrm>
        </p:grpSpPr>
        <p:sp>
          <p:nvSpPr>
            <p:cNvPr id="3" name="TextBox 3"/>
            <p:cNvSpPr txBox="1"/>
            <p:nvPr/>
          </p:nvSpPr>
          <p:spPr>
            <a:xfrm>
              <a:off x="0" y="2553340"/>
              <a:ext cx="17438057" cy="222355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2650"/>
                </a:lnSpc>
              </a:pPr>
              <a:r>
                <a:rPr lang="en-US" sz="11500" b="1" spc="1299">
                  <a:solidFill>
                    <a:srgbClr val="F2FAFF"/>
                  </a:solidFill>
                  <a:latin typeface="Roboto Condensed"/>
                </a:rPr>
                <a:t> PAYBY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1175133" y="6345457"/>
              <a:ext cx="15087792" cy="14319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350"/>
                </a:lnSpc>
              </a:pPr>
              <a:r>
                <a:rPr lang="en-US" sz="3000" spc="75">
                  <a:solidFill>
                    <a:srgbClr val="F2FAFF"/>
                  </a:solidFill>
                  <a:latin typeface="Roboto"/>
                </a:rPr>
                <a:t>La solution simple, rapide</a:t>
              </a:r>
            </a:p>
            <a:p>
              <a:pPr algn="ctr">
                <a:lnSpc>
                  <a:spcPts val="4350"/>
                </a:lnSpc>
              </a:pPr>
              <a:r>
                <a:rPr lang="en-US" sz="3000" spc="75">
                  <a:solidFill>
                    <a:srgbClr val="F2FAFF"/>
                  </a:solidFill>
                  <a:latin typeface="Roboto"/>
                </a:rPr>
                <a:t>et sécurisée pour payer sur internet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1175133" y="-95250"/>
              <a:ext cx="15087792" cy="8826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655"/>
                </a:lnSpc>
              </a:pPr>
              <a:r>
                <a:rPr lang="en-US" sz="3900" b="0" spc="409">
                  <a:solidFill>
                    <a:srgbClr val="F2FAFF"/>
                  </a:solidFill>
                  <a:latin typeface="Roboto"/>
                </a:rPr>
                <a:t>ENR</a:t>
              </a:r>
              <a:r>
                <a:rPr lang="en-US" sz="3900" spc="409">
                  <a:solidFill>
                    <a:srgbClr val="F2FAFF"/>
                  </a:solidFill>
                  <a:latin typeface="Roboto"/>
                </a:rPr>
                <a:t>I</a:t>
              </a:r>
              <a:r>
                <a:rPr lang="en-US" sz="3900" b="0" spc="409">
                  <a:solidFill>
                    <a:srgbClr val="F2FAFF"/>
                  </a:solidFill>
                  <a:latin typeface="Roboto"/>
                </a:rPr>
                <a:t>CHI</a:t>
              </a:r>
              <a:r>
                <a:rPr lang="en-US" sz="3900" spc="409">
                  <a:solidFill>
                    <a:srgbClr val="F2FAFF"/>
                  </a:solidFill>
                  <a:latin typeface="Roboto"/>
                </a:rPr>
                <a:t>S</a:t>
              </a:r>
              <a:r>
                <a:rPr lang="en-US" sz="3900" b="0" spc="409">
                  <a:solidFill>
                    <a:srgbClr val="F2FAFF"/>
                  </a:solidFill>
                  <a:latin typeface="Roboto"/>
                </a:rPr>
                <a:t>SEZ VO</a:t>
              </a:r>
              <a:r>
                <a:rPr lang="en-US" sz="3900" spc="409">
                  <a:solidFill>
                    <a:srgbClr val="F2FAFF"/>
                  </a:solidFill>
                  <a:latin typeface="Roboto"/>
                </a:rPr>
                <a:t>T</a:t>
              </a:r>
              <a:r>
                <a:rPr lang="en-US" sz="3900" b="0" spc="409">
                  <a:solidFill>
                    <a:srgbClr val="F2FAFF"/>
                  </a:solidFill>
                  <a:latin typeface="Roboto"/>
                </a:rPr>
                <a:t>RE</a:t>
              </a:r>
              <a:r>
                <a:rPr lang="en-US" sz="3900" spc="409">
                  <a:solidFill>
                    <a:srgbClr val="F2FAFF"/>
                  </a:solidFill>
                  <a:latin typeface="Roboto"/>
                </a:rPr>
                <a:t> </a:t>
              </a:r>
              <a:r>
                <a:rPr lang="en-US" sz="3900" b="0" spc="409">
                  <a:solidFill>
                    <a:srgbClr val="F2FAFF"/>
                  </a:solidFill>
                  <a:latin typeface="Roboto"/>
                </a:rPr>
                <a:t>M-W</a:t>
              </a:r>
              <a:r>
                <a:rPr lang="en-US" sz="3900" spc="409">
                  <a:solidFill>
                    <a:srgbClr val="F2FAFF"/>
                  </a:solidFill>
                  <a:latin typeface="Roboto"/>
                </a:rPr>
                <a:t>A</a:t>
              </a:r>
              <a:r>
                <a:rPr lang="en-US" sz="3900" b="0" spc="409">
                  <a:solidFill>
                    <a:srgbClr val="F2FAFF"/>
                  </a:solidFill>
                  <a:latin typeface="Roboto"/>
                </a:rPr>
                <a:t>LLET</a:t>
              </a:r>
            </a:p>
          </p:txBody>
        </p:sp>
        <p:sp>
          <p:nvSpPr>
            <p:cNvPr id="6" name="AutoShape 6"/>
            <p:cNvSpPr/>
            <p:nvPr/>
          </p:nvSpPr>
          <p:spPr>
            <a:xfrm>
              <a:off x="1509557" y="1412571"/>
              <a:ext cx="14457395" cy="110090"/>
            </a:xfrm>
            <a:prstGeom prst="rect">
              <a:avLst/>
            </a:prstGeom>
            <a:solidFill>
              <a:srgbClr val="F2FAFF"/>
            </a:solidFill>
          </p:spPr>
        </p:sp>
        <p:sp>
          <p:nvSpPr>
            <p:cNvPr id="7" name="AutoShape 7"/>
            <p:cNvSpPr/>
            <p:nvPr/>
          </p:nvSpPr>
          <p:spPr>
            <a:xfrm>
              <a:off x="1509557" y="5597886"/>
              <a:ext cx="14457395" cy="110090"/>
            </a:xfrm>
            <a:prstGeom prst="rect">
              <a:avLst/>
            </a:prstGeom>
            <a:solidFill>
              <a:srgbClr val="F2FAFF"/>
            </a:solidFill>
          </p:spPr>
        </p:sp>
      </p:grpSp>
      <p:pic>
        <p:nvPicPr>
          <p:cNvPr id="9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32918" y="278904"/>
            <a:ext cx="3026381" cy="1794244"/>
          </a:xfrm>
          <a:prstGeom prst="rect">
            <a:avLst/>
          </a:prstGeom>
        </p:spPr>
      </p:pic>
      <p:sp>
        <p:nvSpPr>
          <p:cNvPr id="10" name="TextBox 7"/>
          <p:cNvSpPr txBox="1"/>
          <p:nvPr/>
        </p:nvSpPr>
        <p:spPr>
          <a:xfrm>
            <a:off x="1399547" y="9689446"/>
            <a:ext cx="16507453" cy="2594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lvl="0" algn="r">
              <a:lnSpc>
                <a:spcPts val="2175"/>
              </a:lnSpc>
            </a:pPr>
            <a:r>
              <a:rPr lang="fr-FR" sz="1500" spc="157" dirty="0">
                <a:solidFill>
                  <a:srgbClr val="244357"/>
                </a:solidFill>
                <a:latin typeface="Roboto"/>
                <a:sym typeface="Arial"/>
              </a:rPr>
              <a:t>|  www.payby.ma </a:t>
            </a:r>
            <a:r>
              <a:rPr lang="fr-FR" sz="16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|</a:t>
            </a:r>
            <a:endParaRPr lang="fr-FR" sz="16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8606"/>
            <a:ext cx="18347868" cy="9462579"/>
          </a:xfrm>
          <a:prstGeom prst="rect">
            <a:avLst/>
          </a:prstGeom>
          <a:noFill/>
        </p:spPr>
      </p:pic>
      <p:sp>
        <p:nvSpPr>
          <p:cNvPr id="4" name="ZoneTexte 3"/>
          <p:cNvSpPr txBox="1"/>
          <p:nvPr/>
        </p:nvSpPr>
        <p:spPr>
          <a:xfrm>
            <a:off x="3036062" y="1105564"/>
            <a:ext cx="397269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API Manager</a:t>
            </a:r>
          </a:p>
          <a:p>
            <a:endParaRPr lang="fr-FR" sz="3200" b="1" dirty="0">
              <a:solidFill>
                <a:srgbClr val="002060"/>
              </a:solidFill>
              <a:latin typeface="Roboto" panose="020B0604020202020204" charset="0"/>
              <a:ea typeface="Roboto" panose="020B0604020202020204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10896600" y="5737472"/>
            <a:ext cx="49341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 smtClean="0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PORTAIL DEV</a:t>
            </a:r>
            <a:endParaRPr lang="fr-FR" sz="3200" b="1" dirty="0">
              <a:solidFill>
                <a:srgbClr val="002060"/>
              </a:solidFill>
              <a:latin typeface="Roboto" panose="020B0604020202020204" charset="0"/>
              <a:ea typeface="Roboto" panose="020B0604020202020204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3134541" y="5737472"/>
            <a:ext cx="32049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 smtClean="0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BACKOFFICE</a:t>
            </a:r>
            <a:endParaRPr lang="fr-FR" sz="3200" b="1" dirty="0">
              <a:solidFill>
                <a:srgbClr val="002060"/>
              </a:solidFill>
              <a:latin typeface="Roboto" panose="020B0604020202020204" charset="0"/>
              <a:ea typeface="Roboto" panose="020B0604020202020204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10682034" y="6653543"/>
            <a:ext cx="411027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571500" indent="-571500">
              <a:buFont typeface="Arial" panose="020B0604020202020204" pitchFamily="34" charset="0"/>
              <a:buChar char="•"/>
              <a:defRPr sz="2800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defRPr>
            </a:lvl1pPr>
          </a:lstStyle>
          <a:p>
            <a:r>
              <a:rPr lang="fr-FR" dirty="0"/>
              <a:t>Enrôlement</a:t>
            </a:r>
          </a:p>
          <a:p>
            <a:r>
              <a:rPr lang="fr-FR" dirty="0"/>
              <a:t>Documentation API</a:t>
            </a:r>
          </a:p>
          <a:p>
            <a:r>
              <a:rPr lang="fr-FR" dirty="0"/>
              <a:t>Kit d’intégration</a:t>
            </a:r>
          </a:p>
          <a:p>
            <a:r>
              <a:rPr lang="fr-FR" dirty="0"/>
              <a:t>Support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2514600" y="1856244"/>
            <a:ext cx="501562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APIs exposées à SOPAY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APIs exposées au sites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API Gateway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Key Manager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Sécurité et gestion des authentification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10579197" y="1030274"/>
            <a:ext cx="41102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200" b="1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defRPr>
            </a:lvl1pPr>
          </a:lstStyle>
          <a:p>
            <a:r>
              <a:rPr lang="fr-FR" dirty="0"/>
              <a:t>TABLEAU DE BORD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10044822" y="1856244"/>
            <a:ext cx="61355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571500" indent="-571500">
              <a:buFont typeface="Arial" panose="020B0604020202020204" pitchFamily="34" charset="0"/>
              <a:buChar char="•"/>
              <a:defRPr sz="2800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defRPr>
            </a:lvl1pPr>
          </a:lstStyle>
          <a:p>
            <a:r>
              <a:rPr lang="fr-FR" dirty="0"/>
              <a:t>Suivi des paiements</a:t>
            </a:r>
          </a:p>
          <a:p>
            <a:r>
              <a:rPr lang="fr-FR" sz="2400" dirty="0"/>
              <a:t>Annulation et remboursement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2602028" y="6562271"/>
            <a:ext cx="744279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571500" indent="-571500">
              <a:buFont typeface="Arial" panose="020B0604020202020204" pitchFamily="34" charset="0"/>
              <a:buChar char="•"/>
              <a:defRPr sz="2800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defRPr>
            </a:lvl1pPr>
          </a:lstStyle>
          <a:p>
            <a:r>
              <a:rPr lang="fr-FR" dirty="0"/>
              <a:t>Monitor Dashboard</a:t>
            </a:r>
          </a:p>
          <a:p>
            <a:r>
              <a:rPr lang="fr-FR" dirty="0"/>
              <a:t>Activation/Désactivation 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des marchands</a:t>
            </a:r>
            <a:endParaRPr lang="fr-FR" dirty="0"/>
          </a:p>
          <a:p>
            <a:r>
              <a:rPr lang="fr-FR" dirty="0" err="1"/>
              <a:t>Batchs</a:t>
            </a:r>
            <a:r>
              <a:rPr lang="fr-FR" dirty="0"/>
              <a:t> réconciliation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12" name="TextBox 7"/>
          <p:cNvSpPr txBox="1"/>
          <p:nvPr/>
        </p:nvSpPr>
        <p:spPr>
          <a:xfrm>
            <a:off x="1399547" y="9689446"/>
            <a:ext cx="16507453" cy="2594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lvl="0" algn="r">
              <a:lnSpc>
                <a:spcPts val="2175"/>
              </a:lnSpc>
            </a:pPr>
            <a:r>
              <a:rPr lang="fr-FR" sz="1500" spc="157" dirty="0">
                <a:solidFill>
                  <a:srgbClr val="244357"/>
                </a:solidFill>
                <a:latin typeface="Roboto"/>
                <a:sym typeface="Arial"/>
              </a:rPr>
              <a:t>|  www.payby.ma </a:t>
            </a:r>
            <a:r>
              <a:rPr lang="fr-FR" sz="16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|</a:t>
            </a:r>
            <a:endParaRPr lang="fr-FR" sz="16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38789519"/>
      </p:ext>
    </p:extLst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1066800" y="952500"/>
            <a:ext cx="1584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fr-FR" dirty="0" smtClean="0"/>
              <a:t>Enrôlement d’un E-commerçant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 smtClean="0"/>
              <a:t>Installation du plugin sur le site marchand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19390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/>
          <p:cNvSpPr/>
          <p:nvPr/>
        </p:nvSpPr>
        <p:spPr>
          <a:xfrm>
            <a:off x="382162" y="220054"/>
            <a:ext cx="17575480" cy="95715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60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890B3EEF-CEFA-43AC-BDED-FECBD013E5F8}"/>
              </a:ext>
            </a:extLst>
          </p:cNvPr>
          <p:cNvSpPr/>
          <p:nvPr/>
        </p:nvSpPr>
        <p:spPr>
          <a:xfrm>
            <a:off x="643694" y="2869197"/>
            <a:ext cx="5307044" cy="1242610"/>
          </a:xfrm>
          <a:prstGeom prst="rect">
            <a:avLst/>
          </a:prstGeom>
          <a:noFill/>
          <a:ln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3600"/>
          </a:p>
        </p:txBody>
      </p:sp>
      <p:pic>
        <p:nvPicPr>
          <p:cNvPr id="61" name="Image 12">
            <a:extLst>
              <a:ext uri="{FF2B5EF4-FFF2-40B4-BE49-F238E27FC236}">
                <a16:creationId xmlns:a16="http://schemas.microsoft.com/office/drawing/2014/main" id="{91433647-0DF1-41D6-BFCE-202C08DD961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0545" y="3023558"/>
            <a:ext cx="3506286" cy="540232"/>
          </a:xfrm>
          <a:prstGeom prst="rect">
            <a:avLst/>
          </a:prstGeom>
        </p:spPr>
      </p:pic>
      <p:sp>
        <p:nvSpPr>
          <p:cNvPr id="63" name="ZoneTexte 13">
            <a:extLst>
              <a:ext uri="{FF2B5EF4-FFF2-40B4-BE49-F238E27FC236}">
                <a16:creationId xmlns:a16="http://schemas.microsoft.com/office/drawing/2014/main" id="{697BC57B-9F00-476E-A319-0452A162E11A}"/>
              </a:ext>
            </a:extLst>
          </p:cNvPr>
          <p:cNvSpPr txBox="1"/>
          <p:nvPr/>
        </p:nvSpPr>
        <p:spPr>
          <a:xfrm>
            <a:off x="1346818" y="3546311"/>
            <a:ext cx="42120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latin typeface="Browallia New" panose="020B0604020202020204" pitchFamily="34" charset="-34"/>
                <a:ea typeface="Verdana" panose="020B0604030504040204" pitchFamily="34" charset="0"/>
                <a:cs typeface="Browallia New" panose="020B0604020202020204" pitchFamily="34" charset="-34"/>
              </a:defRPr>
            </a:lvl1pPr>
          </a:lstStyle>
          <a:p>
            <a:r>
              <a:rPr lang="fr-FR" dirty="0" err="1">
                <a:latin typeface="Roboto" panose="020B0604020202020204" charset="0"/>
                <a:ea typeface="Roboto" panose="020B0604020202020204" charset="0"/>
              </a:rPr>
              <a:t>OpenId</a:t>
            </a:r>
            <a:r>
              <a:rPr lang="fr-FR" dirty="0"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fr-FR" dirty="0" err="1">
                <a:latin typeface="Roboto" panose="020B0604020202020204" charset="0"/>
                <a:ea typeface="Roboto" panose="020B0604020202020204" charset="0"/>
              </a:rPr>
              <a:t>Connect</a:t>
            </a:r>
            <a:r>
              <a:rPr lang="fr-FR" dirty="0">
                <a:latin typeface="Roboto" panose="020B0604020202020204" charset="0"/>
                <a:ea typeface="Roboto" panose="020B0604020202020204" charset="0"/>
              </a:rPr>
              <a:t> provider</a:t>
            </a:r>
          </a:p>
        </p:txBody>
      </p:sp>
      <p:cxnSp>
        <p:nvCxnSpPr>
          <p:cNvPr id="64" name="Connecteur : en angle 31">
            <a:extLst>
              <a:ext uri="{FF2B5EF4-FFF2-40B4-BE49-F238E27FC236}">
                <a16:creationId xmlns:a16="http://schemas.microsoft.com/office/drawing/2014/main" id="{97F4FF1A-91AC-467F-A462-30E9F4A38E09}"/>
              </a:ext>
            </a:extLst>
          </p:cNvPr>
          <p:cNvCxnSpPr>
            <a:cxnSpLocks/>
            <a:endCxn id="60" idx="0"/>
          </p:cNvCxnSpPr>
          <p:nvPr/>
        </p:nvCxnSpPr>
        <p:spPr>
          <a:xfrm rot="10800000" flipV="1">
            <a:off x="3297221" y="1438489"/>
            <a:ext cx="4328402" cy="1430706"/>
          </a:xfrm>
          <a:prstGeom prst="bentConnector2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7A2F95D1-FADD-46FF-B910-12B1353960DC}"/>
              </a:ext>
            </a:extLst>
          </p:cNvPr>
          <p:cNvSpPr/>
          <p:nvPr/>
        </p:nvSpPr>
        <p:spPr>
          <a:xfrm>
            <a:off x="8686800" y="2870615"/>
            <a:ext cx="7346712" cy="1241190"/>
          </a:xfrm>
          <a:prstGeom prst="rect">
            <a:avLst/>
          </a:prstGeom>
          <a:noFill/>
          <a:ln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600" dirty="0"/>
          </a:p>
        </p:txBody>
      </p:sp>
      <p:sp>
        <p:nvSpPr>
          <p:cNvPr id="69" name="ZoneTexte 40">
            <a:extLst>
              <a:ext uri="{FF2B5EF4-FFF2-40B4-BE49-F238E27FC236}">
                <a16:creationId xmlns:a16="http://schemas.microsoft.com/office/drawing/2014/main" id="{BB229BE5-BB82-47BC-97B5-F980E50E5CA7}"/>
              </a:ext>
            </a:extLst>
          </p:cNvPr>
          <p:cNvSpPr txBox="1"/>
          <p:nvPr/>
        </p:nvSpPr>
        <p:spPr>
          <a:xfrm>
            <a:off x="10972801" y="3493676"/>
            <a:ext cx="16353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>
                <a:latin typeface="Roboto" panose="020B0604020202020204" charset="0"/>
                <a:ea typeface="Roboto" panose="020B0604020202020204" charset="0"/>
                <a:cs typeface="Browallia New" panose="020B0604020202020204" pitchFamily="34" charset="-34"/>
              </a:rPr>
              <a:t>API Gateway</a:t>
            </a:r>
          </a:p>
        </p:txBody>
      </p:sp>
      <p:pic>
        <p:nvPicPr>
          <p:cNvPr id="70" name="Image 42">
            <a:extLst>
              <a:ext uri="{FF2B5EF4-FFF2-40B4-BE49-F238E27FC236}">
                <a16:creationId xmlns:a16="http://schemas.microsoft.com/office/drawing/2014/main" id="{13BD96A8-634A-44D5-B03D-C4C374F66EA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4490" y="2858354"/>
            <a:ext cx="810340" cy="607756"/>
          </a:xfrm>
          <a:prstGeom prst="rect">
            <a:avLst/>
          </a:prstGeom>
        </p:spPr>
      </p:pic>
      <p:sp>
        <p:nvSpPr>
          <p:cNvPr id="71" name="ZoneTexte 43">
            <a:extLst>
              <a:ext uri="{FF2B5EF4-FFF2-40B4-BE49-F238E27FC236}">
                <a16:creationId xmlns:a16="http://schemas.microsoft.com/office/drawing/2014/main" id="{4D6BF62F-7F54-44E9-94AE-56914D4A6E84}"/>
              </a:ext>
            </a:extLst>
          </p:cNvPr>
          <p:cNvSpPr txBox="1"/>
          <p:nvPr/>
        </p:nvSpPr>
        <p:spPr>
          <a:xfrm>
            <a:off x="13375033" y="3368814"/>
            <a:ext cx="28795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>
                <a:latin typeface="Roboto" panose="020B0604020202020204" charset="0"/>
                <a:ea typeface="Roboto" panose="020B0604020202020204" charset="0"/>
                <a:cs typeface="Browallia New" panose="020B0604020202020204" pitchFamily="34" charset="-34"/>
              </a:defRPr>
            </a:lvl1pPr>
          </a:lstStyle>
          <a:p>
            <a:r>
              <a:rPr lang="fr-FR" sz="2000" dirty="0" err="1"/>
              <a:t>Load</a:t>
            </a:r>
            <a:r>
              <a:rPr lang="fr-FR" sz="2000" dirty="0"/>
              <a:t> balancer</a:t>
            </a:r>
            <a:br>
              <a:rPr lang="fr-FR" sz="2000" dirty="0"/>
            </a:br>
            <a:endParaRPr lang="fr-FR" sz="2000" dirty="0"/>
          </a:p>
        </p:txBody>
      </p:sp>
      <p:sp>
        <p:nvSpPr>
          <p:cNvPr id="72" name="Accolade fermante 46">
            <a:extLst>
              <a:ext uri="{FF2B5EF4-FFF2-40B4-BE49-F238E27FC236}">
                <a16:creationId xmlns:a16="http://schemas.microsoft.com/office/drawing/2014/main" id="{B6A35E85-C340-4F5A-B0B7-619B6C40D580}"/>
              </a:ext>
            </a:extLst>
          </p:cNvPr>
          <p:cNvSpPr/>
          <p:nvPr/>
        </p:nvSpPr>
        <p:spPr>
          <a:xfrm rot="5400000">
            <a:off x="8278493" y="-3012521"/>
            <a:ext cx="559274" cy="752284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sz="3600" dirty="0"/>
          </a:p>
        </p:txBody>
      </p:sp>
      <p:sp>
        <p:nvSpPr>
          <p:cNvPr id="73" name="ZoneTexte 47">
            <a:extLst>
              <a:ext uri="{FF2B5EF4-FFF2-40B4-BE49-F238E27FC236}">
                <a16:creationId xmlns:a16="http://schemas.microsoft.com/office/drawing/2014/main" id="{B36B67A9-5990-4CEA-BA3E-0752AC03385D}"/>
              </a:ext>
            </a:extLst>
          </p:cNvPr>
          <p:cNvSpPr txBox="1"/>
          <p:nvPr/>
        </p:nvSpPr>
        <p:spPr>
          <a:xfrm>
            <a:off x="4999469" y="129204"/>
            <a:ext cx="73380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latin typeface="Roboto" panose="020B0604020202020204" charset="0"/>
                <a:ea typeface="Roboto" panose="020B0604020202020204" charset="0"/>
                <a:cs typeface="Browallia New" panose="020B0604020202020204" pitchFamily="34" charset="-34"/>
              </a:rPr>
              <a:t>M-</a:t>
            </a:r>
            <a:r>
              <a:rPr lang="fr-FR" sz="2800" dirty="0" err="1">
                <a:latin typeface="Roboto" panose="020B0604020202020204" charset="0"/>
                <a:ea typeface="Roboto" panose="020B0604020202020204" charset="0"/>
                <a:cs typeface="Browallia New" panose="020B0604020202020204" pitchFamily="34" charset="-34"/>
              </a:rPr>
              <a:t>Wallet</a:t>
            </a:r>
            <a:r>
              <a:rPr lang="fr-FR" sz="2800" dirty="0">
                <a:latin typeface="Roboto" panose="020B0604020202020204" charset="0"/>
                <a:ea typeface="Roboto" panose="020B0604020202020204" charset="0"/>
                <a:cs typeface="Browallia New" panose="020B0604020202020204" pitchFamily="34" charset="-34"/>
              </a:rPr>
              <a:t> apps, Plugins, Sites e-commerce,…</a:t>
            </a:r>
          </a:p>
        </p:txBody>
      </p:sp>
      <p:sp>
        <p:nvSpPr>
          <p:cNvPr id="75" name="ZoneTexte 48">
            <a:extLst>
              <a:ext uri="{FF2B5EF4-FFF2-40B4-BE49-F238E27FC236}">
                <a16:creationId xmlns:a16="http://schemas.microsoft.com/office/drawing/2014/main" id="{70D3EF60-86EC-43A7-9CB8-4CDFFE8EBEF3}"/>
              </a:ext>
            </a:extLst>
          </p:cNvPr>
          <p:cNvSpPr txBox="1"/>
          <p:nvPr/>
        </p:nvSpPr>
        <p:spPr>
          <a:xfrm>
            <a:off x="3770644" y="864578"/>
            <a:ext cx="3288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>
                <a:latin typeface="Roboto" panose="020B0604020202020204" charset="0"/>
                <a:ea typeface="Roboto" panose="020B0604020202020204" charset="0"/>
                <a:cs typeface="Browallia New" panose="020B0604020202020204" pitchFamily="34" charset="-34"/>
              </a:defRPr>
            </a:lvl1pPr>
          </a:lstStyle>
          <a:p>
            <a:r>
              <a:rPr lang="fr-FR" sz="2000" dirty="0" err="1"/>
              <a:t>Authentication</a:t>
            </a:r>
            <a:r>
              <a:rPr lang="fr-FR" sz="2000" dirty="0"/>
              <a:t> flow</a:t>
            </a:r>
          </a:p>
        </p:txBody>
      </p:sp>
      <p:sp>
        <p:nvSpPr>
          <p:cNvPr id="76" name="ZoneTexte 57">
            <a:extLst>
              <a:ext uri="{FF2B5EF4-FFF2-40B4-BE49-F238E27FC236}">
                <a16:creationId xmlns:a16="http://schemas.microsoft.com/office/drawing/2014/main" id="{31C1639B-16D4-4535-A272-A6F816F545F8}"/>
              </a:ext>
            </a:extLst>
          </p:cNvPr>
          <p:cNvSpPr txBox="1"/>
          <p:nvPr/>
        </p:nvSpPr>
        <p:spPr>
          <a:xfrm>
            <a:off x="9735822" y="859104"/>
            <a:ext cx="37147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latin typeface="Browallia New" panose="020B0604020202020204" pitchFamily="34" charset="-34"/>
                <a:ea typeface="Verdana" panose="020B0604030504040204" pitchFamily="34" charset="0"/>
                <a:cs typeface="Browallia New" panose="020B0604020202020204" pitchFamily="34" charset="-34"/>
              </a:defRPr>
            </a:lvl1pPr>
          </a:lstStyle>
          <a:p>
            <a:r>
              <a:rPr lang="fr-FR" sz="2000" dirty="0" err="1">
                <a:latin typeface="Roboto" panose="020B0604020202020204" charset="0"/>
                <a:ea typeface="Roboto" panose="020B0604020202020204" charset="0"/>
              </a:rPr>
              <a:t>Request</a:t>
            </a:r>
            <a:r>
              <a:rPr lang="fr-FR" sz="2000" dirty="0"/>
              <a:t> </a:t>
            </a:r>
            <a:r>
              <a:rPr lang="fr-FR" sz="2000" dirty="0">
                <a:latin typeface="Roboto" panose="020B0604020202020204" charset="0"/>
                <a:ea typeface="Roboto" panose="020B0604020202020204" charset="0"/>
              </a:rPr>
              <a:t>+</a:t>
            </a:r>
            <a:r>
              <a:rPr lang="fr-FR" sz="2000" dirty="0" err="1">
                <a:latin typeface="Roboto" panose="020B0604020202020204" charset="0"/>
                <a:ea typeface="Roboto" panose="020B0604020202020204" charset="0"/>
              </a:rPr>
              <a:t>Token</a:t>
            </a:r>
            <a:endParaRPr lang="fr-FR" sz="2000" dirty="0">
              <a:latin typeface="Roboto" panose="020B0604020202020204" charset="0"/>
              <a:ea typeface="Roboto" panose="020B0604020202020204" charset="0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347D4A2-0856-4AFE-BA3C-5EBB606C989F}"/>
              </a:ext>
            </a:extLst>
          </p:cNvPr>
          <p:cNvSpPr/>
          <p:nvPr/>
        </p:nvSpPr>
        <p:spPr>
          <a:xfrm>
            <a:off x="14782800" y="5394667"/>
            <a:ext cx="2411580" cy="3652214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3600"/>
          </a:p>
        </p:txBody>
      </p:sp>
      <p:sp>
        <p:nvSpPr>
          <p:cNvPr id="80" name="ZoneTexte 66">
            <a:extLst>
              <a:ext uri="{FF2B5EF4-FFF2-40B4-BE49-F238E27FC236}">
                <a16:creationId xmlns:a16="http://schemas.microsoft.com/office/drawing/2014/main" id="{19118D2E-BB9A-4F25-A406-7B289BA112E2}"/>
              </a:ext>
            </a:extLst>
          </p:cNvPr>
          <p:cNvSpPr txBox="1"/>
          <p:nvPr/>
        </p:nvSpPr>
        <p:spPr>
          <a:xfrm>
            <a:off x="15284051" y="6500756"/>
            <a:ext cx="1170512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algn="ctr">
              <a:defRPr sz="2800">
                <a:latin typeface="Roboto" panose="020B0604020202020204" charset="0"/>
                <a:ea typeface="Roboto" panose="020B0604020202020204" charset="0"/>
                <a:cs typeface="Browallia New" panose="020B0604020202020204" pitchFamily="34" charset="-34"/>
              </a:defRPr>
            </a:lvl1pPr>
          </a:lstStyle>
          <a:p>
            <a:r>
              <a:rPr lang="fr-FR" sz="2000" dirty="0"/>
              <a:t>( Service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93AE150B-AF34-44A9-A39A-FEBE664A1B08}"/>
              </a:ext>
            </a:extLst>
          </p:cNvPr>
          <p:cNvSpPr/>
          <p:nvPr/>
        </p:nvSpPr>
        <p:spPr>
          <a:xfrm>
            <a:off x="3806476" y="5372100"/>
            <a:ext cx="10726852" cy="3698664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600">
              <a:ln>
                <a:solidFill>
                  <a:schemeClr val="accent6">
                    <a:lumMod val="75000"/>
                  </a:schemeClr>
                </a:solidFill>
                <a:prstDash val="dash"/>
              </a:ln>
            </a:endParaRPr>
          </a:p>
        </p:txBody>
      </p:sp>
      <p:pic>
        <p:nvPicPr>
          <p:cNvPr id="82" name="Image 77">
            <a:extLst>
              <a:ext uri="{FF2B5EF4-FFF2-40B4-BE49-F238E27FC236}">
                <a16:creationId xmlns:a16="http://schemas.microsoft.com/office/drawing/2014/main" id="{B72B6350-DC1D-4CBB-875A-AEB323379C6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9085" y="3083744"/>
            <a:ext cx="922962" cy="482792"/>
          </a:xfrm>
          <a:prstGeom prst="rect">
            <a:avLst/>
          </a:prstGeom>
        </p:spPr>
      </p:pic>
      <p:pic>
        <p:nvPicPr>
          <p:cNvPr id="83" name="Image 93">
            <a:extLst>
              <a:ext uri="{FF2B5EF4-FFF2-40B4-BE49-F238E27FC236}">
                <a16:creationId xmlns:a16="http://schemas.microsoft.com/office/drawing/2014/main" id="{D1E3C1F4-6E63-40DF-914F-AABDD1CCE2F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8344" y="5807791"/>
            <a:ext cx="678980" cy="482434"/>
          </a:xfrm>
          <a:prstGeom prst="rect">
            <a:avLst/>
          </a:prstGeom>
        </p:spPr>
      </p:pic>
      <p:sp>
        <p:nvSpPr>
          <p:cNvPr id="84" name="Rectangle : coins arrondis 94">
            <a:extLst>
              <a:ext uri="{FF2B5EF4-FFF2-40B4-BE49-F238E27FC236}">
                <a16:creationId xmlns:a16="http://schemas.microsoft.com/office/drawing/2014/main" id="{09F88A6A-A0A1-46B5-AEA2-92F0F41098B0}"/>
              </a:ext>
            </a:extLst>
          </p:cNvPr>
          <p:cNvSpPr/>
          <p:nvPr/>
        </p:nvSpPr>
        <p:spPr>
          <a:xfrm>
            <a:off x="8070477" y="5635209"/>
            <a:ext cx="3054726" cy="1289170"/>
          </a:xfrm>
          <a:prstGeom prst="roundRect">
            <a:avLst/>
          </a:prstGeom>
          <a:noFill/>
          <a:ln>
            <a:solidFill>
              <a:srgbClr val="92D05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600"/>
          </a:p>
        </p:txBody>
      </p:sp>
      <p:sp>
        <p:nvSpPr>
          <p:cNvPr id="85" name="ZoneTexte 95">
            <a:extLst>
              <a:ext uri="{FF2B5EF4-FFF2-40B4-BE49-F238E27FC236}">
                <a16:creationId xmlns:a16="http://schemas.microsoft.com/office/drawing/2014/main" id="{E8007B39-4E6C-485E-A8DF-FC1C50260BDA}"/>
              </a:ext>
            </a:extLst>
          </p:cNvPr>
          <p:cNvSpPr txBox="1"/>
          <p:nvPr/>
        </p:nvSpPr>
        <p:spPr>
          <a:xfrm>
            <a:off x="8452933" y="6395770"/>
            <a:ext cx="2383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latin typeface="Roboto" panose="020B0604020202020204" charset="0"/>
                <a:ea typeface="Roboto" panose="020B0604020202020204" charset="0"/>
                <a:cs typeface="Browallia New" panose="020B0604020202020204" pitchFamily="34" charset="-34"/>
              </a:defRPr>
            </a:lvl1pPr>
          </a:lstStyle>
          <a:p>
            <a:r>
              <a:rPr lang="fr-FR" sz="1800" dirty="0" err="1"/>
              <a:t>Payby</a:t>
            </a:r>
            <a:r>
              <a:rPr lang="fr-FR" sz="1800" dirty="0"/>
              <a:t>-</a:t>
            </a:r>
            <a:r>
              <a:rPr lang="fr-FR" sz="1800" dirty="0" err="1"/>
              <a:t>bank</a:t>
            </a:r>
            <a:r>
              <a:rPr lang="fr-FR" sz="1800" dirty="0"/>
              <a:t>-service</a:t>
            </a:r>
            <a:endParaRPr lang="fr-FR" dirty="0"/>
          </a:p>
        </p:txBody>
      </p:sp>
      <p:sp>
        <p:nvSpPr>
          <p:cNvPr id="86" name="ZoneTexte 106">
            <a:extLst>
              <a:ext uri="{FF2B5EF4-FFF2-40B4-BE49-F238E27FC236}">
                <a16:creationId xmlns:a16="http://schemas.microsoft.com/office/drawing/2014/main" id="{42216180-94E0-4687-8023-4322011DC58D}"/>
              </a:ext>
            </a:extLst>
          </p:cNvPr>
          <p:cNvSpPr txBox="1"/>
          <p:nvPr/>
        </p:nvSpPr>
        <p:spPr>
          <a:xfrm>
            <a:off x="8326928" y="8313714"/>
            <a:ext cx="18582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>
                <a:latin typeface="Browallia New" panose="020B0604020202020204" pitchFamily="34" charset="-34"/>
                <a:ea typeface="Verdana" panose="020B0604030504040204" pitchFamily="34" charset="0"/>
                <a:cs typeface="Browallia New" panose="020B0604020202020204" pitchFamily="34" charset="-34"/>
              </a:defRPr>
            </a:lvl1pPr>
          </a:lstStyle>
          <a:p>
            <a:r>
              <a:rPr lang="fr-FR" sz="2000" dirty="0" err="1">
                <a:latin typeface="Roboto" panose="020B0604020202020204" charset="0"/>
                <a:ea typeface="Roboto" panose="020B0604020202020204" charset="0"/>
              </a:rPr>
              <a:t>Payby</a:t>
            </a:r>
            <a:r>
              <a:rPr lang="fr-FR" sz="2000" dirty="0">
                <a:latin typeface="Roboto" panose="020B0604020202020204" charset="0"/>
                <a:ea typeface="Roboto" panose="020B0604020202020204" charset="0"/>
              </a:rPr>
              <a:t>-</a:t>
            </a:r>
            <a:r>
              <a:rPr lang="fr-FR" sz="2000" dirty="0" err="1">
                <a:latin typeface="Roboto" panose="020B0604020202020204" charset="0"/>
                <a:ea typeface="Roboto" panose="020B0604020202020204" charset="0"/>
              </a:rPr>
              <a:t>bank</a:t>
            </a:r>
            <a:r>
              <a:rPr lang="fr-FR" sz="2000" dirty="0">
                <a:latin typeface="Roboto" panose="020B0604020202020204" charset="0"/>
                <a:ea typeface="Roboto" panose="020B0604020202020204" charset="0"/>
              </a:rPr>
              <a:t>-</a:t>
            </a:r>
            <a:r>
              <a:rPr lang="fr-FR" sz="2000" dirty="0" err="1">
                <a:latin typeface="Roboto" panose="020B0604020202020204" charset="0"/>
                <a:ea typeface="Roboto" panose="020B0604020202020204" charset="0"/>
              </a:rPr>
              <a:t>db</a:t>
            </a:r>
            <a:endParaRPr lang="fr-FR" sz="2000" dirty="0">
              <a:latin typeface="Roboto" panose="020B0604020202020204" charset="0"/>
              <a:ea typeface="Roboto" panose="020B0604020202020204" charset="0"/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223E5E5-BEDC-4137-916C-B19EF4A45053}"/>
              </a:ext>
            </a:extLst>
          </p:cNvPr>
          <p:cNvSpPr/>
          <p:nvPr/>
        </p:nvSpPr>
        <p:spPr>
          <a:xfrm>
            <a:off x="11664561" y="5496287"/>
            <a:ext cx="2590798" cy="332277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3600"/>
          </a:p>
        </p:txBody>
      </p:sp>
      <p:cxnSp>
        <p:nvCxnSpPr>
          <p:cNvPr id="92" name="Connecteur droit avec flèche 129">
            <a:extLst>
              <a:ext uri="{FF2B5EF4-FFF2-40B4-BE49-F238E27FC236}">
                <a16:creationId xmlns:a16="http://schemas.microsoft.com/office/drawing/2014/main" id="{2F9B5C21-2528-4E3D-991A-2F11BA48E85E}"/>
              </a:ext>
            </a:extLst>
          </p:cNvPr>
          <p:cNvCxnSpPr>
            <a:cxnSpLocks/>
            <a:stCxn id="65" idx="2"/>
          </p:cNvCxnSpPr>
          <p:nvPr/>
        </p:nvCxnSpPr>
        <p:spPr>
          <a:xfrm flipH="1">
            <a:off x="6392741" y="4111806"/>
            <a:ext cx="5967418" cy="1494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eur droit avec flèche 131">
            <a:extLst>
              <a:ext uri="{FF2B5EF4-FFF2-40B4-BE49-F238E27FC236}">
                <a16:creationId xmlns:a16="http://schemas.microsoft.com/office/drawing/2014/main" id="{0857CA73-A703-4EA1-93CB-42C8EBBEF55B}"/>
              </a:ext>
            </a:extLst>
          </p:cNvPr>
          <p:cNvCxnSpPr>
            <a:cxnSpLocks/>
            <a:stCxn id="65" idx="2"/>
          </p:cNvCxnSpPr>
          <p:nvPr/>
        </p:nvCxnSpPr>
        <p:spPr>
          <a:xfrm flipH="1">
            <a:off x="10554700" y="4111804"/>
            <a:ext cx="1805456" cy="1506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eur droit avec flèche 151">
            <a:extLst>
              <a:ext uri="{FF2B5EF4-FFF2-40B4-BE49-F238E27FC236}">
                <a16:creationId xmlns:a16="http://schemas.microsoft.com/office/drawing/2014/main" id="{208AA8D6-6050-465F-A74E-940D776D1995}"/>
              </a:ext>
            </a:extLst>
          </p:cNvPr>
          <p:cNvCxnSpPr>
            <a:cxnSpLocks/>
            <a:stCxn id="65" idx="2"/>
            <a:endCxn id="77" idx="0"/>
          </p:cNvCxnSpPr>
          <p:nvPr/>
        </p:nvCxnSpPr>
        <p:spPr>
          <a:xfrm>
            <a:off x="12360159" y="4111807"/>
            <a:ext cx="3628434" cy="128286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ZoneTexte 154">
            <a:extLst>
              <a:ext uri="{FF2B5EF4-FFF2-40B4-BE49-F238E27FC236}">
                <a16:creationId xmlns:a16="http://schemas.microsoft.com/office/drawing/2014/main" id="{ACCB9799-7E6A-4D8A-A395-29CC7C754F8C}"/>
              </a:ext>
            </a:extLst>
          </p:cNvPr>
          <p:cNvSpPr txBox="1"/>
          <p:nvPr/>
        </p:nvSpPr>
        <p:spPr>
          <a:xfrm>
            <a:off x="14221326" y="4326838"/>
            <a:ext cx="16890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latin typeface="Browallia New" panose="020B0604020202020204" pitchFamily="34" charset="-34"/>
                <a:ea typeface="Verdana" panose="020B0604030504040204" pitchFamily="34" charset="0"/>
                <a:cs typeface="Browallia New" panose="020B0604020202020204" pitchFamily="34" charset="-34"/>
              </a:defRPr>
            </a:lvl1pPr>
          </a:lstStyle>
          <a:p>
            <a:r>
              <a:rPr lang="fr-FR" sz="2000" dirty="0">
                <a:latin typeface="Roboto" panose="020B0604020202020204" charset="0"/>
                <a:ea typeface="Roboto" panose="020B0604020202020204" charset="0"/>
              </a:rPr>
              <a:t>Discover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06129261-6013-482D-A2C7-6B23A7A0580F}"/>
              </a:ext>
            </a:extLst>
          </p:cNvPr>
          <p:cNvSpPr/>
          <p:nvPr/>
        </p:nvSpPr>
        <p:spPr>
          <a:xfrm>
            <a:off x="6195499" y="2311349"/>
            <a:ext cx="63660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err="1">
                <a:latin typeface="Roboto" panose="020B0604020202020204" charset="0"/>
                <a:ea typeface="Roboto" panose="020B0604020202020204" charset="0"/>
                <a:cs typeface="Browallia New" panose="020B0604020202020204" pitchFamily="34" charset="-34"/>
              </a:rPr>
              <a:t>Token</a:t>
            </a:r>
            <a:r>
              <a:rPr lang="fr-FR" sz="2000" dirty="0">
                <a:latin typeface="Roboto" panose="020B0604020202020204" charset="0"/>
                <a:ea typeface="Roboto" panose="020B0604020202020204" charset="0"/>
                <a:cs typeface="Browallia New" panose="020B0604020202020204" pitchFamily="34" charset="-34"/>
              </a:rPr>
              <a:t> Introspection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7DF31297-9529-4829-BC75-7F6ED54C3F06}"/>
              </a:ext>
            </a:extLst>
          </p:cNvPr>
          <p:cNvSpPr/>
          <p:nvPr/>
        </p:nvSpPr>
        <p:spPr>
          <a:xfrm>
            <a:off x="13726681" y="3676590"/>
            <a:ext cx="115929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dirty="0">
                <a:latin typeface="Roboto" panose="020B0604020202020204" charset="0"/>
                <a:ea typeface="Roboto" panose="020B0604020202020204" charset="0"/>
              </a:rPr>
              <a:t>(</a:t>
            </a:r>
            <a:r>
              <a:rPr lang="fr-FR" sz="2000" dirty="0" err="1">
                <a:latin typeface="Roboto" panose="020B0604020202020204" charset="0"/>
                <a:ea typeface="Roboto" panose="020B0604020202020204" charset="0"/>
                <a:cs typeface="Browallia New" panose="020B0604020202020204" pitchFamily="34" charset="-34"/>
              </a:rPr>
              <a:t>Ribbon</a:t>
            </a:r>
            <a:r>
              <a:rPr lang="fr-FR" sz="2000" dirty="0">
                <a:latin typeface="Roboto" panose="020B0604020202020204" charset="0"/>
                <a:ea typeface="Roboto" panose="020B0604020202020204" charset="0"/>
              </a:rPr>
              <a:t>)</a:t>
            </a:r>
          </a:p>
        </p:txBody>
      </p:sp>
      <p:pic>
        <p:nvPicPr>
          <p:cNvPr id="101" name="Image 170">
            <a:extLst>
              <a:ext uri="{FF2B5EF4-FFF2-40B4-BE49-F238E27FC236}">
                <a16:creationId xmlns:a16="http://schemas.microsoft.com/office/drawing/2014/main" id="{D458F897-6509-4DD0-8F32-2D5EDEFC0A9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5224" y="5836275"/>
            <a:ext cx="678980" cy="482434"/>
          </a:xfrm>
          <a:prstGeom prst="rect">
            <a:avLst/>
          </a:prstGeom>
        </p:spPr>
      </p:pic>
      <p:sp>
        <p:nvSpPr>
          <p:cNvPr id="102" name="Rectangle : coins arrondis 171">
            <a:extLst>
              <a:ext uri="{FF2B5EF4-FFF2-40B4-BE49-F238E27FC236}">
                <a16:creationId xmlns:a16="http://schemas.microsoft.com/office/drawing/2014/main" id="{01D35FEA-7A05-49DE-8076-62C0575495AF}"/>
              </a:ext>
            </a:extLst>
          </p:cNvPr>
          <p:cNvSpPr/>
          <p:nvPr/>
        </p:nvSpPr>
        <p:spPr>
          <a:xfrm>
            <a:off x="4131735" y="5648509"/>
            <a:ext cx="3306886" cy="1289170"/>
          </a:xfrm>
          <a:prstGeom prst="roundRect">
            <a:avLst/>
          </a:prstGeom>
          <a:noFill/>
          <a:ln>
            <a:solidFill>
              <a:srgbClr val="92D05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600"/>
          </a:p>
        </p:txBody>
      </p:sp>
      <p:sp>
        <p:nvSpPr>
          <p:cNvPr id="103" name="ZoneTexte 172">
            <a:extLst>
              <a:ext uri="{FF2B5EF4-FFF2-40B4-BE49-F238E27FC236}">
                <a16:creationId xmlns:a16="http://schemas.microsoft.com/office/drawing/2014/main" id="{11D97209-4842-4681-8409-96A3415F9BEA}"/>
              </a:ext>
            </a:extLst>
          </p:cNvPr>
          <p:cNvSpPr txBox="1"/>
          <p:nvPr/>
        </p:nvSpPr>
        <p:spPr>
          <a:xfrm>
            <a:off x="4343942" y="6399882"/>
            <a:ext cx="4097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>
                <a:latin typeface="Roboto" panose="020B0604020202020204" charset="0"/>
                <a:ea typeface="Roboto" panose="020B0604020202020204" charset="0"/>
                <a:cs typeface="Browallia New" panose="020B0604020202020204" pitchFamily="34" charset="-34"/>
              </a:defRPr>
            </a:lvl1pPr>
          </a:lstStyle>
          <a:p>
            <a:r>
              <a:rPr lang="fr-FR" sz="1800" dirty="0" err="1"/>
              <a:t>Payby</a:t>
            </a:r>
            <a:r>
              <a:rPr lang="fr-FR" sz="1800" dirty="0"/>
              <a:t>-marchand-service</a:t>
            </a:r>
            <a:endParaRPr lang="fr-FR" sz="2000" dirty="0"/>
          </a:p>
        </p:txBody>
      </p:sp>
      <p:sp>
        <p:nvSpPr>
          <p:cNvPr id="104" name="ZoneTexte 177">
            <a:extLst>
              <a:ext uri="{FF2B5EF4-FFF2-40B4-BE49-F238E27FC236}">
                <a16:creationId xmlns:a16="http://schemas.microsoft.com/office/drawing/2014/main" id="{9B50B242-294A-4131-9680-8274226F5EFB}"/>
              </a:ext>
            </a:extLst>
          </p:cNvPr>
          <p:cNvSpPr txBox="1"/>
          <p:nvPr/>
        </p:nvSpPr>
        <p:spPr>
          <a:xfrm>
            <a:off x="4220184" y="8355128"/>
            <a:ext cx="24545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>
                <a:latin typeface="Browallia New" panose="020B0604020202020204" pitchFamily="34" charset="-34"/>
                <a:ea typeface="Verdana" panose="020B0604030504040204" pitchFamily="34" charset="0"/>
                <a:cs typeface="Browallia New" panose="020B0604020202020204" pitchFamily="34" charset="-34"/>
              </a:defRPr>
            </a:lvl1pPr>
          </a:lstStyle>
          <a:p>
            <a:r>
              <a:rPr lang="fr-FR" sz="2000" dirty="0" err="1">
                <a:latin typeface="Roboto" panose="020B0604020202020204" charset="0"/>
                <a:ea typeface="Roboto" panose="020B0604020202020204" charset="0"/>
              </a:rPr>
              <a:t>Payby</a:t>
            </a:r>
            <a:r>
              <a:rPr lang="fr-FR" sz="2000" dirty="0">
                <a:latin typeface="Roboto" panose="020B0604020202020204" charset="0"/>
                <a:ea typeface="Roboto" panose="020B0604020202020204" charset="0"/>
              </a:rPr>
              <a:t>-marchand-</a:t>
            </a:r>
            <a:r>
              <a:rPr lang="fr-FR" sz="2000" dirty="0" err="1">
                <a:latin typeface="Roboto" panose="020B0604020202020204" charset="0"/>
                <a:ea typeface="Roboto" panose="020B0604020202020204" charset="0"/>
              </a:rPr>
              <a:t>db</a:t>
            </a:r>
            <a:endParaRPr lang="fr-FR" sz="2000" dirty="0">
              <a:latin typeface="Roboto" panose="020B0604020202020204" charset="0"/>
              <a:ea typeface="Roboto" panose="020B0604020202020204" charset="0"/>
            </a:endParaRPr>
          </a:p>
        </p:txBody>
      </p:sp>
      <p:cxnSp>
        <p:nvCxnSpPr>
          <p:cNvPr id="105" name="Connecteur : en angle 200">
            <a:extLst>
              <a:ext uri="{FF2B5EF4-FFF2-40B4-BE49-F238E27FC236}">
                <a16:creationId xmlns:a16="http://schemas.microsoft.com/office/drawing/2014/main" id="{DC0B363F-E21E-425E-8374-BEF03F42AB24}"/>
              </a:ext>
            </a:extLst>
          </p:cNvPr>
          <p:cNvCxnSpPr>
            <a:cxnSpLocks/>
            <a:endCxn id="65" idx="0"/>
          </p:cNvCxnSpPr>
          <p:nvPr/>
        </p:nvCxnSpPr>
        <p:spPr>
          <a:xfrm>
            <a:off x="9658697" y="1438491"/>
            <a:ext cx="2701462" cy="143212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6" name="Image 210">
            <a:extLst>
              <a:ext uri="{FF2B5EF4-FFF2-40B4-BE49-F238E27FC236}">
                <a16:creationId xmlns:a16="http://schemas.microsoft.com/office/drawing/2014/main" id="{CD36D22C-3543-427F-87F1-940C6DDF798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0659" y="7159506"/>
            <a:ext cx="1546102" cy="1159576"/>
          </a:xfrm>
          <a:prstGeom prst="rect">
            <a:avLst/>
          </a:prstGeom>
        </p:spPr>
      </p:pic>
      <p:pic>
        <p:nvPicPr>
          <p:cNvPr id="113" name="Image 211">
            <a:extLst>
              <a:ext uri="{FF2B5EF4-FFF2-40B4-BE49-F238E27FC236}">
                <a16:creationId xmlns:a16="http://schemas.microsoft.com/office/drawing/2014/main" id="{D5B1F122-7D21-4AFC-BBC3-B223D89E06D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7429" y="7205904"/>
            <a:ext cx="1546102" cy="1159576"/>
          </a:xfrm>
          <a:prstGeom prst="rect">
            <a:avLst/>
          </a:prstGeom>
        </p:spPr>
      </p:pic>
      <p:pic>
        <p:nvPicPr>
          <p:cNvPr id="114" name="Image 215">
            <a:extLst>
              <a:ext uri="{FF2B5EF4-FFF2-40B4-BE49-F238E27FC236}">
                <a16:creationId xmlns:a16="http://schemas.microsoft.com/office/drawing/2014/main" id="{F7F31309-FCCA-44FD-A4E0-27CC2F6C24D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9020" y="651681"/>
            <a:ext cx="2168780" cy="1626586"/>
          </a:xfrm>
          <a:prstGeom prst="rect">
            <a:avLst/>
          </a:prstGeom>
        </p:spPr>
      </p:pic>
      <p:sp>
        <p:nvSpPr>
          <p:cNvPr id="115" name="ZoneTexte 216">
            <a:extLst>
              <a:ext uri="{FF2B5EF4-FFF2-40B4-BE49-F238E27FC236}">
                <a16:creationId xmlns:a16="http://schemas.microsoft.com/office/drawing/2014/main" id="{A8919BC3-4ECC-43CD-810B-300A02C0FFB2}"/>
              </a:ext>
            </a:extLst>
          </p:cNvPr>
          <p:cNvSpPr txBox="1"/>
          <p:nvPr/>
        </p:nvSpPr>
        <p:spPr>
          <a:xfrm>
            <a:off x="7987638" y="1177194"/>
            <a:ext cx="14959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>
                <a:latin typeface="Browallia New" panose="020B0604020202020204" pitchFamily="34" charset="-34"/>
                <a:ea typeface="Verdana" panose="020B0604030504040204" pitchFamily="34" charset="0"/>
                <a:cs typeface="Browallia New" panose="020B0604020202020204" pitchFamily="34" charset="-34"/>
              </a:defRPr>
            </a:lvl1pPr>
          </a:lstStyle>
          <a:p>
            <a:r>
              <a:rPr lang="fr-FR" sz="4000" dirty="0"/>
              <a:t>Client</a:t>
            </a:r>
          </a:p>
        </p:txBody>
      </p:sp>
      <p:cxnSp>
        <p:nvCxnSpPr>
          <p:cNvPr id="116" name="Connecteur droit avec flèche 223">
            <a:extLst>
              <a:ext uri="{FF2B5EF4-FFF2-40B4-BE49-F238E27FC236}">
                <a16:creationId xmlns:a16="http://schemas.microsoft.com/office/drawing/2014/main" id="{A584A5BC-26EB-426C-9CC5-2A8EE4390EF1}"/>
              </a:ext>
            </a:extLst>
          </p:cNvPr>
          <p:cNvCxnSpPr>
            <a:cxnSpLocks/>
            <a:endCxn id="84" idx="1"/>
          </p:cNvCxnSpPr>
          <p:nvPr/>
        </p:nvCxnSpPr>
        <p:spPr>
          <a:xfrm flipV="1">
            <a:off x="7467603" y="6279795"/>
            <a:ext cx="602874" cy="487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tangle : coins arrondis 251">
            <a:extLst>
              <a:ext uri="{FF2B5EF4-FFF2-40B4-BE49-F238E27FC236}">
                <a16:creationId xmlns:a16="http://schemas.microsoft.com/office/drawing/2014/main" id="{BACAB8EB-2E23-49FD-A448-479250CC97A8}"/>
              </a:ext>
            </a:extLst>
          </p:cNvPr>
          <p:cNvSpPr/>
          <p:nvPr/>
        </p:nvSpPr>
        <p:spPr>
          <a:xfrm>
            <a:off x="643697" y="9336758"/>
            <a:ext cx="16550686" cy="792940"/>
          </a:xfrm>
          <a:prstGeom prst="roundRect">
            <a:avLst/>
          </a:prstGeom>
          <a:noFill/>
          <a:ln>
            <a:solidFill>
              <a:srgbClr val="92D05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600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E04BFAED-9199-4AEF-8ED9-15C4732D5028}"/>
              </a:ext>
            </a:extLst>
          </p:cNvPr>
          <p:cNvSpPr/>
          <p:nvPr/>
        </p:nvSpPr>
        <p:spPr>
          <a:xfrm>
            <a:off x="1066800" y="9468401"/>
            <a:ext cx="15697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/>
              <a:t>Micro Service Architecture: Spring boot &amp; Spring </a:t>
            </a:r>
            <a:r>
              <a:rPr lang="en-US" sz="3600" dirty="0" smtClean="0"/>
              <a:t>Cloud</a:t>
            </a:r>
            <a:endParaRPr lang="fr-FR" sz="3600" dirty="0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96582295-B162-4162-81BC-9DD0EEEDB147}"/>
              </a:ext>
            </a:extLst>
          </p:cNvPr>
          <p:cNvSpPr/>
          <p:nvPr/>
        </p:nvSpPr>
        <p:spPr>
          <a:xfrm>
            <a:off x="15374158" y="7002646"/>
            <a:ext cx="12650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2000" dirty="0" err="1">
                <a:latin typeface="Roboto" panose="020B0604020202020204" charset="0"/>
                <a:ea typeface="Roboto" panose="020B0604020202020204" charset="0"/>
                <a:cs typeface="Browallia New" panose="020B0604020202020204" pitchFamily="34" charset="-34"/>
              </a:rPr>
              <a:t>Registry</a:t>
            </a:r>
            <a:r>
              <a:rPr lang="fr-FR" sz="2000" dirty="0">
                <a:latin typeface="Roboto" panose="020B0604020202020204" charset="0"/>
                <a:ea typeface="Roboto" panose="020B0604020202020204" charset="0"/>
                <a:cs typeface="Browallia New" panose="020B0604020202020204" pitchFamily="34" charset="-34"/>
              </a:rPr>
              <a:t> )</a:t>
            </a:r>
            <a:endParaRPr lang="fr-FR" sz="2000" dirty="0">
              <a:latin typeface="Roboto" panose="020B0604020202020204" charset="0"/>
              <a:ea typeface="Roboto" panose="020B0604020202020204" charset="0"/>
            </a:endParaRPr>
          </a:p>
        </p:txBody>
      </p:sp>
      <p:sp>
        <p:nvSpPr>
          <p:cNvPr id="120" name="ZoneTexte 254">
            <a:extLst>
              <a:ext uri="{FF2B5EF4-FFF2-40B4-BE49-F238E27FC236}">
                <a16:creationId xmlns:a16="http://schemas.microsoft.com/office/drawing/2014/main" id="{F40CFFC5-AD77-4100-8A89-A214D7F0D2C8}"/>
              </a:ext>
            </a:extLst>
          </p:cNvPr>
          <p:cNvSpPr txBox="1"/>
          <p:nvPr/>
        </p:nvSpPr>
        <p:spPr>
          <a:xfrm>
            <a:off x="9938506" y="4534618"/>
            <a:ext cx="17447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>
                <a:latin typeface="Roboto" panose="020B0604020202020204" charset="0"/>
                <a:ea typeface="Roboto" panose="020B0604020202020204" charset="0"/>
                <a:cs typeface="Browallia New" panose="020B0604020202020204" pitchFamily="34" charset="-34"/>
              </a:defRPr>
            </a:lvl1pPr>
          </a:lstStyle>
          <a:p>
            <a:r>
              <a:rPr lang="fr-FR" sz="2000" dirty="0" err="1"/>
              <a:t>Routing</a:t>
            </a:r>
            <a:endParaRPr lang="fr-FR" sz="2000" dirty="0"/>
          </a:p>
        </p:txBody>
      </p:sp>
      <p:cxnSp>
        <p:nvCxnSpPr>
          <p:cNvPr id="121" name="Connecteur : en angle 269">
            <a:extLst>
              <a:ext uri="{FF2B5EF4-FFF2-40B4-BE49-F238E27FC236}">
                <a16:creationId xmlns:a16="http://schemas.microsoft.com/office/drawing/2014/main" id="{A1DB98F2-1523-4AAA-A652-0317F1CBF555}"/>
              </a:ext>
            </a:extLst>
          </p:cNvPr>
          <p:cNvCxnSpPr>
            <a:cxnSpLocks/>
          </p:cNvCxnSpPr>
          <p:nvPr/>
        </p:nvCxnSpPr>
        <p:spPr>
          <a:xfrm rot="10800000" flipV="1">
            <a:off x="4966297" y="2286318"/>
            <a:ext cx="6742790" cy="582656"/>
          </a:xfrm>
          <a:prstGeom prst="bentConnector3">
            <a:avLst>
              <a:gd name="adj1" fmla="val 9991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 droit avec flèche 287">
            <a:extLst>
              <a:ext uri="{FF2B5EF4-FFF2-40B4-BE49-F238E27FC236}">
                <a16:creationId xmlns:a16="http://schemas.microsoft.com/office/drawing/2014/main" id="{44AF28AD-C94F-408B-B1BA-102F40F62829}"/>
              </a:ext>
            </a:extLst>
          </p:cNvPr>
          <p:cNvCxnSpPr/>
          <p:nvPr/>
        </p:nvCxnSpPr>
        <p:spPr>
          <a:xfrm>
            <a:off x="11709082" y="2278267"/>
            <a:ext cx="0" cy="590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Rectangle 122">
            <a:extLst>
              <a:ext uri="{FF2B5EF4-FFF2-40B4-BE49-F238E27FC236}">
                <a16:creationId xmlns:a16="http://schemas.microsoft.com/office/drawing/2014/main" id="{5DA2470D-33BD-4B12-85E0-3B88A5BD9165}"/>
              </a:ext>
            </a:extLst>
          </p:cNvPr>
          <p:cNvSpPr/>
          <p:nvPr/>
        </p:nvSpPr>
        <p:spPr>
          <a:xfrm>
            <a:off x="571528" y="5331567"/>
            <a:ext cx="2411580" cy="3652214"/>
          </a:xfrm>
          <a:prstGeom prst="rect">
            <a:avLst/>
          </a:prstGeom>
          <a:noFill/>
          <a:ln>
            <a:solidFill>
              <a:srgbClr val="92D05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3600"/>
          </a:p>
        </p:txBody>
      </p:sp>
      <p:sp>
        <p:nvSpPr>
          <p:cNvPr id="124" name="Organigramme : Disque magnétique 290">
            <a:extLst>
              <a:ext uri="{FF2B5EF4-FFF2-40B4-BE49-F238E27FC236}">
                <a16:creationId xmlns:a16="http://schemas.microsoft.com/office/drawing/2014/main" id="{50717405-1BE6-44E1-B9ED-33F627D0B45F}"/>
              </a:ext>
            </a:extLst>
          </p:cNvPr>
          <p:cNvSpPr/>
          <p:nvPr/>
        </p:nvSpPr>
        <p:spPr>
          <a:xfrm>
            <a:off x="983697" y="7122828"/>
            <a:ext cx="1546102" cy="1255108"/>
          </a:xfrm>
          <a:prstGeom prst="flowChartMagneticDisk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600"/>
          </a:p>
        </p:txBody>
      </p:sp>
      <p:pic>
        <p:nvPicPr>
          <p:cNvPr id="125" name="Image 291">
            <a:extLst>
              <a:ext uri="{FF2B5EF4-FFF2-40B4-BE49-F238E27FC236}">
                <a16:creationId xmlns:a16="http://schemas.microsoft.com/office/drawing/2014/main" id="{2C0BBB5B-C951-4A2F-999B-515D74500874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379" y="7730797"/>
            <a:ext cx="1223466" cy="383174"/>
          </a:xfrm>
          <a:prstGeom prst="rect">
            <a:avLst/>
          </a:prstGeom>
        </p:spPr>
      </p:pic>
      <p:sp>
        <p:nvSpPr>
          <p:cNvPr id="126" name="ZoneTexte 292">
            <a:extLst>
              <a:ext uri="{FF2B5EF4-FFF2-40B4-BE49-F238E27FC236}">
                <a16:creationId xmlns:a16="http://schemas.microsoft.com/office/drawing/2014/main" id="{9396F863-FE2E-4F9D-9EC2-F7BB0BF9226A}"/>
              </a:ext>
            </a:extLst>
          </p:cNvPr>
          <p:cNvSpPr txBox="1"/>
          <p:nvPr/>
        </p:nvSpPr>
        <p:spPr>
          <a:xfrm>
            <a:off x="980082" y="8403613"/>
            <a:ext cx="2354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latin typeface="Browallia New" panose="020B0604020202020204" pitchFamily="34" charset="-34"/>
                <a:ea typeface="Verdana" panose="020B0604030504040204" pitchFamily="34" charset="0"/>
                <a:cs typeface="Browallia New" panose="020B0604020202020204" pitchFamily="34" charset="-34"/>
              </a:defRPr>
            </a:lvl1pPr>
          </a:lstStyle>
          <a:p>
            <a:r>
              <a:rPr lang="fr-FR" sz="2000" dirty="0">
                <a:latin typeface="Roboto" panose="020B0604020202020204" charset="0"/>
                <a:ea typeface="Roboto" panose="020B0604020202020204" charset="0"/>
              </a:rPr>
              <a:t>Git </a:t>
            </a:r>
            <a:r>
              <a:rPr lang="fr-FR" sz="2000" dirty="0" err="1">
                <a:latin typeface="Roboto" panose="020B0604020202020204" charset="0"/>
                <a:ea typeface="Roboto" panose="020B0604020202020204" charset="0"/>
              </a:rPr>
              <a:t>Repoitory</a:t>
            </a:r>
            <a:endParaRPr lang="fr-FR" sz="2000" dirty="0">
              <a:latin typeface="Roboto" panose="020B0604020202020204" charset="0"/>
              <a:ea typeface="Roboto" panose="020B0604020202020204" charset="0"/>
            </a:endParaRPr>
          </a:p>
        </p:txBody>
      </p:sp>
      <p:pic>
        <p:nvPicPr>
          <p:cNvPr id="127" name="Image 293">
            <a:extLst>
              <a:ext uri="{FF2B5EF4-FFF2-40B4-BE49-F238E27FC236}">
                <a16:creationId xmlns:a16="http://schemas.microsoft.com/office/drawing/2014/main" id="{00C6811D-84B1-4172-9772-1AE56382E6C3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141" y="5779846"/>
            <a:ext cx="884822" cy="462840"/>
          </a:xfrm>
          <a:prstGeom prst="rect">
            <a:avLst/>
          </a:prstGeom>
        </p:spPr>
      </p:pic>
      <p:sp>
        <p:nvSpPr>
          <p:cNvPr id="128" name="ZoneTexte 294">
            <a:extLst>
              <a:ext uri="{FF2B5EF4-FFF2-40B4-BE49-F238E27FC236}">
                <a16:creationId xmlns:a16="http://schemas.microsoft.com/office/drawing/2014/main" id="{7469C97D-1A70-47F6-B5E7-33BDCEFCD29A}"/>
              </a:ext>
            </a:extLst>
          </p:cNvPr>
          <p:cNvSpPr txBox="1"/>
          <p:nvPr/>
        </p:nvSpPr>
        <p:spPr>
          <a:xfrm>
            <a:off x="980082" y="6199827"/>
            <a:ext cx="22637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>
                <a:latin typeface="Roboto" panose="020B0604020202020204" charset="0"/>
                <a:ea typeface="Roboto" panose="020B0604020202020204" charset="0"/>
                <a:cs typeface="Browallia New" panose="020B0604020202020204" pitchFamily="34" charset="-34"/>
              </a:defRPr>
            </a:lvl1pPr>
          </a:lstStyle>
          <a:p>
            <a:r>
              <a:rPr lang="fr-FR" sz="2000" dirty="0"/>
              <a:t>Spring cloud </a:t>
            </a:r>
          </a:p>
        </p:txBody>
      </p:sp>
      <p:cxnSp>
        <p:nvCxnSpPr>
          <p:cNvPr id="129" name="Connecteur droit avec flèche 295">
            <a:extLst>
              <a:ext uri="{FF2B5EF4-FFF2-40B4-BE49-F238E27FC236}">
                <a16:creationId xmlns:a16="http://schemas.microsoft.com/office/drawing/2014/main" id="{73988C76-DC5A-4C71-8C94-3AD055D9D260}"/>
              </a:ext>
            </a:extLst>
          </p:cNvPr>
          <p:cNvCxnSpPr>
            <a:cxnSpLocks/>
            <a:stCxn id="123" idx="3"/>
          </p:cNvCxnSpPr>
          <p:nvPr/>
        </p:nvCxnSpPr>
        <p:spPr>
          <a:xfrm>
            <a:off x="2983108" y="7157674"/>
            <a:ext cx="82689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tangle 130">
            <a:extLst>
              <a:ext uri="{FF2B5EF4-FFF2-40B4-BE49-F238E27FC236}">
                <a16:creationId xmlns:a16="http://schemas.microsoft.com/office/drawing/2014/main" id="{5E5B24B6-D9A4-4F82-8EDA-73EEDFAB2DBC}"/>
              </a:ext>
            </a:extLst>
          </p:cNvPr>
          <p:cNvSpPr/>
          <p:nvPr/>
        </p:nvSpPr>
        <p:spPr>
          <a:xfrm>
            <a:off x="945778" y="6627173"/>
            <a:ext cx="24017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Roboto" panose="020B0604020202020204" charset="0"/>
                <a:ea typeface="Roboto" panose="020B0604020202020204" charset="0"/>
                <a:cs typeface="Browallia New" panose="020B0604020202020204" pitchFamily="34" charset="-34"/>
              </a:rPr>
              <a:t>Config server</a:t>
            </a:r>
          </a:p>
        </p:txBody>
      </p:sp>
      <p:sp>
        <p:nvSpPr>
          <p:cNvPr id="62" name="ZoneTexte 108">
            <a:extLst>
              <a:ext uri="{FF2B5EF4-FFF2-40B4-BE49-F238E27FC236}">
                <a16:creationId xmlns:a16="http://schemas.microsoft.com/office/drawing/2014/main" id="{3B77D9C8-74A3-48F9-A2A1-3590AAEE8DEC}"/>
              </a:ext>
            </a:extLst>
          </p:cNvPr>
          <p:cNvSpPr txBox="1"/>
          <p:nvPr/>
        </p:nvSpPr>
        <p:spPr>
          <a:xfrm>
            <a:off x="12040220" y="6107058"/>
            <a:ext cx="183948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latin typeface="Browallia New" panose="020B0604020202020204" pitchFamily="34" charset="-34"/>
                <a:ea typeface="Verdana" panose="020B0604030504040204" pitchFamily="34" charset="0"/>
                <a:cs typeface="Browallia New" panose="020B0604020202020204" pitchFamily="34" charset="-34"/>
              </a:defRPr>
            </a:lvl1pPr>
          </a:lstStyle>
          <a:p>
            <a:pPr algn="ctr"/>
            <a:r>
              <a:rPr lang="fr-FR" sz="2400" dirty="0" smtClean="0">
                <a:latin typeface="Roboto" panose="020B0604020202020204" charset="0"/>
                <a:ea typeface="Roboto" panose="020B0604020202020204" charset="0"/>
              </a:rPr>
              <a:t>Monitor</a:t>
            </a:r>
          </a:p>
          <a:p>
            <a:pPr algn="ctr"/>
            <a:r>
              <a:rPr lang="fr-FR" sz="2400" dirty="0" smtClean="0">
                <a:latin typeface="Roboto" panose="020B0604020202020204" charset="0"/>
                <a:ea typeface="Roboto" panose="020B0604020202020204" charset="0"/>
              </a:rPr>
              <a:t>Dashboard</a:t>
            </a:r>
          </a:p>
          <a:p>
            <a:pPr algn="ctr"/>
            <a:r>
              <a:rPr lang="fr-FR" sz="2400" dirty="0" smtClean="0">
                <a:latin typeface="Roboto" panose="020B0604020202020204" charset="0"/>
                <a:ea typeface="Roboto" panose="020B0604020202020204" charset="0"/>
              </a:rPr>
              <a:t>(Hystrix </a:t>
            </a:r>
            <a:br>
              <a:rPr lang="fr-FR" sz="2400" dirty="0" smtClean="0">
                <a:latin typeface="Roboto" panose="020B0604020202020204" charset="0"/>
                <a:ea typeface="Roboto" panose="020B0604020202020204" charset="0"/>
              </a:rPr>
            </a:br>
            <a:r>
              <a:rPr lang="fr-FR" sz="2400" dirty="0" smtClean="0">
                <a:latin typeface="Roboto" panose="020B0604020202020204" charset="0"/>
                <a:ea typeface="Roboto" panose="020B0604020202020204" charset="0"/>
              </a:rPr>
              <a:t>Dashboard)</a:t>
            </a:r>
            <a:r>
              <a:rPr lang="fr-FR" sz="2400" dirty="0" smtClean="0"/>
              <a:t> </a:t>
            </a:r>
            <a:r>
              <a:rPr lang="fr-FR" sz="2400" dirty="0"/>
              <a:t/>
            </a:r>
            <a:br>
              <a:rPr lang="fr-FR" sz="2400" dirty="0"/>
            </a:b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110109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9" name="Groupe 448"/>
          <p:cNvGrpSpPr/>
          <p:nvPr/>
        </p:nvGrpSpPr>
        <p:grpSpPr>
          <a:xfrm>
            <a:off x="7756718" y="634245"/>
            <a:ext cx="1363823" cy="1072226"/>
            <a:chOff x="291380" y="1234735"/>
            <a:chExt cx="909215" cy="714817"/>
          </a:xfrm>
        </p:grpSpPr>
        <p:pic>
          <p:nvPicPr>
            <p:cNvPr id="450" name="Picture 5" descr="C:\_mounir\DSI Architecture\projets\CRC\img\clients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655" t="11660" r="14127" b="12143"/>
            <a:stretch/>
          </p:blipFill>
          <p:spPr bwMode="auto">
            <a:xfrm>
              <a:off x="403374" y="1234735"/>
              <a:ext cx="387471" cy="3983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51" name="Rectangle 450"/>
            <p:cNvSpPr/>
            <p:nvPr/>
          </p:nvSpPr>
          <p:spPr>
            <a:xfrm>
              <a:off x="291380" y="1764886"/>
              <a:ext cx="909215" cy="1846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371600" fontAlgn="base">
                <a:spcBef>
                  <a:spcPct val="0"/>
                </a:spcBef>
                <a:spcAft>
                  <a:spcPct val="0"/>
                </a:spcAft>
              </a:pPr>
              <a:r>
                <a:rPr lang="fr-FR" sz="1200" b="1" dirty="0">
                  <a:solidFill>
                    <a:srgbClr val="000000"/>
                  </a:solidFill>
                  <a:latin typeface="Arial" pitchFamily="34" charset="0"/>
                </a:rPr>
                <a:t>SOPAY</a:t>
              </a:r>
              <a:endParaRPr lang="fr-FR" sz="1200" b="1" dirty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pic>
          <p:nvPicPr>
            <p:cNvPr id="452" name="Picture 2" descr="C:\_mounir\DSI Architecture\projets\DSIRA Risque\img\mobile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3863" y="1312501"/>
              <a:ext cx="177082" cy="3714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53" name="Picture 2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0420" y="1622392"/>
              <a:ext cx="149548" cy="182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55" name="Picture 3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896" y="1579785"/>
              <a:ext cx="180020" cy="208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89" name="Image 18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4360" y="564505"/>
            <a:ext cx="842297" cy="941624"/>
          </a:xfrm>
          <a:prstGeom prst="rect">
            <a:avLst/>
          </a:prstGeom>
        </p:spPr>
      </p:pic>
      <p:sp>
        <p:nvSpPr>
          <p:cNvPr id="191" name="Rectangle 190"/>
          <p:cNvSpPr/>
          <p:nvPr/>
        </p:nvSpPr>
        <p:spPr>
          <a:xfrm>
            <a:off x="6107387" y="1506128"/>
            <a:ext cx="123623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371600" fontAlgn="base">
              <a:spcBef>
                <a:spcPct val="0"/>
              </a:spcBef>
              <a:spcAft>
                <a:spcPct val="0"/>
              </a:spcAft>
            </a:pPr>
            <a:r>
              <a:rPr lang="fr-FR" sz="1200" b="1" dirty="0">
                <a:solidFill>
                  <a:srgbClr val="000000"/>
                </a:solidFill>
                <a:latin typeface="Arial" pitchFamily="34" charset="0"/>
              </a:rPr>
              <a:t>Site Marchand</a:t>
            </a:r>
            <a:endParaRPr lang="fr-FR" sz="1200" b="1" dirty="0">
              <a:solidFill>
                <a:srgbClr val="000000"/>
              </a:solidFill>
              <a:latin typeface="Arial" pitchFamily="34" charset="0"/>
            </a:endParaRPr>
          </a:p>
        </p:txBody>
      </p:sp>
      <p:pic>
        <p:nvPicPr>
          <p:cNvPr id="462" name="Picture 2" descr="\\bdss00900006.xbd.net.intra\Gestion Documentaire RA\DSI RA_ETUDES\Filières\Digit@LL\PJ35643 - RAISER\01-Transverse\02-Marketing\01-Logos\techno\logo-cloud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3335" y="1451588"/>
            <a:ext cx="722784" cy="479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3" name="Text Box 174"/>
          <p:cNvSpPr txBox="1">
            <a:spLocks noChangeArrowheads="1"/>
          </p:cNvSpPr>
          <p:nvPr/>
        </p:nvSpPr>
        <p:spPr bwMode="auto">
          <a:xfrm>
            <a:off x="7375510" y="1837658"/>
            <a:ext cx="678391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 defTabSz="1371600"/>
            <a:r>
              <a:rPr lang="fr-FR" sz="1050" b="1" i="1" dirty="0">
                <a:solidFill>
                  <a:prstClr val="black"/>
                </a:solidFill>
              </a:rPr>
              <a:t>Internet</a:t>
            </a:r>
            <a:endParaRPr lang="fr-FR" sz="1050" b="1" i="1" dirty="0">
              <a:solidFill>
                <a:prstClr val="black"/>
              </a:solidFill>
            </a:endParaRPr>
          </a:p>
        </p:txBody>
      </p:sp>
      <p:cxnSp>
        <p:nvCxnSpPr>
          <p:cNvPr id="810" name="Connecteur en angle 809"/>
          <p:cNvCxnSpPr>
            <a:stCxn id="191" idx="2"/>
          </p:cNvCxnSpPr>
          <p:nvPr/>
        </p:nvCxnSpPr>
        <p:spPr>
          <a:xfrm rot="16200000" flipH="1">
            <a:off x="4952938" y="3601862"/>
            <a:ext cx="5181965" cy="1636827"/>
          </a:xfrm>
          <a:prstGeom prst="bentConnector2">
            <a:avLst/>
          </a:prstGeom>
          <a:noFill/>
          <a:ln w="6350" cap="flat" cmpd="sng" algn="ctr">
            <a:solidFill>
              <a:srgbClr val="00B050"/>
            </a:solidFill>
            <a:prstDash val="solid"/>
            <a:headEnd type="none"/>
            <a:tailEnd type="triangle"/>
          </a:ln>
          <a:effectLst/>
        </p:spPr>
      </p:cxnSp>
      <p:sp>
        <p:nvSpPr>
          <p:cNvPr id="832" name="Rectangle 831"/>
          <p:cNvSpPr/>
          <p:nvPr/>
        </p:nvSpPr>
        <p:spPr>
          <a:xfrm>
            <a:off x="2693826" y="8465115"/>
            <a:ext cx="12853428" cy="1631385"/>
          </a:xfrm>
          <a:prstGeom prst="rect">
            <a:avLst/>
          </a:prstGeom>
          <a:solidFill>
            <a:srgbClr val="F3F7FB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defTabSz="1371600"/>
            <a:r>
              <a:rPr lang="fr-FR" sz="1500" b="1" dirty="0">
                <a:solidFill>
                  <a:prstClr val="black"/>
                </a:solidFill>
                <a:latin typeface="Calibri"/>
              </a:rPr>
              <a:t>Configuration</a:t>
            </a:r>
            <a:r>
              <a:rPr lang="fr-FR" sz="1500" b="1" dirty="0">
                <a:solidFill>
                  <a:prstClr val="black"/>
                </a:solidFill>
                <a:latin typeface="Calibri"/>
              </a:rPr>
              <a:t>:</a:t>
            </a:r>
          </a:p>
          <a:p>
            <a:pPr defTabSz="1371600"/>
            <a:r>
              <a:rPr lang="fr-FR" sz="1500" b="1" dirty="0">
                <a:solidFill>
                  <a:prstClr val="black"/>
                </a:solidFill>
                <a:latin typeface="Calibri"/>
              </a:rPr>
              <a:t>VM 1 : </a:t>
            </a:r>
            <a:r>
              <a:rPr lang="fr-FR" sz="1500" dirty="0">
                <a:solidFill>
                  <a:prstClr val="black"/>
                </a:solidFill>
                <a:latin typeface="Calibri"/>
              </a:rPr>
              <a:t>8 Go 4 </a:t>
            </a:r>
            <a:r>
              <a:rPr lang="fr-FR" sz="1500" dirty="0" smtClean="0">
                <a:solidFill>
                  <a:prstClr val="black"/>
                </a:solidFill>
                <a:latin typeface="Calibri"/>
              </a:rPr>
              <a:t>CPU / JAVA 8, </a:t>
            </a:r>
            <a:r>
              <a:rPr lang="fr-FR" sz="1500" dirty="0" err="1" smtClean="0">
                <a:solidFill>
                  <a:prstClr val="black"/>
                </a:solidFill>
                <a:latin typeface="Calibri"/>
              </a:rPr>
              <a:t>Tomcat</a:t>
            </a:r>
            <a:r>
              <a:rPr lang="fr-FR" sz="1500" dirty="0" smtClean="0">
                <a:solidFill>
                  <a:prstClr val="black"/>
                </a:solidFill>
                <a:latin typeface="Calibri"/>
              </a:rPr>
              <a:t> 7</a:t>
            </a:r>
            <a:endParaRPr lang="fr-FR" sz="1500" dirty="0">
              <a:solidFill>
                <a:prstClr val="black"/>
              </a:solidFill>
              <a:latin typeface="Calibri"/>
            </a:endParaRPr>
          </a:p>
          <a:p>
            <a:pPr defTabSz="1371600">
              <a:defRPr/>
            </a:pPr>
            <a:r>
              <a:rPr lang="fr-FR" sz="1500" b="1" dirty="0" smtClean="0">
                <a:solidFill>
                  <a:prstClr val="black"/>
                </a:solidFill>
                <a:latin typeface="Calibri"/>
              </a:rPr>
              <a:t>VM 2 : </a:t>
            </a:r>
            <a:r>
              <a:rPr lang="fr-FR" sz="1500" dirty="0" smtClean="0">
                <a:solidFill>
                  <a:prstClr val="black"/>
                </a:solidFill>
                <a:latin typeface="Calibri"/>
              </a:rPr>
              <a:t>16 Go 4 CPU / JAVA 8, </a:t>
            </a:r>
            <a:r>
              <a:rPr lang="fr-FR" sz="1500" dirty="0" err="1" smtClean="0">
                <a:solidFill>
                  <a:prstClr val="black"/>
                </a:solidFill>
                <a:latin typeface="Calibri"/>
              </a:rPr>
              <a:t>Tomcat</a:t>
            </a:r>
            <a:r>
              <a:rPr lang="fr-FR" sz="1500" dirty="0" smtClean="0">
                <a:solidFill>
                  <a:prstClr val="black"/>
                </a:solidFill>
                <a:latin typeface="Calibri"/>
              </a:rPr>
              <a:t> 7</a:t>
            </a:r>
            <a:endParaRPr lang="fr-FR" sz="2700" dirty="0" smtClean="0">
              <a:solidFill>
                <a:prstClr val="black"/>
              </a:solidFill>
              <a:latin typeface="Calibri"/>
            </a:endParaRPr>
          </a:p>
          <a:p>
            <a:pPr defTabSz="1371600">
              <a:defRPr/>
            </a:pPr>
            <a:r>
              <a:rPr lang="fr-FR" sz="1500" b="1" dirty="0" smtClean="0">
                <a:solidFill>
                  <a:prstClr val="black"/>
                </a:solidFill>
                <a:latin typeface="Calibri"/>
              </a:rPr>
              <a:t>VM </a:t>
            </a:r>
            <a:r>
              <a:rPr lang="fr-FR" sz="1500" b="1" dirty="0">
                <a:solidFill>
                  <a:prstClr val="black"/>
                </a:solidFill>
                <a:latin typeface="Calibri"/>
              </a:rPr>
              <a:t>3 : </a:t>
            </a:r>
            <a:r>
              <a:rPr lang="fr-FR" sz="1500" dirty="0">
                <a:solidFill>
                  <a:prstClr val="black"/>
                </a:solidFill>
                <a:latin typeface="Calibri"/>
              </a:rPr>
              <a:t>8 </a:t>
            </a:r>
            <a:r>
              <a:rPr lang="fr-FR" sz="1500" dirty="0">
                <a:solidFill>
                  <a:prstClr val="black"/>
                </a:solidFill>
                <a:latin typeface="Calibri"/>
              </a:rPr>
              <a:t>Go 4 </a:t>
            </a:r>
            <a:r>
              <a:rPr lang="fr-FR" sz="1500" dirty="0" smtClean="0">
                <a:solidFill>
                  <a:prstClr val="black"/>
                </a:solidFill>
                <a:latin typeface="Calibri"/>
              </a:rPr>
              <a:t>CPU / Oracle ou </a:t>
            </a:r>
            <a:r>
              <a:rPr lang="fr-FR" sz="1500" dirty="0" err="1" smtClean="0">
                <a:solidFill>
                  <a:prstClr val="black"/>
                </a:solidFill>
                <a:latin typeface="Calibri"/>
              </a:rPr>
              <a:t>MysQl</a:t>
            </a:r>
            <a:endParaRPr lang="fr-FR" sz="1500" dirty="0">
              <a:solidFill>
                <a:prstClr val="black"/>
              </a:solidFill>
              <a:latin typeface="Calibri"/>
            </a:endParaRPr>
          </a:p>
          <a:p>
            <a:pPr defTabSz="1371600">
              <a:defRPr/>
            </a:pPr>
            <a:r>
              <a:rPr lang="fr-FR" sz="1500" b="1" dirty="0">
                <a:solidFill>
                  <a:prstClr val="black"/>
                </a:solidFill>
                <a:latin typeface="Calibri"/>
              </a:rPr>
              <a:t>* Pour assurer la résilience en production, il faut une duplication de chaque VM</a:t>
            </a:r>
            <a:endParaRPr lang="fr-FR" sz="1500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41" name="Rectangle à coins arrondis 155"/>
          <p:cNvSpPr>
            <a:spLocks noChangeArrowheads="1"/>
          </p:cNvSpPr>
          <p:nvPr/>
        </p:nvSpPr>
        <p:spPr bwMode="auto">
          <a:xfrm rot="16200000">
            <a:off x="8251850" y="-2389286"/>
            <a:ext cx="596171" cy="10477167"/>
          </a:xfrm>
          <a:prstGeom prst="roundRect">
            <a:avLst>
              <a:gd name="adj" fmla="val 16667"/>
            </a:avLst>
          </a:prstGeom>
          <a:solidFill>
            <a:srgbClr val="DAE6FE"/>
          </a:solidFill>
          <a:ln w="9525" algn="ctr">
            <a:solidFill>
              <a:srgbClr val="B1CAFD"/>
            </a:solidFill>
            <a:round/>
            <a:headEnd/>
            <a:tailEnd/>
          </a:ln>
        </p:spPr>
        <p:txBody>
          <a:bodyPr tIns="27000" anchor="ctr" anchorCtr="0"/>
          <a:lstStyle/>
          <a:p>
            <a:pPr algn="ctr" defTabSz="137160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1200" b="1" dirty="0">
              <a:solidFill>
                <a:srgbClr val="000000"/>
              </a:solidFill>
              <a:latin typeface="Arial" pitchFamily="34" charset="0"/>
            </a:endParaRPr>
          </a:p>
        </p:txBody>
      </p:sp>
      <p:pic>
        <p:nvPicPr>
          <p:cNvPr id="842" name="Picture 2" descr="C:\Flavien\Projets\04 Mobile Banking\F5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2783" y="2858706"/>
            <a:ext cx="679376" cy="190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3" name="Picture 16" descr="Image associée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6119" y="2496584"/>
            <a:ext cx="442949" cy="442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44" name="Rectangle 843"/>
          <p:cNvSpPr/>
          <p:nvPr/>
        </p:nvSpPr>
        <p:spPr>
          <a:xfrm>
            <a:off x="7042372" y="2605742"/>
            <a:ext cx="934871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3716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2700" b="1" dirty="0">
                <a:solidFill>
                  <a:srgbClr val="000000"/>
                </a:solidFill>
                <a:latin typeface="Arial" pitchFamily="34" charset="0"/>
              </a:rPr>
              <a:t>DMZ</a:t>
            </a:r>
            <a:endParaRPr lang="fr-FR" sz="2700" b="1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845" name="Rectangle à coins arrondis 155"/>
          <p:cNvSpPr>
            <a:spLocks noChangeArrowheads="1"/>
          </p:cNvSpPr>
          <p:nvPr/>
        </p:nvSpPr>
        <p:spPr bwMode="auto">
          <a:xfrm rot="16200000">
            <a:off x="6026921" y="514250"/>
            <a:ext cx="5046030" cy="10477166"/>
          </a:xfrm>
          <a:prstGeom prst="roundRect">
            <a:avLst>
              <a:gd name="adj" fmla="val 16667"/>
            </a:avLst>
          </a:prstGeom>
          <a:solidFill>
            <a:srgbClr val="DAE6FE"/>
          </a:solidFill>
          <a:ln w="9525" algn="ctr">
            <a:solidFill>
              <a:srgbClr val="B1CAFD"/>
            </a:solidFill>
            <a:round/>
            <a:headEnd/>
            <a:tailEnd/>
          </a:ln>
        </p:spPr>
        <p:txBody>
          <a:bodyPr tIns="27000" anchor="ctr" anchorCtr="0"/>
          <a:lstStyle/>
          <a:p>
            <a:pPr algn="ctr" defTabSz="137160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1200" b="1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846" name="Rectangle à coins arrondis 845"/>
          <p:cNvSpPr/>
          <p:nvPr/>
        </p:nvSpPr>
        <p:spPr bwMode="auto">
          <a:xfrm>
            <a:off x="7932410" y="3314472"/>
            <a:ext cx="2376263" cy="4853364"/>
          </a:xfrm>
          <a:prstGeom prst="roundRect">
            <a:avLst>
              <a:gd name="adj" fmla="val 3458"/>
            </a:avLst>
          </a:prstGeom>
          <a:gradFill flip="none" rotWithShape="1">
            <a:gsLst>
              <a:gs pos="0">
                <a:srgbClr val="FFFFFF">
                  <a:lumMod val="95000"/>
                  <a:shade val="30000"/>
                  <a:satMod val="115000"/>
                </a:srgbClr>
              </a:gs>
              <a:gs pos="9000">
                <a:srgbClr val="FFFFFF">
                  <a:lumMod val="95000"/>
                  <a:shade val="67500"/>
                  <a:satMod val="115000"/>
                </a:srgbClr>
              </a:gs>
              <a:gs pos="100000">
                <a:srgbClr val="FFFFFF">
                  <a:lumMod val="95000"/>
                  <a:shade val="100000"/>
                  <a:satMod val="115000"/>
                </a:srgbClr>
              </a:gs>
            </a:gsLst>
            <a:lin ang="16200000" scaled="1"/>
            <a:tileRect/>
          </a:gra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137160" tIns="68580" rIns="137160" bIns="68580" numCol="1" rtlCol="0" anchor="t" anchorCtr="0" compatLnSpc="1">
            <a:prstTxWarp prst="textNoShape">
              <a:avLst/>
            </a:prstTxWarp>
          </a:bodyPr>
          <a:lstStyle/>
          <a:p>
            <a:pPr defTabSz="13716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fr-FR" sz="1050" kern="0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847" name="Rectangle à coins arrondis 846"/>
          <p:cNvSpPr/>
          <p:nvPr/>
        </p:nvSpPr>
        <p:spPr bwMode="auto">
          <a:xfrm>
            <a:off x="11101550" y="4368603"/>
            <a:ext cx="2592288" cy="2964405"/>
          </a:xfrm>
          <a:prstGeom prst="roundRect">
            <a:avLst>
              <a:gd name="adj" fmla="val 3458"/>
            </a:avLst>
          </a:prstGeom>
          <a:gradFill flip="none" rotWithShape="1">
            <a:gsLst>
              <a:gs pos="0">
                <a:srgbClr val="FFFFFF">
                  <a:lumMod val="95000"/>
                  <a:shade val="30000"/>
                  <a:satMod val="115000"/>
                </a:srgbClr>
              </a:gs>
              <a:gs pos="9000">
                <a:srgbClr val="FFFFFF">
                  <a:lumMod val="95000"/>
                  <a:shade val="67500"/>
                  <a:satMod val="115000"/>
                </a:srgbClr>
              </a:gs>
              <a:gs pos="100000">
                <a:srgbClr val="FFFFFF">
                  <a:lumMod val="95000"/>
                  <a:shade val="100000"/>
                  <a:satMod val="115000"/>
                </a:srgbClr>
              </a:gs>
            </a:gsLst>
            <a:lin ang="16200000" scaled="1"/>
            <a:tileRect/>
          </a:gra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137160" tIns="68580" rIns="137160" bIns="68580" numCol="1" rtlCol="0" anchor="t" anchorCtr="0" compatLnSpc="1">
            <a:prstTxWarp prst="textNoShape">
              <a:avLst/>
            </a:prstTxWarp>
          </a:bodyPr>
          <a:lstStyle/>
          <a:p>
            <a:pPr defTabSz="13716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fr-FR" sz="1050" kern="0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848" name="Rectangle à coins arrondis 847"/>
          <p:cNvSpPr/>
          <p:nvPr/>
        </p:nvSpPr>
        <p:spPr bwMode="auto">
          <a:xfrm>
            <a:off x="4476023" y="3330417"/>
            <a:ext cx="2418101" cy="4837419"/>
          </a:xfrm>
          <a:prstGeom prst="roundRect">
            <a:avLst>
              <a:gd name="adj" fmla="val 3458"/>
            </a:avLst>
          </a:prstGeom>
          <a:gradFill flip="none" rotWithShape="1">
            <a:gsLst>
              <a:gs pos="0">
                <a:srgbClr val="FFFFFF">
                  <a:lumMod val="95000"/>
                  <a:shade val="30000"/>
                  <a:satMod val="115000"/>
                </a:srgbClr>
              </a:gs>
              <a:gs pos="9000">
                <a:srgbClr val="FFFFFF">
                  <a:lumMod val="95000"/>
                  <a:shade val="67500"/>
                  <a:satMod val="115000"/>
                </a:srgbClr>
              </a:gs>
              <a:gs pos="100000">
                <a:srgbClr val="FFFFFF">
                  <a:lumMod val="95000"/>
                  <a:shade val="100000"/>
                  <a:satMod val="115000"/>
                </a:srgbClr>
              </a:gs>
            </a:gsLst>
            <a:lin ang="16200000" scaled="1"/>
            <a:tileRect/>
          </a:gra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137160" tIns="68580" rIns="137160" bIns="68580" numCol="1" rtlCol="0" anchor="t" anchorCtr="0" compatLnSpc="1">
            <a:prstTxWarp prst="textNoShape">
              <a:avLst/>
            </a:prstTxWarp>
          </a:bodyPr>
          <a:lstStyle/>
          <a:p>
            <a:pPr defTabSz="13716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fr-FR" sz="1050" kern="0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849" name="Rectangle à coins arrondis 848"/>
          <p:cNvSpPr/>
          <p:nvPr/>
        </p:nvSpPr>
        <p:spPr bwMode="auto">
          <a:xfrm>
            <a:off x="8188817" y="4036049"/>
            <a:ext cx="1861190" cy="3784002"/>
          </a:xfrm>
          <a:prstGeom prst="roundRect">
            <a:avLst>
              <a:gd name="adj" fmla="val 7779"/>
            </a:avLst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rgbClr val="F8C088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137160" tIns="68580" rIns="137160" bIns="68580" numCol="1" rtlCol="0" anchor="t" anchorCtr="0" compatLnSpc="1">
            <a:prstTxWarp prst="textNoShape">
              <a:avLst/>
            </a:prstTxWarp>
          </a:bodyPr>
          <a:lstStyle/>
          <a:p>
            <a:pPr algn="ctr" defTabSz="137160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1050" b="1" kern="0" dirty="0">
              <a:solidFill>
                <a:srgbClr val="000000"/>
              </a:solidFill>
              <a:latin typeface="Arial" pitchFamily="34" charset="0"/>
            </a:endParaRPr>
          </a:p>
          <a:p>
            <a:pPr algn="ctr" defTabSz="137160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1050" b="1" kern="0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850" name="Rectangle 144"/>
          <p:cNvSpPr>
            <a:spLocks noChangeArrowheads="1"/>
          </p:cNvSpPr>
          <p:nvPr/>
        </p:nvSpPr>
        <p:spPr bwMode="auto">
          <a:xfrm>
            <a:off x="8213803" y="4165591"/>
            <a:ext cx="1780508" cy="359999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rgbClr val="C997F3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 defTabSz="13716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b="1" dirty="0">
                <a:solidFill>
                  <a:srgbClr val="000000"/>
                </a:solidFill>
                <a:latin typeface="Arial" pitchFamily="34" charset="0"/>
              </a:rPr>
              <a:t>Java </a:t>
            </a:r>
            <a:r>
              <a:rPr lang="fr-FR" sz="1200" b="1" dirty="0">
                <a:solidFill>
                  <a:srgbClr val="000000"/>
                </a:solidFill>
                <a:latin typeface="Arial" pitchFamily="34" charset="0"/>
              </a:rPr>
              <a:t>8</a:t>
            </a:r>
          </a:p>
        </p:txBody>
      </p:sp>
      <p:sp>
        <p:nvSpPr>
          <p:cNvPr id="851" name="Rectangle 850"/>
          <p:cNvSpPr/>
          <p:nvPr/>
        </p:nvSpPr>
        <p:spPr>
          <a:xfrm>
            <a:off x="8105792" y="3724418"/>
            <a:ext cx="2036439" cy="4192980"/>
          </a:xfrm>
          <a:prstGeom prst="rect">
            <a:avLst/>
          </a:prstGeom>
          <a:noFill/>
          <a:ln w="15875" cap="flat" cmpd="sng" algn="ctr">
            <a:solidFill>
              <a:schemeClr val="tx1"/>
            </a:solidFill>
            <a:prstDash val="sysDash"/>
          </a:ln>
          <a:effectLst/>
        </p:spPr>
        <p:txBody>
          <a:bodyPr rtlCol="0" anchor="ctr"/>
          <a:lstStyle/>
          <a:p>
            <a:pPr algn="ctr" defTabSz="1371600">
              <a:defRPr/>
            </a:pPr>
            <a:endParaRPr lang="fr-FR" sz="2700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52" name="Rectangle 851"/>
          <p:cNvSpPr/>
          <p:nvPr/>
        </p:nvSpPr>
        <p:spPr>
          <a:xfrm>
            <a:off x="8478114" y="3739344"/>
            <a:ext cx="1215027" cy="18466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lIns="0" tIns="0" rIns="0" bIns="0">
            <a:spAutoFit/>
          </a:bodyPr>
          <a:lstStyle/>
          <a:p>
            <a:pPr defTabSz="1371600" fontAlgn="base">
              <a:spcBef>
                <a:spcPct val="0"/>
              </a:spcBef>
              <a:spcAft>
                <a:spcPct val="0"/>
              </a:spcAft>
            </a:pPr>
            <a:r>
              <a:rPr lang="fr-FR" sz="1200" b="1" dirty="0">
                <a:solidFill>
                  <a:prstClr val="black"/>
                </a:solidFill>
                <a:latin typeface="Arial" panose="020B0604020202020204" pitchFamily="34" charset="0"/>
              </a:rPr>
              <a:t>  </a:t>
            </a:r>
            <a:r>
              <a:rPr lang="fr-FR" sz="1200" b="1" dirty="0">
                <a:solidFill>
                  <a:prstClr val="black"/>
                </a:solidFill>
                <a:latin typeface="Arial" panose="020B0604020202020204" pitchFamily="34" charset="0"/>
              </a:rPr>
              <a:t>VM 2</a:t>
            </a:r>
            <a:endParaRPr lang="fr-FR" sz="1200" b="1" dirty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pic>
        <p:nvPicPr>
          <p:cNvPr id="853" name="Picture 17" descr="S:\W_Atlas2\ATES\_Modèles de documentation\Cliparts\Matériel\web_server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1213" y="3843305"/>
            <a:ext cx="413481" cy="494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54" name="Rectangle à coins arrondis 853"/>
          <p:cNvSpPr/>
          <p:nvPr/>
        </p:nvSpPr>
        <p:spPr bwMode="auto">
          <a:xfrm>
            <a:off x="4798534" y="4036049"/>
            <a:ext cx="1861190" cy="3784002"/>
          </a:xfrm>
          <a:prstGeom prst="roundRect">
            <a:avLst>
              <a:gd name="adj" fmla="val 7779"/>
            </a:avLst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rgbClr val="F8C088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137160" tIns="68580" rIns="137160" bIns="68580" numCol="1" rtlCol="0" anchor="t" anchorCtr="0" compatLnSpc="1">
            <a:prstTxWarp prst="textNoShape">
              <a:avLst/>
            </a:prstTxWarp>
          </a:bodyPr>
          <a:lstStyle/>
          <a:p>
            <a:pPr algn="ctr" defTabSz="137160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1050" b="1" kern="0" dirty="0">
              <a:solidFill>
                <a:srgbClr val="000000"/>
              </a:solidFill>
              <a:latin typeface="Arial" pitchFamily="34" charset="0"/>
            </a:endParaRPr>
          </a:p>
          <a:p>
            <a:pPr algn="ctr" defTabSz="137160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1050" b="1" kern="0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855" name="Rectangle 144"/>
          <p:cNvSpPr>
            <a:spLocks noChangeArrowheads="1"/>
          </p:cNvSpPr>
          <p:nvPr/>
        </p:nvSpPr>
        <p:spPr bwMode="auto">
          <a:xfrm>
            <a:off x="4823519" y="4165591"/>
            <a:ext cx="1780508" cy="359999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rgbClr val="C997F3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 defTabSz="13716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b="1" dirty="0">
                <a:solidFill>
                  <a:srgbClr val="000000"/>
                </a:solidFill>
                <a:latin typeface="Arial" pitchFamily="34" charset="0"/>
              </a:rPr>
              <a:t>Java </a:t>
            </a:r>
            <a:r>
              <a:rPr lang="fr-FR" sz="1200" b="1" dirty="0">
                <a:solidFill>
                  <a:srgbClr val="000000"/>
                </a:solidFill>
                <a:latin typeface="Arial" pitchFamily="34" charset="0"/>
              </a:rPr>
              <a:t>8</a:t>
            </a:r>
          </a:p>
        </p:txBody>
      </p:sp>
      <p:sp>
        <p:nvSpPr>
          <p:cNvPr id="856" name="Rectangle 855"/>
          <p:cNvSpPr/>
          <p:nvPr/>
        </p:nvSpPr>
        <p:spPr>
          <a:xfrm>
            <a:off x="4715508" y="3724418"/>
            <a:ext cx="2036439" cy="4192980"/>
          </a:xfrm>
          <a:prstGeom prst="rect">
            <a:avLst/>
          </a:prstGeom>
          <a:noFill/>
          <a:ln w="15875" cap="flat" cmpd="sng" algn="ctr">
            <a:solidFill>
              <a:schemeClr val="tx1"/>
            </a:solidFill>
            <a:prstDash val="sysDash"/>
          </a:ln>
          <a:effectLst/>
        </p:spPr>
        <p:txBody>
          <a:bodyPr rtlCol="0" anchor="ctr"/>
          <a:lstStyle/>
          <a:p>
            <a:pPr algn="ctr" defTabSz="1371600">
              <a:defRPr/>
            </a:pPr>
            <a:endParaRPr lang="fr-FR" sz="2700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57" name="Rectangle 856"/>
          <p:cNvSpPr/>
          <p:nvPr/>
        </p:nvSpPr>
        <p:spPr>
          <a:xfrm>
            <a:off x="5087831" y="3739344"/>
            <a:ext cx="1215027" cy="18466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lIns="0" tIns="0" rIns="0" bIns="0">
            <a:spAutoFit/>
          </a:bodyPr>
          <a:lstStyle/>
          <a:p>
            <a:pPr defTabSz="1371600" fontAlgn="base">
              <a:spcBef>
                <a:spcPct val="0"/>
              </a:spcBef>
              <a:spcAft>
                <a:spcPct val="0"/>
              </a:spcAft>
            </a:pPr>
            <a:r>
              <a:rPr lang="fr-FR" sz="1200" b="1" dirty="0">
                <a:solidFill>
                  <a:prstClr val="black"/>
                </a:solidFill>
                <a:latin typeface="Arial" panose="020B0604020202020204" pitchFamily="34" charset="0"/>
              </a:rPr>
              <a:t>  </a:t>
            </a:r>
            <a:r>
              <a:rPr lang="fr-FR" sz="1200" b="1" dirty="0">
                <a:solidFill>
                  <a:prstClr val="black"/>
                </a:solidFill>
                <a:latin typeface="Arial" panose="020B0604020202020204" pitchFamily="34" charset="0"/>
              </a:rPr>
              <a:t>VM  1</a:t>
            </a:r>
            <a:endParaRPr lang="fr-FR" sz="1200" b="1" dirty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pic>
        <p:nvPicPr>
          <p:cNvPr id="858" name="Picture 17" descr="S:\W_Atlas2\ATES\_Modèles de documentation\Cliparts\Matériel\web_server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0929" y="3843305"/>
            <a:ext cx="413481" cy="494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59" name="Rectangle 144"/>
          <p:cNvSpPr>
            <a:spLocks noChangeArrowheads="1"/>
          </p:cNvSpPr>
          <p:nvPr/>
        </p:nvSpPr>
        <p:spPr bwMode="auto">
          <a:xfrm>
            <a:off x="4908369" y="4998043"/>
            <a:ext cx="1634190" cy="2694992"/>
          </a:xfrm>
          <a:prstGeom prst="rect">
            <a:avLst/>
          </a:prstGeom>
          <a:gradFill flip="none" rotWithShape="1">
            <a:gsLst>
              <a:gs pos="0">
                <a:srgbClr val="D6B0F6">
                  <a:shade val="30000"/>
                  <a:satMod val="115000"/>
                </a:srgbClr>
              </a:gs>
              <a:gs pos="18000">
                <a:srgbClr val="D6B0F6">
                  <a:shade val="67500"/>
                  <a:satMod val="115000"/>
                </a:srgbClr>
              </a:gs>
              <a:gs pos="100000">
                <a:srgbClr val="D6B0F6">
                  <a:shade val="100000"/>
                  <a:satMod val="115000"/>
                </a:srgbClr>
              </a:gs>
            </a:gsLst>
            <a:lin ang="16200000" scaled="1"/>
            <a:tileRect/>
          </a:gradFill>
          <a:ln w="1905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 defTabSz="13716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b="1" dirty="0" err="1">
                <a:solidFill>
                  <a:srgbClr val="000000"/>
                </a:solidFill>
                <a:latin typeface="Arial" pitchFamily="34" charset="0"/>
              </a:rPr>
              <a:t>Tomcat</a:t>
            </a:r>
            <a:endParaRPr lang="fr-FR" sz="1200" b="1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860" name="Rectangle 169">
            <a:extLst>
              <a:ext uri="{FF2B5EF4-FFF2-40B4-BE49-F238E27FC236}">
                <a16:creationId xmlns:a16="http://schemas.microsoft.com/office/drawing/2014/main" id="{F6B7D8B6-5ADE-45D2-833D-2B59DFAE2F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7126" y="5839975"/>
            <a:ext cx="1488242" cy="36894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accent3">
                <a:lumMod val="60000"/>
                <a:lumOff val="4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defTabSz="13716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050" kern="0" dirty="0" err="1">
                <a:solidFill>
                  <a:srgbClr val="000000"/>
                </a:solidFill>
                <a:latin typeface="Arial" pitchFamily="34" charset="0"/>
              </a:rPr>
              <a:t>Payment-web.war</a:t>
            </a:r>
            <a:endParaRPr lang="fr-FR" sz="1050" kern="0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861" name="Rectangle 169">
            <a:extLst>
              <a:ext uri="{FF2B5EF4-FFF2-40B4-BE49-F238E27FC236}">
                <a16:creationId xmlns:a16="http://schemas.microsoft.com/office/drawing/2014/main" id="{F6B7D8B6-5ADE-45D2-833D-2B59DFAE2F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7126" y="5354945"/>
            <a:ext cx="1497444" cy="38454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accent3">
                <a:lumMod val="60000"/>
                <a:lumOff val="4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defTabSz="13716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050" kern="0" dirty="0" err="1">
                <a:solidFill>
                  <a:srgbClr val="000000"/>
                </a:solidFill>
                <a:latin typeface="Arial" pitchFamily="34" charset="0"/>
              </a:rPr>
              <a:t>BackOffice.war</a:t>
            </a:r>
            <a:endParaRPr lang="fr-FR" sz="1050" kern="0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862" name="Rectangle à coins arrondis 861"/>
          <p:cNvSpPr/>
          <p:nvPr/>
        </p:nvSpPr>
        <p:spPr bwMode="auto">
          <a:xfrm>
            <a:off x="11684612" y="4848210"/>
            <a:ext cx="1497815" cy="2172645"/>
          </a:xfrm>
          <a:prstGeom prst="roundRect">
            <a:avLst>
              <a:gd name="adj" fmla="val 7779"/>
            </a:avLst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rgbClr val="F8C088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137160" tIns="68580" rIns="137160" bIns="68580" numCol="1" rtlCol="0" anchor="t" anchorCtr="0" compatLnSpc="1">
            <a:prstTxWarp prst="textNoShape">
              <a:avLst/>
            </a:prstTxWarp>
          </a:bodyPr>
          <a:lstStyle/>
          <a:p>
            <a:pPr algn="ctr" defTabSz="13716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050" b="1" kern="0" dirty="0" err="1">
                <a:solidFill>
                  <a:srgbClr val="000000"/>
                </a:solidFill>
                <a:latin typeface="Arial" pitchFamily="34" charset="0"/>
              </a:rPr>
              <a:t>Database</a:t>
            </a:r>
            <a:endParaRPr lang="fr-FR" sz="1050" b="1" kern="0" dirty="0">
              <a:solidFill>
                <a:srgbClr val="000000"/>
              </a:solidFill>
              <a:latin typeface="Arial" pitchFamily="34" charset="0"/>
            </a:endParaRPr>
          </a:p>
          <a:p>
            <a:pPr algn="ctr" defTabSz="137160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1050" b="1" kern="0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863" name="Rectangle 144"/>
          <p:cNvSpPr>
            <a:spLocks noChangeArrowheads="1"/>
          </p:cNvSpPr>
          <p:nvPr/>
        </p:nvSpPr>
        <p:spPr bwMode="auto">
          <a:xfrm>
            <a:off x="11744217" y="5210621"/>
            <a:ext cx="1357527" cy="170222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rgbClr val="C997F3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 defTabSz="137160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1200" b="1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864" name="Rectangle 863"/>
          <p:cNvSpPr/>
          <p:nvPr/>
        </p:nvSpPr>
        <p:spPr>
          <a:xfrm>
            <a:off x="11571370" y="4536581"/>
            <a:ext cx="1678295" cy="2592288"/>
          </a:xfrm>
          <a:prstGeom prst="rect">
            <a:avLst/>
          </a:prstGeom>
          <a:noFill/>
          <a:ln w="15875" cap="flat" cmpd="sng" algn="ctr">
            <a:solidFill>
              <a:schemeClr val="tx1"/>
            </a:solidFill>
            <a:prstDash val="sysDash"/>
          </a:ln>
          <a:effectLst/>
        </p:spPr>
        <p:txBody>
          <a:bodyPr rtlCol="0" anchor="ctr"/>
          <a:lstStyle/>
          <a:p>
            <a:pPr algn="ctr" defTabSz="1371600">
              <a:defRPr/>
            </a:pPr>
            <a:endParaRPr lang="fr-FR" sz="2700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65" name="Rectangle 864"/>
          <p:cNvSpPr/>
          <p:nvPr/>
        </p:nvSpPr>
        <p:spPr>
          <a:xfrm>
            <a:off x="11585549" y="4551506"/>
            <a:ext cx="1215027" cy="18466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lIns="0" tIns="0" rIns="0" bIns="0">
            <a:spAutoFit/>
          </a:bodyPr>
          <a:lstStyle/>
          <a:p>
            <a:pPr defTabSz="1371600" fontAlgn="base">
              <a:spcBef>
                <a:spcPct val="0"/>
              </a:spcBef>
              <a:spcAft>
                <a:spcPct val="0"/>
              </a:spcAft>
            </a:pPr>
            <a:r>
              <a:rPr lang="fr-FR" sz="1200" b="1" dirty="0">
                <a:solidFill>
                  <a:prstClr val="black"/>
                </a:solidFill>
                <a:latin typeface="Arial" panose="020B0604020202020204" pitchFamily="34" charset="0"/>
              </a:rPr>
              <a:t>  </a:t>
            </a:r>
            <a:r>
              <a:rPr lang="fr-FR" sz="1200" b="1" dirty="0">
                <a:solidFill>
                  <a:prstClr val="black"/>
                </a:solidFill>
                <a:latin typeface="Arial" panose="020B0604020202020204" pitchFamily="34" charset="0"/>
              </a:rPr>
              <a:t>VM 3</a:t>
            </a:r>
            <a:endParaRPr lang="fr-FR" sz="1200" b="1" dirty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pic>
        <p:nvPicPr>
          <p:cNvPr id="866" name="Image 86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8008" y="4848211"/>
            <a:ext cx="392814" cy="514952"/>
          </a:xfrm>
          <a:prstGeom prst="rect">
            <a:avLst/>
          </a:prstGeom>
        </p:spPr>
      </p:pic>
      <p:sp>
        <p:nvSpPr>
          <p:cNvPr id="867" name="AutoShape 273"/>
          <p:cNvSpPr>
            <a:spLocks noChangeArrowheads="1"/>
          </p:cNvSpPr>
          <p:nvPr/>
        </p:nvSpPr>
        <p:spPr bwMode="auto">
          <a:xfrm>
            <a:off x="11945583" y="5641443"/>
            <a:ext cx="929865" cy="783204"/>
          </a:xfrm>
          <a:prstGeom prst="can">
            <a:avLst>
              <a:gd name="adj" fmla="val 21144"/>
            </a:avLst>
          </a:prstGeom>
          <a:solidFill>
            <a:srgbClr val="BCEECD"/>
          </a:solidFill>
          <a:ln w="9525">
            <a:solidFill>
              <a:srgbClr val="FFFFFF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lIns="162000" tIns="162000" bIns="10800" anchor="b"/>
          <a:lstStyle/>
          <a:p>
            <a:pPr algn="ctr" defTabSz="13716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050" b="1" kern="0" dirty="0" err="1">
                <a:solidFill>
                  <a:srgbClr val="000000"/>
                </a:solidFill>
                <a:latin typeface="Arial" pitchFamily="34" charset="0"/>
              </a:rPr>
              <a:t>database</a:t>
            </a:r>
            <a:endParaRPr lang="fr-FR" sz="1050" b="1" kern="0" dirty="0">
              <a:solidFill>
                <a:srgbClr val="000000"/>
              </a:solidFill>
              <a:latin typeface="Arial" pitchFamily="34" charset="0"/>
            </a:endParaRPr>
          </a:p>
        </p:txBody>
      </p:sp>
      <p:cxnSp>
        <p:nvCxnSpPr>
          <p:cNvPr id="868" name="Connecteur en angle 867"/>
          <p:cNvCxnSpPr>
            <a:cxnSpLocks/>
            <a:stCxn id="874" idx="3"/>
            <a:endCxn id="867" idx="2"/>
          </p:cNvCxnSpPr>
          <p:nvPr/>
        </p:nvCxnSpPr>
        <p:spPr>
          <a:xfrm>
            <a:off x="9850572" y="5600535"/>
            <a:ext cx="2095011" cy="432510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rgbClr val="00B0F0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869" name="Rectangle 144"/>
          <p:cNvSpPr>
            <a:spLocks noChangeArrowheads="1"/>
          </p:cNvSpPr>
          <p:nvPr/>
        </p:nvSpPr>
        <p:spPr bwMode="auto">
          <a:xfrm>
            <a:off x="8298653" y="4998043"/>
            <a:ext cx="1634190" cy="2694992"/>
          </a:xfrm>
          <a:prstGeom prst="rect">
            <a:avLst/>
          </a:prstGeom>
          <a:gradFill flip="none" rotWithShape="1">
            <a:gsLst>
              <a:gs pos="0">
                <a:srgbClr val="D6B0F6">
                  <a:shade val="30000"/>
                  <a:satMod val="115000"/>
                </a:srgbClr>
              </a:gs>
              <a:gs pos="18000">
                <a:srgbClr val="D6B0F6">
                  <a:shade val="67500"/>
                  <a:satMod val="115000"/>
                </a:srgbClr>
              </a:gs>
              <a:gs pos="100000">
                <a:srgbClr val="D6B0F6">
                  <a:shade val="100000"/>
                  <a:satMod val="115000"/>
                </a:srgbClr>
              </a:gs>
            </a:gsLst>
            <a:lin ang="16200000" scaled="1"/>
            <a:tileRect/>
          </a:gradFill>
          <a:ln w="1905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 defTabSz="13716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b="1" dirty="0" err="1">
                <a:solidFill>
                  <a:srgbClr val="000000"/>
                </a:solidFill>
                <a:latin typeface="Arial" pitchFamily="34" charset="0"/>
              </a:rPr>
              <a:t>Tomcat</a:t>
            </a:r>
            <a:endParaRPr lang="fr-FR" sz="1200" b="1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870" name="Rectangle 169">
            <a:extLst>
              <a:ext uri="{FF2B5EF4-FFF2-40B4-BE49-F238E27FC236}">
                <a16:creationId xmlns:a16="http://schemas.microsoft.com/office/drawing/2014/main" id="{F6B7D8B6-5ADE-45D2-833D-2B59DFAE2F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2333" y="6826787"/>
            <a:ext cx="1488242" cy="36894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accent3">
                <a:lumMod val="60000"/>
                <a:lumOff val="4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defTabSz="13716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050" kern="0" dirty="0">
                <a:solidFill>
                  <a:srgbClr val="000000"/>
                </a:solidFill>
                <a:latin typeface="Arial" pitchFamily="34" charset="0"/>
              </a:rPr>
              <a:t>Gateway-</a:t>
            </a:r>
            <a:r>
              <a:rPr lang="fr-FR" sz="1050" kern="0" dirty="0" err="1">
                <a:solidFill>
                  <a:srgbClr val="000000"/>
                </a:solidFill>
                <a:latin typeface="Arial" pitchFamily="34" charset="0"/>
              </a:rPr>
              <a:t>service.war</a:t>
            </a:r>
            <a:endParaRPr lang="fr-FR" sz="1050" kern="0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871" name="Rectangle à coins arrondis 155"/>
          <p:cNvSpPr>
            <a:spLocks noChangeArrowheads="1"/>
          </p:cNvSpPr>
          <p:nvPr/>
        </p:nvSpPr>
        <p:spPr bwMode="auto">
          <a:xfrm>
            <a:off x="8447120" y="4517913"/>
            <a:ext cx="1311557" cy="335793"/>
          </a:xfrm>
          <a:prstGeom prst="roundRect">
            <a:avLst>
              <a:gd name="adj" fmla="val 16667"/>
            </a:avLst>
          </a:prstGeom>
          <a:solidFill>
            <a:srgbClr val="FFCCFF"/>
          </a:solidFill>
          <a:ln w="9525" algn="ctr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</p:spPr>
        <p:txBody>
          <a:bodyPr tIns="54000" anchor="t" anchorCtr="0"/>
          <a:lstStyle/>
          <a:p>
            <a:pPr algn="ctr" defTabSz="13716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050" b="1" dirty="0" err="1">
                <a:solidFill>
                  <a:srgbClr val="000000"/>
                </a:solidFill>
                <a:latin typeface="Arial" pitchFamily="34" charset="0"/>
              </a:rPr>
              <a:t>Keycloak</a:t>
            </a:r>
            <a:endParaRPr lang="fr-FR" sz="1050" b="1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872" name="Rectangle 169">
            <a:extLst>
              <a:ext uri="{FF2B5EF4-FFF2-40B4-BE49-F238E27FC236}">
                <a16:creationId xmlns:a16="http://schemas.microsoft.com/office/drawing/2014/main" id="{F6B7D8B6-5ADE-45D2-833D-2B59DFAE2F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2333" y="5845268"/>
            <a:ext cx="1488242" cy="4329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accent3">
                <a:lumMod val="60000"/>
                <a:lumOff val="4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defTabSz="13716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050" kern="0" dirty="0" err="1">
                <a:solidFill>
                  <a:srgbClr val="000000"/>
                </a:solidFill>
                <a:latin typeface="Arial" pitchFamily="34" charset="0"/>
              </a:rPr>
              <a:t>Wallet-service.war</a:t>
            </a:r>
            <a:endParaRPr lang="fr-FR" sz="1050" kern="0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873" name="Rectangle 169">
            <a:extLst>
              <a:ext uri="{FF2B5EF4-FFF2-40B4-BE49-F238E27FC236}">
                <a16:creationId xmlns:a16="http://schemas.microsoft.com/office/drawing/2014/main" id="{F6B7D8B6-5ADE-45D2-833D-2B59DFAE2F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2349" y="6332662"/>
            <a:ext cx="1482504" cy="41507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accent3">
                <a:lumMod val="60000"/>
                <a:lumOff val="4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defTabSz="13716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050" kern="0" dirty="0" err="1">
                <a:solidFill>
                  <a:srgbClr val="000000"/>
                </a:solidFill>
                <a:latin typeface="Arial" pitchFamily="34" charset="0"/>
              </a:rPr>
              <a:t>merchant-service.war</a:t>
            </a:r>
            <a:endParaRPr lang="fr-FR" sz="1050" kern="0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874" name="Rectangle 169">
            <a:extLst>
              <a:ext uri="{FF2B5EF4-FFF2-40B4-BE49-F238E27FC236}">
                <a16:creationId xmlns:a16="http://schemas.microsoft.com/office/drawing/2014/main" id="{F6B7D8B6-5ADE-45D2-833D-2B59DFAE2F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57060" y="5395568"/>
            <a:ext cx="1493513" cy="40993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accent3">
                <a:lumMod val="60000"/>
                <a:lumOff val="4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defTabSz="13716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050" kern="0" dirty="0">
                <a:solidFill>
                  <a:srgbClr val="000000"/>
                </a:solidFill>
                <a:latin typeface="Arial" pitchFamily="34" charset="0"/>
              </a:rPr>
              <a:t>admin-</a:t>
            </a:r>
            <a:r>
              <a:rPr lang="fr-FR" sz="1050" kern="0" dirty="0" err="1">
                <a:solidFill>
                  <a:srgbClr val="000000"/>
                </a:solidFill>
                <a:latin typeface="Arial" pitchFamily="34" charset="0"/>
              </a:rPr>
              <a:t>service.war</a:t>
            </a:r>
            <a:endParaRPr lang="fr-FR" sz="1050" kern="0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875" name="ZoneTexte 874"/>
          <p:cNvSpPr txBox="1"/>
          <p:nvPr/>
        </p:nvSpPr>
        <p:spPr>
          <a:xfrm>
            <a:off x="4476023" y="3298986"/>
            <a:ext cx="242978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371600" fontAlgn="base">
              <a:spcBef>
                <a:spcPct val="0"/>
              </a:spcBef>
              <a:spcAft>
                <a:spcPct val="0"/>
              </a:spcAft>
            </a:pPr>
            <a:r>
              <a:rPr lang="fr-FR" sz="1350" b="1" dirty="0">
                <a:solidFill>
                  <a:srgbClr val="000000"/>
                </a:solidFill>
                <a:latin typeface="Arial" pitchFamily="34" charset="0"/>
              </a:rPr>
              <a:t>Couche Web</a:t>
            </a:r>
            <a:endParaRPr lang="fr-FR" sz="1350" b="1" dirty="0">
              <a:solidFill>
                <a:srgbClr val="00B050"/>
              </a:solidFill>
              <a:latin typeface="Arial" pitchFamily="34" charset="0"/>
            </a:endParaRPr>
          </a:p>
        </p:txBody>
      </p:sp>
      <p:sp>
        <p:nvSpPr>
          <p:cNvPr id="876" name="ZoneTexte 875"/>
          <p:cNvSpPr txBox="1"/>
          <p:nvPr/>
        </p:nvSpPr>
        <p:spPr>
          <a:xfrm>
            <a:off x="8013623" y="3311490"/>
            <a:ext cx="272709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371600" fontAlgn="base">
              <a:spcBef>
                <a:spcPct val="0"/>
              </a:spcBef>
              <a:spcAft>
                <a:spcPct val="0"/>
              </a:spcAft>
            </a:pPr>
            <a:r>
              <a:rPr lang="fr-FR" sz="1350" b="1" dirty="0">
                <a:solidFill>
                  <a:srgbClr val="000000"/>
                </a:solidFill>
                <a:latin typeface="Arial" pitchFamily="34" charset="0"/>
              </a:rPr>
              <a:t>Couche Service</a:t>
            </a:r>
            <a:endParaRPr lang="fr-FR" sz="1350" b="1" dirty="0">
              <a:solidFill>
                <a:srgbClr val="00B050"/>
              </a:solidFill>
              <a:latin typeface="Arial" pitchFamily="34" charset="0"/>
            </a:endParaRPr>
          </a:p>
        </p:txBody>
      </p:sp>
      <p:cxnSp>
        <p:nvCxnSpPr>
          <p:cNvPr id="877" name="Connecteur en angle 876"/>
          <p:cNvCxnSpPr>
            <a:cxnSpLocks/>
            <a:stCxn id="872" idx="3"/>
            <a:endCxn id="867" idx="2"/>
          </p:cNvCxnSpPr>
          <p:nvPr/>
        </p:nvCxnSpPr>
        <p:spPr>
          <a:xfrm flipV="1">
            <a:off x="9850574" y="6033046"/>
            <a:ext cx="2095010" cy="28688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rgbClr val="00B0F0"/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878" name="Connecteur en angle 877"/>
          <p:cNvCxnSpPr>
            <a:cxnSpLocks/>
            <a:stCxn id="873" idx="3"/>
            <a:endCxn id="867" idx="2"/>
          </p:cNvCxnSpPr>
          <p:nvPr/>
        </p:nvCxnSpPr>
        <p:spPr>
          <a:xfrm flipV="1">
            <a:off x="9854853" y="6033045"/>
            <a:ext cx="2090730" cy="507156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rgbClr val="00B0F0"/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879" name="Connecteur en angle 878"/>
          <p:cNvCxnSpPr>
            <a:stCxn id="861" idx="3"/>
          </p:cNvCxnSpPr>
          <p:nvPr/>
        </p:nvCxnSpPr>
        <p:spPr>
          <a:xfrm>
            <a:off x="6464570" y="5547220"/>
            <a:ext cx="1887867" cy="1475186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rgbClr val="00B050"/>
            </a:solidFill>
            <a:prstDash val="solid"/>
            <a:headEnd type="none"/>
            <a:tailEnd type="triangle"/>
          </a:ln>
          <a:effectLst/>
        </p:spPr>
      </p:cxnSp>
      <p:cxnSp>
        <p:nvCxnSpPr>
          <p:cNvPr id="880" name="Connecteur en angle 879"/>
          <p:cNvCxnSpPr>
            <a:stCxn id="860" idx="3"/>
          </p:cNvCxnSpPr>
          <p:nvPr/>
        </p:nvCxnSpPr>
        <p:spPr>
          <a:xfrm>
            <a:off x="6455367" y="6024446"/>
            <a:ext cx="1805901" cy="986811"/>
          </a:xfrm>
          <a:prstGeom prst="bentConnector3">
            <a:avLst>
              <a:gd name="adj1" fmla="val 52110"/>
            </a:avLst>
          </a:prstGeom>
          <a:noFill/>
          <a:ln w="6350" cap="flat" cmpd="sng" algn="ctr">
            <a:solidFill>
              <a:srgbClr val="00B050"/>
            </a:solidFill>
            <a:prstDash val="solid"/>
            <a:headEnd type="none"/>
            <a:tailEnd type="triangle"/>
          </a:ln>
          <a:effectLst/>
        </p:spPr>
      </p:cxnSp>
      <p:cxnSp>
        <p:nvCxnSpPr>
          <p:cNvPr id="883" name="Connecteur en angle 882"/>
          <p:cNvCxnSpPr>
            <a:stCxn id="455" idx="3"/>
            <a:endCxn id="870" idx="3"/>
          </p:cNvCxnSpPr>
          <p:nvPr/>
        </p:nvCxnSpPr>
        <p:spPr>
          <a:xfrm>
            <a:off x="8527022" y="1308101"/>
            <a:ext cx="1323552" cy="5703158"/>
          </a:xfrm>
          <a:prstGeom prst="bentConnector3">
            <a:avLst>
              <a:gd name="adj1" fmla="val 125908"/>
            </a:avLst>
          </a:prstGeom>
          <a:noFill/>
          <a:ln w="6350" cap="flat" cmpd="sng" algn="ctr">
            <a:solidFill>
              <a:srgbClr val="00B050"/>
            </a:solidFill>
            <a:prstDash val="solid"/>
            <a:headEnd type="none"/>
            <a:tailEnd type="triangle"/>
          </a:ln>
          <a:effectLst/>
        </p:spPr>
      </p:cxnSp>
      <p:cxnSp>
        <p:nvCxnSpPr>
          <p:cNvPr id="884" name="Connecteur en angle 883"/>
          <p:cNvCxnSpPr/>
          <p:nvPr/>
        </p:nvCxnSpPr>
        <p:spPr>
          <a:xfrm rot="16200000" flipH="1">
            <a:off x="4952938" y="3601863"/>
            <a:ext cx="5181965" cy="1636827"/>
          </a:xfrm>
          <a:prstGeom prst="bentConnector2">
            <a:avLst/>
          </a:prstGeom>
          <a:noFill/>
          <a:ln w="6350" cap="flat" cmpd="sng" algn="ctr">
            <a:solidFill>
              <a:srgbClr val="00B050"/>
            </a:solidFill>
            <a:prstDash val="solid"/>
            <a:headEnd type="none"/>
            <a:tailEnd type="triangle"/>
          </a:ln>
          <a:effectLst/>
        </p:spPr>
      </p:cxnSp>
      <p:sp>
        <p:nvSpPr>
          <p:cNvPr id="885" name="Rectangle 884"/>
          <p:cNvSpPr/>
          <p:nvPr/>
        </p:nvSpPr>
        <p:spPr>
          <a:xfrm rot="16200000">
            <a:off x="3412984" y="5387528"/>
            <a:ext cx="896399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3716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2700" b="1" dirty="0">
                <a:solidFill>
                  <a:srgbClr val="000000"/>
                </a:solidFill>
                <a:latin typeface="Arial" pitchFamily="34" charset="0"/>
              </a:rPr>
              <a:t>LAN</a:t>
            </a:r>
            <a:endParaRPr lang="fr-FR" sz="2700" b="1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892" name="ZoneTexte 891"/>
          <p:cNvSpPr txBox="1"/>
          <p:nvPr/>
        </p:nvSpPr>
        <p:spPr>
          <a:xfrm>
            <a:off x="242103" y="130322"/>
            <a:ext cx="795128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371600"/>
            <a:r>
              <a:rPr lang="fr-FR" sz="2700" b="1" dirty="0">
                <a:solidFill>
                  <a:prstClr val="black"/>
                </a:solidFill>
                <a:latin typeface="Calibri"/>
              </a:rPr>
              <a:t>Architecture Technique/ </a:t>
            </a:r>
            <a:r>
              <a:rPr lang="fr-FR" sz="2700" b="1" dirty="0" err="1">
                <a:solidFill>
                  <a:prstClr val="black"/>
                </a:solidFill>
                <a:latin typeface="Calibri"/>
              </a:rPr>
              <a:t>Déploiment</a:t>
            </a:r>
            <a:endParaRPr lang="fr-FR" sz="2700" b="1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71842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A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43390" b="43390"/>
          <a:stretch>
            <a:fillRect/>
          </a:stretch>
        </p:blipFill>
        <p:spPr>
          <a:xfrm>
            <a:off x="-148670" y="-164078"/>
            <a:ext cx="18585340" cy="163988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105132" y="1773356"/>
            <a:ext cx="15048607" cy="7950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214"/>
              </a:lnSpc>
              <a:spcBef>
                <a:spcPct val="0"/>
              </a:spcBef>
            </a:pPr>
            <a:r>
              <a:rPr lang="fr-FR" sz="5500" b="1" spc="577" dirty="0">
                <a:solidFill>
                  <a:srgbClr val="244357"/>
                </a:solidFill>
                <a:latin typeface="Roboto Condensed"/>
              </a:rPr>
              <a:t>Quel est le niveau de sécurité de </a:t>
            </a:r>
            <a:r>
              <a:rPr lang="fr-FR" sz="5500" b="1" spc="577" dirty="0" err="1">
                <a:solidFill>
                  <a:srgbClr val="244357"/>
                </a:solidFill>
                <a:latin typeface="Roboto Condensed"/>
              </a:rPr>
              <a:t>PayBy</a:t>
            </a:r>
            <a:r>
              <a:rPr lang="fr-FR" sz="5500" b="1" spc="577" dirty="0">
                <a:solidFill>
                  <a:srgbClr val="244357"/>
                </a:solidFill>
                <a:latin typeface="Roboto Condensed"/>
              </a:rPr>
              <a:t> ?</a:t>
            </a:r>
          </a:p>
        </p:txBody>
      </p:sp>
      <p:pic>
        <p:nvPicPr>
          <p:cNvPr id="9" name="Picture 4" descr="C:\Users\d16034\Desktop\securite-donnees-gmao-twimm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2879" y="3120047"/>
            <a:ext cx="1340291" cy="1340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637125" y="4756844"/>
            <a:ext cx="50847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3600" b="1" spc="70" dirty="0">
                <a:solidFill>
                  <a:srgbClr val="244357"/>
                </a:solidFill>
                <a:latin typeface="Roboto"/>
              </a:rPr>
              <a:t>l'intégrité des données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76085" y="5534853"/>
            <a:ext cx="4857915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800" spc="70" dirty="0" smtClean="0">
                <a:solidFill>
                  <a:srgbClr val="244357"/>
                </a:solidFill>
                <a:latin typeface="Roboto"/>
              </a:rPr>
              <a:t>A l’aide </a:t>
            </a:r>
            <a:r>
              <a:rPr lang="fr-FR" sz="2800" spc="70" dirty="0">
                <a:solidFill>
                  <a:srgbClr val="244357"/>
                </a:solidFill>
                <a:latin typeface="Roboto"/>
              </a:rPr>
              <a:t>d’un cryptage asymétrique, </a:t>
            </a:r>
            <a:br>
              <a:rPr lang="fr-FR" sz="2800" spc="70" dirty="0">
                <a:solidFill>
                  <a:srgbClr val="244357"/>
                </a:solidFill>
                <a:latin typeface="Roboto"/>
              </a:rPr>
            </a:br>
            <a:r>
              <a:rPr lang="fr-FR" sz="2800" spc="70" dirty="0">
                <a:solidFill>
                  <a:srgbClr val="244357"/>
                </a:solidFill>
                <a:latin typeface="Roboto"/>
              </a:rPr>
              <a:t>on s’assure que les données échangées entre </a:t>
            </a:r>
            <a:r>
              <a:rPr lang="fr-FR" sz="2800" spc="70" dirty="0" err="1">
                <a:solidFill>
                  <a:srgbClr val="244357"/>
                </a:solidFill>
                <a:latin typeface="Roboto"/>
              </a:rPr>
              <a:t>PayBy</a:t>
            </a:r>
            <a:r>
              <a:rPr lang="fr-FR" sz="2800" spc="70" dirty="0">
                <a:solidFill>
                  <a:srgbClr val="244357"/>
                </a:solidFill>
                <a:latin typeface="Roboto"/>
              </a:rPr>
              <a:t> et ses partenaires ne subissent aucune altération.</a:t>
            </a:r>
          </a:p>
        </p:txBody>
      </p:sp>
      <p:pic>
        <p:nvPicPr>
          <p:cNvPr id="12" name="Picture 5" descr="C:\Users\d16034\Desktop\Sans titr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8287" y="3086046"/>
            <a:ext cx="789128" cy="704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1199194" y="3891876"/>
            <a:ext cx="1371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Chiffrer avec</a:t>
            </a:r>
          </a:p>
          <a:p>
            <a:pPr algn="ctr"/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 Clés publique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643692" y="3846516"/>
            <a:ext cx="14263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Déchiffrer avec</a:t>
            </a:r>
          </a:p>
          <a:p>
            <a:pPr algn="ctr"/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 Clés privée</a:t>
            </a:r>
          </a:p>
        </p:txBody>
      </p:sp>
      <p:pic>
        <p:nvPicPr>
          <p:cNvPr id="15" name="Picture 5" descr="C:\Users\d16034\Desktop\Sans titr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0113" y="3086046"/>
            <a:ext cx="789128" cy="704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/>
          <p:cNvSpPr/>
          <p:nvPr/>
        </p:nvSpPr>
        <p:spPr>
          <a:xfrm>
            <a:off x="6344585" y="5534853"/>
            <a:ext cx="507886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800" spc="70" dirty="0">
                <a:solidFill>
                  <a:srgbClr val="244357"/>
                </a:solidFill>
                <a:latin typeface="Roboto"/>
              </a:rPr>
              <a:t>Tous nos APIs sont sécurisées avec le protocole Oauth2. avant chaque appel API, il faut d’abord passer par </a:t>
            </a:r>
            <a:r>
              <a:rPr lang="fr-FR" sz="2800" spc="70" dirty="0" smtClean="0">
                <a:solidFill>
                  <a:srgbClr val="244357"/>
                </a:solidFill>
                <a:latin typeface="Roboto"/>
              </a:rPr>
              <a:t>un </a:t>
            </a:r>
            <a:r>
              <a:rPr lang="fr-FR" sz="2800" spc="70" dirty="0">
                <a:solidFill>
                  <a:srgbClr val="244357"/>
                </a:solidFill>
                <a:latin typeface="Roboto"/>
              </a:rPr>
              <a:t>serveur d’autorisation pour avoir le </a:t>
            </a:r>
            <a:r>
              <a:rPr lang="fr-FR" sz="2800" spc="70" dirty="0" err="1">
                <a:solidFill>
                  <a:srgbClr val="244357"/>
                </a:solidFill>
                <a:latin typeface="Roboto"/>
              </a:rPr>
              <a:t>token</a:t>
            </a:r>
            <a:r>
              <a:rPr lang="fr-FR" sz="2800" spc="70" dirty="0">
                <a:solidFill>
                  <a:srgbClr val="244357"/>
                </a:solidFill>
                <a:latin typeface="Roboto"/>
              </a:rPr>
              <a:t> d’accès </a:t>
            </a:r>
          </a:p>
        </p:txBody>
      </p:sp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700" y="2791292"/>
            <a:ext cx="1857375" cy="1537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Rectangle 17"/>
          <p:cNvSpPr/>
          <p:nvPr/>
        </p:nvSpPr>
        <p:spPr>
          <a:xfrm>
            <a:off x="6543664" y="4739687"/>
            <a:ext cx="496834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3600" b="1" spc="70" dirty="0">
                <a:solidFill>
                  <a:srgbClr val="244357"/>
                </a:solidFill>
                <a:latin typeface="Roboto"/>
              </a:rPr>
              <a:t>Serveur d’autorisation</a:t>
            </a:r>
          </a:p>
        </p:txBody>
      </p:sp>
      <p:pic>
        <p:nvPicPr>
          <p:cNvPr id="19" name="Picture 7" descr="C:\Users\d16034\Desktop\avatar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4076" y="3274985"/>
            <a:ext cx="721517" cy="721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9"/>
          <p:cNvSpPr/>
          <p:nvPr/>
        </p:nvSpPr>
        <p:spPr>
          <a:xfrm>
            <a:off x="12115800" y="4756843"/>
            <a:ext cx="5430333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3500" b="1" spc="70" dirty="0">
                <a:solidFill>
                  <a:srgbClr val="244357"/>
                </a:solidFill>
                <a:latin typeface="Roboto"/>
              </a:rPr>
              <a:t>Sécurité de transmission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2250920" y="5599864"/>
            <a:ext cx="521616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800" spc="70" dirty="0">
                <a:solidFill>
                  <a:srgbClr val="244357"/>
                </a:solidFill>
                <a:latin typeface="Roboto"/>
              </a:rPr>
              <a:t>Nous utilisons des technologie de cryptage avancées. Nous cryptons automatiquement les données confidentielles qui transitent entre </a:t>
            </a:r>
            <a:r>
              <a:rPr lang="fr-FR" sz="2800" spc="70" dirty="0" err="1">
                <a:solidFill>
                  <a:srgbClr val="244357"/>
                </a:solidFill>
                <a:latin typeface="Roboto"/>
              </a:rPr>
              <a:t>PayBy</a:t>
            </a:r>
            <a:r>
              <a:rPr lang="fr-FR" sz="2800" spc="70" dirty="0">
                <a:solidFill>
                  <a:srgbClr val="244357"/>
                </a:solidFill>
                <a:latin typeface="Roboto"/>
              </a:rPr>
              <a:t> et ses clients.</a:t>
            </a:r>
          </a:p>
        </p:txBody>
      </p:sp>
      <p:pic>
        <p:nvPicPr>
          <p:cNvPr id="22" name="Picture 8" descr="C:\Users\d16034\Desktop\Desktop_Module1_Icon_Padlock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7000" y="3387471"/>
            <a:ext cx="1070148" cy="1070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10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242703" y="2791292"/>
            <a:ext cx="882998" cy="620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11" descr="C:\Users\d16034\Desktop\seo-and-web-outline-6-16-512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68600" y="3548976"/>
            <a:ext cx="6858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12" descr="C:\Users\d16034\Desktop\images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68301" y="3401386"/>
            <a:ext cx="730835" cy="730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Rectangle à coins arrondis 25"/>
          <p:cNvSpPr/>
          <p:nvPr/>
        </p:nvSpPr>
        <p:spPr>
          <a:xfrm>
            <a:off x="476085" y="2677073"/>
            <a:ext cx="5216160" cy="6440570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700"/>
          </a:p>
        </p:txBody>
      </p:sp>
      <p:sp>
        <p:nvSpPr>
          <p:cNvPr id="29" name="Rectangle à coins arrondis 28"/>
          <p:cNvSpPr/>
          <p:nvPr/>
        </p:nvSpPr>
        <p:spPr>
          <a:xfrm>
            <a:off x="6344585" y="2677073"/>
            <a:ext cx="5216160" cy="6440570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700"/>
          </a:p>
        </p:txBody>
      </p:sp>
      <p:sp>
        <p:nvSpPr>
          <p:cNvPr id="30" name="Rectangle à coins arrondis 29"/>
          <p:cNvSpPr/>
          <p:nvPr/>
        </p:nvSpPr>
        <p:spPr>
          <a:xfrm>
            <a:off x="12115800" y="2677073"/>
            <a:ext cx="5430053" cy="6440570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700"/>
          </a:p>
        </p:txBody>
      </p:sp>
      <p:sp>
        <p:nvSpPr>
          <p:cNvPr id="31" name="TextBox 7"/>
          <p:cNvSpPr txBox="1"/>
          <p:nvPr/>
        </p:nvSpPr>
        <p:spPr>
          <a:xfrm>
            <a:off x="1399547" y="9689446"/>
            <a:ext cx="16507453" cy="2594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175"/>
              </a:lnSpc>
            </a:pPr>
            <a:r>
              <a:rPr lang="fr-FR" sz="1500" spc="157" dirty="0">
                <a:solidFill>
                  <a:srgbClr val="244357"/>
                </a:solidFill>
                <a:latin typeface="Roboto"/>
                <a:sym typeface="Arial"/>
              </a:rPr>
              <a:t>|  www.payby.ma </a:t>
            </a:r>
            <a:r>
              <a:rPr lang="fr-FR" sz="16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|</a:t>
            </a:r>
            <a:endParaRPr lang="fr-FR" sz="16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87811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886</TotalTime>
  <Words>544</Words>
  <Application>Microsoft Office PowerPoint</Application>
  <PresentationFormat>Personnalisé</PresentationFormat>
  <Paragraphs>105</Paragraphs>
  <Slides>6</Slides>
  <Notes>4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6</vt:i4>
      </vt:variant>
    </vt:vector>
  </HeadingPairs>
  <TitlesOfParts>
    <vt:vector size="16" baseType="lpstr">
      <vt:lpstr>Roboto</vt:lpstr>
      <vt:lpstr>Verdana</vt:lpstr>
      <vt:lpstr>Browallia New</vt:lpstr>
      <vt:lpstr>MS PGothic</vt:lpstr>
      <vt:lpstr>Arial</vt:lpstr>
      <vt:lpstr>Lucida Sans Unicode</vt:lpstr>
      <vt:lpstr>Calibri</vt:lpstr>
      <vt:lpstr>Roboto Condensed</vt:lpstr>
      <vt:lpstr>Office Theme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PAYBY</dc:title>
  <dc:creator>Lenovo</dc:creator>
  <cp:lastModifiedBy>Samir GRABOU</cp:lastModifiedBy>
  <cp:revision>41</cp:revision>
  <dcterms:created xsi:type="dcterms:W3CDTF">2006-08-16T00:00:00Z</dcterms:created>
  <dcterms:modified xsi:type="dcterms:W3CDTF">2020-02-20T22:52:53Z</dcterms:modified>
  <dc:identifier>DADnh-2f0Ak</dc:identifier>
</cp:coreProperties>
</file>