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860" r:id="rId2"/>
    <p:sldId id="861" r:id="rId3"/>
    <p:sldId id="862" r:id="rId4"/>
    <p:sldId id="863" r:id="rId5"/>
    <p:sldId id="864" r:id="rId6"/>
    <p:sldId id="865" r:id="rId7"/>
    <p:sldId id="866" r:id="rId8"/>
    <p:sldId id="867" r:id="rId9"/>
    <p:sldId id="868" r:id="rId10"/>
    <p:sldId id="869" r:id="rId11"/>
    <p:sldId id="870" r:id="rId12"/>
    <p:sldId id="871" r:id="rId13"/>
    <p:sldId id="872" r:id="rId14"/>
    <p:sldId id="873" r:id="rId15"/>
    <p:sldId id="874" r:id="rId16"/>
    <p:sldId id="875" r:id="rId17"/>
    <p:sldId id="876" r:id="rId18"/>
    <p:sldId id="877" r:id="rId19"/>
    <p:sldId id="878" r:id="rId20"/>
    <p:sldId id="879" r:id="rId21"/>
    <p:sldId id="880" r:id="rId22"/>
    <p:sldId id="881" r:id="rId23"/>
    <p:sldId id="882" r:id="rId24"/>
    <p:sldId id="883" r:id="rId25"/>
    <p:sldId id="884" r:id="rId26"/>
    <p:sldId id="88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414"/>
    <a:srgbClr val="CB1B4A"/>
    <a:srgbClr val="42AFB6"/>
    <a:srgbClr val="F8C522"/>
    <a:srgbClr val="FDCD16"/>
    <a:srgbClr val="282F39"/>
    <a:srgbClr val="007A7D"/>
    <a:srgbClr val="074D67"/>
    <a:srgbClr val="C2C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146" autoAdjust="0"/>
    <p:restoredTop sz="94669" autoAdjust="0"/>
  </p:normalViewPr>
  <p:slideViewPr>
    <p:cSldViewPr snapToGrid="0">
      <p:cViewPr varScale="1">
        <p:scale>
          <a:sx n="56" d="100"/>
          <a:sy n="56" d="100"/>
        </p:scale>
        <p:origin x="53" y="7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S_MA1\Desktop\EXCEL\Listes%20oncologues%20m&#233;dic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S_MA1\Desktop\EXCEL\Listes%20oncologues%20m&#233;dic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Répartition géographique des oncologues</a:t>
            </a:r>
          </a:p>
        </c:rich>
      </c:tx>
      <c:layout>
        <c:manualLayout>
          <c:xMode val="edge"/>
          <c:yMode val="edge"/>
          <c:x val="0.13050297914565945"/>
          <c:y val="3.155965582580064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DB0-4D03-9EDD-72A3A23400B4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DB0-4D03-9EDD-72A3A23400B4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DB0-4D03-9EDD-72A3A23400B4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DB0-4D03-9EDD-72A3A23400B4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EDB0-4D03-9EDD-72A3A23400B4}"/>
              </c:ext>
            </c:extLst>
          </c:dPt>
          <c:dPt>
            <c:idx val="5"/>
            <c:bubble3D val="0"/>
            <c:spPr>
              <a:solidFill>
                <a:schemeClr val="bg2">
                  <a:lumMod val="5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EDB0-4D03-9EDD-72A3A23400B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multiLvlStrRef>
              <c:f>Stats!$A$1:$F$2</c:f>
              <c:multiLvlStrCache>
                <c:ptCount val="6"/>
                <c:lvl>
                  <c:pt idx="0">
                    <c:v>Casablanca</c:v>
                  </c:pt>
                  <c:pt idx="1">
                    <c:v>Rabat</c:v>
                  </c:pt>
                  <c:pt idx="2">
                    <c:v>Fes</c:v>
                  </c:pt>
                  <c:pt idx="3">
                    <c:v>Marrakech</c:v>
                  </c:pt>
                  <c:pt idx="4">
                    <c:v>OUJDA</c:v>
                  </c:pt>
                  <c:pt idx="5">
                    <c:v>Autres villes</c:v>
                  </c:pt>
                </c:lvl>
                <c:lvl>
                  <c:pt idx="0">
                    <c:v>Oncologues</c:v>
                  </c:pt>
                </c:lvl>
              </c:multiLvlStrCache>
            </c:multiLvlStrRef>
          </c:cat>
          <c:val>
            <c:numRef>
              <c:f>Stats!$A$3:$F$3</c:f>
              <c:numCache>
                <c:formatCode>General</c:formatCode>
                <c:ptCount val="6"/>
                <c:pt idx="0">
                  <c:v>49</c:v>
                </c:pt>
                <c:pt idx="1">
                  <c:v>45</c:v>
                </c:pt>
                <c:pt idx="2">
                  <c:v>14</c:v>
                </c:pt>
                <c:pt idx="3">
                  <c:v>9</c:v>
                </c:pt>
                <c:pt idx="4">
                  <c:v>16</c:v>
                </c:pt>
                <c:pt idx="5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DB0-4D03-9EDD-72A3A23400B4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Répartition géographique  des radiothérapeute</a:t>
            </a:r>
          </a:p>
        </c:rich>
      </c:tx>
      <c:layout>
        <c:manualLayout>
          <c:xMode val="edge"/>
          <c:yMode val="edge"/>
          <c:x val="0.13994962359597282"/>
          <c:y val="6.012621213218297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044-47A6-93D4-4DB1041867B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044-47A6-93D4-4DB1041867BF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044-47A6-93D4-4DB1041867BF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044-47A6-93D4-4DB1041867BF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2044-47A6-93D4-4DB1041867BF}"/>
              </c:ext>
            </c:extLst>
          </c:dPt>
          <c:dPt>
            <c:idx val="5"/>
            <c:bubble3D val="0"/>
            <c:spPr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2044-47A6-93D4-4DB1041867B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multiLvlStrRef>
              <c:f>Stats!$I$2:$N$3</c:f>
              <c:multiLvlStrCache>
                <c:ptCount val="6"/>
                <c:lvl>
                  <c:pt idx="0">
                    <c:v>Casablanca</c:v>
                  </c:pt>
                  <c:pt idx="1">
                    <c:v>Rabat</c:v>
                  </c:pt>
                  <c:pt idx="2">
                    <c:v>marrakech</c:v>
                  </c:pt>
                  <c:pt idx="3">
                    <c:v>fes</c:v>
                  </c:pt>
                  <c:pt idx="4">
                    <c:v>oujda</c:v>
                  </c:pt>
                  <c:pt idx="5">
                    <c:v>Autres villes</c:v>
                  </c:pt>
                </c:lvl>
                <c:lvl>
                  <c:pt idx="0">
                    <c:v>Radiologues</c:v>
                  </c:pt>
                </c:lvl>
              </c:multiLvlStrCache>
            </c:multiLvlStrRef>
          </c:cat>
          <c:val>
            <c:numRef>
              <c:f>Stats!$I$4:$N$4</c:f>
              <c:numCache>
                <c:formatCode>General</c:formatCode>
                <c:ptCount val="6"/>
                <c:pt idx="0">
                  <c:v>18</c:v>
                </c:pt>
                <c:pt idx="1">
                  <c:v>46</c:v>
                </c:pt>
                <c:pt idx="2">
                  <c:v>9</c:v>
                </c:pt>
                <c:pt idx="3">
                  <c:v>14</c:v>
                </c:pt>
                <c:pt idx="4">
                  <c:v>16</c:v>
                </c:pt>
                <c:pt idx="5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044-47A6-93D4-4DB1041867BF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Centre d'oncologie</a:t>
            </a:r>
            <a:r>
              <a:rPr lang="fr-FR" baseline="0"/>
              <a:t> par secteur </a:t>
            </a:r>
            <a:endParaRPr lang="fr-FR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D77-403B-B22E-3EFF11A20E66}"/>
              </c:ext>
            </c:extLst>
          </c:dPt>
          <c:cat>
            <c:strRef>
              <c:f>Feuil2!$A$1:$B$1</c:f>
              <c:strCache>
                <c:ptCount val="2"/>
                <c:pt idx="0">
                  <c:v>privé</c:v>
                </c:pt>
                <c:pt idx="1">
                  <c:v>public</c:v>
                </c:pt>
              </c:strCache>
            </c:strRef>
          </c:cat>
          <c:val>
            <c:numRef>
              <c:f>Feuil2!$A$2:$B$2</c:f>
              <c:numCache>
                <c:formatCode>General</c:formatCode>
                <c:ptCount val="2"/>
                <c:pt idx="0">
                  <c:v>10</c:v>
                </c:pt>
                <c:pt idx="1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D77-403B-B22E-3EFF11A20E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5752424"/>
        <c:axId val="375751768"/>
      </c:barChart>
      <c:catAx>
        <c:axId val="375752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75751768"/>
        <c:crosses val="autoZero"/>
        <c:auto val="1"/>
        <c:lblAlgn val="ctr"/>
        <c:lblOffset val="100"/>
        <c:noMultiLvlLbl val="0"/>
      </c:catAx>
      <c:valAx>
        <c:axId val="375751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75752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F0FA99-1E09-4D5D-B330-9BC4802B8C4F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48CD323-6441-40B0-8C58-2443A3D372AB}">
      <dgm:prSet phldrT="[Texte]" custT="1"/>
      <dgm:spPr>
        <a:solidFill>
          <a:srgbClr val="FCB414"/>
        </a:solidFill>
      </dgm:spPr>
      <dgm:t>
        <a:bodyPr/>
        <a:lstStyle/>
        <a:p>
          <a:r>
            <a:rPr lang="fr-FR" sz="1400" dirty="0">
              <a:latin typeface="Open Sans"/>
            </a:rPr>
            <a:t>Générer une expérience patient positif</a:t>
          </a:r>
        </a:p>
        <a:p>
          <a:r>
            <a:rPr lang="fr-FR" sz="1400" dirty="0">
              <a:latin typeface="Open Sans"/>
            </a:rPr>
            <a:t>Renforcer la perception de l’efficacité </a:t>
          </a:r>
        </a:p>
        <a:p>
          <a:r>
            <a:rPr lang="fr-FR" sz="1400" dirty="0">
              <a:latin typeface="Open Sans"/>
            </a:rPr>
            <a:t>Une plus longue durée de traitement</a:t>
          </a:r>
        </a:p>
      </dgm:t>
    </dgm:pt>
    <dgm:pt modelId="{D8B3E01C-AF63-43BC-ACF9-AC26292CBEB2}" type="parTrans" cxnId="{54A8E22C-450A-422B-9BEF-1D91EF753FBC}">
      <dgm:prSet/>
      <dgm:spPr/>
      <dgm:t>
        <a:bodyPr/>
        <a:lstStyle/>
        <a:p>
          <a:endParaRPr lang="fr-FR"/>
        </a:p>
      </dgm:t>
    </dgm:pt>
    <dgm:pt modelId="{802B4593-9CBA-4DF9-AE69-792D53526EEB}" type="sibTrans" cxnId="{54A8E22C-450A-422B-9BEF-1D91EF753FBC}">
      <dgm:prSet/>
      <dgm:spPr/>
      <dgm:t>
        <a:bodyPr/>
        <a:lstStyle/>
        <a:p>
          <a:endParaRPr lang="fr-FR"/>
        </a:p>
      </dgm:t>
    </dgm:pt>
    <dgm:pt modelId="{1388CAF5-0D78-4370-BB01-F7E03E6756B4}">
      <dgm:prSet phldrT="[Texte]"/>
      <dgm:spPr>
        <a:solidFill>
          <a:srgbClr val="42AFB6"/>
        </a:solidFill>
      </dgm:spPr>
      <dgm:t>
        <a:bodyPr/>
        <a:lstStyle/>
        <a:p>
          <a:r>
            <a:rPr lang="fr-FR" dirty="0">
              <a:latin typeface="Open Sans"/>
            </a:rPr>
            <a:t>Segmentation des médecins</a:t>
          </a:r>
        </a:p>
      </dgm:t>
    </dgm:pt>
    <dgm:pt modelId="{B38C857A-D0F5-43C3-90F4-EF20D3330977}" type="parTrans" cxnId="{978125D0-D41F-4D14-B111-4E5145C98CE9}">
      <dgm:prSet/>
      <dgm:spPr/>
      <dgm:t>
        <a:bodyPr/>
        <a:lstStyle/>
        <a:p>
          <a:endParaRPr lang="fr-FR"/>
        </a:p>
      </dgm:t>
    </dgm:pt>
    <dgm:pt modelId="{DE8D2DA7-C75C-41D2-8454-6B723CB8D42C}" type="sibTrans" cxnId="{978125D0-D41F-4D14-B111-4E5145C98CE9}">
      <dgm:prSet/>
      <dgm:spPr/>
      <dgm:t>
        <a:bodyPr/>
        <a:lstStyle/>
        <a:p>
          <a:endParaRPr lang="fr-FR"/>
        </a:p>
      </dgm:t>
    </dgm:pt>
    <dgm:pt modelId="{54A17876-0185-4A14-9757-A0E1175243C1}">
      <dgm:prSet phldrT="[Texte]" custT="1"/>
      <dgm:spPr>
        <a:solidFill>
          <a:schemeClr val="accent3">
            <a:lumMod val="40000"/>
            <a:lumOff val="60000"/>
            <a:alpha val="50000"/>
          </a:schemeClr>
        </a:solidFill>
      </dgm:spPr>
      <dgm:t>
        <a:bodyPr/>
        <a:lstStyle/>
        <a:p>
          <a:r>
            <a:rPr lang="fr-FR" sz="1200" dirty="0">
              <a:latin typeface="Open Sans"/>
            </a:rPr>
            <a:t>Influencer l’adoption de </a:t>
          </a:r>
          <a:r>
            <a:rPr lang="fr-FR" sz="1200" dirty="0" err="1">
              <a:latin typeface="Open Sans"/>
            </a:rPr>
            <a:t>Lonsurf</a:t>
          </a:r>
          <a:r>
            <a:rPr lang="fr-FR" sz="1200" dirty="0">
              <a:latin typeface="Open Sans"/>
            </a:rPr>
            <a:t> sur le marché du traitement de 3</a:t>
          </a:r>
          <a:r>
            <a:rPr lang="fr-FR" sz="1200" baseline="30000" dirty="0">
              <a:latin typeface="Open Sans"/>
            </a:rPr>
            <a:t>ème</a:t>
          </a:r>
          <a:r>
            <a:rPr lang="fr-FR" sz="1200" dirty="0">
              <a:latin typeface="Open Sans"/>
            </a:rPr>
            <a:t> ligne dans le cancer gastrique et renforcer la perception de son efficacité.</a:t>
          </a:r>
        </a:p>
        <a:p>
          <a:r>
            <a:rPr lang="fr-FR" sz="1200" dirty="0">
              <a:latin typeface="Open Sans"/>
            </a:rPr>
            <a:t>Le launch du cancer gastrique représente une double opportunité </a:t>
          </a:r>
        </a:p>
      </dgm:t>
    </dgm:pt>
    <dgm:pt modelId="{30FC85F5-1E23-481C-93B4-E32D21E3AEF2}" type="parTrans" cxnId="{F5601258-A3F3-484C-A6B9-8E40839DC93C}">
      <dgm:prSet/>
      <dgm:spPr/>
      <dgm:t>
        <a:bodyPr/>
        <a:lstStyle/>
        <a:p>
          <a:endParaRPr lang="fr-FR"/>
        </a:p>
      </dgm:t>
    </dgm:pt>
    <dgm:pt modelId="{4B1971BA-10D7-453B-AADB-B44C9FF2337A}" type="sibTrans" cxnId="{F5601258-A3F3-484C-A6B9-8E40839DC93C}">
      <dgm:prSet/>
      <dgm:spPr/>
      <dgm:t>
        <a:bodyPr/>
        <a:lstStyle/>
        <a:p>
          <a:endParaRPr lang="fr-FR"/>
        </a:p>
      </dgm:t>
    </dgm:pt>
    <dgm:pt modelId="{D23CC5D8-41A5-42D1-BD1C-9839F4F73878}">
      <dgm:prSet phldrT="[Texte]"/>
      <dgm:spPr>
        <a:solidFill>
          <a:srgbClr val="CB1B4A"/>
        </a:solidFill>
      </dgm:spPr>
      <dgm:t>
        <a:bodyPr/>
        <a:lstStyle/>
        <a:p>
          <a:r>
            <a:rPr lang="fr-FR" dirty="0">
              <a:latin typeface="Open Sans"/>
            </a:rPr>
            <a:t>Maximiser la durée du traitement avec un dosage optimal pour de meilleur résultat</a:t>
          </a:r>
        </a:p>
        <a:p>
          <a:endParaRPr lang="fr-FR" dirty="0"/>
        </a:p>
      </dgm:t>
    </dgm:pt>
    <dgm:pt modelId="{E87CEAE2-F9E6-4980-8D03-245B068501B8}" type="sibTrans" cxnId="{98B920AA-7C9F-42F0-9A2E-8BD54B5DBBD2}">
      <dgm:prSet/>
      <dgm:spPr/>
      <dgm:t>
        <a:bodyPr/>
        <a:lstStyle/>
        <a:p>
          <a:endParaRPr lang="fr-FR"/>
        </a:p>
      </dgm:t>
    </dgm:pt>
    <dgm:pt modelId="{F7D13CA9-3B90-4994-83B2-213E05DB0343}" type="parTrans" cxnId="{98B920AA-7C9F-42F0-9A2E-8BD54B5DBBD2}">
      <dgm:prSet/>
      <dgm:spPr/>
      <dgm:t>
        <a:bodyPr/>
        <a:lstStyle/>
        <a:p>
          <a:endParaRPr lang="fr-FR"/>
        </a:p>
      </dgm:t>
    </dgm:pt>
    <dgm:pt modelId="{7739E813-B2EE-4382-933D-0DB23D793D51}" type="pres">
      <dgm:prSet presAssocID="{20F0FA99-1E09-4D5D-B330-9BC4802B8C4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E3DC0E64-F19E-42FD-97D6-E0166516CE5D}" type="pres">
      <dgm:prSet presAssocID="{B48CD323-6441-40B0-8C58-2443A3D372AB}" presName="Name5" presStyleLbl="vennNode1" presStyleIdx="0" presStyleCnt="4" custScaleX="73551" custScaleY="72209" custLinFactNeighborX="6203" custLinFactNeighborY="167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85DB135-93D0-4CAD-B68D-49EF8D764082}" type="pres">
      <dgm:prSet presAssocID="{802B4593-9CBA-4DF9-AE69-792D53526EEB}" presName="space" presStyleCnt="0"/>
      <dgm:spPr/>
    </dgm:pt>
    <dgm:pt modelId="{908049BA-F0B1-4027-96CA-7CA458D0B89B}" type="pres">
      <dgm:prSet presAssocID="{D23CC5D8-41A5-42D1-BD1C-9839F4F73878}" presName="Name5" presStyleLbl="vennNode1" presStyleIdx="1" presStyleCnt="4" custScaleX="64811" custScaleY="69175" custLinFactNeighborX="25669" custLinFactNeighborY="23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2C58169-68A9-40D3-B01B-D351AB221577}" type="pres">
      <dgm:prSet presAssocID="{E87CEAE2-F9E6-4980-8D03-245B068501B8}" presName="space" presStyleCnt="0"/>
      <dgm:spPr/>
    </dgm:pt>
    <dgm:pt modelId="{0B026255-D692-4FC9-89FA-F516A46FDBCF}" type="pres">
      <dgm:prSet presAssocID="{1388CAF5-0D78-4370-BB01-F7E03E6756B4}" presName="Name5" presStyleLbl="vennNode1" presStyleIdx="2" presStyleCnt="4" custScaleX="72772" custScaleY="73397" custLinFactNeighborX="57131" custLinFactNeighborY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E728E84-DE48-44AD-9841-B2CAA0B45AF1}" type="pres">
      <dgm:prSet presAssocID="{DE8D2DA7-C75C-41D2-8454-6B723CB8D42C}" presName="space" presStyleCnt="0"/>
      <dgm:spPr/>
    </dgm:pt>
    <dgm:pt modelId="{63605846-89CF-4537-8303-436B7DA11398}" type="pres">
      <dgm:prSet presAssocID="{54A17876-0185-4A14-9757-A0E1175243C1}" presName="Name5" presStyleLbl="vennNode1" presStyleIdx="3" presStyleCnt="4" custScaleX="74811" custScaleY="7314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7990898-96AC-47F6-8D95-59D0FB3536DB}" type="presOf" srcId="{20F0FA99-1E09-4D5D-B330-9BC4802B8C4F}" destId="{7739E813-B2EE-4382-933D-0DB23D793D51}" srcOrd="0" destOrd="0" presId="urn:microsoft.com/office/officeart/2005/8/layout/venn3"/>
    <dgm:cxn modelId="{F5601258-A3F3-484C-A6B9-8E40839DC93C}" srcId="{20F0FA99-1E09-4D5D-B330-9BC4802B8C4F}" destId="{54A17876-0185-4A14-9757-A0E1175243C1}" srcOrd="3" destOrd="0" parTransId="{30FC85F5-1E23-481C-93B4-E32D21E3AEF2}" sibTransId="{4B1971BA-10D7-453B-AADB-B44C9FF2337A}"/>
    <dgm:cxn modelId="{DA93A926-6EA0-4223-95C0-790799905BB4}" type="presOf" srcId="{54A17876-0185-4A14-9757-A0E1175243C1}" destId="{63605846-89CF-4537-8303-436B7DA11398}" srcOrd="0" destOrd="0" presId="urn:microsoft.com/office/officeart/2005/8/layout/venn3"/>
    <dgm:cxn modelId="{54A8E22C-450A-422B-9BEF-1D91EF753FBC}" srcId="{20F0FA99-1E09-4D5D-B330-9BC4802B8C4F}" destId="{B48CD323-6441-40B0-8C58-2443A3D372AB}" srcOrd="0" destOrd="0" parTransId="{D8B3E01C-AF63-43BC-ACF9-AC26292CBEB2}" sibTransId="{802B4593-9CBA-4DF9-AE69-792D53526EEB}"/>
    <dgm:cxn modelId="{98B920AA-7C9F-42F0-9A2E-8BD54B5DBBD2}" srcId="{20F0FA99-1E09-4D5D-B330-9BC4802B8C4F}" destId="{D23CC5D8-41A5-42D1-BD1C-9839F4F73878}" srcOrd="1" destOrd="0" parTransId="{F7D13CA9-3B90-4994-83B2-213E05DB0343}" sibTransId="{E87CEAE2-F9E6-4980-8D03-245B068501B8}"/>
    <dgm:cxn modelId="{E0BC92A8-83C1-4A80-BF4D-18C6FC29AB4D}" type="presOf" srcId="{B48CD323-6441-40B0-8C58-2443A3D372AB}" destId="{E3DC0E64-F19E-42FD-97D6-E0166516CE5D}" srcOrd="0" destOrd="0" presId="urn:microsoft.com/office/officeart/2005/8/layout/venn3"/>
    <dgm:cxn modelId="{38836553-8757-4385-AFA2-DE2EDBB9BCCA}" type="presOf" srcId="{1388CAF5-0D78-4370-BB01-F7E03E6756B4}" destId="{0B026255-D692-4FC9-89FA-F516A46FDBCF}" srcOrd="0" destOrd="0" presId="urn:microsoft.com/office/officeart/2005/8/layout/venn3"/>
    <dgm:cxn modelId="{1D0634B6-CEBC-41CD-8090-A8801C90856D}" type="presOf" srcId="{D23CC5D8-41A5-42D1-BD1C-9839F4F73878}" destId="{908049BA-F0B1-4027-96CA-7CA458D0B89B}" srcOrd="0" destOrd="0" presId="urn:microsoft.com/office/officeart/2005/8/layout/venn3"/>
    <dgm:cxn modelId="{978125D0-D41F-4D14-B111-4E5145C98CE9}" srcId="{20F0FA99-1E09-4D5D-B330-9BC4802B8C4F}" destId="{1388CAF5-0D78-4370-BB01-F7E03E6756B4}" srcOrd="2" destOrd="0" parTransId="{B38C857A-D0F5-43C3-90F4-EF20D3330977}" sibTransId="{DE8D2DA7-C75C-41D2-8454-6B723CB8D42C}"/>
    <dgm:cxn modelId="{51FDD0FE-74B2-4A7F-9962-71E5D5AFBFFB}" type="presParOf" srcId="{7739E813-B2EE-4382-933D-0DB23D793D51}" destId="{E3DC0E64-F19E-42FD-97D6-E0166516CE5D}" srcOrd="0" destOrd="0" presId="urn:microsoft.com/office/officeart/2005/8/layout/venn3"/>
    <dgm:cxn modelId="{A37D0AAD-E462-474F-9BA2-49C711F4D165}" type="presParOf" srcId="{7739E813-B2EE-4382-933D-0DB23D793D51}" destId="{985DB135-93D0-4CAD-B68D-49EF8D764082}" srcOrd="1" destOrd="0" presId="urn:microsoft.com/office/officeart/2005/8/layout/venn3"/>
    <dgm:cxn modelId="{CC923769-508D-4D0E-BEF4-D57F9D216F83}" type="presParOf" srcId="{7739E813-B2EE-4382-933D-0DB23D793D51}" destId="{908049BA-F0B1-4027-96CA-7CA458D0B89B}" srcOrd="2" destOrd="0" presId="urn:microsoft.com/office/officeart/2005/8/layout/venn3"/>
    <dgm:cxn modelId="{096265DB-945C-4877-A866-3E14FF5C1CB9}" type="presParOf" srcId="{7739E813-B2EE-4382-933D-0DB23D793D51}" destId="{22C58169-68A9-40D3-B01B-D351AB221577}" srcOrd="3" destOrd="0" presId="urn:microsoft.com/office/officeart/2005/8/layout/venn3"/>
    <dgm:cxn modelId="{8CF5CC7C-0314-4D03-94DA-4F3C7D2CADD7}" type="presParOf" srcId="{7739E813-B2EE-4382-933D-0DB23D793D51}" destId="{0B026255-D692-4FC9-89FA-F516A46FDBCF}" srcOrd="4" destOrd="0" presId="urn:microsoft.com/office/officeart/2005/8/layout/venn3"/>
    <dgm:cxn modelId="{EA6B45FA-DE10-49B2-A12D-EBA3636F462F}" type="presParOf" srcId="{7739E813-B2EE-4382-933D-0DB23D793D51}" destId="{DE728E84-DE48-44AD-9841-B2CAA0B45AF1}" srcOrd="5" destOrd="0" presId="urn:microsoft.com/office/officeart/2005/8/layout/venn3"/>
    <dgm:cxn modelId="{20CC8001-D1AD-4836-82DA-0D6504EF5C2F}" type="presParOf" srcId="{7739E813-B2EE-4382-933D-0DB23D793D51}" destId="{63605846-89CF-4537-8303-436B7DA11398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B6439B-1ABB-4020-85D9-3BF1D6C6BA01}" type="doc">
      <dgm:prSet loTypeId="urn:microsoft.com/office/officeart/2016/7/layout/ChevronBlockProcess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C12D312E-F48B-4A9D-93C2-D0D31B7FFBC5}">
      <dgm:prSet phldrT="[Texte]"/>
      <dgm:spPr/>
      <dgm:t>
        <a:bodyPr/>
        <a:lstStyle/>
        <a:p>
          <a:r>
            <a:rPr lang="fr-FR" dirty="0"/>
            <a:t>Visite1</a:t>
          </a:r>
        </a:p>
      </dgm:t>
    </dgm:pt>
    <dgm:pt modelId="{458D3E44-956A-4D21-AE72-7610B3F462AD}" type="parTrans" cxnId="{52A31C39-1F93-4CC0-A046-211E778244B3}">
      <dgm:prSet/>
      <dgm:spPr/>
      <dgm:t>
        <a:bodyPr/>
        <a:lstStyle/>
        <a:p>
          <a:endParaRPr lang="fr-FR"/>
        </a:p>
      </dgm:t>
    </dgm:pt>
    <dgm:pt modelId="{783CCAED-459A-4EF4-9A46-E1718E5459BA}" type="sibTrans" cxnId="{52A31C39-1F93-4CC0-A046-211E778244B3}">
      <dgm:prSet/>
      <dgm:spPr/>
      <dgm:t>
        <a:bodyPr/>
        <a:lstStyle/>
        <a:p>
          <a:endParaRPr lang="fr-FR"/>
        </a:p>
      </dgm:t>
    </dgm:pt>
    <dgm:pt modelId="{25590E52-2A3C-4D76-B978-0939CC2753CD}">
      <dgm:prSet phldrT="[Texte]" custT="1"/>
      <dgm:spPr/>
      <dgm:t>
        <a:bodyPr/>
        <a:lstStyle/>
        <a:p>
          <a:pPr algn="l"/>
          <a:r>
            <a:rPr lang="fr-FR" sz="1200" dirty="0">
              <a:latin typeface="Open Sans"/>
            </a:rPr>
            <a:t>Présenter l’engagement de </a:t>
          </a:r>
          <a:r>
            <a:rPr lang="fr-FR" sz="1200" dirty="0" err="1">
              <a:latin typeface="Open Sans"/>
            </a:rPr>
            <a:t>Servier</a:t>
          </a:r>
          <a:r>
            <a:rPr lang="fr-FR" sz="1200" dirty="0">
              <a:latin typeface="Open Sans"/>
            </a:rPr>
            <a:t> en </a:t>
          </a:r>
          <a:r>
            <a:rPr lang="fr-FR" sz="1200" dirty="0" err="1">
              <a:latin typeface="Open Sans"/>
            </a:rPr>
            <a:t>cancerologie</a:t>
          </a:r>
          <a:r>
            <a:rPr lang="fr-FR" sz="1200" dirty="0">
              <a:latin typeface="Open Sans"/>
            </a:rPr>
            <a:t> et hématologie</a:t>
          </a:r>
        </a:p>
      </dgm:t>
    </dgm:pt>
    <dgm:pt modelId="{F7AF765F-7CA0-4484-8663-32DFCD3CD374}" type="parTrans" cxnId="{CC7BB67E-A91B-4A4A-97FA-5455092B4DFA}">
      <dgm:prSet/>
      <dgm:spPr/>
      <dgm:t>
        <a:bodyPr/>
        <a:lstStyle/>
        <a:p>
          <a:endParaRPr lang="fr-FR"/>
        </a:p>
      </dgm:t>
    </dgm:pt>
    <dgm:pt modelId="{951356A1-BB9E-4C88-9170-08BEE18AD6B1}" type="sibTrans" cxnId="{CC7BB67E-A91B-4A4A-97FA-5455092B4DFA}">
      <dgm:prSet/>
      <dgm:spPr/>
      <dgm:t>
        <a:bodyPr/>
        <a:lstStyle/>
        <a:p>
          <a:endParaRPr lang="fr-FR"/>
        </a:p>
      </dgm:t>
    </dgm:pt>
    <dgm:pt modelId="{7A7C710F-EF3E-42A0-B17B-ED06ED7F2AF9}">
      <dgm:prSet phldrT="[Texte]" custT="1"/>
      <dgm:spPr/>
      <dgm:t>
        <a:bodyPr/>
        <a:lstStyle/>
        <a:p>
          <a:pPr algn="l"/>
          <a:r>
            <a:rPr lang="fr-FR" sz="1200" dirty="0">
              <a:latin typeface="Open Sans"/>
            </a:rPr>
            <a:t>Comprendre le management médecins pour les patients  déjà traité pour le </a:t>
          </a:r>
          <a:r>
            <a:rPr lang="fr-FR" sz="1200" dirty="0" err="1">
              <a:latin typeface="Open Sans"/>
            </a:rPr>
            <a:t>CCRm</a:t>
          </a:r>
          <a:endParaRPr lang="fr-FR" sz="1200" dirty="0">
            <a:latin typeface="Open Sans"/>
          </a:endParaRPr>
        </a:p>
      </dgm:t>
    </dgm:pt>
    <dgm:pt modelId="{A5E10F13-6618-4026-88B7-A509D1D3FB3E}" type="parTrans" cxnId="{4585C3B6-3577-47BB-BCE4-36EA14F15879}">
      <dgm:prSet/>
      <dgm:spPr/>
      <dgm:t>
        <a:bodyPr/>
        <a:lstStyle/>
        <a:p>
          <a:endParaRPr lang="fr-FR"/>
        </a:p>
      </dgm:t>
    </dgm:pt>
    <dgm:pt modelId="{0C1502B0-C7F8-48CE-BDF8-98363D0D69BE}" type="sibTrans" cxnId="{4585C3B6-3577-47BB-BCE4-36EA14F15879}">
      <dgm:prSet/>
      <dgm:spPr/>
      <dgm:t>
        <a:bodyPr/>
        <a:lstStyle/>
        <a:p>
          <a:endParaRPr lang="fr-FR"/>
        </a:p>
      </dgm:t>
    </dgm:pt>
    <dgm:pt modelId="{7F476D7F-20FA-4C58-83C3-F8C46CD2F9DA}">
      <dgm:prSet phldrT="[Texte]"/>
      <dgm:spPr/>
      <dgm:t>
        <a:bodyPr/>
        <a:lstStyle/>
        <a:p>
          <a:r>
            <a:rPr lang="fr-FR"/>
            <a:t>Visite2</a:t>
          </a:r>
        </a:p>
      </dgm:t>
    </dgm:pt>
    <dgm:pt modelId="{5E9845DB-48B7-4223-B6AD-0BDBE29DAB39}" type="parTrans" cxnId="{81E7ED1A-0F1E-412D-AB04-A32CEADAF798}">
      <dgm:prSet/>
      <dgm:spPr/>
      <dgm:t>
        <a:bodyPr/>
        <a:lstStyle/>
        <a:p>
          <a:endParaRPr lang="fr-FR"/>
        </a:p>
      </dgm:t>
    </dgm:pt>
    <dgm:pt modelId="{58912A43-49CC-4D62-9B1B-9FDCA38DBC80}" type="sibTrans" cxnId="{81E7ED1A-0F1E-412D-AB04-A32CEADAF798}">
      <dgm:prSet/>
      <dgm:spPr/>
      <dgm:t>
        <a:bodyPr/>
        <a:lstStyle/>
        <a:p>
          <a:endParaRPr lang="fr-FR"/>
        </a:p>
      </dgm:t>
    </dgm:pt>
    <dgm:pt modelId="{FF11502D-2BC3-4BB6-9D4C-31290BFAB79F}">
      <dgm:prSet phldrT="[Texte]" custT="1"/>
      <dgm:spPr/>
      <dgm:t>
        <a:bodyPr/>
        <a:lstStyle/>
        <a:p>
          <a:r>
            <a:rPr lang="fr-FR" sz="1200" dirty="0">
              <a:latin typeface="Open Sans"/>
            </a:rPr>
            <a:t>Valeur clinique de LONSURF : présenter RECOURSE Phase3</a:t>
          </a:r>
        </a:p>
      </dgm:t>
    </dgm:pt>
    <dgm:pt modelId="{2AE97523-3AF0-4497-BB07-5E6BA1E7FA08}" type="parTrans" cxnId="{85CB2CC4-BD6E-44ED-B2F2-A173DCA1DF46}">
      <dgm:prSet/>
      <dgm:spPr/>
      <dgm:t>
        <a:bodyPr/>
        <a:lstStyle/>
        <a:p>
          <a:endParaRPr lang="fr-FR"/>
        </a:p>
      </dgm:t>
    </dgm:pt>
    <dgm:pt modelId="{225C4865-304C-4A07-9811-FDC7FB2B2171}" type="sibTrans" cxnId="{85CB2CC4-BD6E-44ED-B2F2-A173DCA1DF46}">
      <dgm:prSet/>
      <dgm:spPr/>
      <dgm:t>
        <a:bodyPr/>
        <a:lstStyle/>
        <a:p>
          <a:endParaRPr lang="fr-FR"/>
        </a:p>
      </dgm:t>
    </dgm:pt>
    <dgm:pt modelId="{4D8CA392-A347-4804-842A-F8D1E0EC86B7}">
      <dgm:prSet phldrT="[Texte]"/>
      <dgm:spPr/>
      <dgm:t>
        <a:bodyPr/>
        <a:lstStyle/>
        <a:p>
          <a:r>
            <a:rPr lang="fr-FR"/>
            <a:t>Visite3</a:t>
          </a:r>
        </a:p>
      </dgm:t>
    </dgm:pt>
    <dgm:pt modelId="{2685C6E9-315F-4101-83E3-AEAD916C1E10}" type="parTrans" cxnId="{C9A63932-5615-4291-984F-C0C4B0C76F65}">
      <dgm:prSet/>
      <dgm:spPr/>
      <dgm:t>
        <a:bodyPr/>
        <a:lstStyle/>
        <a:p>
          <a:endParaRPr lang="fr-FR"/>
        </a:p>
      </dgm:t>
    </dgm:pt>
    <dgm:pt modelId="{1F56B702-AF96-4622-9DE2-AB0BC9120647}" type="sibTrans" cxnId="{C9A63932-5615-4291-984F-C0C4B0C76F65}">
      <dgm:prSet/>
      <dgm:spPr/>
      <dgm:t>
        <a:bodyPr/>
        <a:lstStyle/>
        <a:p>
          <a:endParaRPr lang="fr-FR"/>
        </a:p>
      </dgm:t>
    </dgm:pt>
    <dgm:pt modelId="{6FD7C170-E3B0-4359-A418-281786A0DB83}">
      <dgm:prSet phldrT="[Texte]" custT="1"/>
      <dgm:spPr/>
      <dgm:t>
        <a:bodyPr/>
        <a:lstStyle/>
        <a:p>
          <a:r>
            <a:rPr lang="fr-FR" sz="1200" dirty="0">
              <a:latin typeface="Open Sans"/>
            </a:rPr>
            <a:t>Convaincre les oncologues de la valeur de LONSURF</a:t>
          </a:r>
        </a:p>
      </dgm:t>
    </dgm:pt>
    <dgm:pt modelId="{671280A7-2A3A-4C6F-BF9D-5C04A23FEFA3}" type="parTrans" cxnId="{6286CF7C-E158-4A30-B469-5CF69D14BEB8}">
      <dgm:prSet/>
      <dgm:spPr/>
      <dgm:t>
        <a:bodyPr/>
        <a:lstStyle/>
        <a:p>
          <a:endParaRPr lang="fr-FR"/>
        </a:p>
      </dgm:t>
    </dgm:pt>
    <dgm:pt modelId="{BE25A25D-C5D9-4686-A777-C01D6D52340A}" type="sibTrans" cxnId="{6286CF7C-E158-4A30-B469-5CF69D14BEB8}">
      <dgm:prSet/>
      <dgm:spPr/>
      <dgm:t>
        <a:bodyPr/>
        <a:lstStyle/>
        <a:p>
          <a:endParaRPr lang="fr-FR"/>
        </a:p>
      </dgm:t>
    </dgm:pt>
    <dgm:pt modelId="{BB138D60-2BC6-4AB0-A697-31BA4A73B51A}">
      <dgm:prSet phldrT="[Texte]" custT="1"/>
      <dgm:spPr/>
      <dgm:t>
        <a:bodyPr/>
        <a:lstStyle/>
        <a:p>
          <a:pPr algn="l"/>
          <a:r>
            <a:rPr lang="fr-FR" sz="1200" dirty="0">
              <a:latin typeface="Open Sans"/>
            </a:rPr>
            <a:t>Discuter les besoins et les attentes pour le traitement des </a:t>
          </a:r>
          <a:r>
            <a:rPr lang="fr-FR" sz="1200" dirty="0" err="1">
              <a:latin typeface="Open Sans"/>
            </a:rPr>
            <a:t>CCRm</a:t>
          </a:r>
          <a:endParaRPr lang="fr-FR" sz="1200" dirty="0">
            <a:latin typeface="Open Sans"/>
          </a:endParaRPr>
        </a:p>
      </dgm:t>
    </dgm:pt>
    <dgm:pt modelId="{CC8EF13A-A83C-4BED-AF88-067CAE8BC62F}" type="parTrans" cxnId="{A14D2954-2549-44FF-9349-2C207F6BB0F4}">
      <dgm:prSet/>
      <dgm:spPr/>
      <dgm:t>
        <a:bodyPr/>
        <a:lstStyle/>
        <a:p>
          <a:endParaRPr lang="fr-FR"/>
        </a:p>
      </dgm:t>
    </dgm:pt>
    <dgm:pt modelId="{1A1BC44D-AD1F-4A90-9648-59DEC3363EC8}" type="sibTrans" cxnId="{A14D2954-2549-44FF-9349-2C207F6BB0F4}">
      <dgm:prSet/>
      <dgm:spPr/>
      <dgm:t>
        <a:bodyPr/>
        <a:lstStyle/>
        <a:p>
          <a:endParaRPr lang="fr-FR"/>
        </a:p>
      </dgm:t>
    </dgm:pt>
    <dgm:pt modelId="{D191D237-E0D6-4CD8-AC90-CEE2174FD3F2}">
      <dgm:prSet phldrT="[Texte]"/>
      <dgm:spPr/>
      <dgm:t>
        <a:bodyPr/>
        <a:lstStyle/>
        <a:p>
          <a:r>
            <a:rPr lang="fr-FR"/>
            <a:t>Visite4 </a:t>
          </a:r>
        </a:p>
      </dgm:t>
    </dgm:pt>
    <dgm:pt modelId="{7CC3D095-3C69-4D4C-8815-4C5637F082E3}" type="parTrans" cxnId="{D1B8F2F1-AF63-43DD-8BB9-FFC741AB4ECC}">
      <dgm:prSet/>
      <dgm:spPr/>
      <dgm:t>
        <a:bodyPr/>
        <a:lstStyle/>
        <a:p>
          <a:endParaRPr lang="fr-FR"/>
        </a:p>
      </dgm:t>
    </dgm:pt>
    <dgm:pt modelId="{FD705FAF-F8E2-43FF-9A88-A879CD31ECE5}" type="sibTrans" cxnId="{D1B8F2F1-AF63-43DD-8BB9-FFC741AB4ECC}">
      <dgm:prSet/>
      <dgm:spPr/>
      <dgm:t>
        <a:bodyPr/>
        <a:lstStyle/>
        <a:p>
          <a:endParaRPr lang="fr-FR"/>
        </a:p>
      </dgm:t>
    </dgm:pt>
    <dgm:pt modelId="{7094C2AF-36DC-4A1E-8ACF-DB523887A6AF}">
      <dgm:prSet custT="1"/>
      <dgm:spPr/>
      <dgm:t>
        <a:bodyPr/>
        <a:lstStyle/>
        <a:p>
          <a:r>
            <a:rPr lang="fr-FR" sz="1200" dirty="0">
              <a:latin typeface="Open Sans"/>
            </a:rPr>
            <a:t>Encourager la 1ère expérience LONSURF  et recueillir les Feedback</a:t>
          </a:r>
        </a:p>
        <a:p>
          <a:r>
            <a:rPr lang="fr-FR" sz="1200" dirty="0">
              <a:latin typeface="Open Sans"/>
            </a:rPr>
            <a:t>S’assurer des pratiques de bonne </a:t>
          </a:r>
          <a:r>
            <a:rPr lang="fr-FR" sz="1200" dirty="0" err="1">
              <a:latin typeface="Open Sans"/>
            </a:rPr>
            <a:t>préscription</a:t>
          </a:r>
          <a:endParaRPr lang="fr-FR" sz="1200" dirty="0">
            <a:latin typeface="Open Sans"/>
          </a:endParaRPr>
        </a:p>
      </dgm:t>
    </dgm:pt>
    <dgm:pt modelId="{83101CFB-A652-4660-A180-55F140A26D25}" type="parTrans" cxnId="{F0863B14-060C-4D8B-A8ED-79A4224B4259}">
      <dgm:prSet/>
      <dgm:spPr/>
      <dgm:t>
        <a:bodyPr/>
        <a:lstStyle/>
        <a:p>
          <a:endParaRPr lang="fr-FR"/>
        </a:p>
      </dgm:t>
    </dgm:pt>
    <dgm:pt modelId="{4C3B748A-8544-4222-885E-682A621D58CB}" type="sibTrans" cxnId="{F0863B14-060C-4D8B-A8ED-79A4224B4259}">
      <dgm:prSet/>
      <dgm:spPr/>
      <dgm:t>
        <a:bodyPr/>
        <a:lstStyle/>
        <a:p>
          <a:endParaRPr lang="fr-FR"/>
        </a:p>
      </dgm:t>
    </dgm:pt>
    <dgm:pt modelId="{FA9347F7-C9A5-42BE-BEFE-2A3882E8D51A}">
      <dgm:prSet/>
      <dgm:spPr/>
      <dgm:t>
        <a:bodyPr/>
        <a:lstStyle/>
        <a:p>
          <a:r>
            <a:rPr lang="fr-FR" dirty="0"/>
            <a:t>Visite5</a:t>
          </a:r>
        </a:p>
      </dgm:t>
    </dgm:pt>
    <dgm:pt modelId="{CF94AA26-5307-4AFC-A391-06A03944D0D9}" type="parTrans" cxnId="{1607648C-5BB6-4B67-BA09-A435018331DE}">
      <dgm:prSet/>
      <dgm:spPr/>
      <dgm:t>
        <a:bodyPr/>
        <a:lstStyle/>
        <a:p>
          <a:endParaRPr lang="fr-FR"/>
        </a:p>
      </dgm:t>
    </dgm:pt>
    <dgm:pt modelId="{FF8FA522-08F0-4D18-BDA9-CB921AC7F948}" type="sibTrans" cxnId="{1607648C-5BB6-4B67-BA09-A435018331DE}">
      <dgm:prSet/>
      <dgm:spPr/>
      <dgm:t>
        <a:bodyPr/>
        <a:lstStyle/>
        <a:p>
          <a:endParaRPr lang="fr-FR"/>
        </a:p>
      </dgm:t>
    </dgm:pt>
    <dgm:pt modelId="{21A25E3D-C1A8-4FDC-BFDF-FBC295C6F9D3}">
      <dgm:prSet/>
      <dgm:spPr/>
      <dgm:t>
        <a:bodyPr/>
        <a:lstStyle/>
        <a:p>
          <a:r>
            <a:rPr lang="fr-FR" dirty="0"/>
            <a:t>Visite6</a:t>
          </a:r>
        </a:p>
      </dgm:t>
    </dgm:pt>
    <dgm:pt modelId="{93D8A7FA-B90E-47E5-B611-7EDBD8C33103}" type="parTrans" cxnId="{02279788-8CB8-4EB9-AC67-6B3B132FD6A2}">
      <dgm:prSet/>
      <dgm:spPr/>
      <dgm:t>
        <a:bodyPr/>
        <a:lstStyle/>
        <a:p>
          <a:endParaRPr lang="fr-FR"/>
        </a:p>
      </dgm:t>
    </dgm:pt>
    <dgm:pt modelId="{DB55D424-4101-4339-83C9-EB52463527AC}" type="sibTrans" cxnId="{02279788-8CB8-4EB9-AC67-6B3B132FD6A2}">
      <dgm:prSet/>
      <dgm:spPr/>
      <dgm:t>
        <a:bodyPr/>
        <a:lstStyle/>
        <a:p>
          <a:endParaRPr lang="fr-FR"/>
        </a:p>
      </dgm:t>
    </dgm:pt>
    <dgm:pt modelId="{9AD6BE92-E2CC-4D3A-9000-1095D58AF3E4}">
      <dgm:prSet custT="1"/>
      <dgm:spPr/>
      <dgm:t>
        <a:bodyPr/>
        <a:lstStyle/>
        <a:p>
          <a:r>
            <a:rPr lang="fr-FR" sz="1200" dirty="0">
              <a:latin typeface="Open Sans"/>
            </a:rPr>
            <a:t>Présenter aux </a:t>
          </a:r>
          <a:r>
            <a:rPr lang="fr-FR" sz="1200" dirty="0" err="1">
              <a:latin typeface="Open Sans"/>
            </a:rPr>
            <a:t>medecins</a:t>
          </a:r>
          <a:r>
            <a:rPr lang="fr-FR" sz="1200" dirty="0">
              <a:latin typeface="Open Sans"/>
            </a:rPr>
            <a:t> le mécanisme d’action de </a:t>
          </a:r>
          <a:r>
            <a:rPr lang="fr-FR" sz="1200" dirty="0" err="1">
              <a:latin typeface="Open Sans"/>
            </a:rPr>
            <a:t>Lonsurf</a:t>
          </a:r>
          <a:endParaRPr lang="fr-FR" sz="1200" dirty="0">
            <a:latin typeface="Open Sans"/>
          </a:endParaRPr>
        </a:p>
      </dgm:t>
    </dgm:pt>
    <dgm:pt modelId="{B9947339-25BF-4087-853E-454BC3E46A86}" type="parTrans" cxnId="{C9F1F5F9-2E80-4B42-B777-1A23CD0BAB4F}">
      <dgm:prSet/>
      <dgm:spPr/>
      <dgm:t>
        <a:bodyPr/>
        <a:lstStyle/>
        <a:p>
          <a:endParaRPr lang="fr-FR"/>
        </a:p>
      </dgm:t>
    </dgm:pt>
    <dgm:pt modelId="{56732233-B428-4C25-8EDE-D681FFE6D5AA}" type="sibTrans" cxnId="{C9F1F5F9-2E80-4B42-B777-1A23CD0BAB4F}">
      <dgm:prSet/>
      <dgm:spPr/>
      <dgm:t>
        <a:bodyPr/>
        <a:lstStyle/>
        <a:p>
          <a:endParaRPr lang="fr-FR"/>
        </a:p>
      </dgm:t>
    </dgm:pt>
    <dgm:pt modelId="{3A37BF26-ABA0-4563-8667-0020318FE004}">
      <dgm:prSet custT="1"/>
      <dgm:spPr/>
      <dgm:t>
        <a:bodyPr/>
        <a:lstStyle/>
        <a:p>
          <a:r>
            <a:rPr lang="fr-FR" sz="1200" dirty="0">
              <a:latin typeface="Open Sans"/>
            </a:rPr>
            <a:t>Positionner LONSURF en 3ème ligne avant les stratégies de rechallenge et les autres monothérapies</a:t>
          </a:r>
        </a:p>
      </dgm:t>
    </dgm:pt>
    <dgm:pt modelId="{7321DB9C-0C1C-4BB8-B064-0FA3D2891E6F}" type="parTrans" cxnId="{AC3DFF29-CF12-4D7B-BEE4-A60C26608077}">
      <dgm:prSet/>
      <dgm:spPr/>
      <dgm:t>
        <a:bodyPr/>
        <a:lstStyle/>
        <a:p>
          <a:endParaRPr lang="fr-FR"/>
        </a:p>
      </dgm:t>
    </dgm:pt>
    <dgm:pt modelId="{E28A84C3-46D0-4255-B204-DD6B342DA846}" type="sibTrans" cxnId="{AC3DFF29-CF12-4D7B-BEE4-A60C26608077}">
      <dgm:prSet/>
      <dgm:spPr/>
      <dgm:t>
        <a:bodyPr/>
        <a:lstStyle/>
        <a:p>
          <a:endParaRPr lang="fr-FR"/>
        </a:p>
      </dgm:t>
    </dgm:pt>
    <dgm:pt modelId="{5580566E-3AFE-4749-975D-397E36FAC56F}" type="pres">
      <dgm:prSet presAssocID="{D1B6439B-1ABB-4020-85D9-3BF1D6C6BA0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4B444F5D-D0D5-4BF5-8255-415B7CE016A7}" type="pres">
      <dgm:prSet presAssocID="{C12D312E-F48B-4A9D-93C2-D0D31B7FFBC5}" presName="composite" presStyleCnt="0"/>
      <dgm:spPr/>
    </dgm:pt>
    <dgm:pt modelId="{00F1D050-FB8A-43EF-A4EB-A772CF25D943}" type="pres">
      <dgm:prSet presAssocID="{C12D312E-F48B-4A9D-93C2-D0D31B7FFBC5}" presName="parTx" presStyleLbl="alignNode1" presStyleIdx="0" presStyleCnt="6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46EC4732-CF27-4B68-B448-5D3323A37D9A}" type="pres">
      <dgm:prSet presAssocID="{C12D312E-F48B-4A9D-93C2-D0D31B7FFBC5}" presName="desTx" presStyleLbl="alignAccFollowNode1" presStyleIdx="0" presStyleCnt="6">
        <dgm:presLayoutVars/>
      </dgm:prSet>
      <dgm:spPr/>
      <dgm:t>
        <a:bodyPr/>
        <a:lstStyle/>
        <a:p>
          <a:endParaRPr lang="fr-FR"/>
        </a:p>
      </dgm:t>
    </dgm:pt>
    <dgm:pt modelId="{88A896E2-3E7B-4B0B-BA3F-188B8B1D05C1}" type="pres">
      <dgm:prSet presAssocID="{783CCAED-459A-4EF4-9A46-E1718E5459BA}" presName="space" presStyleCnt="0"/>
      <dgm:spPr/>
    </dgm:pt>
    <dgm:pt modelId="{A1105951-C43B-404A-AA30-3CBEEC2DFB77}" type="pres">
      <dgm:prSet presAssocID="{7F476D7F-20FA-4C58-83C3-F8C46CD2F9DA}" presName="composite" presStyleCnt="0"/>
      <dgm:spPr/>
    </dgm:pt>
    <dgm:pt modelId="{99C5711E-78DE-49AF-AA7E-E3D88B28614A}" type="pres">
      <dgm:prSet presAssocID="{7F476D7F-20FA-4C58-83C3-F8C46CD2F9DA}" presName="parTx" presStyleLbl="alignNode1" presStyleIdx="1" presStyleCnt="6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78F2C559-876B-4877-B37A-A1FE5D0417FC}" type="pres">
      <dgm:prSet presAssocID="{7F476D7F-20FA-4C58-83C3-F8C46CD2F9DA}" presName="desTx" presStyleLbl="alignAccFollowNode1" presStyleIdx="1" presStyleCnt="6">
        <dgm:presLayoutVars/>
      </dgm:prSet>
      <dgm:spPr/>
      <dgm:t>
        <a:bodyPr/>
        <a:lstStyle/>
        <a:p>
          <a:endParaRPr lang="fr-FR"/>
        </a:p>
      </dgm:t>
    </dgm:pt>
    <dgm:pt modelId="{E536AB70-900A-47CA-90C9-197F7D84A630}" type="pres">
      <dgm:prSet presAssocID="{58912A43-49CC-4D62-9B1B-9FDCA38DBC80}" presName="space" presStyleCnt="0"/>
      <dgm:spPr/>
    </dgm:pt>
    <dgm:pt modelId="{F7CFCF55-8A7D-4BDE-BAC6-291EA33FA92F}" type="pres">
      <dgm:prSet presAssocID="{4D8CA392-A347-4804-842A-F8D1E0EC86B7}" presName="composite" presStyleCnt="0"/>
      <dgm:spPr/>
    </dgm:pt>
    <dgm:pt modelId="{72979932-A8C1-47DE-AEC2-8966437957FA}" type="pres">
      <dgm:prSet presAssocID="{4D8CA392-A347-4804-842A-F8D1E0EC86B7}" presName="parTx" presStyleLbl="alignNode1" presStyleIdx="2" presStyleCnt="6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FF128F87-FD79-433C-BE20-D7CEC907F0DC}" type="pres">
      <dgm:prSet presAssocID="{4D8CA392-A347-4804-842A-F8D1E0EC86B7}" presName="desTx" presStyleLbl="alignAccFollowNode1" presStyleIdx="2" presStyleCnt="6">
        <dgm:presLayoutVars/>
      </dgm:prSet>
      <dgm:spPr/>
      <dgm:t>
        <a:bodyPr/>
        <a:lstStyle/>
        <a:p>
          <a:endParaRPr lang="fr-FR"/>
        </a:p>
      </dgm:t>
    </dgm:pt>
    <dgm:pt modelId="{66767894-F2EA-4F9F-83FF-A7427D7A10DE}" type="pres">
      <dgm:prSet presAssocID="{1F56B702-AF96-4622-9DE2-AB0BC9120647}" presName="space" presStyleCnt="0"/>
      <dgm:spPr/>
    </dgm:pt>
    <dgm:pt modelId="{00E2F43E-185D-44D3-87F5-CE5C4AB9086A}" type="pres">
      <dgm:prSet presAssocID="{D191D237-E0D6-4CD8-AC90-CEE2174FD3F2}" presName="composite" presStyleCnt="0"/>
      <dgm:spPr/>
    </dgm:pt>
    <dgm:pt modelId="{876622DB-4818-4D67-B76C-BF726647D71D}" type="pres">
      <dgm:prSet presAssocID="{D191D237-E0D6-4CD8-AC90-CEE2174FD3F2}" presName="parTx" presStyleLbl="alignNode1" presStyleIdx="3" presStyleCnt="6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5071D581-AF8F-4530-955A-62C168AF3FEC}" type="pres">
      <dgm:prSet presAssocID="{D191D237-E0D6-4CD8-AC90-CEE2174FD3F2}" presName="desTx" presStyleLbl="alignAccFollowNode1" presStyleIdx="3" presStyleCnt="6">
        <dgm:presLayoutVars/>
      </dgm:prSet>
      <dgm:spPr/>
      <dgm:t>
        <a:bodyPr/>
        <a:lstStyle/>
        <a:p>
          <a:endParaRPr lang="fr-FR"/>
        </a:p>
      </dgm:t>
    </dgm:pt>
    <dgm:pt modelId="{AE021992-B402-4AEE-A447-EE461364C5DF}" type="pres">
      <dgm:prSet presAssocID="{FD705FAF-F8E2-43FF-9A88-A879CD31ECE5}" presName="space" presStyleCnt="0"/>
      <dgm:spPr/>
    </dgm:pt>
    <dgm:pt modelId="{348DC646-942D-43B4-AEE2-8A079E90C9CB}" type="pres">
      <dgm:prSet presAssocID="{FA9347F7-C9A5-42BE-BEFE-2A3882E8D51A}" presName="composite" presStyleCnt="0"/>
      <dgm:spPr/>
    </dgm:pt>
    <dgm:pt modelId="{B64510FA-2859-4883-9F7B-E04836B58723}" type="pres">
      <dgm:prSet presAssocID="{FA9347F7-C9A5-42BE-BEFE-2A3882E8D51A}" presName="parTx" presStyleLbl="alignNode1" presStyleIdx="4" presStyleCnt="6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AE150733-71A8-46B6-A2B2-048122C62676}" type="pres">
      <dgm:prSet presAssocID="{FA9347F7-C9A5-42BE-BEFE-2A3882E8D51A}" presName="desTx" presStyleLbl="alignAccFollowNode1" presStyleIdx="4" presStyleCnt="6">
        <dgm:presLayoutVars/>
      </dgm:prSet>
      <dgm:spPr/>
      <dgm:t>
        <a:bodyPr/>
        <a:lstStyle/>
        <a:p>
          <a:endParaRPr lang="fr-FR"/>
        </a:p>
      </dgm:t>
    </dgm:pt>
    <dgm:pt modelId="{886E3237-B6CE-49AE-A580-001EF376C9E5}" type="pres">
      <dgm:prSet presAssocID="{FF8FA522-08F0-4D18-BDA9-CB921AC7F948}" presName="space" presStyleCnt="0"/>
      <dgm:spPr/>
    </dgm:pt>
    <dgm:pt modelId="{F6137FE5-F2AF-46D6-8B4C-170E81D3D663}" type="pres">
      <dgm:prSet presAssocID="{21A25E3D-C1A8-4FDC-BFDF-FBC295C6F9D3}" presName="composite" presStyleCnt="0"/>
      <dgm:spPr/>
    </dgm:pt>
    <dgm:pt modelId="{273D71DC-D226-4C22-82E5-F08A2AA72097}" type="pres">
      <dgm:prSet presAssocID="{21A25E3D-C1A8-4FDC-BFDF-FBC295C6F9D3}" presName="parTx" presStyleLbl="alignNode1" presStyleIdx="5" presStyleCnt="6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78D73AC4-A8FF-4799-A720-A6EE852858BF}" type="pres">
      <dgm:prSet presAssocID="{21A25E3D-C1A8-4FDC-BFDF-FBC295C6F9D3}" presName="desTx" presStyleLbl="alignAccFollowNode1" presStyleIdx="5" presStyleCnt="6">
        <dgm:presLayoutVars/>
      </dgm:prSet>
      <dgm:spPr/>
      <dgm:t>
        <a:bodyPr/>
        <a:lstStyle/>
        <a:p>
          <a:endParaRPr lang="fr-FR"/>
        </a:p>
      </dgm:t>
    </dgm:pt>
  </dgm:ptLst>
  <dgm:cxnLst>
    <dgm:cxn modelId="{8138366E-1BAE-451E-84D3-8A7D38414FA5}" type="presOf" srcId="{D1B6439B-1ABB-4020-85D9-3BF1D6C6BA01}" destId="{5580566E-3AFE-4749-975D-397E36FAC56F}" srcOrd="0" destOrd="0" presId="urn:microsoft.com/office/officeart/2016/7/layout/ChevronBlockProcess"/>
    <dgm:cxn modelId="{81E7ED1A-0F1E-412D-AB04-A32CEADAF798}" srcId="{D1B6439B-1ABB-4020-85D9-3BF1D6C6BA01}" destId="{7F476D7F-20FA-4C58-83C3-F8C46CD2F9DA}" srcOrd="1" destOrd="0" parTransId="{5E9845DB-48B7-4223-B6AD-0BDBE29DAB39}" sibTransId="{58912A43-49CC-4D62-9B1B-9FDCA38DBC80}"/>
    <dgm:cxn modelId="{4D3AA4A8-A009-4D0B-B2D4-4D5076A46368}" type="presOf" srcId="{7A7C710F-EF3E-42A0-B17B-ED06ED7F2AF9}" destId="{46EC4732-CF27-4B68-B448-5D3323A37D9A}" srcOrd="0" destOrd="1" presId="urn:microsoft.com/office/officeart/2016/7/layout/ChevronBlockProcess"/>
    <dgm:cxn modelId="{23A302EF-61A1-4B83-B09D-A84DFA6CCE53}" type="presOf" srcId="{7F476D7F-20FA-4C58-83C3-F8C46CD2F9DA}" destId="{99C5711E-78DE-49AF-AA7E-E3D88B28614A}" srcOrd="0" destOrd="0" presId="urn:microsoft.com/office/officeart/2016/7/layout/ChevronBlockProcess"/>
    <dgm:cxn modelId="{AC3DFF29-CF12-4D7B-BEE4-A60C26608077}" srcId="{21A25E3D-C1A8-4FDC-BFDF-FBC295C6F9D3}" destId="{3A37BF26-ABA0-4563-8667-0020318FE004}" srcOrd="0" destOrd="0" parTransId="{7321DB9C-0C1C-4BB8-B064-0FA3D2891E6F}" sibTransId="{E28A84C3-46D0-4255-B204-DD6B342DA846}"/>
    <dgm:cxn modelId="{CCBEBAC8-8731-44F3-81C7-1BA4062AFB88}" type="presOf" srcId="{C12D312E-F48B-4A9D-93C2-D0D31B7FFBC5}" destId="{00F1D050-FB8A-43EF-A4EB-A772CF25D943}" srcOrd="0" destOrd="0" presId="urn:microsoft.com/office/officeart/2016/7/layout/ChevronBlockProcess"/>
    <dgm:cxn modelId="{D6966EF2-56E1-46FB-9C62-286280FE738F}" type="presOf" srcId="{3A37BF26-ABA0-4563-8667-0020318FE004}" destId="{78D73AC4-A8FF-4799-A720-A6EE852858BF}" srcOrd="0" destOrd="0" presId="urn:microsoft.com/office/officeart/2016/7/layout/ChevronBlockProcess"/>
    <dgm:cxn modelId="{129B5641-6FB7-46F7-A3F0-8967FA74CE8C}" type="presOf" srcId="{9AD6BE92-E2CC-4D3A-9000-1095D58AF3E4}" destId="{AE150733-71A8-46B6-A2B2-048122C62676}" srcOrd="0" destOrd="0" presId="urn:microsoft.com/office/officeart/2016/7/layout/ChevronBlockProcess"/>
    <dgm:cxn modelId="{146CC858-CF6E-4F3E-843F-F836F7985DE9}" type="presOf" srcId="{4D8CA392-A347-4804-842A-F8D1E0EC86B7}" destId="{72979932-A8C1-47DE-AEC2-8966437957FA}" srcOrd="0" destOrd="0" presId="urn:microsoft.com/office/officeart/2016/7/layout/ChevronBlockProcess"/>
    <dgm:cxn modelId="{C9F1F5F9-2E80-4B42-B777-1A23CD0BAB4F}" srcId="{FA9347F7-C9A5-42BE-BEFE-2A3882E8D51A}" destId="{9AD6BE92-E2CC-4D3A-9000-1095D58AF3E4}" srcOrd="0" destOrd="0" parTransId="{B9947339-25BF-4087-853E-454BC3E46A86}" sibTransId="{56732233-B428-4C25-8EDE-D681FFE6D5AA}"/>
    <dgm:cxn modelId="{C933C107-ECA3-48D3-8168-22A1C899F0F6}" type="presOf" srcId="{FA9347F7-C9A5-42BE-BEFE-2A3882E8D51A}" destId="{B64510FA-2859-4883-9F7B-E04836B58723}" srcOrd="0" destOrd="0" presId="urn:microsoft.com/office/officeart/2016/7/layout/ChevronBlockProcess"/>
    <dgm:cxn modelId="{C9A63932-5615-4291-984F-C0C4B0C76F65}" srcId="{D1B6439B-1ABB-4020-85D9-3BF1D6C6BA01}" destId="{4D8CA392-A347-4804-842A-F8D1E0EC86B7}" srcOrd="2" destOrd="0" parTransId="{2685C6E9-315F-4101-83E3-AEAD916C1E10}" sibTransId="{1F56B702-AF96-4622-9DE2-AB0BC9120647}"/>
    <dgm:cxn modelId="{D1B8F2F1-AF63-43DD-8BB9-FFC741AB4ECC}" srcId="{D1B6439B-1ABB-4020-85D9-3BF1D6C6BA01}" destId="{D191D237-E0D6-4CD8-AC90-CEE2174FD3F2}" srcOrd="3" destOrd="0" parTransId="{7CC3D095-3C69-4D4C-8815-4C5637F082E3}" sibTransId="{FD705FAF-F8E2-43FF-9A88-A879CD31ECE5}"/>
    <dgm:cxn modelId="{25AC4629-10C3-430A-BFA4-8F71AC9FBA6F}" type="presOf" srcId="{BB138D60-2BC6-4AB0-A697-31BA4A73B51A}" destId="{46EC4732-CF27-4B68-B448-5D3323A37D9A}" srcOrd="0" destOrd="2" presId="urn:microsoft.com/office/officeart/2016/7/layout/ChevronBlockProcess"/>
    <dgm:cxn modelId="{EDAA4F43-C34D-4590-9A83-C3D0D6EF8187}" type="presOf" srcId="{21A25E3D-C1A8-4FDC-BFDF-FBC295C6F9D3}" destId="{273D71DC-D226-4C22-82E5-F08A2AA72097}" srcOrd="0" destOrd="0" presId="urn:microsoft.com/office/officeart/2016/7/layout/ChevronBlockProcess"/>
    <dgm:cxn modelId="{85CB2CC4-BD6E-44ED-B2F2-A173DCA1DF46}" srcId="{7F476D7F-20FA-4C58-83C3-F8C46CD2F9DA}" destId="{FF11502D-2BC3-4BB6-9D4C-31290BFAB79F}" srcOrd="0" destOrd="0" parTransId="{2AE97523-3AF0-4497-BB07-5E6BA1E7FA08}" sibTransId="{225C4865-304C-4A07-9811-FDC7FB2B2171}"/>
    <dgm:cxn modelId="{52A31C39-1F93-4CC0-A046-211E778244B3}" srcId="{D1B6439B-1ABB-4020-85D9-3BF1D6C6BA01}" destId="{C12D312E-F48B-4A9D-93C2-D0D31B7FFBC5}" srcOrd="0" destOrd="0" parTransId="{458D3E44-956A-4D21-AE72-7610B3F462AD}" sibTransId="{783CCAED-459A-4EF4-9A46-E1718E5459BA}"/>
    <dgm:cxn modelId="{47ABC9BE-1996-45B8-84DF-B914FDE3766F}" type="presOf" srcId="{25590E52-2A3C-4D76-B978-0939CC2753CD}" destId="{46EC4732-CF27-4B68-B448-5D3323A37D9A}" srcOrd="0" destOrd="0" presId="urn:microsoft.com/office/officeart/2016/7/layout/ChevronBlockProcess"/>
    <dgm:cxn modelId="{02279788-8CB8-4EB9-AC67-6B3B132FD6A2}" srcId="{D1B6439B-1ABB-4020-85D9-3BF1D6C6BA01}" destId="{21A25E3D-C1A8-4FDC-BFDF-FBC295C6F9D3}" srcOrd="5" destOrd="0" parTransId="{93D8A7FA-B90E-47E5-B611-7EDBD8C33103}" sibTransId="{DB55D424-4101-4339-83C9-EB52463527AC}"/>
    <dgm:cxn modelId="{4585C3B6-3577-47BB-BCE4-36EA14F15879}" srcId="{C12D312E-F48B-4A9D-93C2-D0D31B7FFBC5}" destId="{7A7C710F-EF3E-42A0-B17B-ED06ED7F2AF9}" srcOrd="1" destOrd="0" parTransId="{A5E10F13-6618-4026-88B7-A509D1D3FB3E}" sibTransId="{0C1502B0-C7F8-48CE-BDF8-98363D0D69BE}"/>
    <dgm:cxn modelId="{F0863B14-060C-4D8B-A8ED-79A4224B4259}" srcId="{D191D237-E0D6-4CD8-AC90-CEE2174FD3F2}" destId="{7094C2AF-36DC-4A1E-8ACF-DB523887A6AF}" srcOrd="0" destOrd="0" parTransId="{83101CFB-A652-4660-A180-55F140A26D25}" sibTransId="{4C3B748A-8544-4222-885E-682A621D58CB}"/>
    <dgm:cxn modelId="{BECB32BF-7F98-412B-A8E7-ECDB555C0856}" type="presOf" srcId="{6FD7C170-E3B0-4359-A418-281786A0DB83}" destId="{FF128F87-FD79-433C-BE20-D7CEC907F0DC}" srcOrd="0" destOrd="0" presId="urn:microsoft.com/office/officeart/2016/7/layout/ChevronBlockProcess"/>
    <dgm:cxn modelId="{A14D2954-2549-44FF-9349-2C207F6BB0F4}" srcId="{C12D312E-F48B-4A9D-93C2-D0D31B7FFBC5}" destId="{BB138D60-2BC6-4AB0-A697-31BA4A73B51A}" srcOrd="2" destOrd="0" parTransId="{CC8EF13A-A83C-4BED-AF88-067CAE8BC62F}" sibTransId="{1A1BC44D-AD1F-4A90-9648-59DEC3363EC8}"/>
    <dgm:cxn modelId="{1607648C-5BB6-4B67-BA09-A435018331DE}" srcId="{D1B6439B-1ABB-4020-85D9-3BF1D6C6BA01}" destId="{FA9347F7-C9A5-42BE-BEFE-2A3882E8D51A}" srcOrd="4" destOrd="0" parTransId="{CF94AA26-5307-4AFC-A391-06A03944D0D9}" sibTransId="{FF8FA522-08F0-4D18-BDA9-CB921AC7F948}"/>
    <dgm:cxn modelId="{6286CF7C-E158-4A30-B469-5CF69D14BEB8}" srcId="{4D8CA392-A347-4804-842A-F8D1E0EC86B7}" destId="{6FD7C170-E3B0-4359-A418-281786A0DB83}" srcOrd="0" destOrd="0" parTransId="{671280A7-2A3A-4C6F-BF9D-5C04A23FEFA3}" sibTransId="{BE25A25D-C5D9-4686-A777-C01D6D52340A}"/>
    <dgm:cxn modelId="{CC7BB67E-A91B-4A4A-97FA-5455092B4DFA}" srcId="{C12D312E-F48B-4A9D-93C2-D0D31B7FFBC5}" destId="{25590E52-2A3C-4D76-B978-0939CC2753CD}" srcOrd="0" destOrd="0" parTransId="{F7AF765F-7CA0-4484-8663-32DFCD3CD374}" sibTransId="{951356A1-BB9E-4C88-9170-08BEE18AD6B1}"/>
    <dgm:cxn modelId="{B10C8EC4-DCE8-4BED-84FD-95D9A9DF2D4C}" type="presOf" srcId="{FF11502D-2BC3-4BB6-9D4C-31290BFAB79F}" destId="{78F2C559-876B-4877-B37A-A1FE5D0417FC}" srcOrd="0" destOrd="0" presId="urn:microsoft.com/office/officeart/2016/7/layout/ChevronBlockProcess"/>
    <dgm:cxn modelId="{4121468F-593C-4F9D-93DA-D29067ABFFFA}" type="presOf" srcId="{7094C2AF-36DC-4A1E-8ACF-DB523887A6AF}" destId="{5071D581-AF8F-4530-955A-62C168AF3FEC}" srcOrd="0" destOrd="0" presId="urn:microsoft.com/office/officeart/2016/7/layout/ChevronBlockProcess"/>
    <dgm:cxn modelId="{711977FC-2689-4303-AEBC-47DA21CB498E}" type="presOf" srcId="{D191D237-E0D6-4CD8-AC90-CEE2174FD3F2}" destId="{876622DB-4818-4D67-B76C-BF726647D71D}" srcOrd="0" destOrd="0" presId="urn:microsoft.com/office/officeart/2016/7/layout/ChevronBlockProcess"/>
    <dgm:cxn modelId="{D5DBD40A-5A7A-45AD-8812-E075ACAD31D1}" type="presParOf" srcId="{5580566E-3AFE-4749-975D-397E36FAC56F}" destId="{4B444F5D-D0D5-4BF5-8255-415B7CE016A7}" srcOrd="0" destOrd="0" presId="urn:microsoft.com/office/officeart/2016/7/layout/ChevronBlockProcess"/>
    <dgm:cxn modelId="{BE90E7C6-268F-4293-AA85-E430F93CC2DB}" type="presParOf" srcId="{4B444F5D-D0D5-4BF5-8255-415B7CE016A7}" destId="{00F1D050-FB8A-43EF-A4EB-A772CF25D943}" srcOrd="0" destOrd="0" presId="urn:microsoft.com/office/officeart/2016/7/layout/ChevronBlockProcess"/>
    <dgm:cxn modelId="{A7EEB05E-09A3-47E9-AE04-9FE796090B96}" type="presParOf" srcId="{4B444F5D-D0D5-4BF5-8255-415B7CE016A7}" destId="{46EC4732-CF27-4B68-B448-5D3323A37D9A}" srcOrd="1" destOrd="0" presId="urn:microsoft.com/office/officeart/2016/7/layout/ChevronBlockProcess"/>
    <dgm:cxn modelId="{9F48BCF7-A2D7-4C32-A0A6-EEB93A05A6C7}" type="presParOf" srcId="{5580566E-3AFE-4749-975D-397E36FAC56F}" destId="{88A896E2-3E7B-4B0B-BA3F-188B8B1D05C1}" srcOrd="1" destOrd="0" presId="urn:microsoft.com/office/officeart/2016/7/layout/ChevronBlockProcess"/>
    <dgm:cxn modelId="{C950EAA4-ED6D-4E6A-AD4D-388396C1A15D}" type="presParOf" srcId="{5580566E-3AFE-4749-975D-397E36FAC56F}" destId="{A1105951-C43B-404A-AA30-3CBEEC2DFB77}" srcOrd="2" destOrd="0" presId="urn:microsoft.com/office/officeart/2016/7/layout/ChevronBlockProcess"/>
    <dgm:cxn modelId="{E5AB9A79-B4C1-480F-87E0-50928C2DFCFB}" type="presParOf" srcId="{A1105951-C43B-404A-AA30-3CBEEC2DFB77}" destId="{99C5711E-78DE-49AF-AA7E-E3D88B28614A}" srcOrd="0" destOrd="0" presId="urn:microsoft.com/office/officeart/2016/7/layout/ChevronBlockProcess"/>
    <dgm:cxn modelId="{BF6F120B-971E-419B-B37D-B035DB7782CD}" type="presParOf" srcId="{A1105951-C43B-404A-AA30-3CBEEC2DFB77}" destId="{78F2C559-876B-4877-B37A-A1FE5D0417FC}" srcOrd="1" destOrd="0" presId="urn:microsoft.com/office/officeart/2016/7/layout/ChevronBlockProcess"/>
    <dgm:cxn modelId="{FA6799CB-0436-479F-B253-0650BD7D504D}" type="presParOf" srcId="{5580566E-3AFE-4749-975D-397E36FAC56F}" destId="{E536AB70-900A-47CA-90C9-197F7D84A630}" srcOrd="3" destOrd="0" presId="urn:microsoft.com/office/officeart/2016/7/layout/ChevronBlockProcess"/>
    <dgm:cxn modelId="{FEDD5379-E010-4201-8A00-EBE2BCF3700B}" type="presParOf" srcId="{5580566E-3AFE-4749-975D-397E36FAC56F}" destId="{F7CFCF55-8A7D-4BDE-BAC6-291EA33FA92F}" srcOrd="4" destOrd="0" presId="urn:microsoft.com/office/officeart/2016/7/layout/ChevronBlockProcess"/>
    <dgm:cxn modelId="{B15C34F1-0B4C-4269-924C-DC12356D0A33}" type="presParOf" srcId="{F7CFCF55-8A7D-4BDE-BAC6-291EA33FA92F}" destId="{72979932-A8C1-47DE-AEC2-8966437957FA}" srcOrd="0" destOrd="0" presId="urn:microsoft.com/office/officeart/2016/7/layout/ChevronBlockProcess"/>
    <dgm:cxn modelId="{FEA1621E-E83F-40E4-91EB-81E573A89381}" type="presParOf" srcId="{F7CFCF55-8A7D-4BDE-BAC6-291EA33FA92F}" destId="{FF128F87-FD79-433C-BE20-D7CEC907F0DC}" srcOrd="1" destOrd="0" presId="urn:microsoft.com/office/officeart/2016/7/layout/ChevronBlockProcess"/>
    <dgm:cxn modelId="{89A1CD3E-29E0-4BE4-A551-9CB9A22EEB4A}" type="presParOf" srcId="{5580566E-3AFE-4749-975D-397E36FAC56F}" destId="{66767894-F2EA-4F9F-83FF-A7427D7A10DE}" srcOrd="5" destOrd="0" presId="urn:microsoft.com/office/officeart/2016/7/layout/ChevronBlockProcess"/>
    <dgm:cxn modelId="{9B0D95D1-D064-48C1-8316-64008CB49155}" type="presParOf" srcId="{5580566E-3AFE-4749-975D-397E36FAC56F}" destId="{00E2F43E-185D-44D3-87F5-CE5C4AB9086A}" srcOrd="6" destOrd="0" presId="urn:microsoft.com/office/officeart/2016/7/layout/ChevronBlockProcess"/>
    <dgm:cxn modelId="{63E6859B-C216-4C20-B778-250343EDF5B2}" type="presParOf" srcId="{00E2F43E-185D-44D3-87F5-CE5C4AB9086A}" destId="{876622DB-4818-4D67-B76C-BF726647D71D}" srcOrd="0" destOrd="0" presId="urn:microsoft.com/office/officeart/2016/7/layout/ChevronBlockProcess"/>
    <dgm:cxn modelId="{6C185947-AAA0-4125-BD6B-3316AD564429}" type="presParOf" srcId="{00E2F43E-185D-44D3-87F5-CE5C4AB9086A}" destId="{5071D581-AF8F-4530-955A-62C168AF3FEC}" srcOrd="1" destOrd="0" presId="urn:microsoft.com/office/officeart/2016/7/layout/ChevronBlockProcess"/>
    <dgm:cxn modelId="{32C622D7-BBCE-45EB-874B-5704442644C1}" type="presParOf" srcId="{5580566E-3AFE-4749-975D-397E36FAC56F}" destId="{AE021992-B402-4AEE-A447-EE461364C5DF}" srcOrd="7" destOrd="0" presId="urn:microsoft.com/office/officeart/2016/7/layout/ChevronBlockProcess"/>
    <dgm:cxn modelId="{36D26A7B-DF30-4694-9694-CC57DBBD49E5}" type="presParOf" srcId="{5580566E-3AFE-4749-975D-397E36FAC56F}" destId="{348DC646-942D-43B4-AEE2-8A079E90C9CB}" srcOrd="8" destOrd="0" presId="urn:microsoft.com/office/officeart/2016/7/layout/ChevronBlockProcess"/>
    <dgm:cxn modelId="{7D934023-A5D6-46BA-AD94-DCC6702C0E95}" type="presParOf" srcId="{348DC646-942D-43B4-AEE2-8A079E90C9CB}" destId="{B64510FA-2859-4883-9F7B-E04836B58723}" srcOrd="0" destOrd="0" presId="urn:microsoft.com/office/officeart/2016/7/layout/ChevronBlockProcess"/>
    <dgm:cxn modelId="{091CF7DA-B7C1-44C4-9651-7F5093F14CB8}" type="presParOf" srcId="{348DC646-942D-43B4-AEE2-8A079E90C9CB}" destId="{AE150733-71A8-46B6-A2B2-048122C62676}" srcOrd="1" destOrd="0" presId="urn:microsoft.com/office/officeart/2016/7/layout/ChevronBlockProcess"/>
    <dgm:cxn modelId="{0EB2AAD8-285A-464C-A9BB-696581428C0B}" type="presParOf" srcId="{5580566E-3AFE-4749-975D-397E36FAC56F}" destId="{886E3237-B6CE-49AE-A580-001EF376C9E5}" srcOrd="9" destOrd="0" presId="urn:microsoft.com/office/officeart/2016/7/layout/ChevronBlockProcess"/>
    <dgm:cxn modelId="{3CDB1A8C-67B9-4798-9A07-A890CA08881F}" type="presParOf" srcId="{5580566E-3AFE-4749-975D-397E36FAC56F}" destId="{F6137FE5-F2AF-46D6-8B4C-170E81D3D663}" srcOrd="10" destOrd="0" presId="urn:microsoft.com/office/officeart/2016/7/layout/ChevronBlockProcess"/>
    <dgm:cxn modelId="{F610AFCB-E4EF-42A7-BA13-C4575C663569}" type="presParOf" srcId="{F6137FE5-F2AF-46D6-8B4C-170E81D3D663}" destId="{273D71DC-D226-4C22-82E5-F08A2AA72097}" srcOrd="0" destOrd="0" presId="urn:microsoft.com/office/officeart/2016/7/layout/ChevronBlockProcess"/>
    <dgm:cxn modelId="{3CDEE6A5-A243-4E22-91B3-8468741DD599}" type="presParOf" srcId="{F6137FE5-F2AF-46D6-8B4C-170E81D3D663}" destId="{78D73AC4-A8FF-4799-A720-A6EE852858BF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8181E4-5537-42FD-92CF-B24226B9F311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15BEEA5-D20C-4250-A413-642945BB3BF0}">
      <dgm:prSet phldrT="[Texte]"/>
      <dgm:spPr/>
      <dgm:t>
        <a:bodyPr/>
        <a:lstStyle/>
        <a:p>
          <a:r>
            <a:rPr lang="fr-FR" dirty="0"/>
            <a:t>Connectez des experts internationaux du monde entier pour discuter de la pratique clinique</a:t>
          </a:r>
        </a:p>
      </dgm:t>
    </dgm:pt>
    <dgm:pt modelId="{C2769228-B503-4461-ACA4-570B5C428029}" type="parTrans" cxnId="{482B6409-E8BA-4C4C-BFCC-42A032F0948D}">
      <dgm:prSet/>
      <dgm:spPr/>
      <dgm:t>
        <a:bodyPr/>
        <a:lstStyle/>
        <a:p>
          <a:endParaRPr lang="fr-FR"/>
        </a:p>
      </dgm:t>
    </dgm:pt>
    <dgm:pt modelId="{DD49B969-5B3F-45CD-A6D8-272014890A6B}" type="sibTrans" cxnId="{482B6409-E8BA-4C4C-BFCC-42A032F0948D}">
      <dgm:prSet/>
      <dgm:spPr/>
      <dgm:t>
        <a:bodyPr/>
        <a:lstStyle/>
        <a:p>
          <a:endParaRPr lang="fr-FR"/>
        </a:p>
      </dgm:t>
    </dgm:pt>
    <dgm:pt modelId="{BAD9B591-82CD-4161-875A-9F2AE2391DD8}">
      <dgm:prSet/>
      <dgm:spPr/>
      <dgm:t>
        <a:bodyPr/>
        <a:lstStyle/>
        <a:p>
          <a:r>
            <a:rPr lang="fr-FR"/>
            <a:t>Développer des initiatives pour les patients Sport, nutrition et cancer</a:t>
          </a:r>
          <a:endParaRPr lang="fr-FR" dirty="0"/>
        </a:p>
      </dgm:t>
    </dgm:pt>
    <dgm:pt modelId="{54036B02-9D69-44F5-BAC0-971BBB22286C}" type="parTrans" cxnId="{CC652A6F-752A-4BD0-A851-8F25AE3471C8}">
      <dgm:prSet/>
      <dgm:spPr/>
      <dgm:t>
        <a:bodyPr/>
        <a:lstStyle/>
        <a:p>
          <a:endParaRPr lang="fr-FR"/>
        </a:p>
      </dgm:t>
    </dgm:pt>
    <dgm:pt modelId="{17F59511-ED12-4F92-972B-69A3C87A4FC4}" type="sibTrans" cxnId="{CC652A6F-752A-4BD0-A851-8F25AE3471C8}">
      <dgm:prSet/>
      <dgm:spPr/>
      <dgm:t>
        <a:bodyPr/>
        <a:lstStyle/>
        <a:p>
          <a:endParaRPr lang="fr-FR"/>
        </a:p>
      </dgm:t>
    </dgm:pt>
    <dgm:pt modelId="{6AB75DAC-3042-4022-9812-E3C66263C30E}">
      <dgm:prSet phldrT="[Texte]"/>
      <dgm:spPr/>
      <dgm:t>
        <a:bodyPr/>
        <a:lstStyle/>
        <a:p>
          <a:r>
            <a:rPr lang="fr-FR" dirty="0"/>
            <a:t>Partager l'expérience de pratique clinique à travers la discussion de cas cliniques</a:t>
          </a:r>
        </a:p>
        <a:p>
          <a:r>
            <a:rPr lang="fr-FR" dirty="0"/>
            <a:t>Illustrer le lieu </a:t>
          </a:r>
          <a:r>
            <a:rPr lang="fr-FR" dirty="0" err="1"/>
            <a:t>Lonsurf</a:t>
          </a:r>
          <a:r>
            <a:rPr lang="fr-FR" dirty="0"/>
            <a:t> dans le bon ordre,</a:t>
          </a:r>
        </a:p>
      </dgm:t>
    </dgm:pt>
    <dgm:pt modelId="{CAD32D39-572F-407A-9328-DA5D7504C4CE}" type="sibTrans" cxnId="{149F00FF-7695-443C-AF03-94A9FF43C9F0}">
      <dgm:prSet/>
      <dgm:spPr/>
      <dgm:t>
        <a:bodyPr/>
        <a:lstStyle/>
        <a:p>
          <a:endParaRPr lang="fr-FR"/>
        </a:p>
      </dgm:t>
    </dgm:pt>
    <dgm:pt modelId="{F1E67AB7-3484-48E2-B517-7405294E5D1F}" type="parTrans" cxnId="{149F00FF-7695-443C-AF03-94A9FF43C9F0}">
      <dgm:prSet/>
      <dgm:spPr/>
      <dgm:t>
        <a:bodyPr/>
        <a:lstStyle/>
        <a:p>
          <a:endParaRPr lang="fr-FR"/>
        </a:p>
      </dgm:t>
    </dgm:pt>
    <dgm:pt modelId="{F58F5B6C-DCFE-4C57-98F5-CAC1C01CD336}" type="pres">
      <dgm:prSet presAssocID="{9C8181E4-5537-42FD-92CF-B24226B9F311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9AFBC02A-594B-4CB2-9D18-142C1A103D89}" type="pres">
      <dgm:prSet presAssocID="{6AB75DAC-3042-4022-9812-E3C66263C30E}" presName="linNode" presStyleCnt="0"/>
      <dgm:spPr/>
    </dgm:pt>
    <dgm:pt modelId="{1CD8E91A-05CC-4ECC-8E97-2D544650B728}" type="pres">
      <dgm:prSet presAssocID="{6AB75DAC-3042-4022-9812-E3C66263C30E}" presName="parentShp" presStyleLbl="node1" presStyleIdx="0" presStyleCnt="3" custLinFactNeighborX="17821" custLinFactNeighborY="-14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88D8C27-56B2-4B1B-9C22-B848AE029BBD}" type="pres">
      <dgm:prSet presAssocID="{6AB75DAC-3042-4022-9812-E3C66263C30E}" presName="childShp" presStyleLbl="bgAccFollowNode1" presStyleIdx="0" presStyleCnt="3" custScaleX="5185" custScaleY="96418" custLinFactNeighborX="-89798" custLinFactNeighborY="382">
        <dgm:presLayoutVars>
          <dgm:bulletEnabled val="1"/>
        </dgm:presLayoutVars>
      </dgm:prSet>
      <dgm:spPr/>
    </dgm:pt>
    <dgm:pt modelId="{78F4B7D6-3A68-4192-B58E-B9B8207AD7BC}" type="pres">
      <dgm:prSet presAssocID="{CAD32D39-572F-407A-9328-DA5D7504C4CE}" presName="spacing" presStyleCnt="0"/>
      <dgm:spPr/>
    </dgm:pt>
    <dgm:pt modelId="{F7FAB1B8-E25A-4604-A386-09F069F52796}" type="pres">
      <dgm:prSet presAssocID="{F15BEEA5-D20C-4250-A413-642945BB3BF0}" presName="linNode" presStyleCnt="0"/>
      <dgm:spPr/>
    </dgm:pt>
    <dgm:pt modelId="{B023A6CC-5332-4EAD-B763-3D9991CFA379}" type="pres">
      <dgm:prSet presAssocID="{F15BEEA5-D20C-4250-A413-642945BB3BF0}" presName="parentShp" presStyleLbl="node1" presStyleIdx="1" presStyleCnt="3" custLinFactNeighborX="20297" custLinFactNeighborY="-18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F723814-8A2E-4AF5-8311-864B0DF5939E}" type="pres">
      <dgm:prSet presAssocID="{F15BEEA5-D20C-4250-A413-642945BB3BF0}" presName="childShp" presStyleLbl="bgAccFollowNode1" presStyleIdx="1" presStyleCnt="3" custScaleX="7144" custLinFactNeighborX="-88749" custLinFactNeighborY="935">
        <dgm:presLayoutVars>
          <dgm:bulletEnabled val="1"/>
        </dgm:presLayoutVars>
      </dgm:prSet>
      <dgm:spPr/>
    </dgm:pt>
    <dgm:pt modelId="{3CB5B88F-7E86-4DA7-A778-39D2AE3F0B87}" type="pres">
      <dgm:prSet presAssocID="{DD49B969-5B3F-45CD-A6D8-272014890A6B}" presName="spacing" presStyleCnt="0"/>
      <dgm:spPr/>
    </dgm:pt>
    <dgm:pt modelId="{D262849A-3C3C-4073-800E-F6E94443B92E}" type="pres">
      <dgm:prSet presAssocID="{BAD9B591-82CD-4161-875A-9F2AE2391DD8}" presName="linNode" presStyleCnt="0"/>
      <dgm:spPr/>
    </dgm:pt>
    <dgm:pt modelId="{B7B62995-408E-4035-806B-F2CA93531852}" type="pres">
      <dgm:prSet presAssocID="{BAD9B591-82CD-4161-875A-9F2AE2391DD8}" presName="parentShp" presStyleLbl="node1" presStyleIdx="2" presStyleCnt="3" custLinFactNeighborX="1926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EC3FC36-F401-45FA-8E3B-AD9A92B3E18A}" type="pres">
      <dgm:prSet presAssocID="{BAD9B591-82CD-4161-875A-9F2AE2391DD8}" presName="childShp" presStyleLbl="bgAccFollowNode1" presStyleIdx="2" presStyleCnt="3" custAng="0" custFlipHor="0" custScaleX="6655" custLinFactNeighborX="-87364" custLinFactNeighborY="-1119">
        <dgm:presLayoutVars>
          <dgm:bulletEnabled val="1"/>
        </dgm:presLayoutVars>
      </dgm:prSet>
      <dgm:spPr/>
    </dgm:pt>
  </dgm:ptLst>
  <dgm:cxnLst>
    <dgm:cxn modelId="{A063BF4A-BCFF-44F5-BAB9-5DF73156E62A}" type="presOf" srcId="{BAD9B591-82CD-4161-875A-9F2AE2391DD8}" destId="{B7B62995-408E-4035-806B-F2CA93531852}" srcOrd="0" destOrd="0" presId="urn:microsoft.com/office/officeart/2005/8/layout/vList6"/>
    <dgm:cxn modelId="{CC652A6F-752A-4BD0-A851-8F25AE3471C8}" srcId="{9C8181E4-5537-42FD-92CF-B24226B9F311}" destId="{BAD9B591-82CD-4161-875A-9F2AE2391DD8}" srcOrd="2" destOrd="0" parTransId="{54036B02-9D69-44F5-BAC0-971BBB22286C}" sibTransId="{17F59511-ED12-4F92-972B-69A3C87A4FC4}"/>
    <dgm:cxn modelId="{AE29FE59-B900-43A3-9F15-2876FD005151}" type="presOf" srcId="{6AB75DAC-3042-4022-9812-E3C66263C30E}" destId="{1CD8E91A-05CC-4ECC-8E97-2D544650B728}" srcOrd="0" destOrd="0" presId="urn:microsoft.com/office/officeart/2005/8/layout/vList6"/>
    <dgm:cxn modelId="{149F00FF-7695-443C-AF03-94A9FF43C9F0}" srcId="{9C8181E4-5537-42FD-92CF-B24226B9F311}" destId="{6AB75DAC-3042-4022-9812-E3C66263C30E}" srcOrd="0" destOrd="0" parTransId="{F1E67AB7-3484-48E2-B517-7405294E5D1F}" sibTransId="{CAD32D39-572F-407A-9328-DA5D7504C4CE}"/>
    <dgm:cxn modelId="{C713F8E4-B697-469D-97B2-8F141E889BA2}" type="presOf" srcId="{9C8181E4-5537-42FD-92CF-B24226B9F311}" destId="{F58F5B6C-DCFE-4C57-98F5-CAC1C01CD336}" srcOrd="0" destOrd="0" presId="urn:microsoft.com/office/officeart/2005/8/layout/vList6"/>
    <dgm:cxn modelId="{482B6409-E8BA-4C4C-BFCC-42A032F0948D}" srcId="{9C8181E4-5537-42FD-92CF-B24226B9F311}" destId="{F15BEEA5-D20C-4250-A413-642945BB3BF0}" srcOrd="1" destOrd="0" parTransId="{C2769228-B503-4461-ACA4-570B5C428029}" sibTransId="{DD49B969-5B3F-45CD-A6D8-272014890A6B}"/>
    <dgm:cxn modelId="{595A3D7F-46CC-4C39-9F47-EEAA1A1BE817}" type="presOf" srcId="{F15BEEA5-D20C-4250-A413-642945BB3BF0}" destId="{B023A6CC-5332-4EAD-B763-3D9991CFA379}" srcOrd="0" destOrd="0" presId="urn:microsoft.com/office/officeart/2005/8/layout/vList6"/>
    <dgm:cxn modelId="{FF24E22D-9F11-4C85-BB49-541A5DEB1CC3}" type="presParOf" srcId="{F58F5B6C-DCFE-4C57-98F5-CAC1C01CD336}" destId="{9AFBC02A-594B-4CB2-9D18-142C1A103D89}" srcOrd="0" destOrd="0" presId="urn:microsoft.com/office/officeart/2005/8/layout/vList6"/>
    <dgm:cxn modelId="{21247E54-1DE3-405D-BE2B-2433D55C139A}" type="presParOf" srcId="{9AFBC02A-594B-4CB2-9D18-142C1A103D89}" destId="{1CD8E91A-05CC-4ECC-8E97-2D544650B728}" srcOrd="0" destOrd="0" presId="urn:microsoft.com/office/officeart/2005/8/layout/vList6"/>
    <dgm:cxn modelId="{BFB5D21C-B84B-496B-817C-3CB1BA550530}" type="presParOf" srcId="{9AFBC02A-594B-4CB2-9D18-142C1A103D89}" destId="{488D8C27-56B2-4B1B-9C22-B848AE029BBD}" srcOrd="1" destOrd="0" presId="urn:microsoft.com/office/officeart/2005/8/layout/vList6"/>
    <dgm:cxn modelId="{1B5E87C4-12AB-4E03-B07F-FC785A9F5367}" type="presParOf" srcId="{F58F5B6C-DCFE-4C57-98F5-CAC1C01CD336}" destId="{78F4B7D6-3A68-4192-B58E-B9B8207AD7BC}" srcOrd="1" destOrd="0" presId="urn:microsoft.com/office/officeart/2005/8/layout/vList6"/>
    <dgm:cxn modelId="{F091E07A-550E-434A-AAF5-34EC33A20193}" type="presParOf" srcId="{F58F5B6C-DCFE-4C57-98F5-CAC1C01CD336}" destId="{F7FAB1B8-E25A-4604-A386-09F069F52796}" srcOrd="2" destOrd="0" presId="urn:microsoft.com/office/officeart/2005/8/layout/vList6"/>
    <dgm:cxn modelId="{A103A2F7-DE2B-48D2-9C62-E8306651E6CD}" type="presParOf" srcId="{F7FAB1B8-E25A-4604-A386-09F069F52796}" destId="{B023A6CC-5332-4EAD-B763-3D9991CFA379}" srcOrd="0" destOrd="0" presId="urn:microsoft.com/office/officeart/2005/8/layout/vList6"/>
    <dgm:cxn modelId="{6D808FAB-7C4A-4AF4-BF08-127911B29070}" type="presParOf" srcId="{F7FAB1B8-E25A-4604-A386-09F069F52796}" destId="{9F723814-8A2E-4AF5-8311-864B0DF5939E}" srcOrd="1" destOrd="0" presId="urn:microsoft.com/office/officeart/2005/8/layout/vList6"/>
    <dgm:cxn modelId="{277B7177-9A5A-4E64-970B-61CFBC1AF328}" type="presParOf" srcId="{F58F5B6C-DCFE-4C57-98F5-CAC1C01CD336}" destId="{3CB5B88F-7E86-4DA7-A778-39D2AE3F0B87}" srcOrd="3" destOrd="0" presId="urn:microsoft.com/office/officeart/2005/8/layout/vList6"/>
    <dgm:cxn modelId="{3796A45E-9882-4D45-B6AC-289247826C66}" type="presParOf" srcId="{F58F5B6C-DCFE-4C57-98F5-CAC1C01CD336}" destId="{D262849A-3C3C-4073-800E-F6E94443B92E}" srcOrd="4" destOrd="0" presId="urn:microsoft.com/office/officeart/2005/8/layout/vList6"/>
    <dgm:cxn modelId="{5501D9C2-A47E-4367-986C-1C9CBA2C25C8}" type="presParOf" srcId="{D262849A-3C3C-4073-800E-F6E94443B92E}" destId="{B7B62995-408E-4035-806B-F2CA93531852}" srcOrd="0" destOrd="0" presId="urn:microsoft.com/office/officeart/2005/8/layout/vList6"/>
    <dgm:cxn modelId="{D4E3969E-2C6B-424C-9B87-66EE3B131F48}" type="presParOf" srcId="{D262849A-3C3C-4073-800E-F6E94443B92E}" destId="{1EC3FC36-F401-45FA-8E3B-AD9A92B3E18A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DC0E64-F19E-42FD-97D6-E0166516CE5D}">
      <dsp:nvSpPr>
        <dsp:cNvPr id="0" name=""/>
        <dsp:cNvSpPr/>
      </dsp:nvSpPr>
      <dsp:spPr>
        <a:xfrm>
          <a:off x="1159458" y="48506"/>
          <a:ext cx="2870916" cy="2818534"/>
        </a:xfrm>
        <a:prstGeom prst="ellipse">
          <a:avLst/>
        </a:prstGeom>
        <a:solidFill>
          <a:srgbClr val="FCB41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14812" tIns="17780" rIns="214812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>
              <a:latin typeface="Open Sans"/>
            </a:rPr>
            <a:t>Générer une expérience patient positif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>
              <a:latin typeface="Open Sans"/>
            </a:rPr>
            <a:t>Renforcer la perception de l’efficacité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>
              <a:latin typeface="Open Sans"/>
            </a:rPr>
            <a:t>Une plus longue durée de traitement</a:t>
          </a:r>
        </a:p>
      </dsp:txBody>
      <dsp:txXfrm>
        <a:off x="1579894" y="461271"/>
        <a:ext cx="2030044" cy="1993004"/>
      </dsp:txXfrm>
    </dsp:sp>
    <dsp:sp modelId="{908049BA-F0B1-4027-96CA-7CA458D0B89B}">
      <dsp:nvSpPr>
        <dsp:cNvPr id="0" name=""/>
        <dsp:cNvSpPr/>
      </dsp:nvSpPr>
      <dsp:spPr>
        <a:xfrm>
          <a:off x="3401678" y="92561"/>
          <a:ext cx="2529767" cy="2700108"/>
        </a:xfrm>
        <a:prstGeom prst="ellipse">
          <a:avLst/>
        </a:prstGeom>
        <a:solidFill>
          <a:srgbClr val="CB1B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14812" tIns="19050" rIns="214812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>
              <a:latin typeface="Open Sans"/>
            </a:rPr>
            <a:t>Maximiser la durée du traitement avec un dosage optimal pour de meilleur résultat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500" kern="1200" dirty="0"/>
        </a:p>
      </dsp:txBody>
      <dsp:txXfrm>
        <a:off x="3772154" y="487983"/>
        <a:ext cx="1788815" cy="1909264"/>
      </dsp:txXfrm>
    </dsp:sp>
    <dsp:sp modelId="{0B026255-D692-4FC9-89FA-F516A46FDBCF}">
      <dsp:nvSpPr>
        <dsp:cNvPr id="0" name=""/>
        <dsp:cNvSpPr/>
      </dsp:nvSpPr>
      <dsp:spPr>
        <a:xfrm>
          <a:off x="5396397" y="2121"/>
          <a:ext cx="2840509" cy="2864905"/>
        </a:xfrm>
        <a:prstGeom prst="ellipse">
          <a:avLst/>
        </a:prstGeom>
        <a:solidFill>
          <a:srgbClr val="42AFB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14812" tIns="19050" rIns="214812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>
              <a:latin typeface="Open Sans"/>
            </a:rPr>
            <a:t>Segmentation des médecins</a:t>
          </a:r>
        </a:p>
      </dsp:txBody>
      <dsp:txXfrm>
        <a:off x="5812380" y="421677"/>
        <a:ext cx="2008543" cy="2025793"/>
      </dsp:txXfrm>
    </dsp:sp>
    <dsp:sp modelId="{63605846-89CF-4537-8303-436B7DA11398}">
      <dsp:nvSpPr>
        <dsp:cNvPr id="0" name=""/>
        <dsp:cNvSpPr/>
      </dsp:nvSpPr>
      <dsp:spPr>
        <a:xfrm>
          <a:off x="7010247" y="6064"/>
          <a:ext cx="2920098" cy="2854912"/>
        </a:xfrm>
        <a:prstGeom prst="ellipse">
          <a:avLst/>
        </a:prstGeom>
        <a:solidFill>
          <a:schemeClr val="accent3">
            <a:lumMod val="40000"/>
            <a:lumOff val="60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14812" tIns="15240" rIns="214812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>
              <a:latin typeface="Open Sans"/>
            </a:rPr>
            <a:t>Influencer l’adoption de </a:t>
          </a:r>
          <a:r>
            <a:rPr lang="fr-FR" sz="1200" kern="1200" dirty="0" err="1">
              <a:latin typeface="Open Sans"/>
            </a:rPr>
            <a:t>Lonsurf</a:t>
          </a:r>
          <a:r>
            <a:rPr lang="fr-FR" sz="1200" kern="1200" dirty="0">
              <a:latin typeface="Open Sans"/>
            </a:rPr>
            <a:t> sur le marché du traitement de 3</a:t>
          </a:r>
          <a:r>
            <a:rPr lang="fr-FR" sz="1200" kern="1200" baseline="30000" dirty="0">
              <a:latin typeface="Open Sans"/>
            </a:rPr>
            <a:t>ème</a:t>
          </a:r>
          <a:r>
            <a:rPr lang="fr-FR" sz="1200" kern="1200" dirty="0">
              <a:latin typeface="Open Sans"/>
            </a:rPr>
            <a:t> ligne dans le cancer gastrique et renforcer la perception de son efficacité.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>
              <a:latin typeface="Open Sans"/>
            </a:rPr>
            <a:t>Le launch du cancer gastrique représente une double opportunité </a:t>
          </a:r>
        </a:p>
      </dsp:txBody>
      <dsp:txXfrm>
        <a:off x="7437885" y="424156"/>
        <a:ext cx="2064822" cy="20187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F1D050-FB8A-43EF-A4EB-A772CF25D943}">
      <dsp:nvSpPr>
        <dsp:cNvPr id="0" name=""/>
        <dsp:cNvSpPr/>
      </dsp:nvSpPr>
      <dsp:spPr>
        <a:xfrm>
          <a:off x="11089" y="119282"/>
          <a:ext cx="1844744" cy="553423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332" tIns="68332" rIns="68332" bIns="6833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/>
            <a:t>Visite1</a:t>
          </a:r>
        </a:p>
      </dsp:txBody>
      <dsp:txXfrm>
        <a:off x="177116" y="119282"/>
        <a:ext cx="1512690" cy="553423"/>
      </dsp:txXfrm>
    </dsp:sp>
    <dsp:sp modelId="{46EC4732-CF27-4B68-B448-5D3323A37D9A}">
      <dsp:nvSpPr>
        <dsp:cNvPr id="0" name=""/>
        <dsp:cNvSpPr/>
      </dsp:nvSpPr>
      <dsp:spPr>
        <a:xfrm>
          <a:off x="11089" y="672705"/>
          <a:ext cx="1678717" cy="273807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656" tIns="132656" rIns="132656" bIns="265312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>
              <a:latin typeface="Open Sans"/>
            </a:rPr>
            <a:t>Présenter l’engagement de </a:t>
          </a:r>
          <a:r>
            <a:rPr lang="fr-FR" sz="1200" kern="1200" dirty="0" err="1">
              <a:latin typeface="Open Sans"/>
            </a:rPr>
            <a:t>Servier</a:t>
          </a:r>
          <a:r>
            <a:rPr lang="fr-FR" sz="1200" kern="1200" dirty="0">
              <a:latin typeface="Open Sans"/>
            </a:rPr>
            <a:t> en </a:t>
          </a:r>
          <a:r>
            <a:rPr lang="fr-FR" sz="1200" kern="1200" dirty="0" err="1">
              <a:latin typeface="Open Sans"/>
            </a:rPr>
            <a:t>cancerologie</a:t>
          </a:r>
          <a:r>
            <a:rPr lang="fr-FR" sz="1200" kern="1200" dirty="0">
              <a:latin typeface="Open Sans"/>
            </a:rPr>
            <a:t> et hématologie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>
              <a:latin typeface="Open Sans"/>
            </a:rPr>
            <a:t>Comprendre le management médecins pour les patients  déjà traité pour le </a:t>
          </a:r>
          <a:r>
            <a:rPr lang="fr-FR" sz="1200" kern="1200" dirty="0" err="1">
              <a:latin typeface="Open Sans"/>
            </a:rPr>
            <a:t>CCRm</a:t>
          </a:r>
          <a:endParaRPr lang="fr-FR" sz="1200" kern="1200" dirty="0">
            <a:latin typeface="Open Sans"/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>
              <a:latin typeface="Open Sans"/>
            </a:rPr>
            <a:t>Discuter les besoins et les attentes pour le traitement des </a:t>
          </a:r>
          <a:r>
            <a:rPr lang="fr-FR" sz="1200" kern="1200" dirty="0" err="1">
              <a:latin typeface="Open Sans"/>
            </a:rPr>
            <a:t>CCRm</a:t>
          </a:r>
          <a:endParaRPr lang="fr-FR" sz="1200" kern="1200" dirty="0">
            <a:latin typeface="Open Sans"/>
          </a:endParaRPr>
        </a:p>
      </dsp:txBody>
      <dsp:txXfrm>
        <a:off x="11089" y="672705"/>
        <a:ext cx="1678717" cy="2738074"/>
      </dsp:txXfrm>
    </dsp:sp>
    <dsp:sp modelId="{99C5711E-78DE-49AF-AA7E-E3D88B28614A}">
      <dsp:nvSpPr>
        <dsp:cNvPr id="0" name=""/>
        <dsp:cNvSpPr/>
      </dsp:nvSpPr>
      <dsp:spPr>
        <a:xfrm>
          <a:off x="1801784" y="119282"/>
          <a:ext cx="1844744" cy="553423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332" tIns="68332" rIns="68332" bIns="6833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/>
            <a:t>Visite2</a:t>
          </a:r>
        </a:p>
      </dsp:txBody>
      <dsp:txXfrm>
        <a:off x="1967811" y="119282"/>
        <a:ext cx="1512690" cy="553423"/>
      </dsp:txXfrm>
    </dsp:sp>
    <dsp:sp modelId="{78F2C559-876B-4877-B37A-A1FE5D0417FC}">
      <dsp:nvSpPr>
        <dsp:cNvPr id="0" name=""/>
        <dsp:cNvSpPr/>
      </dsp:nvSpPr>
      <dsp:spPr>
        <a:xfrm>
          <a:off x="1801784" y="672705"/>
          <a:ext cx="1678717" cy="273807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656" tIns="132656" rIns="132656" bIns="265312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>
              <a:latin typeface="Open Sans"/>
            </a:rPr>
            <a:t>Valeur clinique de LONSURF : présenter RECOURSE Phase3</a:t>
          </a:r>
        </a:p>
      </dsp:txBody>
      <dsp:txXfrm>
        <a:off x="1801784" y="672705"/>
        <a:ext cx="1678717" cy="2738074"/>
      </dsp:txXfrm>
    </dsp:sp>
    <dsp:sp modelId="{72979932-A8C1-47DE-AEC2-8966437957FA}">
      <dsp:nvSpPr>
        <dsp:cNvPr id="0" name=""/>
        <dsp:cNvSpPr/>
      </dsp:nvSpPr>
      <dsp:spPr>
        <a:xfrm>
          <a:off x="3592480" y="119282"/>
          <a:ext cx="1844744" cy="553423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332" tIns="68332" rIns="68332" bIns="6833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/>
            <a:t>Visite3</a:t>
          </a:r>
        </a:p>
      </dsp:txBody>
      <dsp:txXfrm>
        <a:off x="3758507" y="119282"/>
        <a:ext cx="1512690" cy="553423"/>
      </dsp:txXfrm>
    </dsp:sp>
    <dsp:sp modelId="{FF128F87-FD79-433C-BE20-D7CEC907F0DC}">
      <dsp:nvSpPr>
        <dsp:cNvPr id="0" name=""/>
        <dsp:cNvSpPr/>
      </dsp:nvSpPr>
      <dsp:spPr>
        <a:xfrm>
          <a:off x="3592480" y="672705"/>
          <a:ext cx="1678717" cy="273807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656" tIns="132656" rIns="132656" bIns="265312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>
              <a:latin typeface="Open Sans"/>
            </a:rPr>
            <a:t>Convaincre les oncologues de la valeur de LONSURF</a:t>
          </a:r>
        </a:p>
      </dsp:txBody>
      <dsp:txXfrm>
        <a:off x="3592480" y="672705"/>
        <a:ext cx="1678717" cy="2738074"/>
      </dsp:txXfrm>
    </dsp:sp>
    <dsp:sp modelId="{876622DB-4818-4D67-B76C-BF726647D71D}">
      <dsp:nvSpPr>
        <dsp:cNvPr id="0" name=""/>
        <dsp:cNvSpPr/>
      </dsp:nvSpPr>
      <dsp:spPr>
        <a:xfrm>
          <a:off x="5383175" y="119282"/>
          <a:ext cx="1844744" cy="553423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332" tIns="68332" rIns="68332" bIns="6833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/>
            <a:t>Visite4 </a:t>
          </a:r>
        </a:p>
      </dsp:txBody>
      <dsp:txXfrm>
        <a:off x="5549202" y="119282"/>
        <a:ext cx="1512690" cy="553423"/>
      </dsp:txXfrm>
    </dsp:sp>
    <dsp:sp modelId="{5071D581-AF8F-4530-955A-62C168AF3FEC}">
      <dsp:nvSpPr>
        <dsp:cNvPr id="0" name=""/>
        <dsp:cNvSpPr/>
      </dsp:nvSpPr>
      <dsp:spPr>
        <a:xfrm>
          <a:off x="5383175" y="672705"/>
          <a:ext cx="1678717" cy="273807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656" tIns="132656" rIns="132656" bIns="265312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>
              <a:latin typeface="Open Sans"/>
            </a:rPr>
            <a:t>Encourager la 1ère expérience LONSURF  et recueillir les Feedback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>
              <a:latin typeface="Open Sans"/>
            </a:rPr>
            <a:t>S’assurer des pratiques de bonne </a:t>
          </a:r>
          <a:r>
            <a:rPr lang="fr-FR" sz="1200" kern="1200" dirty="0" err="1">
              <a:latin typeface="Open Sans"/>
            </a:rPr>
            <a:t>préscription</a:t>
          </a:r>
          <a:endParaRPr lang="fr-FR" sz="1200" kern="1200" dirty="0">
            <a:latin typeface="Open Sans"/>
          </a:endParaRPr>
        </a:p>
      </dsp:txBody>
      <dsp:txXfrm>
        <a:off x="5383175" y="672705"/>
        <a:ext cx="1678717" cy="2738074"/>
      </dsp:txXfrm>
    </dsp:sp>
    <dsp:sp modelId="{B64510FA-2859-4883-9F7B-E04836B58723}">
      <dsp:nvSpPr>
        <dsp:cNvPr id="0" name=""/>
        <dsp:cNvSpPr/>
      </dsp:nvSpPr>
      <dsp:spPr>
        <a:xfrm>
          <a:off x="7173870" y="119282"/>
          <a:ext cx="1844744" cy="553423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332" tIns="68332" rIns="68332" bIns="6833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/>
            <a:t>Visite5</a:t>
          </a:r>
        </a:p>
      </dsp:txBody>
      <dsp:txXfrm>
        <a:off x="7339897" y="119282"/>
        <a:ext cx="1512690" cy="553423"/>
      </dsp:txXfrm>
    </dsp:sp>
    <dsp:sp modelId="{AE150733-71A8-46B6-A2B2-048122C62676}">
      <dsp:nvSpPr>
        <dsp:cNvPr id="0" name=""/>
        <dsp:cNvSpPr/>
      </dsp:nvSpPr>
      <dsp:spPr>
        <a:xfrm>
          <a:off x="7173870" y="672705"/>
          <a:ext cx="1678717" cy="2738074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656" tIns="132656" rIns="132656" bIns="265312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>
              <a:latin typeface="Open Sans"/>
            </a:rPr>
            <a:t>Présenter aux </a:t>
          </a:r>
          <a:r>
            <a:rPr lang="fr-FR" sz="1200" kern="1200" dirty="0" err="1">
              <a:latin typeface="Open Sans"/>
            </a:rPr>
            <a:t>medecins</a:t>
          </a:r>
          <a:r>
            <a:rPr lang="fr-FR" sz="1200" kern="1200" dirty="0">
              <a:latin typeface="Open Sans"/>
            </a:rPr>
            <a:t> le mécanisme d’action de </a:t>
          </a:r>
          <a:r>
            <a:rPr lang="fr-FR" sz="1200" kern="1200" dirty="0" err="1">
              <a:latin typeface="Open Sans"/>
            </a:rPr>
            <a:t>Lonsurf</a:t>
          </a:r>
          <a:endParaRPr lang="fr-FR" sz="1200" kern="1200" dirty="0">
            <a:latin typeface="Open Sans"/>
          </a:endParaRPr>
        </a:p>
      </dsp:txBody>
      <dsp:txXfrm>
        <a:off x="7173870" y="672705"/>
        <a:ext cx="1678717" cy="2738074"/>
      </dsp:txXfrm>
    </dsp:sp>
    <dsp:sp modelId="{273D71DC-D226-4C22-82E5-F08A2AA72097}">
      <dsp:nvSpPr>
        <dsp:cNvPr id="0" name=""/>
        <dsp:cNvSpPr/>
      </dsp:nvSpPr>
      <dsp:spPr>
        <a:xfrm>
          <a:off x="8964566" y="119282"/>
          <a:ext cx="1844744" cy="553423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332" tIns="68332" rIns="68332" bIns="6833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/>
            <a:t>Visite6</a:t>
          </a:r>
        </a:p>
      </dsp:txBody>
      <dsp:txXfrm>
        <a:off x="9130593" y="119282"/>
        <a:ext cx="1512690" cy="553423"/>
      </dsp:txXfrm>
    </dsp:sp>
    <dsp:sp modelId="{78D73AC4-A8FF-4799-A720-A6EE852858BF}">
      <dsp:nvSpPr>
        <dsp:cNvPr id="0" name=""/>
        <dsp:cNvSpPr/>
      </dsp:nvSpPr>
      <dsp:spPr>
        <a:xfrm>
          <a:off x="8964566" y="672705"/>
          <a:ext cx="1678717" cy="273807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656" tIns="132656" rIns="132656" bIns="265312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>
              <a:latin typeface="Open Sans"/>
            </a:rPr>
            <a:t>Positionner LONSURF en 3ème ligne avant les stratégies de rechallenge et les autres monothérapies</a:t>
          </a:r>
        </a:p>
      </dsp:txBody>
      <dsp:txXfrm>
        <a:off x="8964566" y="672705"/>
        <a:ext cx="1678717" cy="27380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8D8C27-56B2-4B1B-9C22-B848AE029BBD}">
      <dsp:nvSpPr>
        <dsp:cNvPr id="0" name=""/>
        <dsp:cNvSpPr/>
      </dsp:nvSpPr>
      <dsp:spPr>
        <a:xfrm>
          <a:off x="3303238" y="27327"/>
          <a:ext cx="315950" cy="121255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D8E91A-05CC-4ECC-8E97-2D544650B728}">
      <dsp:nvSpPr>
        <dsp:cNvPr id="0" name=""/>
        <dsp:cNvSpPr/>
      </dsp:nvSpPr>
      <dsp:spPr>
        <a:xfrm>
          <a:off x="3974726" y="0"/>
          <a:ext cx="4062362" cy="12575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/>
            <a:t>Partager l'expérience de pratique clinique à travers la discussion de cas cliniques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/>
            <a:t>Illustrer le lieu </a:t>
          </a:r>
          <a:r>
            <a:rPr lang="fr-FR" sz="1500" kern="1200" dirty="0" err="1"/>
            <a:t>Lonsurf</a:t>
          </a:r>
          <a:r>
            <a:rPr lang="fr-FR" sz="1500" kern="1200" dirty="0"/>
            <a:t> dans le bon ordre,</a:t>
          </a:r>
        </a:p>
      </dsp:txBody>
      <dsp:txXfrm>
        <a:off x="4036117" y="61391"/>
        <a:ext cx="3939580" cy="1134815"/>
      </dsp:txXfrm>
    </dsp:sp>
    <dsp:sp modelId="{9F723814-8A2E-4AF5-8311-864B0DF5939E}">
      <dsp:nvSpPr>
        <dsp:cNvPr id="0" name=""/>
        <dsp:cNvSpPr/>
      </dsp:nvSpPr>
      <dsp:spPr>
        <a:xfrm>
          <a:off x="3286166" y="1395116"/>
          <a:ext cx="435322" cy="125759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23A6CC-5332-4EAD-B763-3D9991CFA379}">
      <dsp:nvSpPr>
        <dsp:cNvPr id="0" name=""/>
        <dsp:cNvSpPr/>
      </dsp:nvSpPr>
      <dsp:spPr>
        <a:xfrm>
          <a:off x="4065916" y="1381056"/>
          <a:ext cx="4062362" cy="12575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/>
            <a:t>Connectez des experts internationaux du monde entier pour discuter de la pratique clinique</a:t>
          </a:r>
        </a:p>
      </dsp:txBody>
      <dsp:txXfrm>
        <a:off x="4127307" y="1442447"/>
        <a:ext cx="3939580" cy="1134815"/>
      </dsp:txXfrm>
    </dsp:sp>
    <dsp:sp modelId="{1EC3FC36-F401-45FA-8E3B-AD9A92B3E18A}">
      <dsp:nvSpPr>
        <dsp:cNvPr id="0" name=""/>
        <dsp:cNvSpPr/>
      </dsp:nvSpPr>
      <dsp:spPr>
        <a:xfrm>
          <a:off x="3357328" y="2752642"/>
          <a:ext cx="405525" cy="125759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B62995-408E-4035-806B-F2CA93531852}">
      <dsp:nvSpPr>
        <dsp:cNvPr id="0" name=""/>
        <dsp:cNvSpPr/>
      </dsp:nvSpPr>
      <dsp:spPr>
        <a:xfrm>
          <a:off x="4018051" y="2766715"/>
          <a:ext cx="4062362" cy="12575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/>
            <a:t>Développer des initiatives pour les patients Sport, nutrition et cancer</a:t>
          </a:r>
          <a:endParaRPr lang="fr-FR" sz="1500" kern="1200" dirty="0"/>
        </a:p>
      </dsp:txBody>
      <dsp:txXfrm>
        <a:off x="4079442" y="2828106"/>
        <a:ext cx="3939580" cy="1134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F3DD3-5CE2-4815-AC93-EBA7B83C4123}" type="datetimeFigureOut">
              <a:rPr lang="fr-FR" smtClean="0"/>
              <a:t>25/11/2020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892BB-F9E0-4342-994E-7039D7FA02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2337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8BB250-E466-4CB7-BEAA-33A8BA048D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8431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8BB250-E466-4CB7-BEAA-33A8BA048D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0752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7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30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15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1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0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4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3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jpeg"/><Relationship Id="rId4" Type="http://schemas.openxmlformats.org/officeDocument/2006/relationships/image" Target="../media/image40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12" Type="http://schemas.openxmlformats.org/officeDocument/2006/relationships/image" Target="../media/image18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6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573" y="3642466"/>
            <a:ext cx="3440098" cy="2709077"/>
          </a:xfrm>
        </p:spPr>
      </p:pic>
      <p:grpSp>
        <p:nvGrpSpPr>
          <p:cNvPr id="7" name="Group 24">
            <a:extLst>
              <a:ext uri="{FF2B5EF4-FFF2-40B4-BE49-F238E27FC236}">
                <a16:creationId xmlns:a16="http://schemas.microsoft.com/office/drawing/2014/main" id="{445C9398-6641-41FD-8937-AB1D86B5B705}"/>
              </a:ext>
            </a:extLst>
          </p:cNvPr>
          <p:cNvGrpSpPr/>
          <p:nvPr/>
        </p:nvGrpSpPr>
        <p:grpSpPr>
          <a:xfrm rot="16200000">
            <a:off x="2338836" y="2585256"/>
            <a:ext cx="2817098" cy="733583"/>
            <a:chOff x="3263666" y="1453816"/>
            <a:chExt cx="2213109" cy="861597"/>
          </a:xfrm>
        </p:grpSpPr>
        <p:sp>
          <p:nvSpPr>
            <p:cNvPr id="8" name="Rectangle: Rounded Corners 10">
              <a:extLst>
                <a:ext uri="{FF2B5EF4-FFF2-40B4-BE49-F238E27FC236}">
                  <a16:creationId xmlns:a16="http://schemas.microsoft.com/office/drawing/2014/main" id="{781E031E-364B-4896-9496-819892079C4B}"/>
                </a:ext>
              </a:extLst>
            </p:cNvPr>
            <p:cNvSpPr/>
            <p:nvPr/>
          </p:nvSpPr>
          <p:spPr>
            <a:xfrm rot="16200000">
              <a:off x="3939422" y="778060"/>
              <a:ext cx="861597" cy="2213109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11">
              <a:extLst>
                <a:ext uri="{FF2B5EF4-FFF2-40B4-BE49-F238E27FC236}">
                  <a16:creationId xmlns:a16="http://schemas.microsoft.com/office/drawing/2014/main" id="{2CF97950-3059-4FB1-B53B-787BBC2C9E7F}"/>
                </a:ext>
              </a:extLst>
            </p:cNvPr>
            <p:cNvSpPr/>
            <p:nvPr/>
          </p:nvSpPr>
          <p:spPr>
            <a:xfrm rot="16200000">
              <a:off x="4179444" y="1015482"/>
              <a:ext cx="676730" cy="173826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16">
              <a:extLst>
                <a:ext uri="{FF2B5EF4-FFF2-40B4-BE49-F238E27FC236}">
                  <a16:creationId xmlns:a16="http://schemas.microsoft.com/office/drawing/2014/main" id="{9F6AC1ED-FC5E-4CB1-BBBB-D846719189A7}"/>
                </a:ext>
              </a:extLst>
            </p:cNvPr>
            <p:cNvSpPr/>
            <p:nvPr/>
          </p:nvSpPr>
          <p:spPr>
            <a:xfrm rot="16200000">
              <a:off x="3523496" y="1376255"/>
              <a:ext cx="676730" cy="1016720"/>
            </a:xfrm>
            <a:custGeom>
              <a:avLst/>
              <a:gdLst>
                <a:gd name="connsiteX0" fmla="*/ 0 w 676730"/>
                <a:gd name="connsiteY0" fmla="*/ 1016720 h 1016720"/>
                <a:gd name="connsiteX1" fmla="*/ 0 w 676730"/>
                <a:gd name="connsiteY1" fmla="*/ 338365 h 1016720"/>
                <a:gd name="connsiteX2" fmla="*/ 338365 w 676730"/>
                <a:gd name="connsiteY2" fmla="*/ 0 h 1016720"/>
                <a:gd name="connsiteX3" fmla="*/ 676730 w 676730"/>
                <a:gd name="connsiteY3" fmla="*/ 338365 h 1016720"/>
                <a:gd name="connsiteX4" fmla="*/ 676730 w 676730"/>
                <a:gd name="connsiteY4" fmla="*/ 1016720 h 101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6730" h="1016720">
                  <a:moveTo>
                    <a:pt x="0" y="1016720"/>
                  </a:moveTo>
                  <a:lnTo>
                    <a:pt x="0" y="338365"/>
                  </a:lnTo>
                  <a:cubicBezTo>
                    <a:pt x="0" y="151491"/>
                    <a:pt x="151491" y="0"/>
                    <a:pt x="338365" y="0"/>
                  </a:cubicBezTo>
                  <a:cubicBezTo>
                    <a:pt x="525239" y="0"/>
                    <a:pt x="676730" y="151491"/>
                    <a:pt x="676730" y="338365"/>
                  </a:cubicBezTo>
                  <a:lnTo>
                    <a:pt x="676730" y="1016720"/>
                  </a:lnTo>
                  <a:close/>
                </a:path>
              </a:pathLst>
            </a:custGeom>
            <a:solidFill>
              <a:srgbClr val="F8C5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23">
              <a:extLst>
                <a:ext uri="{FF2B5EF4-FFF2-40B4-BE49-F238E27FC236}">
                  <a16:creationId xmlns:a16="http://schemas.microsoft.com/office/drawing/2014/main" id="{FA8666AF-9B8B-4C8B-823A-6020160D3CD4}"/>
                </a:ext>
              </a:extLst>
            </p:cNvPr>
            <p:cNvSpPr/>
            <p:nvPr/>
          </p:nvSpPr>
          <p:spPr>
            <a:xfrm rot="16200000">
              <a:off x="3713167" y="1211575"/>
              <a:ext cx="214574" cy="883921"/>
            </a:xfrm>
            <a:custGeom>
              <a:avLst/>
              <a:gdLst>
                <a:gd name="connsiteX0" fmla="*/ 214574 w 214574"/>
                <a:gd name="connsiteY0" fmla="*/ 313373 h 883921"/>
                <a:gd name="connsiteX1" fmla="*/ 214574 w 214574"/>
                <a:gd name="connsiteY1" fmla="*/ 883921 h 883921"/>
                <a:gd name="connsiteX2" fmla="*/ 118934 w 214574"/>
                <a:gd name="connsiteY2" fmla="*/ 883921 h 883921"/>
                <a:gd name="connsiteX3" fmla="*/ 118934 w 214574"/>
                <a:gd name="connsiteY3" fmla="*/ 255621 h 883921"/>
                <a:gd name="connsiteX4" fmla="*/ 19829 w 214574"/>
                <a:gd name="connsiteY4" fmla="*/ 16361 h 883921"/>
                <a:gd name="connsiteX5" fmla="*/ 0 w 214574"/>
                <a:gd name="connsiteY5" fmla="*/ 0 h 883921"/>
                <a:gd name="connsiteX6" fmla="*/ 7916 w 214574"/>
                <a:gd name="connsiteY6" fmla="*/ 1599 h 883921"/>
                <a:gd name="connsiteX7" fmla="*/ 214574 w 214574"/>
                <a:gd name="connsiteY7" fmla="*/ 313373 h 883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4574" h="883921">
                  <a:moveTo>
                    <a:pt x="214574" y="313373"/>
                  </a:moveTo>
                  <a:lnTo>
                    <a:pt x="214574" y="883921"/>
                  </a:lnTo>
                  <a:lnTo>
                    <a:pt x="118934" y="883921"/>
                  </a:lnTo>
                  <a:lnTo>
                    <a:pt x="118934" y="255621"/>
                  </a:lnTo>
                  <a:cubicBezTo>
                    <a:pt x="118934" y="162184"/>
                    <a:pt x="81061" y="77593"/>
                    <a:pt x="19829" y="16361"/>
                  </a:cubicBezTo>
                  <a:lnTo>
                    <a:pt x="0" y="0"/>
                  </a:lnTo>
                  <a:lnTo>
                    <a:pt x="7916" y="1599"/>
                  </a:lnTo>
                  <a:cubicBezTo>
                    <a:pt x="129360" y="52965"/>
                    <a:pt x="214574" y="173218"/>
                    <a:pt x="214574" y="31337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25">
            <a:extLst>
              <a:ext uri="{FF2B5EF4-FFF2-40B4-BE49-F238E27FC236}">
                <a16:creationId xmlns:a16="http://schemas.microsoft.com/office/drawing/2014/main" id="{3E121B36-5945-4120-9BE4-70148C1BE038}"/>
              </a:ext>
            </a:extLst>
          </p:cNvPr>
          <p:cNvGrpSpPr/>
          <p:nvPr/>
        </p:nvGrpSpPr>
        <p:grpSpPr>
          <a:xfrm rot="18146296">
            <a:off x="1199611" y="2535132"/>
            <a:ext cx="2908331" cy="649261"/>
            <a:chOff x="3263666" y="1453816"/>
            <a:chExt cx="2213109" cy="861597"/>
          </a:xfrm>
        </p:grpSpPr>
        <p:sp>
          <p:nvSpPr>
            <p:cNvPr id="13" name="Rectangle: Rounded Corners 26">
              <a:extLst>
                <a:ext uri="{FF2B5EF4-FFF2-40B4-BE49-F238E27FC236}">
                  <a16:creationId xmlns:a16="http://schemas.microsoft.com/office/drawing/2014/main" id="{4D9F185F-A4F8-415B-8857-054352277BF2}"/>
                </a:ext>
              </a:extLst>
            </p:cNvPr>
            <p:cNvSpPr/>
            <p:nvPr/>
          </p:nvSpPr>
          <p:spPr>
            <a:xfrm rot="16200000">
              <a:off x="3939422" y="778060"/>
              <a:ext cx="861597" cy="2213109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: Rounded Corners 27">
              <a:extLst>
                <a:ext uri="{FF2B5EF4-FFF2-40B4-BE49-F238E27FC236}">
                  <a16:creationId xmlns:a16="http://schemas.microsoft.com/office/drawing/2014/main" id="{5F865184-47FC-4206-9D04-2E16813551F8}"/>
                </a:ext>
              </a:extLst>
            </p:cNvPr>
            <p:cNvSpPr/>
            <p:nvPr/>
          </p:nvSpPr>
          <p:spPr>
            <a:xfrm rot="16200000">
              <a:off x="4179443" y="1015483"/>
              <a:ext cx="676730" cy="173826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28">
              <a:extLst>
                <a:ext uri="{FF2B5EF4-FFF2-40B4-BE49-F238E27FC236}">
                  <a16:creationId xmlns:a16="http://schemas.microsoft.com/office/drawing/2014/main" id="{E699E93D-6BBE-4608-BD1A-C5A1FDE358EC}"/>
                </a:ext>
              </a:extLst>
            </p:cNvPr>
            <p:cNvSpPr/>
            <p:nvPr/>
          </p:nvSpPr>
          <p:spPr>
            <a:xfrm rot="16200000">
              <a:off x="3523496" y="1376255"/>
              <a:ext cx="676730" cy="1016720"/>
            </a:xfrm>
            <a:custGeom>
              <a:avLst/>
              <a:gdLst>
                <a:gd name="connsiteX0" fmla="*/ 0 w 676730"/>
                <a:gd name="connsiteY0" fmla="*/ 1016720 h 1016720"/>
                <a:gd name="connsiteX1" fmla="*/ 0 w 676730"/>
                <a:gd name="connsiteY1" fmla="*/ 338365 h 1016720"/>
                <a:gd name="connsiteX2" fmla="*/ 338365 w 676730"/>
                <a:gd name="connsiteY2" fmla="*/ 0 h 1016720"/>
                <a:gd name="connsiteX3" fmla="*/ 676730 w 676730"/>
                <a:gd name="connsiteY3" fmla="*/ 338365 h 1016720"/>
                <a:gd name="connsiteX4" fmla="*/ 676730 w 676730"/>
                <a:gd name="connsiteY4" fmla="*/ 1016720 h 101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6730" h="1016720">
                  <a:moveTo>
                    <a:pt x="0" y="1016720"/>
                  </a:moveTo>
                  <a:lnTo>
                    <a:pt x="0" y="338365"/>
                  </a:lnTo>
                  <a:cubicBezTo>
                    <a:pt x="0" y="151491"/>
                    <a:pt x="151491" y="0"/>
                    <a:pt x="338365" y="0"/>
                  </a:cubicBezTo>
                  <a:cubicBezTo>
                    <a:pt x="525239" y="0"/>
                    <a:pt x="676730" y="151491"/>
                    <a:pt x="676730" y="338365"/>
                  </a:cubicBezTo>
                  <a:lnTo>
                    <a:pt x="676730" y="101672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29">
              <a:extLst>
                <a:ext uri="{FF2B5EF4-FFF2-40B4-BE49-F238E27FC236}">
                  <a16:creationId xmlns:a16="http://schemas.microsoft.com/office/drawing/2014/main" id="{BFD3CB2E-3504-4586-9DDA-78847DB95CD9}"/>
                </a:ext>
              </a:extLst>
            </p:cNvPr>
            <p:cNvSpPr/>
            <p:nvPr/>
          </p:nvSpPr>
          <p:spPr>
            <a:xfrm rot="16200000">
              <a:off x="3713167" y="1211575"/>
              <a:ext cx="214574" cy="883921"/>
            </a:xfrm>
            <a:custGeom>
              <a:avLst/>
              <a:gdLst>
                <a:gd name="connsiteX0" fmla="*/ 214574 w 214574"/>
                <a:gd name="connsiteY0" fmla="*/ 313373 h 883921"/>
                <a:gd name="connsiteX1" fmla="*/ 214574 w 214574"/>
                <a:gd name="connsiteY1" fmla="*/ 883921 h 883921"/>
                <a:gd name="connsiteX2" fmla="*/ 118934 w 214574"/>
                <a:gd name="connsiteY2" fmla="*/ 883921 h 883921"/>
                <a:gd name="connsiteX3" fmla="*/ 118934 w 214574"/>
                <a:gd name="connsiteY3" fmla="*/ 255621 h 883921"/>
                <a:gd name="connsiteX4" fmla="*/ 19829 w 214574"/>
                <a:gd name="connsiteY4" fmla="*/ 16361 h 883921"/>
                <a:gd name="connsiteX5" fmla="*/ 0 w 214574"/>
                <a:gd name="connsiteY5" fmla="*/ 0 h 883921"/>
                <a:gd name="connsiteX6" fmla="*/ 7916 w 214574"/>
                <a:gd name="connsiteY6" fmla="*/ 1599 h 883921"/>
                <a:gd name="connsiteX7" fmla="*/ 214574 w 214574"/>
                <a:gd name="connsiteY7" fmla="*/ 313373 h 883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4574" h="883921">
                  <a:moveTo>
                    <a:pt x="214574" y="313373"/>
                  </a:moveTo>
                  <a:lnTo>
                    <a:pt x="214574" y="883921"/>
                  </a:lnTo>
                  <a:lnTo>
                    <a:pt x="118934" y="883921"/>
                  </a:lnTo>
                  <a:lnTo>
                    <a:pt x="118934" y="255621"/>
                  </a:lnTo>
                  <a:cubicBezTo>
                    <a:pt x="118934" y="162184"/>
                    <a:pt x="81061" y="77593"/>
                    <a:pt x="19829" y="16361"/>
                  </a:cubicBezTo>
                  <a:lnTo>
                    <a:pt x="0" y="0"/>
                  </a:lnTo>
                  <a:lnTo>
                    <a:pt x="7916" y="1599"/>
                  </a:lnTo>
                  <a:cubicBezTo>
                    <a:pt x="129360" y="52965"/>
                    <a:pt x="214574" y="173218"/>
                    <a:pt x="214574" y="31337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Hexagon 12">
            <a:extLst>
              <a:ext uri="{FF2B5EF4-FFF2-40B4-BE49-F238E27FC236}">
                <a16:creationId xmlns:a16="http://schemas.microsoft.com/office/drawing/2014/main" id="{54D346DA-1703-42AC-8B5C-2005E3FAC17E}"/>
              </a:ext>
            </a:extLst>
          </p:cNvPr>
          <p:cNvSpPr/>
          <p:nvPr/>
        </p:nvSpPr>
        <p:spPr>
          <a:xfrm>
            <a:off x="7348985" y="1557620"/>
            <a:ext cx="1876876" cy="1617995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3">
            <a:extLst>
              <a:ext uri="{FF2B5EF4-FFF2-40B4-BE49-F238E27FC236}">
                <a16:creationId xmlns:a16="http://schemas.microsoft.com/office/drawing/2014/main" id="{56E6827A-7108-4DB9-B9C3-9CA2AFE6E6DD}"/>
              </a:ext>
            </a:extLst>
          </p:cNvPr>
          <p:cNvSpPr/>
          <p:nvPr/>
        </p:nvSpPr>
        <p:spPr>
          <a:xfrm>
            <a:off x="5878202" y="2356564"/>
            <a:ext cx="1876876" cy="1617995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4">
            <a:extLst>
              <a:ext uri="{FF2B5EF4-FFF2-40B4-BE49-F238E27FC236}">
                <a16:creationId xmlns:a16="http://schemas.microsoft.com/office/drawing/2014/main" id="{09DFEE1D-D7B4-4ED5-A70E-82252F11A171}"/>
              </a:ext>
            </a:extLst>
          </p:cNvPr>
          <p:cNvSpPr/>
          <p:nvPr/>
        </p:nvSpPr>
        <p:spPr>
          <a:xfrm>
            <a:off x="8819770" y="2374723"/>
            <a:ext cx="1876876" cy="1617995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15">
            <a:extLst>
              <a:ext uri="{FF2B5EF4-FFF2-40B4-BE49-F238E27FC236}">
                <a16:creationId xmlns:a16="http://schemas.microsoft.com/office/drawing/2014/main" id="{B5700736-E9FF-4613-A74C-E5577B2C0497}"/>
              </a:ext>
            </a:extLst>
          </p:cNvPr>
          <p:cNvSpPr/>
          <p:nvPr/>
        </p:nvSpPr>
        <p:spPr>
          <a:xfrm>
            <a:off x="7339908" y="3173667"/>
            <a:ext cx="1876876" cy="1617995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17">
            <a:extLst>
              <a:ext uri="{FF2B5EF4-FFF2-40B4-BE49-F238E27FC236}">
                <a16:creationId xmlns:a16="http://schemas.microsoft.com/office/drawing/2014/main" id="{6427469A-526D-45A0-8DAA-855A24FE1818}"/>
              </a:ext>
            </a:extLst>
          </p:cNvPr>
          <p:cNvSpPr/>
          <p:nvPr/>
        </p:nvSpPr>
        <p:spPr>
          <a:xfrm>
            <a:off x="8810691" y="3990768"/>
            <a:ext cx="1876876" cy="1617995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18">
            <a:extLst>
              <a:ext uri="{FF2B5EF4-FFF2-40B4-BE49-F238E27FC236}">
                <a16:creationId xmlns:a16="http://schemas.microsoft.com/office/drawing/2014/main" id="{C4AD01BD-C759-4F87-AC03-EEEA95ECEC4B}"/>
              </a:ext>
            </a:extLst>
          </p:cNvPr>
          <p:cNvGrpSpPr/>
          <p:nvPr/>
        </p:nvGrpSpPr>
        <p:grpSpPr>
          <a:xfrm>
            <a:off x="5878202" y="3992259"/>
            <a:ext cx="1876876" cy="1743654"/>
            <a:chOff x="6467623" y="4354249"/>
            <a:chExt cx="1876876" cy="1743654"/>
          </a:xfrm>
        </p:grpSpPr>
        <p:sp>
          <p:nvSpPr>
            <p:cNvPr id="24" name="Hexagon 19">
              <a:extLst>
                <a:ext uri="{FF2B5EF4-FFF2-40B4-BE49-F238E27FC236}">
                  <a16:creationId xmlns:a16="http://schemas.microsoft.com/office/drawing/2014/main" id="{BFEC2B3A-4D26-4BA2-9FA5-713F2452804F}"/>
                </a:ext>
              </a:extLst>
            </p:cNvPr>
            <p:cNvSpPr/>
            <p:nvPr/>
          </p:nvSpPr>
          <p:spPr>
            <a:xfrm>
              <a:off x="6467623" y="4354249"/>
              <a:ext cx="1876876" cy="1617995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Block Arc 20">
              <a:extLst>
                <a:ext uri="{FF2B5EF4-FFF2-40B4-BE49-F238E27FC236}">
                  <a16:creationId xmlns:a16="http://schemas.microsoft.com/office/drawing/2014/main" id="{6E44A7DF-AE0F-431D-994B-E0EBDB9FE82E}"/>
                </a:ext>
              </a:extLst>
            </p:cNvPr>
            <p:cNvSpPr/>
            <p:nvPr/>
          </p:nvSpPr>
          <p:spPr>
            <a:xfrm rot="10116285">
              <a:off x="7079854" y="4832875"/>
              <a:ext cx="616298" cy="630859"/>
            </a:xfrm>
            <a:prstGeom prst="blockArc">
              <a:avLst>
                <a:gd name="adj1" fmla="val 7483090"/>
                <a:gd name="adj2" fmla="val 20677706"/>
                <a:gd name="adj3" fmla="val 16126"/>
              </a:avLst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Chord 21">
              <a:extLst>
                <a:ext uri="{FF2B5EF4-FFF2-40B4-BE49-F238E27FC236}">
                  <a16:creationId xmlns:a16="http://schemas.microsoft.com/office/drawing/2014/main" id="{4AD78231-420A-419A-B2F9-F593033EF016}"/>
                </a:ext>
              </a:extLst>
            </p:cNvPr>
            <p:cNvSpPr/>
            <p:nvPr/>
          </p:nvSpPr>
          <p:spPr>
            <a:xfrm rot="9890057">
              <a:off x="7030534" y="5384619"/>
              <a:ext cx="640166" cy="713284"/>
            </a:xfrm>
            <a:prstGeom prst="chord">
              <a:avLst>
                <a:gd name="adj1" fmla="val 2700000"/>
                <a:gd name="adj2" fmla="val 9832430"/>
              </a:avLst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Top Corners Rounded 22">
              <a:extLst>
                <a:ext uri="{FF2B5EF4-FFF2-40B4-BE49-F238E27FC236}">
                  <a16:creationId xmlns:a16="http://schemas.microsoft.com/office/drawing/2014/main" id="{5FDFBDC1-5DD7-48E4-9A78-69DDB4C25A1B}"/>
                </a:ext>
              </a:extLst>
            </p:cNvPr>
            <p:cNvSpPr/>
            <p:nvPr/>
          </p:nvSpPr>
          <p:spPr>
            <a:xfrm rot="10800000">
              <a:off x="7058568" y="5573708"/>
              <a:ext cx="567720" cy="82968"/>
            </a:xfrm>
            <a:prstGeom prst="round2Same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30">
              <a:extLst>
                <a:ext uri="{FF2B5EF4-FFF2-40B4-BE49-F238E27FC236}">
                  <a16:creationId xmlns:a16="http://schemas.microsoft.com/office/drawing/2014/main" id="{D47CE255-8C58-4548-BAD6-70A155A2B122}"/>
                </a:ext>
              </a:extLst>
            </p:cNvPr>
            <p:cNvSpPr/>
            <p:nvPr/>
          </p:nvSpPr>
          <p:spPr>
            <a:xfrm rot="18896352">
              <a:off x="7275536" y="4778129"/>
              <a:ext cx="390572" cy="154654"/>
            </a:xfrm>
            <a:prstGeom prst="roundRect">
              <a:avLst>
                <a:gd name="adj" fmla="val 8217"/>
              </a:avLst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31">
              <a:extLst>
                <a:ext uri="{FF2B5EF4-FFF2-40B4-BE49-F238E27FC236}">
                  <a16:creationId xmlns:a16="http://schemas.microsoft.com/office/drawing/2014/main" id="{278044CD-45E7-461E-BF4F-DBA7E8EB2F2C}"/>
                </a:ext>
              </a:extLst>
            </p:cNvPr>
            <p:cNvSpPr/>
            <p:nvPr/>
          </p:nvSpPr>
          <p:spPr>
            <a:xfrm rot="18896352">
              <a:off x="7206152" y="4879494"/>
              <a:ext cx="390572" cy="109957"/>
            </a:xfrm>
            <a:prstGeom prst="roundRect">
              <a:avLst>
                <a:gd name="adj" fmla="val 8217"/>
              </a:avLst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Rounded Corners 32">
              <a:extLst>
                <a:ext uri="{FF2B5EF4-FFF2-40B4-BE49-F238E27FC236}">
                  <a16:creationId xmlns:a16="http://schemas.microsoft.com/office/drawing/2014/main" id="{0A0934E2-2A02-4BDB-867C-4020B2DCDE25}"/>
                </a:ext>
              </a:extLst>
            </p:cNvPr>
            <p:cNvSpPr/>
            <p:nvPr/>
          </p:nvSpPr>
          <p:spPr>
            <a:xfrm rot="18896352">
              <a:off x="7393026" y="4672074"/>
              <a:ext cx="390572" cy="109957"/>
            </a:xfrm>
            <a:prstGeom prst="roundRect">
              <a:avLst>
                <a:gd name="adj" fmla="val 8217"/>
              </a:avLst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: Rounded Corners 33">
              <a:extLst>
                <a:ext uri="{FF2B5EF4-FFF2-40B4-BE49-F238E27FC236}">
                  <a16:creationId xmlns:a16="http://schemas.microsoft.com/office/drawing/2014/main" id="{DE8C270C-9545-458A-812D-AB4E1F650A64}"/>
                </a:ext>
              </a:extLst>
            </p:cNvPr>
            <p:cNvSpPr/>
            <p:nvPr/>
          </p:nvSpPr>
          <p:spPr>
            <a:xfrm>
              <a:off x="6987316" y="5235403"/>
              <a:ext cx="364880" cy="73102"/>
            </a:xfrm>
            <a:prstGeom prst="roundRect">
              <a:avLst>
                <a:gd name="adj" fmla="val 8217"/>
              </a:avLst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4">
            <a:extLst>
              <a:ext uri="{FF2B5EF4-FFF2-40B4-BE49-F238E27FC236}">
                <a16:creationId xmlns:a16="http://schemas.microsoft.com/office/drawing/2014/main" id="{17FB48E8-26D8-4AAF-9D89-768BC2A8A7D6}"/>
              </a:ext>
            </a:extLst>
          </p:cNvPr>
          <p:cNvGrpSpPr/>
          <p:nvPr/>
        </p:nvGrpSpPr>
        <p:grpSpPr>
          <a:xfrm rot="1658793">
            <a:off x="6580895" y="2516747"/>
            <a:ext cx="360604" cy="1279802"/>
            <a:chOff x="5559743" y="1861698"/>
            <a:chExt cx="986045" cy="3499533"/>
          </a:xfrm>
        </p:grpSpPr>
        <p:grpSp>
          <p:nvGrpSpPr>
            <p:cNvPr id="33" name="Group 35">
              <a:extLst>
                <a:ext uri="{FF2B5EF4-FFF2-40B4-BE49-F238E27FC236}">
                  <a16:creationId xmlns:a16="http://schemas.microsoft.com/office/drawing/2014/main" id="{2EBB51FB-16E9-46C2-80C9-B63EB9FB2900}"/>
                </a:ext>
              </a:extLst>
            </p:cNvPr>
            <p:cNvGrpSpPr/>
            <p:nvPr/>
          </p:nvGrpSpPr>
          <p:grpSpPr>
            <a:xfrm>
              <a:off x="5605603" y="1861698"/>
              <a:ext cx="940185" cy="750496"/>
              <a:chOff x="5334433" y="-1962150"/>
              <a:chExt cx="940185" cy="750496"/>
            </a:xfrm>
          </p:grpSpPr>
          <p:sp>
            <p:nvSpPr>
              <p:cNvPr id="86" name="Oval 88">
                <a:extLst>
                  <a:ext uri="{FF2B5EF4-FFF2-40B4-BE49-F238E27FC236}">
                    <a16:creationId xmlns:a16="http://schemas.microsoft.com/office/drawing/2014/main" id="{0BD61A8B-508E-4B26-BD7B-3CC763D3F377}"/>
                  </a:ext>
                </a:extLst>
              </p:cNvPr>
              <p:cNvSpPr/>
              <p:nvPr/>
            </p:nvSpPr>
            <p:spPr>
              <a:xfrm>
                <a:off x="5334433" y="-1962150"/>
                <a:ext cx="149610" cy="14960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9">
                <a:extLst>
                  <a:ext uri="{FF2B5EF4-FFF2-40B4-BE49-F238E27FC236}">
                    <a16:creationId xmlns:a16="http://schemas.microsoft.com/office/drawing/2014/main" id="{7E5DBB33-5D5C-4101-A048-01F5650E8A4F}"/>
                  </a:ext>
                </a:extLst>
              </p:cNvPr>
              <p:cNvSpPr/>
              <p:nvPr/>
            </p:nvSpPr>
            <p:spPr>
              <a:xfrm>
                <a:off x="6125008" y="-1962150"/>
                <a:ext cx="149610" cy="14960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90">
                <a:extLst>
                  <a:ext uri="{FF2B5EF4-FFF2-40B4-BE49-F238E27FC236}">
                    <a16:creationId xmlns:a16="http://schemas.microsoft.com/office/drawing/2014/main" id="{BA86F2F4-6EA9-496A-809B-FC96D8020DBD}"/>
                  </a:ext>
                </a:extLst>
              </p:cNvPr>
              <p:cNvSpPr/>
              <p:nvPr/>
            </p:nvSpPr>
            <p:spPr>
              <a:xfrm>
                <a:off x="5341770" y="-1773840"/>
                <a:ext cx="149610" cy="14960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91">
                <a:extLst>
                  <a:ext uri="{FF2B5EF4-FFF2-40B4-BE49-F238E27FC236}">
                    <a16:creationId xmlns:a16="http://schemas.microsoft.com/office/drawing/2014/main" id="{4F30968B-F716-4414-980F-3B2FC9CC99B4}"/>
                  </a:ext>
                </a:extLst>
              </p:cNvPr>
              <p:cNvSpPr/>
              <p:nvPr/>
            </p:nvSpPr>
            <p:spPr>
              <a:xfrm>
                <a:off x="5686494" y="-1361262"/>
                <a:ext cx="149610" cy="14960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92">
                <a:extLst>
                  <a:ext uri="{FF2B5EF4-FFF2-40B4-BE49-F238E27FC236}">
                    <a16:creationId xmlns:a16="http://schemas.microsoft.com/office/drawing/2014/main" id="{054E6FB1-4612-4E0F-A46F-5EF0D18230C0}"/>
                  </a:ext>
                </a:extLst>
              </p:cNvPr>
              <p:cNvSpPr/>
              <p:nvPr/>
            </p:nvSpPr>
            <p:spPr>
              <a:xfrm>
                <a:off x="5439229" y="-1608871"/>
                <a:ext cx="149610" cy="14960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3">
                <a:extLst>
                  <a:ext uri="{FF2B5EF4-FFF2-40B4-BE49-F238E27FC236}">
                    <a16:creationId xmlns:a16="http://schemas.microsoft.com/office/drawing/2014/main" id="{5D223703-CFD3-42A7-82A3-DA86FB7F6523}"/>
                  </a:ext>
                </a:extLst>
              </p:cNvPr>
              <p:cNvSpPr/>
              <p:nvPr/>
            </p:nvSpPr>
            <p:spPr>
              <a:xfrm>
                <a:off x="6087895" y="-1773840"/>
                <a:ext cx="149610" cy="14960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4">
                <a:extLst>
                  <a:ext uri="{FF2B5EF4-FFF2-40B4-BE49-F238E27FC236}">
                    <a16:creationId xmlns:a16="http://schemas.microsoft.com/office/drawing/2014/main" id="{30FF82E1-0F0D-4733-B541-567A7AEFEB94}"/>
                  </a:ext>
                </a:extLst>
              </p:cNvPr>
              <p:cNvSpPr/>
              <p:nvPr/>
            </p:nvSpPr>
            <p:spPr>
              <a:xfrm>
                <a:off x="5972629" y="-1608871"/>
                <a:ext cx="149610" cy="14960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5">
                <a:extLst>
                  <a:ext uri="{FF2B5EF4-FFF2-40B4-BE49-F238E27FC236}">
                    <a16:creationId xmlns:a16="http://schemas.microsoft.com/office/drawing/2014/main" id="{2850BBF9-CD37-4569-9FFE-62B9E8BF9960}"/>
                  </a:ext>
                </a:extLst>
              </p:cNvPr>
              <p:cNvSpPr/>
              <p:nvPr/>
            </p:nvSpPr>
            <p:spPr>
              <a:xfrm>
                <a:off x="5834516" y="-1488221"/>
                <a:ext cx="149610" cy="14960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6">
                <a:extLst>
                  <a:ext uri="{FF2B5EF4-FFF2-40B4-BE49-F238E27FC236}">
                    <a16:creationId xmlns:a16="http://schemas.microsoft.com/office/drawing/2014/main" id="{76BAA42E-6289-416C-B2D6-B4F807FC078F}"/>
                  </a:ext>
                </a:extLst>
              </p:cNvPr>
              <p:cNvSpPr/>
              <p:nvPr/>
            </p:nvSpPr>
            <p:spPr>
              <a:xfrm>
                <a:off x="5605168" y="-1465158"/>
                <a:ext cx="103482" cy="10348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706E57AA-5E47-4047-9516-A0F1BE55EF15}"/>
                  </a:ext>
                </a:extLst>
              </p:cNvPr>
              <p:cNvSpPr/>
              <p:nvPr/>
            </p:nvSpPr>
            <p:spPr>
              <a:xfrm>
                <a:off x="5410200" y="-1911817"/>
                <a:ext cx="784225" cy="45719"/>
              </a:xfrm>
              <a:prstGeom prst="rect">
                <a:avLst/>
              </a:prstGeom>
              <a:gradFill>
                <a:gsLst>
                  <a:gs pos="50000">
                    <a:schemeClr val="accent2"/>
                  </a:gs>
                  <a:gs pos="50000">
                    <a:schemeClr val="accent4"/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CA9CEC7-AC8D-4F3A-958B-BAF01AAA167E}"/>
                  </a:ext>
                </a:extLst>
              </p:cNvPr>
              <p:cNvSpPr/>
              <p:nvPr/>
            </p:nvSpPr>
            <p:spPr>
              <a:xfrm>
                <a:off x="5410200" y="-1727667"/>
                <a:ext cx="784225" cy="45719"/>
              </a:xfrm>
              <a:prstGeom prst="rect">
                <a:avLst/>
              </a:prstGeom>
              <a:gradFill>
                <a:gsLst>
                  <a:gs pos="50000">
                    <a:schemeClr val="accent2"/>
                  </a:gs>
                  <a:gs pos="50000">
                    <a:schemeClr val="accent4"/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525641FC-5602-4ABA-8AD3-BA267F7DDAD0}"/>
                  </a:ext>
                </a:extLst>
              </p:cNvPr>
              <p:cNvSpPr/>
              <p:nvPr/>
            </p:nvSpPr>
            <p:spPr>
              <a:xfrm flipV="1">
                <a:off x="5541962" y="-1563827"/>
                <a:ext cx="520702" cy="45720"/>
              </a:xfrm>
              <a:prstGeom prst="rect">
                <a:avLst/>
              </a:prstGeom>
              <a:gradFill>
                <a:gsLst>
                  <a:gs pos="50000">
                    <a:schemeClr val="accent2"/>
                  </a:gs>
                  <a:gs pos="50000">
                    <a:schemeClr val="accent4"/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82B78C2-CFAF-4EF9-872A-BC0A868F73BE}"/>
                  </a:ext>
                </a:extLst>
              </p:cNvPr>
              <p:cNvSpPr/>
              <p:nvPr/>
            </p:nvSpPr>
            <p:spPr>
              <a:xfrm flipV="1">
                <a:off x="5662613" y="-1435239"/>
                <a:ext cx="279400" cy="45720"/>
              </a:xfrm>
              <a:prstGeom prst="rect">
                <a:avLst/>
              </a:prstGeom>
              <a:gradFill>
                <a:gsLst>
                  <a:gs pos="50000">
                    <a:schemeClr val="accent2"/>
                  </a:gs>
                  <a:gs pos="50000">
                    <a:schemeClr val="accent4"/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6">
              <a:extLst>
                <a:ext uri="{FF2B5EF4-FFF2-40B4-BE49-F238E27FC236}">
                  <a16:creationId xmlns:a16="http://schemas.microsoft.com/office/drawing/2014/main" id="{FDC56AB5-A611-4332-AA8D-7D7F5C057B57}"/>
                </a:ext>
              </a:extLst>
            </p:cNvPr>
            <p:cNvGrpSpPr/>
            <p:nvPr/>
          </p:nvGrpSpPr>
          <p:grpSpPr>
            <a:xfrm>
              <a:off x="5587767" y="2594704"/>
              <a:ext cx="942146" cy="1082838"/>
              <a:chOff x="5316597" y="-1229144"/>
              <a:chExt cx="942146" cy="1082838"/>
            </a:xfrm>
          </p:grpSpPr>
          <p:sp>
            <p:nvSpPr>
              <p:cNvPr id="67" name="Oval 69">
                <a:extLst>
                  <a:ext uri="{FF2B5EF4-FFF2-40B4-BE49-F238E27FC236}">
                    <a16:creationId xmlns:a16="http://schemas.microsoft.com/office/drawing/2014/main" id="{CCA8A72D-F1F6-4691-83CA-C82945B34A66}"/>
                  </a:ext>
                </a:extLst>
              </p:cNvPr>
              <p:cNvSpPr/>
              <p:nvPr/>
            </p:nvSpPr>
            <p:spPr>
              <a:xfrm rot="10800000">
                <a:off x="6072020" y="-752040"/>
                <a:ext cx="149610" cy="14960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70">
                <a:extLst>
                  <a:ext uri="{FF2B5EF4-FFF2-40B4-BE49-F238E27FC236}">
                    <a16:creationId xmlns:a16="http://schemas.microsoft.com/office/drawing/2014/main" id="{BE2DA37F-5A07-49F7-8994-00CA1CCE3CD9}"/>
                  </a:ext>
                </a:extLst>
              </p:cNvPr>
              <p:cNvSpPr/>
              <p:nvPr/>
            </p:nvSpPr>
            <p:spPr>
              <a:xfrm rot="10800000">
                <a:off x="5323806" y="-742159"/>
                <a:ext cx="149610" cy="14960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71">
                <a:extLst>
                  <a:ext uri="{FF2B5EF4-FFF2-40B4-BE49-F238E27FC236}">
                    <a16:creationId xmlns:a16="http://schemas.microsoft.com/office/drawing/2014/main" id="{E1641D26-996D-466C-9395-27E38D2517C2}"/>
                  </a:ext>
                </a:extLst>
              </p:cNvPr>
              <p:cNvSpPr/>
              <p:nvPr/>
            </p:nvSpPr>
            <p:spPr>
              <a:xfrm rot="10800000">
                <a:off x="6109133" y="-911948"/>
                <a:ext cx="149610" cy="14960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72">
                <a:extLst>
                  <a:ext uri="{FF2B5EF4-FFF2-40B4-BE49-F238E27FC236}">
                    <a16:creationId xmlns:a16="http://schemas.microsoft.com/office/drawing/2014/main" id="{8C3F063C-9D14-4951-A0B6-48F010EAFC39}"/>
                  </a:ext>
                </a:extLst>
              </p:cNvPr>
              <p:cNvSpPr/>
              <p:nvPr/>
            </p:nvSpPr>
            <p:spPr>
              <a:xfrm rot="10800000">
                <a:off x="6027019" y="-1079017"/>
                <a:ext cx="149610" cy="14960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3">
                <a:extLst>
                  <a:ext uri="{FF2B5EF4-FFF2-40B4-BE49-F238E27FC236}">
                    <a16:creationId xmlns:a16="http://schemas.microsoft.com/office/drawing/2014/main" id="{25AFAA9D-FFE7-446D-93F2-E697C9848E7F}"/>
                  </a:ext>
                </a:extLst>
              </p:cNvPr>
              <p:cNvSpPr/>
              <p:nvPr/>
            </p:nvSpPr>
            <p:spPr>
              <a:xfrm rot="10800000">
                <a:off x="5316597" y="-908197"/>
                <a:ext cx="149610" cy="14960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4">
                <a:extLst>
                  <a:ext uri="{FF2B5EF4-FFF2-40B4-BE49-F238E27FC236}">
                    <a16:creationId xmlns:a16="http://schemas.microsoft.com/office/drawing/2014/main" id="{7B72E93C-9EEF-4D10-BDA6-E3121F4A6994}"/>
                  </a:ext>
                </a:extLst>
              </p:cNvPr>
              <p:cNvSpPr/>
              <p:nvPr/>
            </p:nvSpPr>
            <p:spPr>
              <a:xfrm rot="10800000">
                <a:off x="5404310" y="-1079017"/>
                <a:ext cx="149610" cy="14960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5">
                <a:extLst>
                  <a:ext uri="{FF2B5EF4-FFF2-40B4-BE49-F238E27FC236}">
                    <a16:creationId xmlns:a16="http://schemas.microsoft.com/office/drawing/2014/main" id="{1DA018CF-5E62-4E6F-A147-00821B43DA97}"/>
                  </a:ext>
                </a:extLst>
              </p:cNvPr>
              <p:cNvSpPr/>
              <p:nvPr/>
            </p:nvSpPr>
            <p:spPr>
              <a:xfrm rot="10800000">
                <a:off x="5550148" y="-1229144"/>
                <a:ext cx="149610" cy="14960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6">
                <a:extLst>
                  <a:ext uri="{FF2B5EF4-FFF2-40B4-BE49-F238E27FC236}">
                    <a16:creationId xmlns:a16="http://schemas.microsoft.com/office/drawing/2014/main" id="{44880BFB-6632-4A28-864A-C5F5472178C7}"/>
                  </a:ext>
                </a:extLst>
              </p:cNvPr>
              <p:cNvSpPr/>
              <p:nvPr/>
            </p:nvSpPr>
            <p:spPr>
              <a:xfrm rot="10800000">
                <a:off x="5913127" y="-1202906"/>
                <a:ext cx="103482" cy="10348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07455BB6-CA6E-4B1C-B398-527D6AB6229D}"/>
                  </a:ext>
                </a:extLst>
              </p:cNvPr>
              <p:cNvSpPr/>
              <p:nvPr/>
            </p:nvSpPr>
            <p:spPr>
              <a:xfrm rot="10800000">
                <a:off x="5394324" y="-698484"/>
                <a:ext cx="784225" cy="45719"/>
              </a:xfrm>
              <a:prstGeom prst="rect">
                <a:avLst/>
              </a:prstGeom>
              <a:gradFill>
                <a:gsLst>
                  <a:gs pos="50000">
                    <a:schemeClr val="accent2"/>
                  </a:gs>
                  <a:gs pos="50000">
                    <a:schemeClr val="accent4"/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F74140E-832D-4573-86D5-3A9132E2570D}"/>
                  </a:ext>
                </a:extLst>
              </p:cNvPr>
              <p:cNvSpPr/>
              <p:nvPr/>
            </p:nvSpPr>
            <p:spPr>
              <a:xfrm rot="10800000">
                <a:off x="5400338" y="-853376"/>
                <a:ext cx="784225" cy="45719"/>
              </a:xfrm>
              <a:prstGeom prst="rect">
                <a:avLst/>
              </a:prstGeom>
              <a:gradFill>
                <a:gsLst>
                  <a:gs pos="50000">
                    <a:schemeClr val="accent2"/>
                  </a:gs>
                  <a:gs pos="50000">
                    <a:schemeClr val="accent4"/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E8858350-8455-459C-8758-7ADF378BC608}"/>
                  </a:ext>
                </a:extLst>
              </p:cNvPr>
              <p:cNvSpPr/>
              <p:nvPr/>
            </p:nvSpPr>
            <p:spPr>
              <a:xfrm rot="10800000" flipV="1">
                <a:off x="5534919" y="-1020173"/>
                <a:ext cx="520702" cy="45720"/>
              </a:xfrm>
              <a:prstGeom prst="rect">
                <a:avLst/>
              </a:prstGeom>
              <a:gradFill>
                <a:gsLst>
                  <a:gs pos="50000">
                    <a:schemeClr val="accent2"/>
                  </a:gs>
                  <a:gs pos="50000">
                    <a:schemeClr val="accent4"/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C5F2BD60-D9BF-4B12-9791-7FC4A8130D85}"/>
                  </a:ext>
                </a:extLst>
              </p:cNvPr>
              <p:cNvSpPr/>
              <p:nvPr/>
            </p:nvSpPr>
            <p:spPr>
              <a:xfrm rot="10800000" flipV="1">
                <a:off x="5658310" y="-1175063"/>
                <a:ext cx="279400" cy="45720"/>
              </a:xfrm>
              <a:prstGeom prst="rect">
                <a:avLst/>
              </a:prstGeom>
              <a:gradFill>
                <a:gsLst>
                  <a:gs pos="50000">
                    <a:schemeClr val="accent2"/>
                  </a:gs>
                  <a:gs pos="50000">
                    <a:schemeClr val="accent4"/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81">
                <a:extLst>
                  <a:ext uri="{FF2B5EF4-FFF2-40B4-BE49-F238E27FC236}">
                    <a16:creationId xmlns:a16="http://schemas.microsoft.com/office/drawing/2014/main" id="{ACCE808F-387A-4F03-AC6E-EA8C6F13CE18}"/>
                  </a:ext>
                </a:extLst>
              </p:cNvPr>
              <p:cNvSpPr/>
              <p:nvPr/>
            </p:nvSpPr>
            <p:spPr>
              <a:xfrm>
                <a:off x="5681738" y="-295914"/>
                <a:ext cx="149610" cy="14960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82">
                <a:extLst>
                  <a:ext uri="{FF2B5EF4-FFF2-40B4-BE49-F238E27FC236}">
                    <a16:creationId xmlns:a16="http://schemas.microsoft.com/office/drawing/2014/main" id="{BACAD7A3-90FB-45A5-81CA-65121909AF7F}"/>
                  </a:ext>
                </a:extLst>
              </p:cNvPr>
              <p:cNvSpPr/>
              <p:nvPr/>
            </p:nvSpPr>
            <p:spPr>
              <a:xfrm>
                <a:off x="5423354" y="-568298"/>
                <a:ext cx="149610" cy="14960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3">
                <a:extLst>
                  <a:ext uri="{FF2B5EF4-FFF2-40B4-BE49-F238E27FC236}">
                    <a16:creationId xmlns:a16="http://schemas.microsoft.com/office/drawing/2014/main" id="{12B7D353-61C2-4D2C-A43D-BCE02F5A1CDD}"/>
                  </a:ext>
                </a:extLst>
              </p:cNvPr>
              <p:cNvSpPr/>
              <p:nvPr/>
            </p:nvSpPr>
            <p:spPr>
              <a:xfrm>
                <a:off x="5959523" y="-572533"/>
                <a:ext cx="149610" cy="14960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4">
                <a:extLst>
                  <a:ext uri="{FF2B5EF4-FFF2-40B4-BE49-F238E27FC236}">
                    <a16:creationId xmlns:a16="http://schemas.microsoft.com/office/drawing/2014/main" id="{47006038-FC92-4B84-BEC0-61A36DF9FBC7}"/>
                  </a:ext>
                </a:extLst>
              </p:cNvPr>
              <p:cNvSpPr/>
              <p:nvPr/>
            </p:nvSpPr>
            <p:spPr>
              <a:xfrm>
                <a:off x="5823220" y="-430024"/>
                <a:ext cx="149610" cy="14960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5">
                <a:extLst>
                  <a:ext uri="{FF2B5EF4-FFF2-40B4-BE49-F238E27FC236}">
                    <a16:creationId xmlns:a16="http://schemas.microsoft.com/office/drawing/2014/main" id="{4A9173FC-AB4A-40AA-A5F1-E311792FCDD1}"/>
                  </a:ext>
                </a:extLst>
              </p:cNvPr>
              <p:cNvSpPr/>
              <p:nvPr/>
            </p:nvSpPr>
            <p:spPr>
              <a:xfrm>
                <a:off x="5577918" y="-410420"/>
                <a:ext cx="103482" cy="1034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468E6C30-7616-4062-B774-B77A220B2DFE}"/>
                  </a:ext>
                </a:extLst>
              </p:cNvPr>
              <p:cNvSpPr/>
              <p:nvPr/>
            </p:nvSpPr>
            <p:spPr>
              <a:xfrm rot="10800000" flipV="1">
                <a:off x="5526085" y="-520987"/>
                <a:ext cx="520702" cy="45720"/>
              </a:xfrm>
              <a:prstGeom prst="rect">
                <a:avLst/>
              </a:prstGeom>
              <a:gradFill>
                <a:gsLst>
                  <a:gs pos="50000">
                    <a:schemeClr val="accent2"/>
                  </a:gs>
                  <a:gs pos="50000">
                    <a:schemeClr val="accent4"/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89580442-4B76-4F28-9A01-2598463E6E19}"/>
                  </a:ext>
                </a:extLst>
              </p:cNvPr>
              <p:cNvSpPr/>
              <p:nvPr/>
            </p:nvSpPr>
            <p:spPr>
              <a:xfrm rot="10800000" flipV="1">
                <a:off x="5640228" y="-383857"/>
                <a:ext cx="279400" cy="45720"/>
              </a:xfrm>
              <a:prstGeom prst="rect">
                <a:avLst/>
              </a:prstGeom>
              <a:gradFill>
                <a:gsLst>
                  <a:gs pos="50000">
                    <a:schemeClr val="accent2"/>
                  </a:gs>
                  <a:gs pos="50000">
                    <a:schemeClr val="accent4"/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7">
              <a:extLst>
                <a:ext uri="{FF2B5EF4-FFF2-40B4-BE49-F238E27FC236}">
                  <a16:creationId xmlns:a16="http://schemas.microsoft.com/office/drawing/2014/main" id="{2F92D355-59EE-47C4-AECD-436BB32A7991}"/>
                </a:ext>
              </a:extLst>
            </p:cNvPr>
            <p:cNvGrpSpPr/>
            <p:nvPr/>
          </p:nvGrpSpPr>
          <p:grpSpPr>
            <a:xfrm>
              <a:off x="5559743" y="3666661"/>
              <a:ext cx="951120" cy="1694570"/>
              <a:chOff x="5559743" y="3666661"/>
              <a:chExt cx="951120" cy="1694570"/>
            </a:xfrm>
          </p:grpSpPr>
          <p:sp>
            <p:nvSpPr>
              <p:cNvPr id="36" name="Oval 38">
                <a:extLst>
                  <a:ext uri="{FF2B5EF4-FFF2-40B4-BE49-F238E27FC236}">
                    <a16:creationId xmlns:a16="http://schemas.microsoft.com/office/drawing/2014/main" id="{A071F64D-9ADD-4AA7-9692-F7AA75152B2A}"/>
                  </a:ext>
                </a:extLst>
              </p:cNvPr>
              <p:cNvSpPr/>
              <p:nvPr/>
            </p:nvSpPr>
            <p:spPr>
              <a:xfrm rot="10800000">
                <a:off x="6324140" y="4143765"/>
                <a:ext cx="149610" cy="14960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9">
                <a:extLst>
                  <a:ext uri="{FF2B5EF4-FFF2-40B4-BE49-F238E27FC236}">
                    <a16:creationId xmlns:a16="http://schemas.microsoft.com/office/drawing/2014/main" id="{155D1C7F-65CE-4070-8E3C-F0FCE141FEF5}"/>
                  </a:ext>
                </a:extLst>
              </p:cNvPr>
              <p:cNvSpPr/>
              <p:nvPr/>
            </p:nvSpPr>
            <p:spPr>
              <a:xfrm rot="10800000">
                <a:off x="5575926" y="4153646"/>
                <a:ext cx="149610" cy="14960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40">
                <a:extLst>
                  <a:ext uri="{FF2B5EF4-FFF2-40B4-BE49-F238E27FC236}">
                    <a16:creationId xmlns:a16="http://schemas.microsoft.com/office/drawing/2014/main" id="{D426B587-8EED-479B-89D9-79F007B8CB7F}"/>
                  </a:ext>
                </a:extLst>
              </p:cNvPr>
              <p:cNvSpPr/>
              <p:nvPr/>
            </p:nvSpPr>
            <p:spPr>
              <a:xfrm rot="10800000">
                <a:off x="6361253" y="3983857"/>
                <a:ext cx="149610" cy="14960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41">
                <a:extLst>
                  <a:ext uri="{FF2B5EF4-FFF2-40B4-BE49-F238E27FC236}">
                    <a16:creationId xmlns:a16="http://schemas.microsoft.com/office/drawing/2014/main" id="{808303CB-A180-4422-8CF7-6A54FCEBF670}"/>
                  </a:ext>
                </a:extLst>
              </p:cNvPr>
              <p:cNvSpPr/>
              <p:nvPr/>
            </p:nvSpPr>
            <p:spPr>
              <a:xfrm rot="10800000">
                <a:off x="6279139" y="3816788"/>
                <a:ext cx="149610" cy="14960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42">
                <a:extLst>
                  <a:ext uri="{FF2B5EF4-FFF2-40B4-BE49-F238E27FC236}">
                    <a16:creationId xmlns:a16="http://schemas.microsoft.com/office/drawing/2014/main" id="{790696EC-1A8D-4D2C-B622-7F1E8BE94E1F}"/>
                  </a:ext>
                </a:extLst>
              </p:cNvPr>
              <p:cNvSpPr/>
              <p:nvPr/>
            </p:nvSpPr>
            <p:spPr>
              <a:xfrm rot="10800000">
                <a:off x="5568717" y="3987608"/>
                <a:ext cx="149610" cy="14960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3">
                <a:extLst>
                  <a:ext uri="{FF2B5EF4-FFF2-40B4-BE49-F238E27FC236}">
                    <a16:creationId xmlns:a16="http://schemas.microsoft.com/office/drawing/2014/main" id="{60C14F16-BC4A-4246-8E65-0AA106E08C3F}"/>
                  </a:ext>
                </a:extLst>
              </p:cNvPr>
              <p:cNvSpPr/>
              <p:nvPr/>
            </p:nvSpPr>
            <p:spPr>
              <a:xfrm rot="10800000">
                <a:off x="5656430" y="3816788"/>
                <a:ext cx="149610" cy="14960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4">
                <a:extLst>
                  <a:ext uri="{FF2B5EF4-FFF2-40B4-BE49-F238E27FC236}">
                    <a16:creationId xmlns:a16="http://schemas.microsoft.com/office/drawing/2014/main" id="{4502958A-88A3-4C16-9A39-0010CC200171}"/>
                  </a:ext>
                </a:extLst>
              </p:cNvPr>
              <p:cNvSpPr/>
              <p:nvPr/>
            </p:nvSpPr>
            <p:spPr>
              <a:xfrm rot="10800000">
                <a:off x="5802268" y="3666661"/>
                <a:ext cx="149610" cy="14960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5">
                <a:extLst>
                  <a:ext uri="{FF2B5EF4-FFF2-40B4-BE49-F238E27FC236}">
                    <a16:creationId xmlns:a16="http://schemas.microsoft.com/office/drawing/2014/main" id="{326EEB60-046E-47B5-B2B2-BA3E9D0C0764}"/>
                  </a:ext>
                </a:extLst>
              </p:cNvPr>
              <p:cNvSpPr/>
              <p:nvPr/>
            </p:nvSpPr>
            <p:spPr>
              <a:xfrm rot="10800000">
                <a:off x="6165247" y="3692899"/>
                <a:ext cx="103482" cy="1034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F723BEC-87B1-42BF-92EF-029E98AD6685}"/>
                  </a:ext>
                </a:extLst>
              </p:cNvPr>
              <p:cNvSpPr/>
              <p:nvPr/>
            </p:nvSpPr>
            <p:spPr>
              <a:xfrm>
                <a:off x="5646444" y="4197321"/>
                <a:ext cx="784225" cy="45719"/>
              </a:xfrm>
              <a:prstGeom prst="rect">
                <a:avLst/>
              </a:prstGeom>
              <a:gradFill>
                <a:gsLst>
                  <a:gs pos="50000">
                    <a:schemeClr val="accent2"/>
                  </a:gs>
                  <a:gs pos="50000">
                    <a:schemeClr val="accent4"/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44F2C1C-05BD-4367-B0E7-CD024336B3B0}"/>
                  </a:ext>
                </a:extLst>
              </p:cNvPr>
              <p:cNvSpPr/>
              <p:nvPr/>
            </p:nvSpPr>
            <p:spPr>
              <a:xfrm>
                <a:off x="5652458" y="4042429"/>
                <a:ext cx="784225" cy="45719"/>
              </a:xfrm>
              <a:prstGeom prst="rect">
                <a:avLst/>
              </a:prstGeom>
              <a:gradFill>
                <a:gsLst>
                  <a:gs pos="50000">
                    <a:schemeClr val="accent2"/>
                  </a:gs>
                  <a:gs pos="50000">
                    <a:schemeClr val="accent4"/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BE16312-4949-4E56-BCB5-F763CACE0F16}"/>
                  </a:ext>
                </a:extLst>
              </p:cNvPr>
              <p:cNvSpPr/>
              <p:nvPr/>
            </p:nvSpPr>
            <p:spPr>
              <a:xfrm flipV="1">
                <a:off x="5787039" y="3875632"/>
                <a:ext cx="520702" cy="45720"/>
              </a:xfrm>
              <a:prstGeom prst="rect">
                <a:avLst/>
              </a:prstGeom>
              <a:gradFill>
                <a:gsLst>
                  <a:gs pos="50000">
                    <a:schemeClr val="accent2"/>
                  </a:gs>
                  <a:gs pos="50000">
                    <a:schemeClr val="accent4"/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3698F71-8208-4258-8CD5-60B44F23A827}"/>
                  </a:ext>
                </a:extLst>
              </p:cNvPr>
              <p:cNvSpPr/>
              <p:nvPr/>
            </p:nvSpPr>
            <p:spPr>
              <a:xfrm flipV="1">
                <a:off x="5910430" y="3720742"/>
                <a:ext cx="279400" cy="45720"/>
              </a:xfrm>
              <a:prstGeom prst="rect">
                <a:avLst/>
              </a:prstGeom>
              <a:gradFill>
                <a:gsLst>
                  <a:gs pos="50000">
                    <a:schemeClr val="accent2"/>
                  </a:gs>
                  <a:gs pos="50000">
                    <a:schemeClr val="accent4"/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50">
                <a:extLst>
                  <a:ext uri="{FF2B5EF4-FFF2-40B4-BE49-F238E27FC236}">
                    <a16:creationId xmlns:a16="http://schemas.microsoft.com/office/drawing/2014/main" id="{290629EA-6FC6-4B10-8C8E-0D5883950FA9}"/>
                  </a:ext>
                </a:extLst>
              </p:cNvPr>
              <p:cNvSpPr/>
              <p:nvPr/>
            </p:nvSpPr>
            <p:spPr>
              <a:xfrm>
                <a:off x="5952908" y="4600984"/>
                <a:ext cx="149610" cy="14960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51">
                <a:extLst>
                  <a:ext uri="{FF2B5EF4-FFF2-40B4-BE49-F238E27FC236}">
                    <a16:creationId xmlns:a16="http://schemas.microsoft.com/office/drawing/2014/main" id="{D135AA29-1BE9-427B-A454-EF957086E2C5}"/>
                  </a:ext>
                </a:extLst>
              </p:cNvPr>
              <p:cNvSpPr/>
              <p:nvPr/>
            </p:nvSpPr>
            <p:spPr>
              <a:xfrm>
                <a:off x="5675474" y="4327507"/>
                <a:ext cx="149610" cy="14960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52">
                <a:extLst>
                  <a:ext uri="{FF2B5EF4-FFF2-40B4-BE49-F238E27FC236}">
                    <a16:creationId xmlns:a16="http://schemas.microsoft.com/office/drawing/2014/main" id="{117E1166-D871-4049-B730-A7F25963DF19}"/>
                  </a:ext>
                </a:extLst>
              </p:cNvPr>
              <p:cNvSpPr/>
              <p:nvPr/>
            </p:nvSpPr>
            <p:spPr>
              <a:xfrm>
                <a:off x="6211643" y="4323272"/>
                <a:ext cx="149610" cy="14960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3">
                <a:extLst>
                  <a:ext uri="{FF2B5EF4-FFF2-40B4-BE49-F238E27FC236}">
                    <a16:creationId xmlns:a16="http://schemas.microsoft.com/office/drawing/2014/main" id="{7134B56D-1964-4167-AAF4-A1A764D6BFA4}"/>
                  </a:ext>
                </a:extLst>
              </p:cNvPr>
              <p:cNvSpPr/>
              <p:nvPr/>
            </p:nvSpPr>
            <p:spPr>
              <a:xfrm>
                <a:off x="6075340" y="4465781"/>
                <a:ext cx="149610" cy="14960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4">
                <a:extLst>
                  <a:ext uri="{FF2B5EF4-FFF2-40B4-BE49-F238E27FC236}">
                    <a16:creationId xmlns:a16="http://schemas.microsoft.com/office/drawing/2014/main" id="{EBCCDD77-716C-4164-8B9B-4805D2EC752D}"/>
                  </a:ext>
                </a:extLst>
              </p:cNvPr>
              <p:cNvSpPr/>
              <p:nvPr/>
            </p:nvSpPr>
            <p:spPr>
              <a:xfrm>
                <a:off x="5830038" y="4485385"/>
                <a:ext cx="103482" cy="10348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ED5287D-0B81-495E-9B06-9D18CCB2D8DE}"/>
                  </a:ext>
                </a:extLst>
              </p:cNvPr>
              <p:cNvSpPr/>
              <p:nvPr/>
            </p:nvSpPr>
            <p:spPr>
              <a:xfrm flipV="1">
                <a:off x="5778205" y="4374818"/>
                <a:ext cx="520702" cy="45720"/>
              </a:xfrm>
              <a:prstGeom prst="rect">
                <a:avLst/>
              </a:prstGeom>
              <a:gradFill>
                <a:gsLst>
                  <a:gs pos="50000">
                    <a:schemeClr val="accent2"/>
                  </a:gs>
                  <a:gs pos="50000">
                    <a:schemeClr val="accent4"/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A393D71-7A43-471F-8A89-87AD1672BC3D}"/>
                  </a:ext>
                </a:extLst>
              </p:cNvPr>
              <p:cNvSpPr/>
              <p:nvPr/>
            </p:nvSpPr>
            <p:spPr>
              <a:xfrm flipV="1">
                <a:off x="5892348" y="4511948"/>
                <a:ext cx="279400" cy="45720"/>
              </a:xfrm>
              <a:prstGeom prst="rect">
                <a:avLst/>
              </a:prstGeom>
              <a:gradFill>
                <a:gsLst>
                  <a:gs pos="50000">
                    <a:schemeClr val="accent2"/>
                  </a:gs>
                  <a:gs pos="50000">
                    <a:schemeClr val="accent4"/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7">
                <a:extLst>
                  <a:ext uri="{FF2B5EF4-FFF2-40B4-BE49-F238E27FC236}">
                    <a16:creationId xmlns:a16="http://schemas.microsoft.com/office/drawing/2014/main" id="{DE1C5628-1674-447A-AF86-DCE4B3977DBE}"/>
                  </a:ext>
                </a:extLst>
              </p:cNvPr>
              <p:cNvSpPr/>
              <p:nvPr/>
            </p:nvSpPr>
            <p:spPr>
              <a:xfrm rot="10800000">
                <a:off x="6350318" y="5211623"/>
                <a:ext cx="149610" cy="14960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8">
                <a:extLst>
                  <a:ext uri="{FF2B5EF4-FFF2-40B4-BE49-F238E27FC236}">
                    <a16:creationId xmlns:a16="http://schemas.microsoft.com/office/drawing/2014/main" id="{ED2BB58F-B53C-4517-BE79-4526EAE3832B}"/>
                  </a:ext>
                </a:extLst>
              </p:cNvPr>
              <p:cNvSpPr/>
              <p:nvPr/>
            </p:nvSpPr>
            <p:spPr>
              <a:xfrm rot="10800000">
                <a:off x="5559743" y="5211623"/>
                <a:ext cx="149610" cy="14960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9">
                <a:extLst>
                  <a:ext uri="{FF2B5EF4-FFF2-40B4-BE49-F238E27FC236}">
                    <a16:creationId xmlns:a16="http://schemas.microsoft.com/office/drawing/2014/main" id="{B13B0181-80E8-4CE0-8B9D-A85FBEA351DD}"/>
                  </a:ext>
                </a:extLst>
              </p:cNvPr>
              <p:cNvSpPr/>
              <p:nvPr/>
            </p:nvSpPr>
            <p:spPr>
              <a:xfrm rot="10800000">
                <a:off x="6342981" y="5023313"/>
                <a:ext cx="149610" cy="14960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60">
                <a:extLst>
                  <a:ext uri="{FF2B5EF4-FFF2-40B4-BE49-F238E27FC236}">
                    <a16:creationId xmlns:a16="http://schemas.microsoft.com/office/drawing/2014/main" id="{819743BE-77E2-4E2F-856D-3AC3A4338632}"/>
                  </a:ext>
                </a:extLst>
              </p:cNvPr>
              <p:cNvSpPr/>
              <p:nvPr/>
            </p:nvSpPr>
            <p:spPr>
              <a:xfrm rot="10800000">
                <a:off x="6245522" y="4858344"/>
                <a:ext cx="149610" cy="14960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61">
                <a:extLst>
                  <a:ext uri="{FF2B5EF4-FFF2-40B4-BE49-F238E27FC236}">
                    <a16:creationId xmlns:a16="http://schemas.microsoft.com/office/drawing/2014/main" id="{1C0236F5-4DD6-48EB-BAEC-9852BFF3A317}"/>
                  </a:ext>
                </a:extLst>
              </p:cNvPr>
              <p:cNvSpPr/>
              <p:nvPr/>
            </p:nvSpPr>
            <p:spPr>
              <a:xfrm rot="10800000">
                <a:off x="5596856" y="5023313"/>
                <a:ext cx="149610" cy="14960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62">
                <a:extLst>
                  <a:ext uri="{FF2B5EF4-FFF2-40B4-BE49-F238E27FC236}">
                    <a16:creationId xmlns:a16="http://schemas.microsoft.com/office/drawing/2014/main" id="{49F07F0D-18CC-4110-8AD4-EED1F123330B}"/>
                  </a:ext>
                </a:extLst>
              </p:cNvPr>
              <p:cNvSpPr/>
              <p:nvPr/>
            </p:nvSpPr>
            <p:spPr>
              <a:xfrm rot="10800000">
                <a:off x="5712122" y="4858344"/>
                <a:ext cx="149610" cy="14960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3">
                <a:extLst>
                  <a:ext uri="{FF2B5EF4-FFF2-40B4-BE49-F238E27FC236}">
                    <a16:creationId xmlns:a16="http://schemas.microsoft.com/office/drawing/2014/main" id="{3CA01949-63A5-4E25-9D45-384BD5BFEE23}"/>
                  </a:ext>
                </a:extLst>
              </p:cNvPr>
              <p:cNvSpPr/>
              <p:nvPr/>
            </p:nvSpPr>
            <p:spPr>
              <a:xfrm rot="10800000">
                <a:off x="5850235" y="4737694"/>
                <a:ext cx="149610" cy="14960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4">
                <a:extLst>
                  <a:ext uri="{FF2B5EF4-FFF2-40B4-BE49-F238E27FC236}">
                    <a16:creationId xmlns:a16="http://schemas.microsoft.com/office/drawing/2014/main" id="{BD8CD66F-258C-40C9-AFCE-5EDF93152629}"/>
                  </a:ext>
                </a:extLst>
              </p:cNvPr>
              <p:cNvSpPr/>
              <p:nvPr/>
            </p:nvSpPr>
            <p:spPr>
              <a:xfrm rot="10800000">
                <a:off x="6125711" y="4760757"/>
                <a:ext cx="103482" cy="10348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3FD2390F-5719-4D07-951D-24CFAF9094BD}"/>
                  </a:ext>
                </a:extLst>
              </p:cNvPr>
              <p:cNvSpPr/>
              <p:nvPr/>
            </p:nvSpPr>
            <p:spPr>
              <a:xfrm rot="10800000">
                <a:off x="5639936" y="5265179"/>
                <a:ext cx="784225" cy="45719"/>
              </a:xfrm>
              <a:prstGeom prst="rect">
                <a:avLst/>
              </a:prstGeom>
              <a:gradFill>
                <a:gsLst>
                  <a:gs pos="50000">
                    <a:schemeClr val="accent2"/>
                  </a:gs>
                  <a:gs pos="50000">
                    <a:schemeClr val="accent4"/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A7DAE44-6389-4290-8D4B-8F1A863BBEE3}"/>
                  </a:ext>
                </a:extLst>
              </p:cNvPr>
              <p:cNvSpPr/>
              <p:nvPr/>
            </p:nvSpPr>
            <p:spPr>
              <a:xfrm rot="10800000">
                <a:off x="5639936" y="5081029"/>
                <a:ext cx="784225" cy="45719"/>
              </a:xfrm>
              <a:prstGeom prst="rect">
                <a:avLst/>
              </a:prstGeom>
              <a:gradFill>
                <a:gsLst>
                  <a:gs pos="50000">
                    <a:schemeClr val="accent2"/>
                  </a:gs>
                  <a:gs pos="50000">
                    <a:schemeClr val="accent4"/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0BFF170C-0430-476E-9EC8-76266D68834E}"/>
                  </a:ext>
                </a:extLst>
              </p:cNvPr>
              <p:cNvSpPr/>
              <p:nvPr/>
            </p:nvSpPr>
            <p:spPr>
              <a:xfrm rot="10800000" flipV="1">
                <a:off x="5771697" y="4917188"/>
                <a:ext cx="520702" cy="45720"/>
              </a:xfrm>
              <a:prstGeom prst="rect">
                <a:avLst/>
              </a:prstGeom>
              <a:gradFill>
                <a:gsLst>
                  <a:gs pos="50000">
                    <a:schemeClr val="accent2"/>
                  </a:gs>
                  <a:gs pos="50000">
                    <a:schemeClr val="accent4"/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DE72A621-6E99-43AF-8A2A-14196AFB3B88}"/>
                  </a:ext>
                </a:extLst>
              </p:cNvPr>
              <p:cNvSpPr/>
              <p:nvPr/>
            </p:nvSpPr>
            <p:spPr>
              <a:xfrm rot="10800000" flipV="1">
                <a:off x="5892348" y="4788600"/>
                <a:ext cx="279400" cy="45720"/>
              </a:xfrm>
              <a:prstGeom prst="rect">
                <a:avLst/>
              </a:prstGeom>
              <a:gradFill>
                <a:gsLst>
                  <a:gs pos="50000">
                    <a:schemeClr val="accent2"/>
                  </a:gs>
                  <a:gs pos="50000">
                    <a:schemeClr val="accent4"/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9" name="Group 101">
            <a:extLst>
              <a:ext uri="{FF2B5EF4-FFF2-40B4-BE49-F238E27FC236}">
                <a16:creationId xmlns:a16="http://schemas.microsoft.com/office/drawing/2014/main" id="{A07A47B5-4ED5-49E6-91FA-DB44ADAC554D}"/>
              </a:ext>
            </a:extLst>
          </p:cNvPr>
          <p:cNvGrpSpPr/>
          <p:nvPr/>
        </p:nvGrpSpPr>
        <p:grpSpPr>
          <a:xfrm>
            <a:off x="7954571" y="1870778"/>
            <a:ext cx="755674" cy="984552"/>
            <a:chOff x="4548054" y="1450410"/>
            <a:chExt cx="3179558" cy="4142582"/>
          </a:xfrm>
          <a:solidFill>
            <a:schemeClr val="accent2"/>
          </a:solidFill>
        </p:grpSpPr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A4258D22-224E-4C88-AD60-42C863029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8054" y="1450410"/>
              <a:ext cx="1547946" cy="4142582"/>
            </a:xfrm>
            <a:custGeom>
              <a:avLst/>
              <a:gdLst>
                <a:gd name="T0" fmla="*/ 1949 w 1985"/>
                <a:gd name="T1" fmla="*/ 157 h 4526"/>
                <a:gd name="T2" fmla="*/ 1895 w 1985"/>
                <a:gd name="T3" fmla="*/ 86 h 4526"/>
                <a:gd name="T4" fmla="*/ 1649 w 1985"/>
                <a:gd name="T5" fmla="*/ 0 h 4526"/>
                <a:gd name="T6" fmla="*/ 1591 w 1985"/>
                <a:gd name="T7" fmla="*/ 6 h 4526"/>
                <a:gd name="T8" fmla="*/ 1551 w 1985"/>
                <a:gd name="T9" fmla="*/ 18 h 4526"/>
                <a:gd name="T10" fmla="*/ 1511 w 1985"/>
                <a:gd name="T11" fmla="*/ 35 h 4526"/>
                <a:gd name="T12" fmla="*/ 1474 w 1985"/>
                <a:gd name="T13" fmla="*/ 58 h 4526"/>
                <a:gd name="T14" fmla="*/ 1444 w 1985"/>
                <a:gd name="T15" fmla="*/ 83 h 4526"/>
                <a:gd name="T16" fmla="*/ 1413 w 1985"/>
                <a:gd name="T17" fmla="*/ 117 h 4526"/>
                <a:gd name="T18" fmla="*/ 1393 w 1985"/>
                <a:gd name="T19" fmla="*/ 147 h 4526"/>
                <a:gd name="T20" fmla="*/ 1372 w 1985"/>
                <a:gd name="T21" fmla="*/ 190 h 4526"/>
                <a:gd name="T22" fmla="*/ 1362 w 1985"/>
                <a:gd name="T23" fmla="*/ 221 h 4526"/>
                <a:gd name="T24" fmla="*/ 1352 w 1985"/>
                <a:gd name="T25" fmla="*/ 274 h 4526"/>
                <a:gd name="T26" fmla="*/ 511 w 1985"/>
                <a:gd name="T27" fmla="*/ 1010 h 4526"/>
                <a:gd name="T28" fmla="*/ 143 w 1985"/>
                <a:gd name="T29" fmla="*/ 1349 h 4526"/>
                <a:gd name="T30" fmla="*/ 369 w 1985"/>
                <a:gd name="T31" fmla="*/ 2012 h 4526"/>
                <a:gd name="T32" fmla="*/ 0 w 1985"/>
                <a:gd name="T33" fmla="*/ 2195 h 4526"/>
                <a:gd name="T34" fmla="*/ 71 w 1985"/>
                <a:gd name="T35" fmla="*/ 2915 h 4526"/>
                <a:gd name="T36" fmla="*/ 1212 w 1985"/>
                <a:gd name="T37" fmla="*/ 2000 h 4526"/>
                <a:gd name="T38" fmla="*/ 762 w 1985"/>
                <a:gd name="T39" fmla="*/ 2518 h 4526"/>
                <a:gd name="T40" fmla="*/ 664 w 1985"/>
                <a:gd name="T41" fmla="*/ 2599 h 4526"/>
                <a:gd name="T42" fmla="*/ 146 w 1985"/>
                <a:gd name="T43" fmla="*/ 3070 h 4526"/>
                <a:gd name="T44" fmla="*/ 609 w 1985"/>
                <a:gd name="T45" fmla="*/ 3657 h 4526"/>
                <a:gd name="T46" fmla="*/ 1256 w 1985"/>
                <a:gd name="T47" fmla="*/ 4257 h 4526"/>
                <a:gd name="T48" fmla="*/ 1410 w 1985"/>
                <a:gd name="T49" fmla="*/ 3833 h 4526"/>
                <a:gd name="T50" fmla="*/ 1623 w 1985"/>
                <a:gd name="T51" fmla="*/ 3490 h 4526"/>
                <a:gd name="T52" fmla="*/ 1478 w 1985"/>
                <a:gd name="T53" fmla="*/ 3902 h 4526"/>
                <a:gd name="T54" fmla="*/ 1353 w 1985"/>
                <a:gd name="T55" fmla="*/ 4264 h 4526"/>
                <a:gd name="T56" fmla="*/ 1985 w 1985"/>
                <a:gd name="T57" fmla="*/ 4228 h 4526"/>
                <a:gd name="T58" fmla="*/ 1985 w 1985"/>
                <a:gd name="T59" fmla="*/ 3779 h 4526"/>
                <a:gd name="T60" fmla="*/ 1985 w 1985"/>
                <a:gd name="T61" fmla="*/ 3451 h 4526"/>
                <a:gd name="T62" fmla="*/ 1985 w 1985"/>
                <a:gd name="T63" fmla="*/ 3213 h 4526"/>
                <a:gd name="T64" fmla="*/ 1082 w 1985"/>
                <a:gd name="T65" fmla="*/ 2987 h 4526"/>
                <a:gd name="T66" fmla="*/ 952 w 1985"/>
                <a:gd name="T67" fmla="*/ 3117 h 4526"/>
                <a:gd name="T68" fmla="*/ 823 w 1985"/>
                <a:gd name="T69" fmla="*/ 3197 h 4526"/>
                <a:gd name="T70" fmla="*/ 760 w 1985"/>
                <a:gd name="T71" fmla="*/ 3124 h 4526"/>
                <a:gd name="T72" fmla="*/ 1985 w 1985"/>
                <a:gd name="T73" fmla="*/ 2862 h 4526"/>
                <a:gd name="T74" fmla="*/ 1431 w 1985"/>
                <a:gd name="T75" fmla="*/ 1478 h 4526"/>
                <a:gd name="T76" fmla="*/ 1337 w 1985"/>
                <a:gd name="T77" fmla="*/ 1456 h 4526"/>
                <a:gd name="T78" fmla="*/ 806 w 1985"/>
                <a:gd name="T79" fmla="*/ 1179 h 4526"/>
                <a:gd name="T80" fmla="*/ 1170 w 1985"/>
                <a:gd name="T81" fmla="*/ 1239 h 4526"/>
                <a:gd name="T82" fmla="*/ 1985 w 1985"/>
                <a:gd name="T83" fmla="*/ 921 h 4526"/>
                <a:gd name="T84" fmla="*/ 1985 w 1985"/>
                <a:gd name="T85" fmla="*/ 299 h 4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85" h="4526">
                  <a:moveTo>
                    <a:pt x="1983" y="268"/>
                  </a:moveTo>
                  <a:cubicBezTo>
                    <a:pt x="1982" y="256"/>
                    <a:pt x="1980" y="244"/>
                    <a:pt x="1977" y="232"/>
                  </a:cubicBezTo>
                  <a:cubicBezTo>
                    <a:pt x="1971" y="205"/>
                    <a:pt x="1961" y="180"/>
                    <a:pt x="1949" y="157"/>
                  </a:cubicBezTo>
                  <a:cubicBezTo>
                    <a:pt x="1944" y="149"/>
                    <a:pt x="1939" y="140"/>
                    <a:pt x="1934" y="132"/>
                  </a:cubicBezTo>
                  <a:cubicBezTo>
                    <a:pt x="1923" y="116"/>
                    <a:pt x="1911" y="102"/>
                    <a:pt x="1897" y="88"/>
                  </a:cubicBezTo>
                  <a:cubicBezTo>
                    <a:pt x="1897" y="88"/>
                    <a:pt x="1896" y="87"/>
                    <a:pt x="1895" y="86"/>
                  </a:cubicBezTo>
                  <a:cubicBezTo>
                    <a:pt x="1848" y="40"/>
                    <a:pt x="1786" y="9"/>
                    <a:pt x="1717" y="2"/>
                  </a:cubicBezTo>
                  <a:cubicBezTo>
                    <a:pt x="1707" y="1"/>
                    <a:pt x="1697" y="0"/>
                    <a:pt x="1687" y="0"/>
                  </a:cubicBezTo>
                  <a:cubicBezTo>
                    <a:pt x="1649" y="0"/>
                    <a:pt x="1649" y="0"/>
                    <a:pt x="1649" y="0"/>
                  </a:cubicBezTo>
                  <a:cubicBezTo>
                    <a:pt x="1639" y="0"/>
                    <a:pt x="1629" y="1"/>
                    <a:pt x="1620" y="2"/>
                  </a:cubicBezTo>
                  <a:cubicBezTo>
                    <a:pt x="1616" y="2"/>
                    <a:pt x="1613" y="3"/>
                    <a:pt x="1610" y="3"/>
                  </a:cubicBezTo>
                  <a:cubicBezTo>
                    <a:pt x="1603" y="4"/>
                    <a:pt x="1597" y="5"/>
                    <a:pt x="1591" y="6"/>
                  </a:cubicBezTo>
                  <a:cubicBezTo>
                    <a:pt x="1587" y="7"/>
                    <a:pt x="1583" y="8"/>
                    <a:pt x="1579" y="9"/>
                  </a:cubicBezTo>
                  <a:cubicBezTo>
                    <a:pt x="1574" y="11"/>
                    <a:pt x="1568" y="12"/>
                    <a:pt x="1563" y="13"/>
                  </a:cubicBezTo>
                  <a:cubicBezTo>
                    <a:pt x="1559" y="15"/>
                    <a:pt x="1555" y="16"/>
                    <a:pt x="1551" y="18"/>
                  </a:cubicBezTo>
                  <a:cubicBezTo>
                    <a:pt x="1546" y="19"/>
                    <a:pt x="1541" y="21"/>
                    <a:pt x="1536" y="23"/>
                  </a:cubicBezTo>
                  <a:cubicBezTo>
                    <a:pt x="1532" y="25"/>
                    <a:pt x="1528" y="27"/>
                    <a:pt x="1524" y="29"/>
                  </a:cubicBezTo>
                  <a:cubicBezTo>
                    <a:pt x="1519" y="31"/>
                    <a:pt x="1515" y="33"/>
                    <a:pt x="1511" y="35"/>
                  </a:cubicBezTo>
                  <a:cubicBezTo>
                    <a:pt x="1507" y="37"/>
                    <a:pt x="1502" y="40"/>
                    <a:pt x="1498" y="42"/>
                  </a:cubicBezTo>
                  <a:cubicBezTo>
                    <a:pt x="1494" y="44"/>
                    <a:pt x="1491" y="47"/>
                    <a:pt x="1487" y="49"/>
                  </a:cubicBezTo>
                  <a:cubicBezTo>
                    <a:pt x="1483" y="52"/>
                    <a:pt x="1479" y="55"/>
                    <a:pt x="1474" y="58"/>
                  </a:cubicBezTo>
                  <a:cubicBezTo>
                    <a:pt x="1471" y="60"/>
                    <a:pt x="1468" y="63"/>
                    <a:pt x="1465" y="65"/>
                  </a:cubicBezTo>
                  <a:cubicBezTo>
                    <a:pt x="1460" y="69"/>
                    <a:pt x="1456" y="72"/>
                    <a:pt x="1452" y="76"/>
                  </a:cubicBezTo>
                  <a:cubicBezTo>
                    <a:pt x="1449" y="78"/>
                    <a:pt x="1447" y="81"/>
                    <a:pt x="1444" y="83"/>
                  </a:cubicBezTo>
                  <a:cubicBezTo>
                    <a:pt x="1440" y="87"/>
                    <a:pt x="1436" y="91"/>
                    <a:pt x="1432" y="96"/>
                  </a:cubicBezTo>
                  <a:cubicBezTo>
                    <a:pt x="1430" y="98"/>
                    <a:pt x="1427" y="100"/>
                    <a:pt x="1425" y="103"/>
                  </a:cubicBezTo>
                  <a:cubicBezTo>
                    <a:pt x="1421" y="107"/>
                    <a:pt x="1417" y="112"/>
                    <a:pt x="1413" y="117"/>
                  </a:cubicBezTo>
                  <a:cubicBezTo>
                    <a:pt x="1412" y="119"/>
                    <a:pt x="1410" y="122"/>
                    <a:pt x="1408" y="124"/>
                  </a:cubicBezTo>
                  <a:cubicBezTo>
                    <a:pt x="1404" y="129"/>
                    <a:pt x="1401" y="135"/>
                    <a:pt x="1397" y="140"/>
                  </a:cubicBezTo>
                  <a:cubicBezTo>
                    <a:pt x="1396" y="142"/>
                    <a:pt x="1395" y="144"/>
                    <a:pt x="1393" y="147"/>
                  </a:cubicBezTo>
                  <a:cubicBezTo>
                    <a:pt x="1390" y="152"/>
                    <a:pt x="1386" y="158"/>
                    <a:pt x="1383" y="165"/>
                  </a:cubicBezTo>
                  <a:cubicBezTo>
                    <a:pt x="1382" y="167"/>
                    <a:pt x="1381" y="169"/>
                    <a:pt x="1380" y="170"/>
                  </a:cubicBezTo>
                  <a:cubicBezTo>
                    <a:pt x="1377" y="177"/>
                    <a:pt x="1374" y="184"/>
                    <a:pt x="1372" y="190"/>
                  </a:cubicBezTo>
                  <a:cubicBezTo>
                    <a:pt x="1371" y="192"/>
                    <a:pt x="1370" y="194"/>
                    <a:pt x="1370" y="195"/>
                  </a:cubicBezTo>
                  <a:cubicBezTo>
                    <a:pt x="1367" y="203"/>
                    <a:pt x="1365" y="210"/>
                    <a:pt x="1363" y="217"/>
                  </a:cubicBezTo>
                  <a:cubicBezTo>
                    <a:pt x="1362" y="219"/>
                    <a:pt x="1362" y="220"/>
                    <a:pt x="1362" y="221"/>
                  </a:cubicBezTo>
                  <a:cubicBezTo>
                    <a:pt x="1359" y="229"/>
                    <a:pt x="1358" y="237"/>
                    <a:pt x="1356" y="245"/>
                  </a:cubicBezTo>
                  <a:cubicBezTo>
                    <a:pt x="1356" y="246"/>
                    <a:pt x="1356" y="247"/>
                    <a:pt x="1356" y="247"/>
                  </a:cubicBezTo>
                  <a:cubicBezTo>
                    <a:pt x="1354" y="256"/>
                    <a:pt x="1353" y="265"/>
                    <a:pt x="1352" y="274"/>
                  </a:cubicBezTo>
                  <a:cubicBezTo>
                    <a:pt x="1304" y="262"/>
                    <a:pt x="1253" y="255"/>
                    <a:pt x="1202" y="255"/>
                  </a:cubicBezTo>
                  <a:cubicBezTo>
                    <a:pt x="824" y="255"/>
                    <a:pt x="517" y="592"/>
                    <a:pt x="510" y="1010"/>
                  </a:cubicBezTo>
                  <a:cubicBezTo>
                    <a:pt x="510" y="1010"/>
                    <a:pt x="510" y="1010"/>
                    <a:pt x="511" y="1010"/>
                  </a:cubicBezTo>
                  <a:cubicBezTo>
                    <a:pt x="510" y="1018"/>
                    <a:pt x="510" y="1026"/>
                    <a:pt x="510" y="1033"/>
                  </a:cubicBezTo>
                  <a:cubicBezTo>
                    <a:pt x="510" y="1058"/>
                    <a:pt x="511" y="1083"/>
                    <a:pt x="513" y="1107"/>
                  </a:cubicBezTo>
                  <a:cubicBezTo>
                    <a:pt x="354" y="1121"/>
                    <a:pt x="217" y="1215"/>
                    <a:pt x="143" y="1349"/>
                  </a:cubicBezTo>
                  <a:cubicBezTo>
                    <a:pt x="110" y="1417"/>
                    <a:pt x="91" y="1495"/>
                    <a:pt x="91" y="1577"/>
                  </a:cubicBezTo>
                  <a:cubicBezTo>
                    <a:pt x="91" y="1665"/>
                    <a:pt x="112" y="1747"/>
                    <a:pt x="149" y="1818"/>
                  </a:cubicBezTo>
                  <a:cubicBezTo>
                    <a:pt x="200" y="1904"/>
                    <a:pt x="277" y="1972"/>
                    <a:pt x="369" y="2012"/>
                  </a:cubicBezTo>
                  <a:cubicBezTo>
                    <a:pt x="369" y="2116"/>
                    <a:pt x="369" y="2116"/>
                    <a:pt x="369" y="2116"/>
                  </a:cubicBezTo>
                  <a:cubicBezTo>
                    <a:pt x="254" y="2076"/>
                    <a:pt x="156" y="2000"/>
                    <a:pt x="88" y="1903"/>
                  </a:cubicBezTo>
                  <a:cubicBezTo>
                    <a:pt x="33" y="1985"/>
                    <a:pt x="0" y="2085"/>
                    <a:pt x="0" y="2195"/>
                  </a:cubicBezTo>
                  <a:cubicBezTo>
                    <a:pt x="0" y="2319"/>
                    <a:pt x="42" y="2432"/>
                    <a:pt x="111" y="2519"/>
                  </a:cubicBezTo>
                  <a:cubicBezTo>
                    <a:pt x="72" y="2592"/>
                    <a:pt x="50" y="2676"/>
                    <a:pt x="50" y="2767"/>
                  </a:cubicBezTo>
                  <a:cubicBezTo>
                    <a:pt x="50" y="2819"/>
                    <a:pt x="57" y="2868"/>
                    <a:pt x="71" y="2915"/>
                  </a:cubicBezTo>
                  <a:cubicBezTo>
                    <a:pt x="139" y="2676"/>
                    <a:pt x="358" y="2500"/>
                    <a:pt x="619" y="2500"/>
                  </a:cubicBezTo>
                  <a:cubicBezTo>
                    <a:pt x="635" y="2500"/>
                    <a:pt x="651" y="2501"/>
                    <a:pt x="667" y="2503"/>
                  </a:cubicBezTo>
                  <a:cubicBezTo>
                    <a:pt x="699" y="2226"/>
                    <a:pt x="929" y="2010"/>
                    <a:pt x="1212" y="2000"/>
                  </a:cubicBezTo>
                  <a:cubicBezTo>
                    <a:pt x="1212" y="2096"/>
                    <a:pt x="1212" y="2096"/>
                    <a:pt x="1212" y="2096"/>
                  </a:cubicBezTo>
                  <a:cubicBezTo>
                    <a:pt x="977" y="2106"/>
                    <a:pt x="787" y="2287"/>
                    <a:pt x="762" y="2518"/>
                  </a:cubicBezTo>
                  <a:cubicBezTo>
                    <a:pt x="762" y="2518"/>
                    <a:pt x="762" y="2518"/>
                    <a:pt x="762" y="2518"/>
                  </a:cubicBezTo>
                  <a:cubicBezTo>
                    <a:pt x="760" y="2536"/>
                    <a:pt x="759" y="2553"/>
                    <a:pt x="759" y="2571"/>
                  </a:cubicBezTo>
                  <a:cubicBezTo>
                    <a:pt x="759" y="2587"/>
                    <a:pt x="760" y="2603"/>
                    <a:pt x="762" y="2619"/>
                  </a:cubicBezTo>
                  <a:cubicBezTo>
                    <a:pt x="730" y="2609"/>
                    <a:pt x="698" y="2602"/>
                    <a:pt x="664" y="2599"/>
                  </a:cubicBezTo>
                  <a:cubicBezTo>
                    <a:pt x="664" y="2599"/>
                    <a:pt x="664" y="2599"/>
                    <a:pt x="664" y="2599"/>
                  </a:cubicBezTo>
                  <a:cubicBezTo>
                    <a:pt x="649" y="2598"/>
                    <a:pt x="634" y="2597"/>
                    <a:pt x="619" y="2597"/>
                  </a:cubicBezTo>
                  <a:cubicBezTo>
                    <a:pt x="358" y="2597"/>
                    <a:pt x="146" y="2809"/>
                    <a:pt x="146" y="3070"/>
                  </a:cubicBezTo>
                  <a:cubicBezTo>
                    <a:pt x="146" y="3329"/>
                    <a:pt x="354" y="3539"/>
                    <a:pt x="612" y="3543"/>
                  </a:cubicBezTo>
                  <a:cubicBezTo>
                    <a:pt x="610" y="3568"/>
                    <a:pt x="608" y="3592"/>
                    <a:pt x="608" y="3618"/>
                  </a:cubicBezTo>
                  <a:cubicBezTo>
                    <a:pt x="608" y="3631"/>
                    <a:pt x="609" y="3644"/>
                    <a:pt x="609" y="3657"/>
                  </a:cubicBezTo>
                  <a:cubicBezTo>
                    <a:pt x="609" y="3661"/>
                    <a:pt x="609" y="3664"/>
                    <a:pt x="609" y="3668"/>
                  </a:cubicBezTo>
                  <a:cubicBezTo>
                    <a:pt x="609" y="3999"/>
                    <a:pt x="855" y="4267"/>
                    <a:pt x="1158" y="4267"/>
                  </a:cubicBezTo>
                  <a:cubicBezTo>
                    <a:pt x="1192" y="4267"/>
                    <a:pt x="1224" y="4264"/>
                    <a:pt x="1256" y="4257"/>
                  </a:cubicBezTo>
                  <a:cubicBezTo>
                    <a:pt x="1255" y="4246"/>
                    <a:pt x="1255" y="4235"/>
                    <a:pt x="1255" y="4224"/>
                  </a:cubicBezTo>
                  <a:cubicBezTo>
                    <a:pt x="1255" y="4073"/>
                    <a:pt x="1314" y="3935"/>
                    <a:pt x="1410" y="3833"/>
                  </a:cubicBezTo>
                  <a:cubicBezTo>
                    <a:pt x="1410" y="3833"/>
                    <a:pt x="1410" y="3833"/>
                    <a:pt x="1410" y="3833"/>
                  </a:cubicBezTo>
                  <a:cubicBezTo>
                    <a:pt x="1482" y="3751"/>
                    <a:pt x="1527" y="3643"/>
                    <a:pt x="1528" y="3524"/>
                  </a:cubicBezTo>
                  <a:cubicBezTo>
                    <a:pt x="1528" y="3512"/>
                    <a:pt x="1527" y="3501"/>
                    <a:pt x="1526" y="3489"/>
                  </a:cubicBezTo>
                  <a:cubicBezTo>
                    <a:pt x="1623" y="3490"/>
                    <a:pt x="1623" y="3490"/>
                    <a:pt x="1623" y="3490"/>
                  </a:cubicBezTo>
                  <a:cubicBezTo>
                    <a:pt x="1624" y="3501"/>
                    <a:pt x="1624" y="3513"/>
                    <a:pt x="1624" y="3525"/>
                  </a:cubicBezTo>
                  <a:cubicBezTo>
                    <a:pt x="1623" y="3670"/>
                    <a:pt x="1568" y="3802"/>
                    <a:pt x="1478" y="3902"/>
                  </a:cubicBezTo>
                  <a:cubicBezTo>
                    <a:pt x="1478" y="3902"/>
                    <a:pt x="1478" y="3902"/>
                    <a:pt x="1478" y="3902"/>
                  </a:cubicBezTo>
                  <a:cubicBezTo>
                    <a:pt x="1478" y="3902"/>
                    <a:pt x="1478" y="3902"/>
                    <a:pt x="1478" y="3902"/>
                  </a:cubicBezTo>
                  <a:cubicBezTo>
                    <a:pt x="1400" y="3987"/>
                    <a:pt x="1351" y="4099"/>
                    <a:pt x="1351" y="4224"/>
                  </a:cubicBezTo>
                  <a:cubicBezTo>
                    <a:pt x="1351" y="4237"/>
                    <a:pt x="1352" y="4251"/>
                    <a:pt x="1353" y="4264"/>
                  </a:cubicBezTo>
                  <a:cubicBezTo>
                    <a:pt x="1371" y="4411"/>
                    <a:pt x="1497" y="4526"/>
                    <a:pt x="1649" y="4526"/>
                  </a:cubicBezTo>
                  <a:cubicBezTo>
                    <a:pt x="1687" y="4526"/>
                    <a:pt x="1687" y="4526"/>
                    <a:pt x="1687" y="4526"/>
                  </a:cubicBezTo>
                  <a:cubicBezTo>
                    <a:pt x="1851" y="4526"/>
                    <a:pt x="1985" y="4392"/>
                    <a:pt x="1985" y="4228"/>
                  </a:cubicBezTo>
                  <a:cubicBezTo>
                    <a:pt x="1985" y="4213"/>
                    <a:pt x="1985" y="4213"/>
                    <a:pt x="1985" y="4213"/>
                  </a:cubicBezTo>
                  <a:cubicBezTo>
                    <a:pt x="1985" y="4079"/>
                    <a:pt x="1985" y="4079"/>
                    <a:pt x="1985" y="4079"/>
                  </a:cubicBezTo>
                  <a:cubicBezTo>
                    <a:pt x="1985" y="3779"/>
                    <a:pt x="1985" y="3779"/>
                    <a:pt x="1985" y="3779"/>
                  </a:cubicBezTo>
                  <a:cubicBezTo>
                    <a:pt x="1985" y="3677"/>
                    <a:pt x="1985" y="3677"/>
                    <a:pt x="1985" y="3677"/>
                  </a:cubicBezTo>
                  <a:cubicBezTo>
                    <a:pt x="1985" y="3501"/>
                    <a:pt x="1985" y="3501"/>
                    <a:pt x="1985" y="3501"/>
                  </a:cubicBezTo>
                  <a:cubicBezTo>
                    <a:pt x="1985" y="3451"/>
                    <a:pt x="1985" y="3451"/>
                    <a:pt x="1985" y="3451"/>
                  </a:cubicBezTo>
                  <a:cubicBezTo>
                    <a:pt x="1985" y="3218"/>
                    <a:pt x="1985" y="3218"/>
                    <a:pt x="1985" y="3218"/>
                  </a:cubicBezTo>
                  <a:cubicBezTo>
                    <a:pt x="1985" y="3217"/>
                    <a:pt x="1985" y="3216"/>
                    <a:pt x="1985" y="3215"/>
                  </a:cubicBezTo>
                  <a:cubicBezTo>
                    <a:pt x="1985" y="3214"/>
                    <a:pt x="1985" y="3214"/>
                    <a:pt x="1985" y="3213"/>
                  </a:cubicBezTo>
                  <a:cubicBezTo>
                    <a:pt x="1985" y="3149"/>
                    <a:pt x="1985" y="3149"/>
                    <a:pt x="1985" y="3149"/>
                  </a:cubicBezTo>
                  <a:cubicBezTo>
                    <a:pt x="1968" y="2903"/>
                    <a:pt x="1764" y="2708"/>
                    <a:pt x="1513" y="2708"/>
                  </a:cubicBezTo>
                  <a:cubicBezTo>
                    <a:pt x="1321" y="2708"/>
                    <a:pt x="1156" y="2823"/>
                    <a:pt x="1082" y="2987"/>
                  </a:cubicBezTo>
                  <a:cubicBezTo>
                    <a:pt x="1258" y="2971"/>
                    <a:pt x="1439" y="3037"/>
                    <a:pt x="1564" y="3180"/>
                  </a:cubicBezTo>
                  <a:cubicBezTo>
                    <a:pt x="1491" y="3244"/>
                    <a:pt x="1491" y="3244"/>
                    <a:pt x="1491" y="3244"/>
                  </a:cubicBezTo>
                  <a:cubicBezTo>
                    <a:pt x="1354" y="3086"/>
                    <a:pt x="1135" y="3041"/>
                    <a:pt x="952" y="3117"/>
                  </a:cubicBezTo>
                  <a:cubicBezTo>
                    <a:pt x="950" y="3118"/>
                    <a:pt x="949" y="3119"/>
                    <a:pt x="947" y="3120"/>
                  </a:cubicBezTo>
                  <a:cubicBezTo>
                    <a:pt x="947" y="3119"/>
                    <a:pt x="947" y="3119"/>
                    <a:pt x="947" y="3119"/>
                  </a:cubicBezTo>
                  <a:cubicBezTo>
                    <a:pt x="903" y="3138"/>
                    <a:pt x="861" y="3164"/>
                    <a:pt x="823" y="3197"/>
                  </a:cubicBezTo>
                  <a:cubicBezTo>
                    <a:pt x="814" y="3205"/>
                    <a:pt x="806" y="3213"/>
                    <a:pt x="798" y="3221"/>
                  </a:cubicBezTo>
                  <a:cubicBezTo>
                    <a:pt x="734" y="3148"/>
                    <a:pt x="734" y="3148"/>
                    <a:pt x="734" y="3148"/>
                  </a:cubicBezTo>
                  <a:cubicBezTo>
                    <a:pt x="742" y="3140"/>
                    <a:pt x="751" y="3132"/>
                    <a:pt x="760" y="3124"/>
                  </a:cubicBezTo>
                  <a:cubicBezTo>
                    <a:pt x="823" y="3069"/>
                    <a:pt x="895" y="3031"/>
                    <a:pt x="971" y="3009"/>
                  </a:cubicBezTo>
                  <a:cubicBezTo>
                    <a:pt x="1044" y="2778"/>
                    <a:pt x="1259" y="2612"/>
                    <a:pt x="1513" y="2612"/>
                  </a:cubicBezTo>
                  <a:cubicBezTo>
                    <a:pt x="1709" y="2612"/>
                    <a:pt x="1882" y="2711"/>
                    <a:pt x="1985" y="2862"/>
                  </a:cubicBezTo>
                  <a:cubicBezTo>
                    <a:pt x="1985" y="1236"/>
                    <a:pt x="1985" y="1236"/>
                    <a:pt x="1985" y="1236"/>
                  </a:cubicBezTo>
                  <a:cubicBezTo>
                    <a:pt x="1882" y="1386"/>
                    <a:pt x="1710" y="1484"/>
                    <a:pt x="1515" y="1484"/>
                  </a:cubicBezTo>
                  <a:cubicBezTo>
                    <a:pt x="1486" y="1484"/>
                    <a:pt x="1459" y="1482"/>
                    <a:pt x="1431" y="1478"/>
                  </a:cubicBezTo>
                  <a:cubicBezTo>
                    <a:pt x="1391" y="1652"/>
                    <a:pt x="1270" y="1804"/>
                    <a:pt x="1093" y="1877"/>
                  </a:cubicBezTo>
                  <a:cubicBezTo>
                    <a:pt x="1056" y="1787"/>
                    <a:pt x="1056" y="1787"/>
                    <a:pt x="1056" y="1787"/>
                  </a:cubicBezTo>
                  <a:cubicBezTo>
                    <a:pt x="1204" y="1727"/>
                    <a:pt x="1304" y="1600"/>
                    <a:pt x="1337" y="1456"/>
                  </a:cubicBezTo>
                  <a:cubicBezTo>
                    <a:pt x="1248" y="1427"/>
                    <a:pt x="1169" y="1376"/>
                    <a:pt x="1105" y="1310"/>
                  </a:cubicBezTo>
                  <a:cubicBezTo>
                    <a:pt x="1035" y="1243"/>
                    <a:pt x="945" y="1196"/>
                    <a:pt x="841" y="1182"/>
                  </a:cubicBezTo>
                  <a:cubicBezTo>
                    <a:pt x="829" y="1180"/>
                    <a:pt x="817" y="1179"/>
                    <a:pt x="806" y="1179"/>
                  </a:cubicBezTo>
                  <a:cubicBezTo>
                    <a:pt x="819" y="1083"/>
                    <a:pt x="819" y="1083"/>
                    <a:pt x="819" y="1083"/>
                  </a:cubicBezTo>
                  <a:cubicBezTo>
                    <a:pt x="831" y="1083"/>
                    <a:pt x="842" y="1085"/>
                    <a:pt x="854" y="1086"/>
                  </a:cubicBezTo>
                  <a:cubicBezTo>
                    <a:pt x="978" y="1103"/>
                    <a:pt x="1086" y="1159"/>
                    <a:pt x="1170" y="1239"/>
                  </a:cubicBezTo>
                  <a:cubicBezTo>
                    <a:pt x="1256" y="1331"/>
                    <a:pt x="1379" y="1388"/>
                    <a:pt x="1515" y="1388"/>
                  </a:cubicBezTo>
                  <a:cubicBezTo>
                    <a:pt x="1758" y="1388"/>
                    <a:pt x="1959" y="1204"/>
                    <a:pt x="1985" y="967"/>
                  </a:cubicBezTo>
                  <a:cubicBezTo>
                    <a:pt x="1985" y="921"/>
                    <a:pt x="1985" y="921"/>
                    <a:pt x="1985" y="921"/>
                  </a:cubicBezTo>
                  <a:cubicBezTo>
                    <a:pt x="1985" y="862"/>
                    <a:pt x="1985" y="862"/>
                    <a:pt x="1985" y="862"/>
                  </a:cubicBezTo>
                  <a:cubicBezTo>
                    <a:pt x="1985" y="593"/>
                    <a:pt x="1985" y="593"/>
                    <a:pt x="1985" y="593"/>
                  </a:cubicBezTo>
                  <a:cubicBezTo>
                    <a:pt x="1985" y="299"/>
                    <a:pt x="1985" y="299"/>
                    <a:pt x="1985" y="299"/>
                  </a:cubicBezTo>
                  <a:cubicBezTo>
                    <a:pt x="1985" y="289"/>
                    <a:pt x="1984" y="278"/>
                    <a:pt x="1983" y="2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A05B9333-D5C8-4345-9F8F-69FF7F8ED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9666" y="1450410"/>
              <a:ext cx="1547946" cy="4142582"/>
            </a:xfrm>
            <a:custGeom>
              <a:avLst/>
              <a:gdLst>
                <a:gd name="T0" fmla="*/ 36 w 1985"/>
                <a:gd name="T1" fmla="*/ 157 h 4526"/>
                <a:gd name="T2" fmla="*/ 90 w 1985"/>
                <a:gd name="T3" fmla="*/ 86 h 4526"/>
                <a:gd name="T4" fmla="*/ 336 w 1985"/>
                <a:gd name="T5" fmla="*/ 0 h 4526"/>
                <a:gd name="T6" fmla="*/ 394 w 1985"/>
                <a:gd name="T7" fmla="*/ 6 h 4526"/>
                <a:gd name="T8" fmla="*/ 434 w 1985"/>
                <a:gd name="T9" fmla="*/ 18 h 4526"/>
                <a:gd name="T10" fmla="*/ 474 w 1985"/>
                <a:gd name="T11" fmla="*/ 35 h 4526"/>
                <a:gd name="T12" fmla="*/ 511 w 1985"/>
                <a:gd name="T13" fmla="*/ 58 h 4526"/>
                <a:gd name="T14" fmla="*/ 541 w 1985"/>
                <a:gd name="T15" fmla="*/ 83 h 4526"/>
                <a:gd name="T16" fmla="*/ 571 w 1985"/>
                <a:gd name="T17" fmla="*/ 117 h 4526"/>
                <a:gd name="T18" fmla="*/ 592 w 1985"/>
                <a:gd name="T19" fmla="*/ 147 h 4526"/>
                <a:gd name="T20" fmla="*/ 613 w 1985"/>
                <a:gd name="T21" fmla="*/ 190 h 4526"/>
                <a:gd name="T22" fmla="*/ 623 w 1985"/>
                <a:gd name="T23" fmla="*/ 221 h 4526"/>
                <a:gd name="T24" fmla="*/ 633 w 1985"/>
                <a:gd name="T25" fmla="*/ 274 h 4526"/>
                <a:gd name="T26" fmla="*/ 1474 w 1985"/>
                <a:gd name="T27" fmla="*/ 1010 h 4526"/>
                <a:gd name="T28" fmla="*/ 1842 w 1985"/>
                <a:gd name="T29" fmla="*/ 1349 h 4526"/>
                <a:gd name="T30" fmla="*/ 1616 w 1985"/>
                <a:gd name="T31" fmla="*/ 2012 h 4526"/>
                <a:gd name="T32" fmla="*/ 1985 w 1985"/>
                <a:gd name="T33" fmla="*/ 2195 h 4526"/>
                <a:gd name="T34" fmla="*/ 1914 w 1985"/>
                <a:gd name="T35" fmla="*/ 2915 h 4526"/>
                <a:gd name="T36" fmla="*/ 773 w 1985"/>
                <a:gd name="T37" fmla="*/ 2000 h 4526"/>
                <a:gd name="T38" fmla="*/ 1223 w 1985"/>
                <a:gd name="T39" fmla="*/ 2518 h 4526"/>
                <a:gd name="T40" fmla="*/ 1321 w 1985"/>
                <a:gd name="T41" fmla="*/ 2599 h 4526"/>
                <a:gd name="T42" fmla="*/ 1839 w 1985"/>
                <a:gd name="T43" fmla="*/ 3070 h 4526"/>
                <a:gd name="T44" fmla="*/ 1375 w 1985"/>
                <a:gd name="T45" fmla="*/ 3657 h 4526"/>
                <a:gd name="T46" fmla="*/ 729 w 1985"/>
                <a:gd name="T47" fmla="*/ 4257 h 4526"/>
                <a:gd name="T48" fmla="*/ 575 w 1985"/>
                <a:gd name="T49" fmla="*/ 3833 h 4526"/>
                <a:gd name="T50" fmla="*/ 362 w 1985"/>
                <a:gd name="T51" fmla="*/ 3490 h 4526"/>
                <a:gd name="T52" fmla="*/ 507 w 1985"/>
                <a:gd name="T53" fmla="*/ 3902 h 4526"/>
                <a:gd name="T54" fmla="*/ 632 w 1985"/>
                <a:gd name="T55" fmla="*/ 4264 h 4526"/>
                <a:gd name="T56" fmla="*/ 0 w 1985"/>
                <a:gd name="T57" fmla="*/ 4228 h 4526"/>
                <a:gd name="T58" fmla="*/ 0 w 1985"/>
                <a:gd name="T59" fmla="*/ 3779 h 4526"/>
                <a:gd name="T60" fmla="*/ 0 w 1985"/>
                <a:gd name="T61" fmla="*/ 3451 h 4526"/>
                <a:gd name="T62" fmla="*/ 0 w 1985"/>
                <a:gd name="T63" fmla="*/ 3213 h 4526"/>
                <a:gd name="T64" fmla="*/ 903 w 1985"/>
                <a:gd name="T65" fmla="*/ 2987 h 4526"/>
                <a:gd name="T66" fmla="*/ 1033 w 1985"/>
                <a:gd name="T67" fmla="*/ 3117 h 4526"/>
                <a:gd name="T68" fmla="*/ 1162 w 1985"/>
                <a:gd name="T69" fmla="*/ 3197 h 4526"/>
                <a:gd name="T70" fmla="*/ 1225 w 1985"/>
                <a:gd name="T71" fmla="*/ 3124 h 4526"/>
                <a:gd name="T72" fmla="*/ 0 w 1985"/>
                <a:gd name="T73" fmla="*/ 2862 h 4526"/>
                <a:gd name="T74" fmla="*/ 553 w 1985"/>
                <a:gd name="T75" fmla="*/ 1478 h 4526"/>
                <a:gd name="T76" fmla="*/ 648 w 1985"/>
                <a:gd name="T77" fmla="*/ 1456 h 4526"/>
                <a:gd name="T78" fmla="*/ 1179 w 1985"/>
                <a:gd name="T79" fmla="*/ 1179 h 4526"/>
                <a:gd name="T80" fmla="*/ 815 w 1985"/>
                <a:gd name="T81" fmla="*/ 1239 h 4526"/>
                <a:gd name="T82" fmla="*/ 0 w 1985"/>
                <a:gd name="T83" fmla="*/ 921 h 4526"/>
                <a:gd name="T84" fmla="*/ 0 w 1985"/>
                <a:gd name="T85" fmla="*/ 299 h 4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85" h="4526">
                  <a:moveTo>
                    <a:pt x="2" y="268"/>
                  </a:moveTo>
                  <a:cubicBezTo>
                    <a:pt x="3" y="256"/>
                    <a:pt x="5" y="244"/>
                    <a:pt x="8" y="232"/>
                  </a:cubicBezTo>
                  <a:cubicBezTo>
                    <a:pt x="14" y="205"/>
                    <a:pt x="24" y="180"/>
                    <a:pt x="36" y="157"/>
                  </a:cubicBezTo>
                  <a:cubicBezTo>
                    <a:pt x="41" y="149"/>
                    <a:pt x="46" y="140"/>
                    <a:pt x="51" y="132"/>
                  </a:cubicBezTo>
                  <a:cubicBezTo>
                    <a:pt x="62" y="116"/>
                    <a:pt x="74" y="102"/>
                    <a:pt x="88" y="88"/>
                  </a:cubicBezTo>
                  <a:cubicBezTo>
                    <a:pt x="88" y="88"/>
                    <a:pt x="89" y="87"/>
                    <a:pt x="90" y="86"/>
                  </a:cubicBezTo>
                  <a:cubicBezTo>
                    <a:pt x="137" y="40"/>
                    <a:pt x="199" y="9"/>
                    <a:pt x="268" y="2"/>
                  </a:cubicBezTo>
                  <a:cubicBezTo>
                    <a:pt x="278" y="1"/>
                    <a:pt x="288" y="0"/>
                    <a:pt x="298" y="0"/>
                  </a:cubicBezTo>
                  <a:cubicBezTo>
                    <a:pt x="336" y="0"/>
                    <a:pt x="336" y="0"/>
                    <a:pt x="336" y="0"/>
                  </a:cubicBezTo>
                  <a:cubicBezTo>
                    <a:pt x="346" y="0"/>
                    <a:pt x="356" y="1"/>
                    <a:pt x="365" y="2"/>
                  </a:cubicBezTo>
                  <a:cubicBezTo>
                    <a:pt x="369" y="2"/>
                    <a:pt x="372" y="3"/>
                    <a:pt x="375" y="3"/>
                  </a:cubicBezTo>
                  <a:cubicBezTo>
                    <a:pt x="382" y="4"/>
                    <a:pt x="388" y="5"/>
                    <a:pt x="394" y="6"/>
                  </a:cubicBezTo>
                  <a:cubicBezTo>
                    <a:pt x="398" y="7"/>
                    <a:pt x="402" y="8"/>
                    <a:pt x="406" y="9"/>
                  </a:cubicBezTo>
                  <a:cubicBezTo>
                    <a:pt x="411" y="11"/>
                    <a:pt x="417" y="12"/>
                    <a:pt x="422" y="13"/>
                  </a:cubicBezTo>
                  <a:cubicBezTo>
                    <a:pt x="426" y="15"/>
                    <a:pt x="430" y="16"/>
                    <a:pt x="434" y="18"/>
                  </a:cubicBezTo>
                  <a:cubicBezTo>
                    <a:pt x="439" y="19"/>
                    <a:pt x="444" y="21"/>
                    <a:pt x="449" y="23"/>
                  </a:cubicBezTo>
                  <a:cubicBezTo>
                    <a:pt x="453" y="25"/>
                    <a:pt x="457" y="27"/>
                    <a:pt x="461" y="29"/>
                  </a:cubicBezTo>
                  <a:cubicBezTo>
                    <a:pt x="466" y="31"/>
                    <a:pt x="470" y="33"/>
                    <a:pt x="474" y="35"/>
                  </a:cubicBezTo>
                  <a:cubicBezTo>
                    <a:pt x="478" y="37"/>
                    <a:pt x="483" y="40"/>
                    <a:pt x="487" y="42"/>
                  </a:cubicBezTo>
                  <a:cubicBezTo>
                    <a:pt x="490" y="44"/>
                    <a:pt x="494" y="47"/>
                    <a:pt x="498" y="49"/>
                  </a:cubicBezTo>
                  <a:cubicBezTo>
                    <a:pt x="502" y="52"/>
                    <a:pt x="506" y="55"/>
                    <a:pt x="511" y="58"/>
                  </a:cubicBezTo>
                  <a:cubicBezTo>
                    <a:pt x="514" y="60"/>
                    <a:pt x="517" y="63"/>
                    <a:pt x="520" y="65"/>
                  </a:cubicBezTo>
                  <a:cubicBezTo>
                    <a:pt x="524" y="69"/>
                    <a:pt x="529" y="72"/>
                    <a:pt x="533" y="76"/>
                  </a:cubicBezTo>
                  <a:cubicBezTo>
                    <a:pt x="536" y="78"/>
                    <a:pt x="538" y="81"/>
                    <a:pt x="541" y="83"/>
                  </a:cubicBezTo>
                  <a:cubicBezTo>
                    <a:pt x="545" y="87"/>
                    <a:pt x="549" y="91"/>
                    <a:pt x="553" y="96"/>
                  </a:cubicBezTo>
                  <a:cubicBezTo>
                    <a:pt x="555" y="98"/>
                    <a:pt x="558" y="100"/>
                    <a:pt x="560" y="103"/>
                  </a:cubicBezTo>
                  <a:cubicBezTo>
                    <a:pt x="564" y="107"/>
                    <a:pt x="568" y="112"/>
                    <a:pt x="571" y="117"/>
                  </a:cubicBezTo>
                  <a:cubicBezTo>
                    <a:pt x="573" y="119"/>
                    <a:pt x="575" y="122"/>
                    <a:pt x="577" y="124"/>
                  </a:cubicBezTo>
                  <a:cubicBezTo>
                    <a:pt x="580" y="129"/>
                    <a:pt x="584" y="135"/>
                    <a:pt x="588" y="140"/>
                  </a:cubicBezTo>
                  <a:cubicBezTo>
                    <a:pt x="589" y="142"/>
                    <a:pt x="590" y="144"/>
                    <a:pt x="592" y="147"/>
                  </a:cubicBezTo>
                  <a:cubicBezTo>
                    <a:pt x="595" y="152"/>
                    <a:pt x="598" y="158"/>
                    <a:pt x="602" y="165"/>
                  </a:cubicBezTo>
                  <a:cubicBezTo>
                    <a:pt x="603" y="167"/>
                    <a:pt x="604" y="169"/>
                    <a:pt x="604" y="170"/>
                  </a:cubicBezTo>
                  <a:cubicBezTo>
                    <a:pt x="608" y="177"/>
                    <a:pt x="611" y="184"/>
                    <a:pt x="613" y="190"/>
                  </a:cubicBezTo>
                  <a:cubicBezTo>
                    <a:pt x="614" y="192"/>
                    <a:pt x="614" y="194"/>
                    <a:pt x="615" y="195"/>
                  </a:cubicBezTo>
                  <a:cubicBezTo>
                    <a:pt x="618" y="203"/>
                    <a:pt x="620" y="210"/>
                    <a:pt x="622" y="217"/>
                  </a:cubicBezTo>
                  <a:cubicBezTo>
                    <a:pt x="623" y="219"/>
                    <a:pt x="623" y="220"/>
                    <a:pt x="623" y="221"/>
                  </a:cubicBezTo>
                  <a:cubicBezTo>
                    <a:pt x="626" y="229"/>
                    <a:pt x="627" y="237"/>
                    <a:pt x="629" y="245"/>
                  </a:cubicBezTo>
                  <a:cubicBezTo>
                    <a:pt x="629" y="246"/>
                    <a:pt x="629" y="247"/>
                    <a:pt x="629" y="247"/>
                  </a:cubicBezTo>
                  <a:cubicBezTo>
                    <a:pt x="631" y="256"/>
                    <a:pt x="632" y="265"/>
                    <a:pt x="633" y="274"/>
                  </a:cubicBezTo>
                  <a:cubicBezTo>
                    <a:pt x="681" y="262"/>
                    <a:pt x="732" y="255"/>
                    <a:pt x="783" y="255"/>
                  </a:cubicBezTo>
                  <a:cubicBezTo>
                    <a:pt x="1161" y="255"/>
                    <a:pt x="1468" y="592"/>
                    <a:pt x="1475" y="1010"/>
                  </a:cubicBezTo>
                  <a:cubicBezTo>
                    <a:pt x="1475" y="1010"/>
                    <a:pt x="1474" y="1010"/>
                    <a:pt x="1474" y="1010"/>
                  </a:cubicBezTo>
                  <a:cubicBezTo>
                    <a:pt x="1474" y="1018"/>
                    <a:pt x="1475" y="1026"/>
                    <a:pt x="1475" y="1033"/>
                  </a:cubicBezTo>
                  <a:cubicBezTo>
                    <a:pt x="1475" y="1058"/>
                    <a:pt x="1474" y="1083"/>
                    <a:pt x="1472" y="1107"/>
                  </a:cubicBezTo>
                  <a:cubicBezTo>
                    <a:pt x="1631" y="1121"/>
                    <a:pt x="1768" y="1215"/>
                    <a:pt x="1842" y="1349"/>
                  </a:cubicBezTo>
                  <a:cubicBezTo>
                    <a:pt x="1875" y="1417"/>
                    <a:pt x="1894" y="1495"/>
                    <a:pt x="1894" y="1577"/>
                  </a:cubicBezTo>
                  <a:cubicBezTo>
                    <a:pt x="1894" y="1665"/>
                    <a:pt x="1872" y="1747"/>
                    <a:pt x="1836" y="1818"/>
                  </a:cubicBezTo>
                  <a:cubicBezTo>
                    <a:pt x="1785" y="1904"/>
                    <a:pt x="1708" y="1972"/>
                    <a:pt x="1616" y="2012"/>
                  </a:cubicBezTo>
                  <a:cubicBezTo>
                    <a:pt x="1616" y="2116"/>
                    <a:pt x="1616" y="2116"/>
                    <a:pt x="1616" y="2116"/>
                  </a:cubicBezTo>
                  <a:cubicBezTo>
                    <a:pt x="1731" y="2076"/>
                    <a:pt x="1829" y="2000"/>
                    <a:pt x="1897" y="1903"/>
                  </a:cubicBezTo>
                  <a:cubicBezTo>
                    <a:pt x="1952" y="1985"/>
                    <a:pt x="1985" y="2085"/>
                    <a:pt x="1985" y="2195"/>
                  </a:cubicBezTo>
                  <a:cubicBezTo>
                    <a:pt x="1985" y="2319"/>
                    <a:pt x="1943" y="2432"/>
                    <a:pt x="1874" y="2519"/>
                  </a:cubicBezTo>
                  <a:cubicBezTo>
                    <a:pt x="1913" y="2592"/>
                    <a:pt x="1935" y="2676"/>
                    <a:pt x="1935" y="2767"/>
                  </a:cubicBezTo>
                  <a:cubicBezTo>
                    <a:pt x="1935" y="2819"/>
                    <a:pt x="1928" y="2868"/>
                    <a:pt x="1914" y="2915"/>
                  </a:cubicBezTo>
                  <a:cubicBezTo>
                    <a:pt x="1846" y="2676"/>
                    <a:pt x="1627" y="2500"/>
                    <a:pt x="1366" y="2500"/>
                  </a:cubicBezTo>
                  <a:cubicBezTo>
                    <a:pt x="1350" y="2500"/>
                    <a:pt x="1334" y="2501"/>
                    <a:pt x="1318" y="2503"/>
                  </a:cubicBezTo>
                  <a:cubicBezTo>
                    <a:pt x="1286" y="2226"/>
                    <a:pt x="1056" y="2010"/>
                    <a:pt x="773" y="2000"/>
                  </a:cubicBezTo>
                  <a:cubicBezTo>
                    <a:pt x="773" y="2096"/>
                    <a:pt x="773" y="2096"/>
                    <a:pt x="773" y="2096"/>
                  </a:cubicBezTo>
                  <a:cubicBezTo>
                    <a:pt x="1008" y="2106"/>
                    <a:pt x="1198" y="2287"/>
                    <a:pt x="1223" y="2518"/>
                  </a:cubicBezTo>
                  <a:cubicBezTo>
                    <a:pt x="1223" y="2518"/>
                    <a:pt x="1223" y="2518"/>
                    <a:pt x="1223" y="2518"/>
                  </a:cubicBezTo>
                  <a:cubicBezTo>
                    <a:pt x="1225" y="2536"/>
                    <a:pt x="1226" y="2553"/>
                    <a:pt x="1226" y="2571"/>
                  </a:cubicBezTo>
                  <a:cubicBezTo>
                    <a:pt x="1226" y="2587"/>
                    <a:pt x="1225" y="2603"/>
                    <a:pt x="1223" y="2619"/>
                  </a:cubicBezTo>
                  <a:cubicBezTo>
                    <a:pt x="1255" y="2609"/>
                    <a:pt x="1287" y="2602"/>
                    <a:pt x="1321" y="2599"/>
                  </a:cubicBezTo>
                  <a:cubicBezTo>
                    <a:pt x="1321" y="2599"/>
                    <a:pt x="1321" y="2599"/>
                    <a:pt x="1321" y="2599"/>
                  </a:cubicBezTo>
                  <a:cubicBezTo>
                    <a:pt x="1336" y="2598"/>
                    <a:pt x="1351" y="2597"/>
                    <a:pt x="1366" y="2597"/>
                  </a:cubicBezTo>
                  <a:cubicBezTo>
                    <a:pt x="1627" y="2597"/>
                    <a:pt x="1839" y="2809"/>
                    <a:pt x="1839" y="3070"/>
                  </a:cubicBezTo>
                  <a:cubicBezTo>
                    <a:pt x="1839" y="3329"/>
                    <a:pt x="1631" y="3539"/>
                    <a:pt x="1373" y="3543"/>
                  </a:cubicBezTo>
                  <a:cubicBezTo>
                    <a:pt x="1375" y="3568"/>
                    <a:pt x="1377" y="3592"/>
                    <a:pt x="1377" y="3618"/>
                  </a:cubicBezTo>
                  <a:cubicBezTo>
                    <a:pt x="1377" y="3631"/>
                    <a:pt x="1376" y="3644"/>
                    <a:pt x="1375" y="3657"/>
                  </a:cubicBezTo>
                  <a:cubicBezTo>
                    <a:pt x="1376" y="3661"/>
                    <a:pt x="1376" y="3664"/>
                    <a:pt x="1376" y="3668"/>
                  </a:cubicBezTo>
                  <a:cubicBezTo>
                    <a:pt x="1376" y="3999"/>
                    <a:pt x="1130" y="4267"/>
                    <a:pt x="827" y="4267"/>
                  </a:cubicBezTo>
                  <a:cubicBezTo>
                    <a:pt x="793" y="4267"/>
                    <a:pt x="761" y="4264"/>
                    <a:pt x="729" y="4257"/>
                  </a:cubicBezTo>
                  <a:cubicBezTo>
                    <a:pt x="730" y="4246"/>
                    <a:pt x="730" y="4235"/>
                    <a:pt x="730" y="4224"/>
                  </a:cubicBezTo>
                  <a:cubicBezTo>
                    <a:pt x="730" y="4073"/>
                    <a:pt x="671" y="3935"/>
                    <a:pt x="575" y="3833"/>
                  </a:cubicBezTo>
                  <a:cubicBezTo>
                    <a:pt x="575" y="3833"/>
                    <a:pt x="575" y="3833"/>
                    <a:pt x="575" y="3833"/>
                  </a:cubicBezTo>
                  <a:cubicBezTo>
                    <a:pt x="503" y="3751"/>
                    <a:pt x="458" y="3643"/>
                    <a:pt x="457" y="3524"/>
                  </a:cubicBezTo>
                  <a:cubicBezTo>
                    <a:pt x="457" y="3512"/>
                    <a:pt x="458" y="3501"/>
                    <a:pt x="459" y="3489"/>
                  </a:cubicBezTo>
                  <a:cubicBezTo>
                    <a:pt x="362" y="3490"/>
                    <a:pt x="362" y="3490"/>
                    <a:pt x="362" y="3490"/>
                  </a:cubicBezTo>
                  <a:cubicBezTo>
                    <a:pt x="361" y="3501"/>
                    <a:pt x="361" y="3513"/>
                    <a:pt x="361" y="3525"/>
                  </a:cubicBezTo>
                  <a:cubicBezTo>
                    <a:pt x="362" y="3670"/>
                    <a:pt x="417" y="3802"/>
                    <a:pt x="507" y="3902"/>
                  </a:cubicBezTo>
                  <a:cubicBezTo>
                    <a:pt x="507" y="3902"/>
                    <a:pt x="507" y="3902"/>
                    <a:pt x="507" y="3902"/>
                  </a:cubicBezTo>
                  <a:cubicBezTo>
                    <a:pt x="507" y="3902"/>
                    <a:pt x="507" y="3902"/>
                    <a:pt x="507" y="3902"/>
                  </a:cubicBezTo>
                  <a:cubicBezTo>
                    <a:pt x="585" y="3987"/>
                    <a:pt x="634" y="4099"/>
                    <a:pt x="634" y="4224"/>
                  </a:cubicBezTo>
                  <a:cubicBezTo>
                    <a:pt x="634" y="4237"/>
                    <a:pt x="633" y="4251"/>
                    <a:pt x="632" y="4264"/>
                  </a:cubicBezTo>
                  <a:cubicBezTo>
                    <a:pt x="614" y="4411"/>
                    <a:pt x="488" y="4526"/>
                    <a:pt x="336" y="4526"/>
                  </a:cubicBezTo>
                  <a:cubicBezTo>
                    <a:pt x="298" y="4526"/>
                    <a:pt x="298" y="4526"/>
                    <a:pt x="298" y="4526"/>
                  </a:cubicBezTo>
                  <a:cubicBezTo>
                    <a:pt x="134" y="4526"/>
                    <a:pt x="0" y="4392"/>
                    <a:pt x="0" y="4228"/>
                  </a:cubicBezTo>
                  <a:cubicBezTo>
                    <a:pt x="0" y="4213"/>
                    <a:pt x="0" y="4213"/>
                    <a:pt x="0" y="4213"/>
                  </a:cubicBezTo>
                  <a:cubicBezTo>
                    <a:pt x="0" y="4079"/>
                    <a:pt x="0" y="4079"/>
                    <a:pt x="0" y="4079"/>
                  </a:cubicBezTo>
                  <a:cubicBezTo>
                    <a:pt x="0" y="3779"/>
                    <a:pt x="0" y="3779"/>
                    <a:pt x="0" y="3779"/>
                  </a:cubicBezTo>
                  <a:cubicBezTo>
                    <a:pt x="0" y="3677"/>
                    <a:pt x="0" y="3677"/>
                    <a:pt x="0" y="3677"/>
                  </a:cubicBezTo>
                  <a:cubicBezTo>
                    <a:pt x="0" y="3501"/>
                    <a:pt x="0" y="3501"/>
                    <a:pt x="0" y="3501"/>
                  </a:cubicBezTo>
                  <a:cubicBezTo>
                    <a:pt x="0" y="3451"/>
                    <a:pt x="0" y="3451"/>
                    <a:pt x="0" y="3451"/>
                  </a:cubicBezTo>
                  <a:cubicBezTo>
                    <a:pt x="0" y="3218"/>
                    <a:pt x="0" y="3218"/>
                    <a:pt x="0" y="3218"/>
                  </a:cubicBezTo>
                  <a:cubicBezTo>
                    <a:pt x="0" y="3217"/>
                    <a:pt x="0" y="3216"/>
                    <a:pt x="0" y="3215"/>
                  </a:cubicBezTo>
                  <a:cubicBezTo>
                    <a:pt x="0" y="3214"/>
                    <a:pt x="0" y="3214"/>
                    <a:pt x="0" y="3213"/>
                  </a:cubicBezTo>
                  <a:cubicBezTo>
                    <a:pt x="0" y="3149"/>
                    <a:pt x="0" y="3149"/>
                    <a:pt x="0" y="3149"/>
                  </a:cubicBezTo>
                  <a:cubicBezTo>
                    <a:pt x="17" y="2903"/>
                    <a:pt x="221" y="2708"/>
                    <a:pt x="472" y="2708"/>
                  </a:cubicBezTo>
                  <a:cubicBezTo>
                    <a:pt x="664" y="2708"/>
                    <a:pt x="829" y="2823"/>
                    <a:pt x="903" y="2987"/>
                  </a:cubicBezTo>
                  <a:cubicBezTo>
                    <a:pt x="727" y="2971"/>
                    <a:pt x="546" y="3037"/>
                    <a:pt x="421" y="3180"/>
                  </a:cubicBezTo>
                  <a:cubicBezTo>
                    <a:pt x="494" y="3244"/>
                    <a:pt x="494" y="3244"/>
                    <a:pt x="494" y="3244"/>
                  </a:cubicBezTo>
                  <a:cubicBezTo>
                    <a:pt x="631" y="3086"/>
                    <a:pt x="850" y="3041"/>
                    <a:pt x="1033" y="3117"/>
                  </a:cubicBezTo>
                  <a:cubicBezTo>
                    <a:pt x="1034" y="3118"/>
                    <a:pt x="1036" y="3119"/>
                    <a:pt x="1038" y="3120"/>
                  </a:cubicBezTo>
                  <a:cubicBezTo>
                    <a:pt x="1038" y="3119"/>
                    <a:pt x="1038" y="3119"/>
                    <a:pt x="1038" y="3119"/>
                  </a:cubicBezTo>
                  <a:cubicBezTo>
                    <a:pt x="1082" y="3138"/>
                    <a:pt x="1124" y="3164"/>
                    <a:pt x="1162" y="3197"/>
                  </a:cubicBezTo>
                  <a:cubicBezTo>
                    <a:pt x="1171" y="3205"/>
                    <a:pt x="1179" y="3213"/>
                    <a:pt x="1187" y="3221"/>
                  </a:cubicBezTo>
                  <a:cubicBezTo>
                    <a:pt x="1251" y="3148"/>
                    <a:pt x="1251" y="3148"/>
                    <a:pt x="1251" y="3148"/>
                  </a:cubicBezTo>
                  <a:cubicBezTo>
                    <a:pt x="1242" y="3140"/>
                    <a:pt x="1234" y="3132"/>
                    <a:pt x="1225" y="3124"/>
                  </a:cubicBezTo>
                  <a:cubicBezTo>
                    <a:pt x="1162" y="3069"/>
                    <a:pt x="1090" y="3031"/>
                    <a:pt x="1014" y="3009"/>
                  </a:cubicBezTo>
                  <a:cubicBezTo>
                    <a:pt x="941" y="2778"/>
                    <a:pt x="726" y="2612"/>
                    <a:pt x="472" y="2612"/>
                  </a:cubicBezTo>
                  <a:cubicBezTo>
                    <a:pt x="275" y="2612"/>
                    <a:pt x="102" y="2711"/>
                    <a:pt x="0" y="2862"/>
                  </a:cubicBezTo>
                  <a:cubicBezTo>
                    <a:pt x="0" y="1236"/>
                    <a:pt x="0" y="1236"/>
                    <a:pt x="0" y="1236"/>
                  </a:cubicBezTo>
                  <a:cubicBezTo>
                    <a:pt x="103" y="1386"/>
                    <a:pt x="275" y="1484"/>
                    <a:pt x="470" y="1484"/>
                  </a:cubicBezTo>
                  <a:cubicBezTo>
                    <a:pt x="498" y="1484"/>
                    <a:pt x="526" y="1482"/>
                    <a:pt x="553" y="1478"/>
                  </a:cubicBezTo>
                  <a:cubicBezTo>
                    <a:pt x="594" y="1652"/>
                    <a:pt x="715" y="1804"/>
                    <a:pt x="892" y="1877"/>
                  </a:cubicBezTo>
                  <a:cubicBezTo>
                    <a:pt x="929" y="1787"/>
                    <a:pt x="929" y="1787"/>
                    <a:pt x="929" y="1787"/>
                  </a:cubicBezTo>
                  <a:cubicBezTo>
                    <a:pt x="781" y="1727"/>
                    <a:pt x="681" y="1600"/>
                    <a:pt x="648" y="1456"/>
                  </a:cubicBezTo>
                  <a:cubicBezTo>
                    <a:pt x="737" y="1427"/>
                    <a:pt x="816" y="1376"/>
                    <a:pt x="880" y="1310"/>
                  </a:cubicBezTo>
                  <a:cubicBezTo>
                    <a:pt x="950" y="1243"/>
                    <a:pt x="1040" y="1196"/>
                    <a:pt x="1144" y="1182"/>
                  </a:cubicBezTo>
                  <a:cubicBezTo>
                    <a:pt x="1156" y="1180"/>
                    <a:pt x="1167" y="1179"/>
                    <a:pt x="1179" y="1179"/>
                  </a:cubicBezTo>
                  <a:cubicBezTo>
                    <a:pt x="1166" y="1083"/>
                    <a:pt x="1166" y="1083"/>
                    <a:pt x="1166" y="1083"/>
                  </a:cubicBezTo>
                  <a:cubicBezTo>
                    <a:pt x="1154" y="1083"/>
                    <a:pt x="1143" y="1085"/>
                    <a:pt x="1131" y="1086"/>
                  </a:cubicBezTo>
                  <a:cubicBezTo>
                    <a:pt x="1007" y="1103"/>
                    <a:pt x="899" y="1159"/>
                    <a:pt x="815" y="1239"/>
                  </a:cubicBezTo>
                  <a:cubicBezTo>
                    <a:pt x="729" y="1331"/>
                    <a:pt x="606" y="1388"/>
                    <a:pt x="470" y="1388"/>
                  </a:cubicBezTo>
                  <a:cubicBezTo>
                    <a:pt x="227" y="1388"/>
                    <a:pt x="26" y="1204"/>
                    <a:pt x="0" y="967"/>
                  </a:cubicBezTo>
                  <a:cubicBezTo>
                    <a:pt x="0" y="921"/>
                    <a:pt x="0" y="921"/>
                    <a:pt x="0" y="921"/>
                  </a:cubicBezTo>
                  <a:cubicBezTo>
                    <a:pt x="0" y="862"/>
                    <a:pt x="0" y="862"/>
                    <a:pt x="0" y="862"/>
                  </a:cubicBezTo>
                  <a:cubicBezTo>
                    <a:pt x="0" y="593"/>
                    <a:pt x="0" y="593"/>
                    <a:pt x="0" y="593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89"/>
                    <a:pt x="1" y="278"/>
                    <a:pt x="2" y="2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</p:grpSp>
      <p:grpSp>
        <p:nvGrpSpPr>
          <p:cNvPr id="102" name="Group 104">
            <a:extLst>
              <a:ext uri="{FF2B5EF4-FFF2-40B4-BE49-F238E27FC236}">
                <a16:creationId xmlns:a16="http://schemas.microsoft.com/office/drawing/2014/main" id="{F86026F3-31A4-4DD6-AB87-C4AABECA4049}"/>
              </a:ext>
            </a:extLst>
          </p:cNvPr>
          <p:cNvGrpSpPr/>
          <p:nvPr/>
        </p:nvGrpSpPr>
        <p:grpSpPr>
          <a:xfrm>
            <a:off x="7771374" y="3421140"/>
            <a:ext cx="932497" cy="974204"/>
            <a:chOff x="3037808" y="395675"/>
            <a:chExt cx="2485955" cy="5271701"/>
          </a:xfrm>
          <a:solidFill>
            <a:schemeClr val="accent5"/>
          </a:solidFill>
        </p:grpSpPr>
        <p:sp>
          <p:nvSpPr>
            <p:cNvPr id="103" name="Freeform 5">
              <a:extLst>
                <a:ext uri="{FF2B5EF4-FFF2-40B4-BE49-F238E27FC236}">
                  <a16:creationId xmlns:a16="http://schemas.microsoft.com/office/drawing/2014/main" id="{1522D1B5-C632-4F3F-BDD3-56DEE6193A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2188" y="614363"/>
              <a:ext cx="2441575" cy="5053013"/>
            </a:xfrm>
            <a:custGeom>
              <a:avLst/>
              <a:gdLst>
                <a:gd name="T0" fmla="*/ 3420 w 3482"/>
                <a:gd name="T1" fmla="*/ 1454 h 3606"/>
                <a:gd name="T2" fmla="*/ 3056 w 3482"/>
                <a:gd name="T3" fmla="*/ 618 h 3606"/>
                <a:gd name="T4" fmla="*/ 2509 w 3482"/>
                <a:gd name="T5" fmla="*/ 394 h 3606"/>
                <a:gd name="T6" fmla="*/ 2174 w 3482"/>
                <a:gd name="T7" fmla="*/ 550 h 3606"/>
                <a:gd name="T8" fmla="*/ 2040 w 3482"/>
                <a:gd name="T9" fmla="*/ 0 h 3606"/>
                <a:gd name="T10" fmla="*/ 1638 w 3482"/>
                <a:gd name="T11" fmla="*/ 3 h 3606"/>
                <a:gd name="T12" fmla="*/ 1834 w 3482"/>
                <a:gd name="T13" fmla="*/ 632 h 3606"/>
                <a:gd name="T14" fmla="*/ 1844 w 3482"/>
                <a:gd name="T15" fmla="*/ 791 h 3606"/>
                <a:gd name="T16" fmla="*/ 1633 w 3482"/>
                <a:gd name="T17" fmla="*/ 1428 h 3606"/>
                <a:gd name="T18" fmla="*/ 1513 w 3482"/>
                <a:gd name="T19" fmla="*/ 2035 h 3606"/>
                <a:gd name="T20" fmla="*/ 1118 w 3482"/>
                <a:gd name="T21" fmla="*/ 2223 h 3606"/>
                <a:gd name="T22" fmla="*/ 973 w 3482"/>
                <a:gd name="T23" fmla="*/ 2158 h 3606"/>
                <a:gd name="T24" fmla="*/ 357 w 3482"/>
                <a:gd name="T25" fmla="*/ 2278 h 3606"/>
                <a:gd name="T26" fmla="*/ 95 w 3482"/>
                <a:gd name="T27" fmla="*/ 2637 h 3606"/>
                <a:gd name="T28" fmla="*/ 0 w 3482"/>
                <a:gd name="T29" fmla="*/ 2774 h 3606"/>
                <a:gd name="T30" fmla="*/ 360 w 3482"/>
                <a:gd name="T31" fmla="*/ 2988 h 3606"/>
                <a:gd name="T32" fmla="*/ 590 w 3482"/>
                <a:gd name="T33" fmla="*/ 2577 h 3606"/>
                <a:gd name="T34" fmla="*/ 979 w 3482"/>
                <a:gd name="T35" fmla="*/ 3241 h 3606"/>
                <a:gd name="T36" fmla="*/ 1719 w 3482"/>
                <a:gd name="T37" fmla="*/ 3600 h 3606"/>
                <a:gd name="T38" fmla="*/ 2401 w 3482"/>
                <a:gd name="T39" fmla="*/ 3393 h 3606"/>
                <a:gd name="T40" fmla="*/ 3162 w 3482"/>
                <a:gd name="T41" fmla="*/ 2607 h 3606"/>
                <a:gd name="T42" fmla="*/ 3420 w 3482"/>
                <a:gd name="T43" fmla="*/ 1454 h 3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82" h="3606">
                  <a:moveTo>
                    <a:pt x="3420" y="1454"/>
                  </a:moveTo>
                  <a:cubicBezTo>
                    <a:pt x="3374" y="1143"/>
                    <a:pt x="3259" y="862"/>
                    <a:pt x="3056" y="618"/>
                  </a:cubicBezTo>
                  <a:cubicBezTo>
                    <a:pt x="2913" y="446"/>
                    <a:pt x="2740" y="353"/>
                    <a:pt x="2509" y="394"/>
                  </a:cubicBezTo>
                  <a:cubicBezTo>
                    <a:pt x="2383" y="417"/>
                    <a:pt x="2274" y="474"/>
                    <a:pt x="2174" y="550"/>
                  </a:cubicBezTo>
                  <a:cubicBezTo>
                    <a:pt x="2007" y="399"/>
                    <a:pt x="2040" y="35"/>
                    <a:pt x="2040" y="0"/>
                  </a:cubicBezTo>
                  <a:cubicBezTo>
                    <a:pt x="1900" y="92"/>
                    <a:pt x="1770" y="91"/>
                    <a:pt x="1638" y="3"/>
                  </a:cubicBezTo>
                  <a:cubicBezTo>
                    <a:pt x="1677" y="354"/>
                    <a:pt x="1702" y="460"/>
                    <a:pt x="1834" y="632"/>
                  </a:cubicBezTo>
                  <a:cubicBezTo>
                    <a:pt x="1879" y="691"/>
                    <a:pt x="1877" y="734"/>
                    <a:pt x="1844" y="791"/>
                  </a:cubicBezTo>
                  <a:cubicBezTo>
                    <a:pt x="1730" y="989"/>
                    <a:pt x="1667" y="1203"/>
                    <a:pt x="1633" y="1428"/>
                  </a:cubicBezTo>
                  <a:cubicBezTo>
                    <a:pt x="1602" y="1632"/>
                    <a:pt x="1561" y="1835"/>
                    <a:pt x="1513" y="2035"/>
                  </a:cubicBezTo>
                  <a:cubicBezTo>
                    <a:pt x="1469" y="2216"/>
                    <a:pt x="1288" y="2297"/>
                    <a:pt x="1118" y="2223"/>
                  </a:cubicBezTo>
                  <a:cubicBezTo>
                    <a:pt x="1069" y="2202"/>
                    <a:pt x="1020" y="2181"/>
                    <a:pt x="973" y="2158"/>
                  </a:cubicBezTo>
                  <a:cubicBezTo>
                    <a:pt x="728" y="2037"/>
                    <a:pt x="533" y="2071"/>
                    <a:pt x="357" y="2278"/>
                  </a:cubicBezTo>
                  <a:cubicBezTo>
                    <a:pt x="261" y="2391"/>
                    <a:pt x="181" y="2516"/>
                    <a:pt x="95" y="2637"/>
                  </a:cubicBezTo>
                  <a:cubicBezTo>
                    <a:pt x="65" y="2678"/>
                    <a:pt x="36" y="2721"/>
                    <a:pt x="0" y="2774"/>
                  </a:cubicBezTo>
                  <a:cubicBezTo>
                    <a:pt x="174" y="2768"/>
                    <a:pt x="292" y="2830"/>
                    <a:pt x="360" y="2988"/>
                  </a:cubicBezTo>
                  <a:cubicBezTo>
                    <a:pt x="439" y="2847"/>
                    <a:pt x="513" y="2714"/>
                    <a:pt x="590" y="2577"/>
                  </a:cubicBezTo>
                  <a:cubicBezTo>
                    <a:pt x="602" y="2588"/>
                    <a:pt x="796" y="3022"/>
                    <a:pt x="979" y="3241"/>
                  </a:cubicBezTo>
                  <a:cubicBezTo>
                    <a:pt x="1162" y="3461"/>
                    <a:pt x="1414" y="3606"/>
                    <a:pt x="1719" y="3600"/>
                  </a:cubicBezTo>
                  <a:cubicBezTo>
                    <a:pt x="1965" y="3595"/>
                    <a:pt x="2192" y="3520"/>
                    <a:pt x="2401" y="3393"/>
                  </a:cubicBezTo>
                  <a:cubicBezTo>
                    <a:pt x="2724" y="3198"/>
                    <a:pt x="2966" y="2924"/>
                    <a:pt x="3162" y="2607"/>
                  </a:cubicBezTo>
                  <a:cubicBezTo>
                    <a:pt x="3381" y="2253"/>
                    <a:pt x="3482" y="1871"/>
                    <a:pt x="3420" y="14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8">
              <a:extLst>
                <a:ext uri="{FF2B5EF4-FFF2-40B4-BE49-F238E27FC236}">
                  <a16:creationId xmlns:a16="http://schemas.microsoft.com/office/drawing/2014/main" id="{DED64B50-65B1-4FEC-9F10-E56CE87CA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8625" y="4737100"/>
              <a:ext cx="1131887" cy="677863"/>
            </a:xfrm>
            <a:custGeom>
              <a:avLst/>
              <a:gdLst>
                <a:gd name="T0" fmla="*/ 1616 w 1616"/>
                <a:gd name="T1" fmla="*/ 0 h 484"/>
                <a:gd name="T2" fmla="*/ 1363 w 1616"/>
                <a:gd name="T3" fmla="*/ 245 h 484"/>
                <a:gd name="T4" fmla="*/ 658 w 1616"/>
                <a:gd name="T5" fmla="*/ 454 h 484"/>
                <a:gd name="T6" fmla="*/ 208 w 1616"/>
                <a:gd name="T7" fmla="*/ 277 h 484"/>
                <a:gd name="T8" fmla="*/ 0 w 1616"/>
                <a:gd name="T9" fmla="*/ 20 h 484"/>
                <a:gd name="T10" fmla="*/ 273 w 1616"/>
                <a:gd name="T11" fmla="*/ 239 h 484"/>
                <a:gd name="T12" fmla="*/ 935 w 1616"/>
                <a:gd name="T13" fmla="*/ 353 h 484"/>
                <a:gd name="T14" fmla="*/ 1616 w 1616"/>
                <a:gd name="T15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6" h="484">
                  <a:moveTo>
                    <a:pt x="1616" y="0"/>
                  </a:moveTo>
                  <a:cubicBezTo>
                    <a:pt x="1563" y="78"/>
                    <a:pt x="1458" y="175"/>
                    <a:pt x="1363" y="245"/>
                  </a:cubicBezTo>
                  <a:cubicBezTo>
                    <a:pt x="1154" y="398"/>
                    <a:pt x="920" y="484"/>
                    <a:pt x="658" y="454"/>
                  </a:cubicBezTo>
                  <a:cubicBezTo>
                    <a:pt x="382" y="423"/>
                    <a:pt x="261" y="317"/>
                    <a:pt x="208" y="277"/>
                  </a:cubicBezTo>
                  <a:cubicBezTo>
                    <a:pt x="121" y="210"/>
                    <a:pt x="1" y="22"/>
                    <a:pt x="0" y="20"/>
                  </a:cubicBezTo>
                  <a:cubicBezTo>
                    <a:pt x="85" y="90"/>
                    <a:pt x="172" y="177"/>
                    <a:pt x="273" y="239"/>
                  </a:cubicBezTo>
                  <a:cubicBezTo>
                    <a:pt x="476" y="364"/>
                    <a:pt x="698" y="406"/>
                    <a:pt x="935" y="353"/>
                  </a:cubicBezTo>
                  <a:cubicBezTo>
                    <a:pt x="1183" y="297"/>
                    <a:pt x="1371" y="187"/>
                    <a:pt x="16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Oval 9">
              <a:extLst>
                <a:ext uri="{FF2B5EF4-FFF2-40B4-BE49-F238E27FC236}">
                  <a16:creationId xmlns:a16="http://schemas.microsoft.com/office/drawing/2014/main" id="{A1C305BD-A40C-4B88-A4AF-C83D91B03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2650" y="395675"/>
              <a:ext cx="255587" cy="2460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10">
              <a:extLst>
                <a:ext uri="{FF2B5EF4-FFF2-40B4-BE49-F238E27FC236}">
                  <a16:creationId xmlns:a16="http://schemas.microsoft.com/office/drawing/2014/main" id="{604022DF-CBB3-4B7B-B37F-D5BDBAD3FE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7808" y="4544165"/>
              <a:ext cx="268287" cy="385763"/>
            </a:xfrm>
            <a:custGeom>
              <a:avLst/>
              <a:gdLst>
                <a:gd name="T0" fmla="*/ 358 w 384"/>
                <a:gd name="T1" fmla="*/ 226 h 275"/>
                <a:gd name="T2" fmla="*/ 145 w 384"/>
                <a:gd name="T3" fmla="*/ 225 h 275"/>
                <a:gd name="T4" fmla="*/ 26 w 384"/>
                <a:gd name="T5" fmla="*/ 48 h 275"/>
                <a:gd name="T6" fmla="*/ 239 w 384"/>
                <a:gd name="T7" fmla="*/ 49 h 275"/>
                <a:gd name="T8" fmla="*/ 358 w 384"/>
                <a:gd name="T9" fmla="*/ 226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4" h="275">
                  <a:moveTo>
                    <a:pt x="358" y="226"/>
                  </a:moveTo>
                  <a:cubicBezTo>
                    <a:pt x="332" y="275"/>
                    <a:pt x="237" y="274"/>
                    <a:pt x="145" y="225"/>
                  </a:cubicBezTo>
                  <a:cubicBezTo>
                    <a:pt x="53" y="176"/>
                    <a:pt x="0" y="97"/>
                    <a:pt x="26" y="48"/>
                  </a:cubicBezTo>
                  <a:cubicBezTo>
                    <a:pt x="52" y="0"/>
                    <a:pt x="147" y="0"/>
                    <a:pt x="239" y="49"/>
                  </a:cubicBezTo>
                  <a:cubicBezTo>
                    <a:pt x="331" y="98"/>
                    <a:pt x="384" y="177"/>
                    <a:pt x="358" y="2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7" name="Group 109">
            <a:extLst>
              <a:ext uri="{FF2B5EF4-FFF2-40B4-BE49-F238E27FC236}">
                <a16:creationId xmlns:a16="http://schemas.microsoft.com/office/drawing/2014/main" id="{B75B9E11-877A-4972-8A3A-36D37DC38550}"/>
              </a:ext>
            </a:extLst>
          </p:cNvPr>
          <p:cNvGrpSpPr/>
          <p:nvPr/>
        </p:nvGrpSpPr>
        <p:grpSpPr>
          <a:xfrm>
            <a:off x="9190236" y="4360818"/>
            <a:ext cx="1098229" cy="881711"/>
            <a:chOff x="4169097" y="352355"/>
            <a:chExt cx="3567112" cy="5049838"/>
          </a:xfrm>
          <a:solidFill>
            <a:schemeClr val="accent6"/>
          </a:solidFill>
        </p:grpSpPr>
        <p:sp>
          <p:nvSpPr>
            <p:cNvPr id="108" name="Freeform 6">
              <a:extLst>
                <a:ext uri="{FF2B5EF4-FFF2-40B4-BE49-F238E27FC236}">
                  <a16:creationId xmlns:a16="http://schemas.microsoft.com/office/drawing/2014/main" id="{40DC31C1-401A-42ED-BA78-41FA2C275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9097" y="352355"/>
              <a:ext cx="1736725" cy="5049838"/>
            </a:xfrm>
            <a:custGeom>
              <a:avLst/>
              <a:gdLst>
                <a:gd name="T0" fmla="*/ 2419 w 2478"/>
                <a:gd name="T1" fmla="*/ 3605 h 3605"/>
                <a:gd name="T2" fmla="*/ 2255 w 2478"/>
                <a:gd name="T3" fmla="*/ 3582 h 3605"/>
                <a:gd name="T4" fmla="*/ 2254 w 2478"/>
                <a:gd name="T5" fmla="*/ 3013 h 3605"/>
                <a:gd name="T6" fmla="*/ 1990 w 2478"/>
                <a:gd name="T7" fmla="*/ 1994 h 3605"/>
                <a:gd name="T8" fmla="*/ 1548 w 2478"/>
                <a:gd name="T9" fmla="*/ 1544 h 3605"/>
                <a:gd name="T10" fmla="*/ 1529 w 2478"/>
                <a:gd name="T11" fmla="*/ 1537 h 3605"/>
                <a:gd name="T12" fmla="*/ 1424 w 2478"/>
                <a:gd name="T13" fmla="*/ 1484 h 3605"/>
                <a:gd name="T14" fmla="*/ 1445 w 2478"/>
                <a:gd name="T15" fmla="*/ 1322 h 3605"/>
                <a:gd name="T16" fmla="*/ 1489 w 2478"/>
                <a:gd name="T17" fmla="*/ 1202 h 3605"/>
                <a:gd name="T18" fmla="*/ 1499 w 2478"/>
                <a:gd name="T19" fmla="*/ 1839 h 3605"/>
                <a:gd name="T20" fmla="*/ 1415 w 2478"/>
                <a:gd name="T21" fmla="*/ 1599 h 3605"/>
                <a:gd name="T22" fmla="*/ 1868 w 2478"/>
                <a:gd name="T23" fmla="*/ 1982 h 3605"/>
                <a:gd name="T24" fmla="*/ 1581 w 2478"/>
                <a:gd name="T25" fmla="*/ 2861 h 3605"/>
                <a:gd name="T26" fmla="*/ 1118 w 2478"/>
                <a:gd name="T27" fmla="*/ 2935 h 3605"/>
                <a:gd name="T28" fmla="*/ 164 w 2478"/>
                <a:gd name="T29" fmla="*/ 2153 h 3605"/>
                <a:gd name="T30" fmla="*/ 105 w 2478"/>
                <a:gd name="T31" fmla="*/ 1098 h 3605"/>
                <a:gd name="T32" fmla="*/ 538 w 2478"/>
                <a:gd name="T33" fmla="*/ 307 h 3605"/>
                <a:gd name="T34" fmla="*/ 1372 w 2478"/>
                <a:gd name="T35" fmla="*/ 73 h 3605"/>
                <a:gd name="T36" fmla="*/ 1824 w 2478"/>
                <a:gd name="T37" fmla="*/ 305 h 3605"/>
                <a:gd name="T38" fmla="*/ 1965 w 2478"/>
                <a:gd name="T39" fmla="*/ 931 h 3605"/>
                <a:gd name="T40" fmla="*/ 1657 w 2478"/>
                <a:gd name="T41" fmla="*/ 1324 h 3605"/>
                <a:gd name="T42" fmla="*/ 1614 w 2478"/>
                <a:gd name="T43" fmla="*/ 1353 h 3605"/>
                <a:gd name="T44" fmla="*/ 1786 w 2478"/>
                <a:gd name="T45" fmla="*/ 1459 h 3605"/>
                <a:gd name="T46" fmla="*/ 2227 w 2478"/>
                <a:gd name="T47" fmla="*/ 2028 h 3605"/>
                <a:gd name="T48" fmla="*/ 2429 w 2478"/>
                <a:gd name="T49" fmla="*/ 3585 h 3605"/>
                <a:gd name="T50" fmla="*/ 2419 w 2478"/>
                <a:gd name="T51" fmla="*/ 3605 h 3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78" h="3605">
                  <a:moveTo>
                    <a:pt x="2419" y="3605"/>
                  </a:moveTo>
                  <a:cubicBezTo>
                    <a:pt x="2362" y="3597"/>
                    <a:pt x="2302" y="3589"/>
                    <a:pt x="2255" y="3582"/>
                  </a:cubicBezTo>
                  <a:cubicBezTo>
                    <a:pt x="2255" y="3385"/>
                    <a:pt x="2263" y="3199"/>
                    <a:pt x="2254" y="3013"/>
                  </a:cubicBezTo>
                  <a:cubicBezTo>
                    <a:pt x="2236" y="2656"/>
                    <a:pt x="2165" y="2311"/>
                    <a:pt x="1990" y="1994"/>
                  </a:cubicBezTo>
                  <a:cubicBezTo>
                    <a:pt x="1885" y="1803"/>
                    <a:pt x="1750" y="1640"/>
                    <a:pt x="1548" y="1544"/>
                  </a:cubicBezTo>
                  <a:cubicBezTo>
                    <a:pt x="1542" y="1541"/>
                    <a:pt x="1535" y="1539"/>
                    <a:pt x="1529" y="1537"/>
                  </a:cubicBezTo>
                  <a:cubicBezTo>
                    <a:pt x="1492" y="1520"/>
                    <a:pt x="1428" y="1507"/>
                    <a:pt x="1424" y="1484"/>
                  </a:cubicBezTo>
                  <a:cubicBezTo>
                    <a:pt x="1414" y="1433"/>
                    <a:pt x="1432" y="1376"/>
                    <a:pt x="1445" y="1322"/>
                  </a:cubicBezTo>
                  <a:cubicBezTo>
                    <a:pt x="1454" y="1283"/>
                    <a:pt x="1473" y="1245"/>
                    <a:pt x="1489" y="1202"/>
                  </a:cubicBezTo>
                  <a:cubicBezTo>
                    <a:pt x="1299" y="1299"/>
                    <a:pt x="1265" y="1692"/>
                    <a:pt x="1499" y="1839"/>
                  </a:cubicBezTo>
                  <a:cubicBezTo>
                    <a:pt x="1472" y="1762"/>
                    <a:pt x="1446" y="1689"/>
                    <a:pt x="1415" y="1599"/>
                  </a:cubicBezTo>
                  <a:cubicBezTo>
                    <a:pt x="1635" y="1669"/>
                    <a:pt x="1787" y="1790"/>
                    <a:pt x="1868" y="1982"/>
                  </a:cubicBezTo>
                  <a:cubicBezTo>
                    <a:pt x="2011" y="2323"/>
                    <a:pt x="1895" y="2667"/>
                    <a:pt x="1581" y="2861"/>
                  </a:cubicBezTo>
                  <a:cubicBezTo>
                    <a:pt x="1438" y="2950"/>
                    <a:pt x="1280" y="2960"/>
                    <a:pt x="1118" y="2935"/>
                  </a:cubicBezTo>
                  <a:cubicBezTo>
                    <a:pt x="649" y="2860"/>
                    <a:pt x="334" y="2584"/>
                    <a:pt x="164" y="2153"/>
                  </a:cubicBezTo>
                  <a:cubicBezTo>
                    <a:pt x="29" y="1813"/>
                    <a:pt x="0" y="1458"/>
                    <a:pt x="105" y="1098"/>
                  </a:cubicBezTo>
                  <a:cubicBezTo>
                    <a:pt x="191" y="801"/>
                    <a:pt x="315" y="527"/>
                    <a:pt x="538" y="307"/>
                  </a:cubicBezTo>
                  <a:cubicBezTo>
                    <a:pt x="772" y="76"/>
                    <a:pt x="1051" y="0"/>
                    <a:pt x="1372" y="73"/>
                  </a:cubicBezTo>
                  <a:cubicBezTo>
                    <a:pt x="1543" y="111"/>
                    <a:pt x="1705" y="171"/>
                    <a:pt x="1824" y="305"/>
                  </a:cubicBezTo>
                  <a:cubicBezTo>
                    <a:pt x="1985" y="486"/>
                    <a:pt x="2024" y="697"/>
                    <a:pt x="1965" y="931"/>
                  </a:cubicBezTo>
                  <a:cubicBezTo>
                    <a:pt x="1920" y="1108"/>
                    <a:pt x="1812" y="1234"/>
                    <a:pt x="1657" y="1324"/>
                  </a:cubicBezTo>
                  <a:cubicBezTo>
                    <a:pt x="1644" y="1331"/>
                    <a:pt x="1632" y="1341"/>
                    <a:pt x="1614" y="1353"/>
                  </a:cubicBezTo>
                  <a:cubicBezTo>
                    <a:pt x="1676" y="1391"/>
                    <a:pt x="1734" y="1422"/>
                    <a:pt x="1786" y="1459"/>
                  </a:cubicBezTo>
                  <a:cubicBezTo>
                    <a:pt x="1991" y="1604"/>
                    <a:pt x="2126" y="1804"/>
                    <a:pt x="2227" y="2028"/>
                  </a:cubicBezTo>
                  <a:cubicBezTo>
                    <a:pt x="2451" y="2526"/>
                    <a:pt x="2478" y="3051"/>
                    <a:pt x="2429" y="3585"/>
                  </a:cubicBezTo>
                  <a:cubicBezTo>
                    <a:pt x="2428" y="3589"/>
                    <a:pt x="2425" y="3593"/>
                    <a:pt x="2419" y="36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7">
              <a:extLst>
                <a:ext uri="{FF2B5EF4-FFF2-40B4-BE49-F238E27FC236}">
                  <a16:creationId xmlns:a16="http://schemas.microsoft.com/office/drawing/2014/main" id="{AFDD0D45-A532-4FC5-9BB3-7F6F47D48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9484" y="352355"/>
              <a:ext cx="1736725" cy="5049838"/>
            </a:xfrm>
            <a:custGeom>
              <a:avLst/>
              <a:gdLst>
                <a:gd name="T0" fmla="*/ 60 w 2478"/>
                <a:gd name="T1" fmla="*/ 3605 h 3605"/>
                <a:gd name="T2" fmla="*/ 223 w 2478"/>
                <a:gd name="T3" fmla="*/ 3582 h 3605"/>
                <a:gd name="T4" fmla="*/ 225 w 2478"/>
                <a:gd name="T5" fmla="*/ 3013 h 3605"/>
                <a:gd name="T6" fmla="*/ 488 w 2478"/>
                <a:gd name="T7" fmla="*/ 1994 h 3605"/>
                <a:gd name="T8" fmla="*/ 931 w 2478"/>
                <a:gd name="T9" fmla="*/ 1544 h 3605"/>
                <a:gd name="T10" fmla="*/ 949 w 2478"/>
                <a:gd name="T11" fmla="*/ 1537 h 3605"/>
                <a:gd name="T12" fmla="*/ 1055 w 2478"/>
                <a:gd name="T13" fmla="*/ 1484 h 3605"/>
                <a:gd name="T14" fmla="*/ 1034 w 2478"/>
                <a:gd name="T15" fmla="*/ 1322 h 3605"/>
                <a:gd name="T16" fmla="*/ 989 w 2478"/>
                <a:gd name="T17" fmla="*/ 1202 h 3605"/>
                <a:gd name="T18" fmla="*/ 980 w 2478"/>
                <a:gd name="T19" fmla="*/ 1839 h 3605"/>
                <a:gd name="T20" fmla="*/ 1064 w 2478"/>
                <a:gd name="T21" fmla="*/ 1599 h 3605"/>
                <a:gd name="T22" fmla="*/ 611 w 2478"/>
                <a:gd name="T23" fmla="*/ 1982 h 3605"/>
                <a:gd name="T24" fmla="*/ 898 w 2478"/>
                <a:gd name="T25" fmla="*/ 2861 h 3605"/>
                <a:gd name="T26" fmla="*/ 1360 w 2478"/>
                <a:gd name="T27" fmla="*/ 2935 h 3605"/>
                <a:gd name="T28" fmla="*/ 2315 w 2478"/>
                <a:gd name="T29" fmla="*/ 2153 h 3605"/>
                <a:gd name="T30" fmla="*/ 2374 w 2478"/>
                <a:gd name="T31" fmla="*/ 1098 h 3605"/>
                <a:gd name="T32" fmla="*/ 1941 w 2478"/>
                <a:gd name="T33" fmla="*/ 307 h 3605"/>
                <a:gd name="T34" fmla="*/ 1106 w 2478"/>
                <a:gd name="T35" fmla="*/ 73 h 3605"/>
                <a:gd name="T36" fmla="*/ 654 w 2478"/>
                <a:gd name="T37" fmla="*/ 305 h 3605"/>
                <a:gd name="T38" fmla="*/ 514 w 2478"/>
                <a:gd name="T39" fmla="*/ 931 h 3605"/>
                <a:gd name="T40" fmla="*/ 822 w 2478"/>
                <a:gd name="T41" fmla="*/ 1324 h 3605"/>
                <a:gd name="T42" fmla="*/ 864 w 2478"/>
                <a:gd name="T43" fmla="*/ 1353 h 3605"/>
                <a:gd name="T44" fmla="*/ 692 w 2478"/>
                <a:gd name="T45" fmla="*/ 1459 h 3605"/>
                <a:gd name="T46" fmla="*/ 251 w 2478"/>
                <a:gd name="T47" fmla="*/ 2028 h 3605"/>
                <a:gd name="T48" fmla="*/ 50 w 2478"/>
                <a:gd name="T49" fmla="*/ 3585 h 3605"/>
                <a:gd name="T50" fmla="*/ 60 w 2478"/>
                <a:gd name="T51" fmla="*/ 3605 h 3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78" h="3605">
                  <a:moveTo>
                    <a:pt x="60" y="3605"/>
                  </a:moveTo>
                  <a:cubicBezTo>
                    <a:pt x="117" y="3597"/>
                    <a:pt x="177" y="3589"/>
                    <a:pt x="223" y="3582"/>
                  </a:cubicBezTo>
                  <a:cubicBezTo>
                    <a:pt x="223" y="3385"/>
                    <a:pt x="216" y="3199"/>
                    <a:pt x="225" y="3013"/>
                  </a:cubicBezTo>
                  <a:cubicBezTo>
                    <a:pt x="242" y="2656"/>
                    <a:pt x="314" y="2311"/>
                    <a:pt x="488" y="1994"/>
                  </a:cubicBezTo>
                  <a:cubicBezTo>
                    <a:pt x="593" y="1803"/>
                    <a:pt x="728" y="1640"/>
                    <a:pt x="931" y="1544"/>
                  </a:cubicBezTo>
                  <a:cubicBezTo>
                    <a:pt x="937" y="1541"/>
                    <a:pt x="943" y="1539"/>
                    <a:pt x="949" y="1537"/>
                  </a:cubicBezTo>
                  <a:cubicBezTo>
                    <a:pt x="986" y="1520"/>
                    <a:pt x="1050" y="1507"/>
                    <a:pt x="1055" y="1484"/>
                  </a:cubicBezTo>
                  <a:cubicBezTo>
                    <a:pt x="1064" y="1433"/>
                    <a:pt x="1046" y="1376"/>
                    <a:pt x="1034" y="1322"/>
                  </a:cubicBezTo>
                  <a:cubicBezTo>
                    <a:pt x="1024" y="1283"/>
                    <a:pt x="1006" y="1245"/>
                    <a:pt x="989" y="1202"/>
                  </a:cubicBezTo>
                  <a:cubicBezTo>
                    <a:pt x="1179" y="1299"/>
                    <a:pt x="1213" y="1692"/>
                    <a:pt x="980" y="1839"/>
                  </a:cubicBezTo>
                  <a:cubicBezTo>
                    <a:pt x="1007" y="1762"/>
                    <a:pt x="1032" y="1689"/>
                    <a:pt x="1064" y="1599"/>
                  </a:cubicBezTo>
                  <a:cubicBezTo>
                    <a:pt x="843" y="1669"/>
                    <a:pt x="691" y="1790"/>
                    <a:pt x="611" y="1982"/>
                  </a:cubicBezTo>
                  <a:cubicBezTo>
                    <a:pt x="468" y="2323"/>
                    <a:pt x="584" y="2667"/>
                    <a:pt x="898" y="2861"/>
                  </a:cubicBezTo>
                  <a:cubicBezTo>
                    <a:pt x="1041" y="2950"/>
                    <a:pt x="1199" y="2960"/>
                    <a:pt x="1360" y="2935"/>
                  </a:cubicBezTo>
                  <a:cubicBezTo>
                    <a:pt x="1830" y="2860"/>
                    <a:pt x="2144" y="2584"/>
                    <a:pt x="2315" y="2153"/>
                  </a:cubicBezTo>
                  <a:cubicBezTo>
                    <a:pt x="2449" y="1813"/>
                    <a:pt x="2478" y="1458"/>
                    <a:pt x="2374" y="1098"/>
                  </a:cubicBezTo>
                  <a:cubicBezTo>
                    <a:pt x="2288" y="801"/>
                    <a:pt x="2164" y="527"/>
                    <a:pt x="1941" y="307"/>
                  </a:cubicBezTo>
                  <a:cubicBezTo>
                    <a:pt x="1706" y="76"/>
                    <a:pt x="1427" y="0"/>
                    <a:pt x="1106" y="73"/>
                  </a:cubicBezTo>
                  <a:cubicBezTo>
                    <a:pt x="935" y="111"/>
                    <a:pt x="774" y="171"/>
                    <a:pt x="654" y="305"/>
                  </a:cubicBezTo>
                  <a:cubicBezTo>
                    <a:pt x="493" y="486"/>
                    <a:pt x="455" y="697"/>
                    <a:pt x="514" y="931"/>
                  </a:cubicBezTo>
                  <a:cubicBezTo>
                    <a:pt x="558" y="1108"/>
                    <a:pt x="667" y="1234"/>
                    <a:pt x="822" y="1324"/>
                  </a:cubicBezTo>
                  <a:cubicBezTo>
                    <a:pt x="835" y="1331"/>
                    <a:pt x="846" y="1341"/>
                    <a:pt x="864" y="1353"/>
                  </a:cubicBezTo>
                  <a:cubicBezTo>
                    <a:pt x="803" y="1391"/>
                    <a:pt x="745" y="1422"/>
                    <a:pt x="692" y="1459"/>
                  </a:cubicBezTo>
                  <a:cubicBezTo>
                    <a:pt x="488" y="1604"/>
                    <a:pt x="352" y="1804"/>
                    <a:pt x="251" y="2028"/>
                  </a:cubicBezTo>
                  <a:cubicBezTo>
                    <a:pt x="27" y="2526"/>
                    <a:pt x="0" y="3051"/>
                    <a:pt x="50" y="3585"/>
                  </a:cubicBezTo>
                  <a:cubicBezTo>
                    <a:pt x="50" y="3589"/>
                    <a:pt x="53" y="3593"/>
                    <a:pt x="60" y="36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0" name="Group 112">
            <a:extLst>
              <a:ext uri="{FF2B5EF4-FFF2-40B4-BE49-F238E27FC236}">
                <a16:creationId xmlns:a16="http://schemas.microsoft.com/office/drawing/2014/main" id="{8283E707-835C-4601-865A-0F9B1B7F4C1C}"/>
              </a:ext>
            </a:extLst>
          </p:cNvPr>
          <p:cNvGrpSpPr/>
          <p:nvPr/>
        </p:nvGrpSpPr>
        <p:grpSpPr>
          <a:xfrm>
            <a:off x="9474221" y="2615668"/>
            <a:ext cx="659855" cy="1107546"/>
            <a:chOff x="-3568698" y="2503488"/>
            <a:chExt cx="2465386" cy="6902450"/>
          </a:xfrm>
          <a:solidFill>
            <a:schemeClr val="accent4"/>
          </a:solidFill>
        </p:grpSpPr>
        <p:sp>
          <p:nvSpPr>
            <p:cNvPr id="111" name="Freeform 5">
              <a:extLst>
                <a:ext uri="{FF2B5EF4-FFF2-40B4-BE49-F238E27FC236}">
                  <a16:creationId xmlns:a16="http://schemas.microsoft.com/office/drawing/2014/main" id="{9EFBE41B-972E-4038-BEA6-2C56EBACBD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568698" y="4106864"/>
              <a:ext cx="2465386" cy="4795838"/>
            </a:xfrm>
            <a:custGeom>
              <a:avLst/>
              <a:gdLst>
                <a:gd name="T0" fmla="*/ 3036 w 3810"/>
                <a:gd name="T1" fmla="*/ 3066 h 3711"/>
                <a:gd name="T2" fmla="*/ 3204 w 3810"/>
                <a:gd name="T3" fmla="*/ 2611 h 3711"/>
                <a:gd name="T4" fmla="*/ 3390 w 3810"/>
                <a:gd name="T5" fmla="*/ 3035 h 3711"/>
                <a:gd name="T6" fmla="*/ 3411 w 3810"/>
                <a:gd name="T7" fmla="*/ 3064 h 3711"/>
                <a:gd name="T8" fmla="*/ 3179 w 3810"/>
                <a:gd name="T9" fmla="*/ 2386 h 3711"/>
                <a:gd name="T10" fmla="*/ 3135 w 3810"/>
                <a:gd name="T11" fmla="*/ 2216 h 3711"/>
                <a:gd name="T12" fmla="*/ 3429 w 3810"/>
                <a:gd name="T13" fmla="*/ 2345 h 3711"/>
                <a:gd name="T14" fmla="*/ 3434 w 3810"/>
                <a:gd name="T15" fmla="*/ 2326 h 3711"/>
                <a:gd name="T16" fmla="*/ 2980 w 3810"/>
                <a:gd name="T17" fmla="*/ 1976 h 3711"/>
                <a:gd name="T18" fmla="*/ 2342 w 3810"/>
                <a:gd name="T19" fmla="*/ 1311 h 3711"/>
                <a:gd name="T20" fmla="*/ 2355 w 3810"/>
                <a:gd name="T21" fmla="*/ 1245 h 3711"/>
                <a:gd name="T22" fmla="*/ 3061 w 3810"/>
                <a:gd name="T23" fmla="*/ 1396 h 3711"/>
                <a:gd name="T24" fmla="*/ 3025 w 3810"/>
                <a:gd name="T25" fmla="*/ 1321 h 3711"/>
                <a:gd name="T26" fmla="*/ 2310 w 3810"/>
                <a:gd name="T27" fmla="*/ 1159 h 3711"/>
                <a:gd name="T28" fmla="*/ 2086 w 3810"/>
                <a:gd name="T29" fmla="*/ 1135 h 3711"/>
                <a:gd name="T30" fmla="*/ 1444 w 3810"/>
                <a:gd name="T31" fmla="*/ 882 h 3711"/>
                <a:gd name="T32" fmla="*/ 1719 w 3810"/>
                <a:gd name="T33" fmla="*/ 533 h 3711"/>
                <a:gd name="T34" fmla="*/ 1925 w 3810"/>
                <a:gd name="T35" fmla="*/ 23 h 3711"/>
                <a:gd name="T36" fmla="*/ 2604 w 3810"/>
                <a:gd name="T37" fmla="*/ 173 h 3711"/>
                <a:gd name="T38" fmla="*/ 3253 w 3810"/>
                <a:gd name="T39" fmla="*/ 119 h 3711"/>
                <a:gd name="T40" fmla="*/ 3394 w 3810"/>
                <a:gd name="T41" fmla="*/ 352 h 3711"/>
                <a:gd name="T42" fmla="*/ 3565 w 3810"/>
                <a:gd name="T43" fmla="*/ 423 h 3711"/>
                <a:gd name="T44" fmla="*/ 3780 w 3810"/>
                <a:gd name="T45" fmla="*/ 599 h 3711"/>
                <a:gd name="T46" fmla="*/ 3517 w 3810"/>
                <a:gd name="T47" fmla="*/ 763 h 3711"/>
                <a:gd name="T48" fmla="*/ 3172 w 3810"/>
                <a:gd name="T49" fmla="*/ 770 h 3711"/>
                <a:gd name="T50" fmla="*/ 3252 w 3810"/>
                <a:gd name="T51" fmla="*/ 935 h 3711"/>
                <a:gd name="T52" fmla="*/ 3489 w 3810"/>
                <a:gd name="T53" fmla="*/ 1442 h 3711"/>
                <a:gd name="T54" fmla="*/ 3776 w 3810"/>
                <a:gd name="T55" fmla="*/ 2159 h 3711"/>
                <a:gd name="T56" fmla="*/ 3797 w 3810"/>
                <a:gd name="T57" fmla="*/ 2980 h 3711"/>
                <a:gd name="T58" fmla="*/ 3353 w 3810"/>
                <a:gd name="T59" fmla="*/ 3686 h 3711"/>
                <a:gd name="T60" fmla="*/ 2509 w 3810"/>
                <a:gd name="T61" fmla="*/ 3568 h 3711"/>
                <a:gd name="T62" fmla="*/ 1555 w 3810"/>
                <a:gd name="T63" fmla="*/ 3239 h 3711"/>
                <a:gd name="T64" fmla="*/ 122 w 3810"/>
                <a:gd name="T65" fmla="*/ 1987 h 3711"/>
                <a:gd name="T66" fmla="*/ 247 w 3810"/>
                <a:gd name="T67" fmla="*/ 1182 h 3711"/>
                <a:gd name="T68" fmla="*/ 858 w 3810"/>
                <a:gd name="T69" fmla="*/ 878 h 3711"/>
                <a:gd name="T70" fmla="*/ 1387 w 3810"/>
                <a:gd name="T71" fmla="*/ 990 h 3711"/>
                <a:gd name="T72" fmla="*/ 1655 w 3810"/>
                <a:gd name="T73" fmla="*/ 1551 h 3711"/>
                <a:gd name="T74" fmla="*/ 1525 w 3810"/>
                <a:gd name="T75" fmla="*/ 2184 h 3711"/>
                <a:gd name="T76" fmla="*/ 1474 w 3810"/>
                <a:gd name="T77" fmla="*/ 2275 h 3711"/>
                <a:gd name="T78" fmla="*/ 1680 w 3810"/>
                <a:gd name="T79" fmla="*/ 2000 h 3711"/>
                <a:gd name="T80" fmla="*/ 1728 w 3810"/>
                <a:gd name="T81" fmla="*/ 2008 h 3711"/>
                <a:gd name="T82" fmla="*/ 1779 w 3810"/>
                <a:gd name="T83" fmla="*/ 2721 h 3711"/>
                <a:gd name="T84" fmla="*/ 1799 w 3810"/>
                <a:gd name="T85" fmla="*/ 2830 h 3711"/>
                <a:gd name="T86" fmla="*/ 1827 w 3810"/>
                <a:gd name="T87" fmla="*/ 2336 h 3711"/>
                <a:gd name="T88" fmla="*/ 2282 w 3810"/>
                <a:gd name="T89" fmla="*/ 2540 h 3711"/>
                <a:gd name="T90" fmla="*/ 2271 w 3810"/>
                <a:gd name="T91" fmla="*/ 2498 h 3711"/>
                <a:gd name="T92" fmla="*/ 1909 w 3810"/>
                <a:gd name="T93" fmla="*/ 2149 h 3711"/>
                <a:gd name="T94" fmla="*/ 1812 w 3810"/>
                <a:gd name="T95" fmla="*/ 1835 h 3711"/>
                <a:gd name="T96" fmla="*/ 1547 w 3810"/>
                <a:gd name="T97" fmla="*/ 1063 h 3711"/>
                <a:gd name="T98" fmla="*/ 1597 w 3810"/>
                <a:gd name="T99" fmla="*/ 1013 h 3711"/>
                <a:gd name="T100" fmla="*/ 2456 w 3810"/>
                <a:gd name="T101" fmla="*/ 1495 h 3711"/>
                <a:gd name="T102" fmla="*/ 3086 w 3810"/>
                <a:gd name="T103" fmla="*/ 2385 h 3711"/>
                <a:gd name="T104" fmla="*/ 3024 w 3810"/>
                <a:gd name="T105" fmla="*/ 3086 h 3711"/>
                <a:gd name="T106" fmla="*/ 3205 w 3810"/>
                <a:gd name="T107" fmla="*/ 319 h 3711"/>
                <a:gd name="T108" fmla="*/ 3155 w 3810"/>
                <a:gd name="T109" fmla="*/ 325 h 3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10" h="3711">
                  <a:moveTo>
                    <a:pt x="3024" y="3086"/>
                  </a:moveTo>
                  <a:cubicBezTo>
                    <a:pt x="3028" y="3079"/>
                    <a:pt x="3033" y="3073"/>
                    <a:pt x="3036" y="3066"/>
                  </a:cubicBezTo>
                  <a:cubicBezTo>
                    <a:pt x="3103" y="2930"/>
                    <a:pt x="3157" y="2790"/>
                    <a:pt x="3185" y="2641"/>
                  </a:cubicBezTo>
                  <a:cubicBezTo>
                    <a:pt x="3187" y="2630"/>
                    <a:pt x="3197" y="2621"/>
                    <a:pt x="3204" y="2611"/>
                  </a:cubicBezTo>
                  <a:cubicBezTo>
                    <a:pt x="3214" y="2618"/>
                    <a:pt x="3229" y="2623"/>
                    <a:pt x="3234" y="2633"/>
                  </a:cubicBezTo>
                  <a:cubicBezTo>
                    <a:pt x="3303" y="2760"/>
                    <a:pt x="3355" y="2894"/>
                    <a:pt x="3390" y="3035"/>
                  </a:cubicBezTo>
                  <a:cubicBezTo>
                    <a:pt x="3393" y="3045"/>
                    <a:pt x="3397" y="3055"/>
                    <a:pt x="3401" y="3065"/>
                  </a:cubicBezTo>
                  <a:cubicBezTo>
                    <a:pt x="3404" y="3065"/>
                    <a:pt x="3408" y="3064"/>
                    <a:pt x="3411" y="3064"/>
                  </a:cubicBezTo>
                  <a:cubicBezTo>
                    <a:pt x="3407" y="3030"/>
                    <a:pt x="3405" y="2996"/>
                    <a:pt x="3397" y="2962"/>
                  </a:cubicBezTo>
                  <a:cubicBezTo>
                    <a:pt x="3352" y="2760"/>
                    <a:pt x="3267" y="2572"/>
                    <a:pt x="3179" y="2386"/>
                  </a:cubicBezTo>
                  <a:cubicBezTo>
                    <a:pt x="3161" y="2346"/>
                    <a:pt x="3142" y="2307"/>
                    <a:pt x="3128" y="2266"/>
                  </a:cubicBezTo>
                  <a:cubicBezTo>
                    <a:pt x="3123" y="2252"/>
                    <a:pt x="3127" y="2230"/>
                    <a:pt x="3135" y="2216"/>
                  </a:cubicBezTo>
                  <a:cubicBezTo>
                    <a:pt x="3145" y="2199"/>
                    <a:pt x="3164" y="2202"/>
                    <a:pt x="3184" y="2208"/>
                  </a:cubicBezTo>
                  <a:cubicBezTo>
                    <a:pt x="3276" y="2237"/>
                    <a:pt x="3353" y="2289"/>
                    <a:pt x="3429" y="2345"/>
                  </a:cubicBezTo>
                  <a:cubicBezTo>
                    <a:pt x="3434" y="2349"/>
                    <a:pt x="3439" y="2352"/>
                    <a:pt x="3450" y="2351"/>
                  </a:cubicBezTo>
                  <a:cubicBezTo>
                    <a:pt x="3445" y="2343"/>
                    <a:pt x="3440" y="2334"/>
                    <a:pt x="3434" y="2326"/>
                  </a:cubicBezTo>
                  <a:cubicBezTo>
                    <a:pt x="3353" y="2227"/>
                    <a:pt x="3252" y="2155"/>
                    <a:pt x="3133" y="2112"/>
                  </a:cubicBezTo>
                  <a:cubicBezTo>
                    <a:pt x="3061" y="2086"/>
                    <a:pt x="3016" y="2039"/>
                    <a:pt x="2980" y="1976"/>
                  </a:cubicBezTo>
                  <a:cubicBezTo>
                    <a:pt x="2873" y="1792"/>
                    <a:pt x="2735" y="1633"/>
                    <a:pt x="2574" y="1493"/>
                  </a:cubicBezTo>
                  <a:cubicBezTo>
                    <a:pt x="2500" y="1429"/>
                    <a:pt x="2419" y="1373"/>
                    <a:pt x="2342" y="1311"/>
                  </a:cubicBezTo>
                  <a:cubicBezTo>
                    <a:pt x="2329" y="1301"/>
                    <a:pt x="2322" y="1283"/>
                    <a:pt x="2313" y="1269"/>
                  </a:cubicBezTo>
                  <a:cubicBezTo>
                    <a:pt x="2327" y="1261"/>
                    <a:pt x="2340" y="1246"/>
                    <a:pt x="2355" y="1245"/>
                  </a:cubicBezTo>
                  <a:cubicBezTo>
                    <a:pt x="2433" y="1239"/>
                    <a:pt x="2511" y="1231"/>
                    <a:pt x="2589" y="1233"/>
                  </a:cubicBezTo>
                  <a:cubicBezTo>
                    <a:pt x="2762" y="1239"/>
                    <a:pt x="2922" y="1288"/>
                    <a:pt x="3061" y="1396"/>
                  </a:cubicBezTo>
                  <a:cubicBezTo>
                    <a:pt x="3092" y="1419"/>
                    <a:pt x="3119" y="1446"/>
                    <a:pt x="3150" y="1470"/>
                  </a:cubicBezTo>
                  <a:cubicBezTo>
                    <a:pt x="3119" y="1411"/>
                    <a:pt x="3076" y="1362"/>
                    <a:pt x="3025" y="1321"/>
                  </a:cubicBezTo>
                  <a:cubicBezTo>
                    <a:pt x="2903" y="1222"/>
                    <a:pt x="2761" y="1175"/>
                    <a:pt x="2607" y="1157"/>
                  </a:cubicBezTo>
                  <a:cubicBezTo>
                    <a:pt x="2508" y="1146"/>
                    <a:pt x="2409" y="1147"/>
                    <a:pt x="2310" y="1159"/>
                  </a:cubicBezTo>
                  <a:cubicBezTo>
                    <a:pt x="2301" y="1160"/>
                    <a:pt x="2290" y="1159"/>
                    <a:pt x="2281" y="1162"/>
                  </a:cubicBezTo>
                  <a:cubicBezTo>
                    <a:pt x="2210" y="1195"/>
                    <a:pt x="2148" y="1167"/>
                    <a:pt x="2086" y="1135"/>
                  </a:cubicBezTo>
                  <a:cubicBezTo>
                    <a:pt x="1934" y="1056"/>
                    <a:pt x="1774" y="995"/>
                    <a:pt x="1611" y="942"/>
                  </a:cubicBezTo>
                  <a:cubicBezTo>
                    <a:pt x="1556" y="924"/>
                    <a:pt x="1501" y="904"/>
                    <a:pt x="1444" y="882"/>
                  </a:cubicBezTo>
                  <a:cubicBezTo>
                    <a:pt x="1518" y="864"/>
                    <a:pt x="1540" y="804"/>
                    <a:pt x="1568" y="745"/>
                  </a:cubicBezTo>
                  <a:cubicBezTo>
                    <a:pt x="1605" y="666"/>
                    <a:pt x="1646" y="590"/>
                    <a:pt x="1719" y="533"/>
                  </a:cubicBezTo>
                  <a:cubicBezTo>
                    <a:pt x="1800" y="470"/>
                    <a:pt x="1826" y="369"/>
                    <a:pt x="1788" y="251"/>
                  </a:cubicBezTo>
                  <a:cubicBezTo>
                    <a:pt x="1753" y="142"/>
                    <a:pt x="1795" y="49"/>
                    <a:pt x="1925" y="23"/>
                  </a:cubicBezTo>
                  <a:cubicBezTo>
                    <a:pt x="2043" y="0"/>
                    <a:pt x="2155" y="30"/>
                    <a:pt x="2266" y="69"/>
                  </a:cubicBezTo>
                  <a:cubicBezTo>
                    <a:pt x="2377" y="108"/>
                    <a:pt x="2490" y="147"/>
                    <a:pt x="2604" y="173"/>
                  </a:cubicBezTo>
                  <a:cubicBezTo>
                    <a:pt x="2752" y="206"/>
                    <a:pt x="2901" y="193"/>
                    <a:pt x="3045" y="145"/>
                  </a:cubicBezTo>
                  <a:cubicBezTo>
                    <a:pt x="3113" y="122"/>
                    <a:pt x="3181" y="108"/>
                    <a:pt x="3253" y="119"/>
                  </a:cubicBezTo>
                  <a:cubicBezTo>
                    <a:pt x="3323" y="130"/>
                    <a:pt x="3380" y="184"/>
                    <a:pt x="3388" y="254"/>
                  </a:cubicBezTo>
                  <a:cubicBezTo>
                    <a:pt x="3392" y="286"/>
                    <a:pt x="3394" y="319"/>
                    <a:pt x="3394" y="352"/>
                  </a:cubicBezTo>
                  <a:cubicBezTo>
                    <a:pt x="3394" y="400"/>
                    <a:pt x="3411" y="422"/>
                    <a:pt x="3460" y="425"/>
                  </a:cubicBezTo>
                  <a:cubicBezTo>
                    <a:pt x="3495" y="427"/>
                    <a:pt x="3530" y="424"/>
                    <a:pt x="3565" y="423"/>
                  </a:cubicBezTo>
                  <a:cubicBezTo>
                    <a:pt x="3591" y="423"/>
                    <a:pt x="3617" y="423"/>
                    <a:pt x="3643" y="423"/>
                  </a:cubicBezTo>
                  <a:cubicBezTo>
                    <a:pt x="3728" y="420"/>
                    <a:pt x="3796" y="527"/>
                    <a:pt x="3780" y="599"/>
                  </a:cubicBezTo>
                  <a:cubicBezTo>
                    <a:pt x="3770" y="645"/>
                    <a:pt x="3739" y="676"/>
                    <a:pt x="3706" y="707"/>
                  </a:cubicBezTo>
                  <a:cubicBezTo>
                    <a:pt x="3651" y="756"/>
                    <a:pt x="3584" y="763"/>
                    <a:pt x="3517" y="763"/>
                  </a:cubicBezTo>
                  <a:cubicBezTo>
                    <a:pt x="3438" y="764"/>
                    <a:pt x="3360" y="758"/>
                    <a:pt x="3282" y="751"/>
                  </a:cubicBezTo>
                  <a:cubicBezTo>
                    <a:pt x="3242" y="747"/>
                    <a:pt x="3206" y="754"/>
                    <a:pt x="3172" y="770"/>
                  </a:cubicBezTo>
                  <a:cubicBezTo>
                    <a:pt x="3138" y="787"/>
                    <a:pt x="3128" y="817"/>
                    <a:pt x="3152" y="845"/>
                  </a:cubicBezTo>
                  <a:cubicBezTo>
                    <a:pt x="3181" y="879"/>
                    <a:pt x="3214" y="914"/>
                    <a:pt x="3252" y="935"/>
                  </a:cubicBezTo>
                  <a:cubicBezTo>
                    <a:pt x="3315" y="969"/>
                    <a:pt x="3346" y="1024"/>
                    <a:pt x="3369" y="1085"/>
                  </a:cubicBezTo>
                  <a:cubicBezTo>
                    <a:pt x="3411" y="1203"/>
                    <a:pt x="3445" y="1325"/>
                    <a:pt x="3489" y="1442"/>
                  </a:cubicBezTo>
                  <a:cubicBezTo>
                    <a:pt x="3518" y="1520"/>
                    <a:pt x="3558" y="1594"/>
                    <a:pt x="3595" y="1670"/>
                  </a:cubicBezTo>
                  <a:cubicBezTo>
                    <a:pt x="3671" y="1827"/>
                    <a:pt x="3745" y="1986"/>
                    <a:pt x="3776" y="2159"/>
                  </a:cubicBezTo>
                  <a:cubicBezTo>
                    <a:pt x="3795" y="2270"/>
                    <a:pt x="3804" y="2384"/>
                    <a:pt x="3806" y="2497"/>
                  </a:cubicBezTo>
                  <a:cubicBezTo>
                    <a:pt x="3809" y="2658"/>
                    <a:pt x="3810" y="2820"/>
                    <a:pt x="3797" y="2980"/>
                  </a:cubicBezTo>
                  <a:cubicBezTo>
                    <a:pt x="3786" y="3106"/>
                    <a:pt x="3773" y="3233"/>
                    <a:pt x="3723" y="3353"/>
                  </a:cubicBezTo>
                  <a:cubicBezTo>
                    <a:pt x="3652" y="3523"/>
                    <a:pt x="3537" y="3645"/>
                    <a:pt x="3353" y="3686"/>
                  </a:cubicBezTo>
                  <a:cubicBezTo>
                    <a:pt x="3241" y="3711"/>
                    <a:pt x="3128" y="3700"/>
                    <a:pt x="3016" y="3676"/>
                  </a:cubicBezTo>
                  <a:cubicBezTo>
                    <a:pt x="2847" y="3640"/>
                    <a:pt x="2677" y="3611"/>
                    <a:pt x="2509" y="3568"/>
                  </a:cubicBezTo>
                  <a:cubicBezTo>
                    <a:pt x="2319" y="3520"/>
                    <a:pt x="2132" y="3460"/>
                    <a:pt x="1944" y="3404"/>
                  </a:cubicBezTo>
                  <a:cubicBezTo>
                    <a:pt x="1809" y="3363"/>
                    <a:pt x="1680" y="3306"/>
                    <a:pt x="1555" y="3239"/>
                  </a:cubicBezTo>
                  <a:cubicBezTo>
                    <a:pt x="1156" y="3025"/>
                    <a:pt x="795" y="2759"/>
                    <a:pt x="475" y="2438"/>
                  </a:cubicBezTo>
                  <a:cubicBezTo>
                    <a:pt x="339" y="2301"/>
                    <a:pt x="219" y="2154"/>
                    <a:pt x="122" y="1987"/>
                  </a:cubicBezTo>
                  <a:cubicBezTo>
                    <a:pt x="36" y="1839"/>
                    <a:pt x="0" y="1680"/>
                    <a:pt x="38" y="1511"/>
                  </a:cubicBezTo>
                  <a:cubicBezTo>
                    <a:pt x="68" y="1378"/>
                    <a:pt x="144" y="1269"/>
                    <a:pt x="247" y="1182"/>
                  </a:cubicBezTo>
                  <a:cubicBezTo>
                    <a:pt x="353" y="1092"/>
                    <a:pt x="463" y="1005"/>
                    <a:pt x="593" y="954"/>
                  </a:cubicBezTo>
                  <a:cubicBezTo>
                    <a:pt x="678" y="921"/>
                    <a:pt x="769" y="898"/>
                    <a:pt x="858" y="878"/>
                  </a:cubicBezTo>
                  <a:cubicBezTo>
                    <a:pt x="969" y="854"/>
                    <a:pt x="1083" y="851"/>
                    <a:pt x="1196" y="866"/>
                  </a:cubicBezTo>
                  <a:cubicBezTo>
                    <a:pt x="1279" y="877"/>
                    <a:pt x="1343" y="924"/>
                    <a:pt x="1387" y="990"/>
                  </a:cubicBezTo>
                  <a:cubicBezTo>
                    <a:pt x="1439" y="1068"/>
                    <a:pt x="1485" y="1151"/>
                    <a:pt x="1525" y="1236"/>
                  </a:cubicBezTo>
                  <a:cubicBezTo>
                    <a:pt x="1573" y="1339"/>
                    <a:pt x="1616" y="1444"/>
                    <a:pt x="1655" y="1551"/>
                  </a:cubicBezTo>
                  <a:cubicBezTo>
                    <a:pt x="1697" y="1665"/>
                    <a:pt x="1700" y="1781"/>
                    <a:pt x="1656" y="1898"/>
                  </a:cubicBezTo>
                  <a:cubicBezTo>
                    <a:pt x="1618" y="1996"/>
                    <a:pt x="1582" y="2095"/>
                    <a:pt x="1525" y="2184"/>
                  </a:cubicBezTo>
                  <a:cubicBezTo>
                    <a:pt x="1507" y="2213"/>
                    <a:pt x="1487" y="2240"/>
                    <a:pt x="1467" y="2268"/>
                  </a:cubicBezTo>
                  <a:cubicBezTo>
                    <a:pt x="1469" y="2270"/>
                    <a:pt x="1472" y="2273"/>
                    <a:pt x="1474" y="2275"/>
                  </a:cubicBezTo>
                  <a:cubicBezTo>
                    <a:pt x="1511" y="2233"/>
                    <a:pt x="1550" y="2194"/>
                    <a:pt x="1583" y="2149"/>
                  </a:cubicBezTo>
                  <a:cubicBezTo>
                    <a:pt x="1618" y="2102"/>
                    <a:pt x="1647" y="2049"/>
                    <a:pt x="1680" y="2000"/>
                  </a:cubicBezTo>
                  <a:cubicBezTo>
                    <a:pt x="1687" y="1990"/>
                    <a:pt x="1700" y="1985"/>
                    <a:pt x="1710" y="1977"/>
                  </a:cubicBezTo>
                  <a:cubicBezTo>
                    <a:pt x="1717" y="1988"/>
                    <a:pt x="1727" y="1997"/>
                    <a:pt x="1728" y="2008"/>
                  </a:cubicBezTo>
                  <a:cubicBezTo>
                    <a:pt x="1742" y="2125"/>
                    <a:pt x="1758" y="2242"/>
                    <a:pt x="1767" y="2359"/>
                  </a:cubicBezTo>
                  <a:cubicBezTo>
                    <a:pt x="1775" y="2479"/>
                    <a:pt x="1779" y="2600"/>
                    <a:pt x="1779" y="2721"/>
                  </a:cubicBezTo>
                  <a:cubicBezTo>
                    <a:pt x="1779" y="2799"/>
                    <a:pt x="1766" y="2876"/>
                    <a:pt x="1764" y="2956"/>
                  </a:cubicBezTo>
                  <a:cubicBezTo>
                    <a:pt x="1776" y="2914"/>
                    <a:pt x="1790" y="2873"/>
                    <a:pt x="1799" y="2830"/>
                  </a:cubicBezTo>
                  <a:cubicBezTo>
                    <a:pt x="1829" y="2680"/>
                    <a:pt x="1837" y="2528"/>
                    <a:pt x="1830" y="2375"/>
                  </a:cubicBezTo>
                  <a:cubicBezTo>
                    <a:pt x="1829" y="2362"/>
                    <a:pt x="1828" y="2349"/>
                    <a:pt x="1827" y="2336"/>
                  </a:cubicBezTo>
                  <a:cubicBezTo>
                    <a:pt x="1819" y="2258"/>
                    <a:pt x="1850" y="2237"/>
                    <a:pt x="1925" y="2265"/>
                  </a:cubicBezTo>
                  <a:cubicBezTo>
                    <a:pt x="2073" y="2320"/>
                    <a:pt x="2193" y="2410"/>
                    <a:pt x="2282" y="2540"/>
                  </a:cubicBezTo>
                  <a:cubicBezTo>
                    <a:pt x="2286" y="2545"/>
                    <a:pt x="2290" y="2550"/>
                    <a:pt x="2300" y="2552"/>
                  </a:cubicBezTo>
                  <a:cubicBezTo>
                    <a:pt x="2290" y="2534"/>
                    <a:pt x="2282" y="2515"/>
                    <a:pt x="2271" y="2498"/>
                  </a:cubicBezTo>
                  <a:cubicBezTo>
                    <a:pt x="2205" y="2389"/>
                    <a:pt x="2131" y="2287"/>
                    <a:pt x="2025" y="2212"/>
                  </a:cubicBezTo>
                  <a:cubicBezTo>
                    <a:pt x="1990" y="2187"/>
                    <a:pt x="1950" y="2165"/>
                    <a:pt x="1909" y="2149"/>
                  </a:cubicBezTo>
                  <a:cubicBezTo>
                    <a:pt x="1864" y="2131"/>
                    <a:pt x="1846" y="2098"/>
                    <a:pt x="1840" y="2055"/>
                  </a:cubicBezTo>
                  <a:cubicBezTo>
                    <a:pt x="1830" y="1982"/>
                    <a:pt x="1824" y="1908"/>
                    <a:pt x="1812" y="1835"/>
                  </a:cubicBezTo>
                  <a:cubicBezTo>
                    <a:pt x="1791" y="1702"/>
                    <a:pt x="1759" y="1571"/>
                    <a:pt x="1707" y="1446"/>
                  </a:cubicBezTo>
                  <a:cubicBezTo>
                    <a:pt x="1655" y="1318"/>
                    <a:pt x="1600" y="1191"/>
                    <a:pt x="1547" y="1063"/>
                  </a:cubicBezTo>
                  <a:cubicBezTo>
                    <a:pt x="1541" y="1048"/>
                    <a:pt x="1546" y="1028"/>
                    <a:pt x="1546" y="1011"/>
                  </a:cubicBezTo>
                  <a:cubicBezTo>
                    <a:pt x="1563" y="1011"/>
                    <a:pt x="1582" y="1007"/>
                    <a:pt x="1597" y="1013"/>
                  </a:cubicBezTo>
                  <a:cubicBezTo>
                    <a:pt x="1724" y="1065"/>
                    <a:pt x="1853" y="1115"/>
                    <a:pt x="1977" y="1173"/>
                  </a:cubicBezTo>
                  <a:cubicBezTo>
                    <a:pt x="2153" y="1255"/>
                    <a:pt x="2310" y="1367"/>
                    <a:pt x="2456" y="1495"/>
                  </a:cubicBezTo>
                  <a:cubicBezTo>
                    <a:pt x="2603" y="1624"/>
                    <a:pt x="2745" y="1760"/>
                    <a:pt x="2868" y="1913"/>
                  </a:cubicBezTo>
                  <a:cubicBezTo>
                    <a:pt x="2980" y="2052"/>
                    <a:pt x="3049" y="2213"/>
                    <a:pt x="3086" y="2385"/>
                  </a:cubicBezTo>
                  <a:cubicBezTo>
                    <a:pt x="3111" y="2501"/>
                    <a:pt x="3110" y="2620"/>
                    <a:pt x="3099" y="2739"/>
                  </a:cubicBezTo>
                  <a:cubicBezTo>
                    <a:pt x="3088" y="2858"/>
                    <a:pt x="3059" y="2972"/>
                    <a:pt x="3024" y="3086"/>
                  </a:cubicBezTo>
                  <a:close/>
                  <a:moveTo>
                    <a:pt x="3235" y="424"/>
                  </a:moveTo>
                  <a:cubicBezTo>
                    <a:pt x="3224" y="388"/>
                    <a:pt x="3204" y="353"/>
                    <a:pt x="3205" y="319"/>
                  </a:cubicBezTo>
                  <a:cubicBezTo>
                    <a:pt x="3206" y="286"/>
                    <a:pt x="3227" y="254"/>
                    <a:pt x="3242" y="215"/>
                  </a:cubicBezTo>
                  <a:cubicBezTo>
                    <a:pt x="3198" y="246"/>
                    <a:pt x="3151" y="269"/>
                    <a:pt x="3155" y="325"/>
                  </a:cubicBezTo>
                  <a:cubicBezTo>
                    <a:pt x="3158" y="375"/>
                    <a:pt x="3198" y="400"/>
                    <a:pt x="3235" y="4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6">
              <a:extLst>
                <a:ext uri="{FF2B5EF4-FFF2-40B4-BE49-F238E27FC236}">
                  <a16:creationId xmlns:a16="http://schemas.microsoft.com/office/drawing/2014/main" id="{FB8DC120-E0F9-4C15-BB56-12F7BA546F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954338" y="2503488"/>
              <a:ext cx="1196975" cy="2635250"/>
            </a:xfrm>
            <a:custGeom>
              <a:avLst/>
              <a:gdLst>
                <a:gd name="T0" fmla="*/ 4 w 1850"/>
                <a:gd name="T1" fmla="*/ 1995 h 2039"/>
                <a:gd name="T2" fmla="*/ 5 w 1850"/>
                <a:gd name="T3" fmla="*/ 1834 h 2039"/>
                <a:gd name="T4" fmla="*/ 51 w 1850"/>
                <a:gd name="T5" fmla="*/ 1409 h 2039"/>
                <a:gd name="T6" fmla="*/ 207 w 1850"/>
                <a:gd name="T7" fmla="*/ 905 h 2039"/>
                <a:gd name="T8" fmla="*/ 322 w 1850"/>
                <a:gd name="T9" fmla="*/ 749 h 2039"/>
                <a:gd name="T10" fmla="*/ 399 w 1850"/>
                <a:gd name="T11" fmla="*/ 645 h 2039"/>
                <a:gd name="T12" fmla="*/ 380 w 1850"/>
                <a:gd name="T13" fmla="*/ 460 h 2039"/>
                <a:gd name="T14" fmla="*/ 404 w 1850"/>
                <a:gd name="T15" fmla="*/ 288 h 2039"/>
                <a:gd name="T16" fmla="*/ 514 w 1850"/>
                <a:gd name="T17" fmla="*/ 228 h 2039"/>
                <a:gd name="T18" fmla="*/ 578 w 1850"/>
                <a:gd name="T19" fmla="*/ 237 h 2039"/>
                <a:gd name="T20" fmla="*/ 609 w 1850"/>
                <a:gd name="T21" fmla="*/ 260 h 2039"/>
                <a:gd name="T22" fmla="*/ 666 w 1850"/>
                <a:gd name="T23" fmla="*/ 280 h 2039"/>
                <a:gd name="T24" fmla="*/ 680 w 1850"/>
                <a:gd name="T25" fmla="*/ 221 h 2039"/>
                <a:gd name="T26" fmla="*/ 701 w 1850"/>
                <a:gd name="T27" fmla="*/ 166 h 2039"/>
                <a:gd name="T28" fmla="*/ 996 w 1850"/>
                <a:gd name="T29" fmla="*/ 144 h 2039"/>
                <a:gd name="T30" fmla="*/ 1009 w 1850"/>
                <a:gd name="T31" fmla="*/ 158 h 2039"/>
                <a:gd name="T32" fmla="*/ 1127 w 1850"/>
                <a:gd name="T33" fmla="*/ 153 h 2039"/>
                <a:gd name="T34" fmla="*/ 1182 w 1850"/>
                <a:gd name="T35" fmla="*/ 65 h 2039"/>
                <a:gd name="T36" fmla="*/ 1218 w 1850"/>
                <a:gd name="T37" fmla="*/ 31 h 2039"/>
                <a:gd name="T38" fmla="*/ 1455 w 1850"/>
                <a:gd name="T39" fmla="*/ 159 h 2039"/>
                <a:gd name="T40" fmla="*/ 1392 w 1850"/>
                <a:gd name="T41" fmla="*/ 326 h 2039"/>
                <a:gd name="T42" fmla="*/ 1366 w 1850"/>
                <a:gd name="T43" fmla="*/ 535 h 2039"/>
                <a:gd name="T44" fmla="*/ 1446 w 1850"/>
                <a:gd name="T45" fmla="*/ 615 h 2039"/>
                <a:gd name="T46" fmla="*/ 1582 w 1850"/>
                <a:gd name="T47" fmla="*/ 697 h 2039"/>
                <a:gd name="T48" fmla="*/ 1771 w 1850"/>
                <a:gd name="T49" fmla="*/ 895 h 2039"/>
                <a:gd name="T50" fmla="*/ 1849 w 1850"/>
                <a:gd name="T51" fmla="*/ 1271 h 2039"/>
                <a:gd name="T52" fmla="*/ 1798 w 1850"/>
                <a:gd name="T53" fmla="*/ 1322 h 2039"/>
                <a:gd name="T54" fmla="*/ 1416 w 1850"/>
                <a:gd name="T55" fmla="*/ 1234 h 2039"/>
                <a:gd name="T56" fmla="*/ 1002 w 1850"/>
                <a:gd name="T57" fmla="*/ 1153 h 2039"/>
                <a:gd name="T58" fmla="*/ 767 w 1850"/>
                <a:gd name="T59" fmla="*/ 1284 h 2039"/>
                <a:gd name="T60" fmla="*/ 745 w 1850"/>
                <a:gd name="T61" fmla="*/ 1538 h 2039"/>
                <a:gd name="T62" fmla="*/ 705 w 1850"/>
                <a:gd name="T63" fmla="*/ 1695 h 2039"/>
                <a:gd name="T64" fmla="*/ 520 w 1850"/>
                <a:gd name="T65" fmla="*/ 1964 h 2039"/>
                <a:gd name="T66" fmla="*/ 410 w 1850"/>
                <a:gd name="T67" fmla="*/ 2025 h 2039"/>
                <a:gd name="T68" fmla="*/ 77 w 1850"/>
                <a:gd name="T69" fmla="*/ 1995 h 2039"/>
                <a:gd name="T70" fmla="*/ 4 w 1850"/>
                <a:gd name="T71" fmla="*/ 1995 h 2039"/>
                <a:gd name="T72" fmla="*/ 1206 w 1850"/>
                <a:gd name="T73" fmla="*/ 70 h 2039"/>
                <a:gd name="T74" fmla="*/ 1415 w 1850"/>
                <a:gd name="T75" fmla="*/ 267 h 2039"/>
                <a:gd name="T76" fmla="*/ 1288 w 1850"/>
                <a:gd name="T77" fmla="*/ 198 h 2039"/>
                <a:gd name="T78" fmla="*/ 1206 w 1850"/>
                <a:gd name="T79" fmla="*/ 70 h 2039"/>
                <a:gd name="T80" fmla="*/ 983 w 1850"/>
                <a:gd name="T81" fmla="*/ 165 h 2039"/>
                <a:gd name="T82" fmla="*/ 706 w 1850"/>
                <a:gd name="T83" fmla="*/ 209 h 2039"/>
                <a:gd name="T84" fmla="*/ 983 w 1850"/>
                <a:gd name="T85" fmla="*/ 165 h 2039"/>
                <a:gd name="T86" fmla="*/ 377 w 1850"/>
                <a:gd name="T87" fmla="*/ 412 h 2039"/>
                <a:gd name="T88" fmla="*/ 528 w 1850"/>
                <a:gd name="T89" fmla="*/ 410 h 2039"/>
                <a:gd name="T90" fmla="*/ 572 w 1850"/>
                <a:gd name="T91" fmla="*/ 264 h 2039"/>
                <a:gd name="T92" fmla="*/ 377 w 1850"/>
                <a:gd name="T93" fmla="*/ 412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50" h="2039">
                  <a:moveTo>
                    <a:pt x="4" y="1995"/>
                  </a:moveTo>
                  <a:cubicBezTo>
                    <a:pt x="4" y="1940"/>
                    <a:pt x="0" y="1887"/>
                    <a:pt x="5" y="1834"/>
                  </a:cubicBezTo>
                  <a:cubicBezTo>
                    <a:pt x="18" y="1692"/>
                    <a:pt x="28" y="1550"/>
                    <a:pt x="51" y="1409"/>
                  </a:cubicBezTo>
                  <a:cubicBezTo>
                    <a:pt x="79" y="1235"/>
                    <a:pt x="120" y="1062"/>
                    <a:pt x="207" y="905"/>
                  </a:cubicBezTo>
                  <a:cubicBezTo>
                    <a:pt x="237" y="849"/>
                    <a:pt x="283" y="801"/>
                    <a:pt x="322" y="749"/>
                  </a:cubicBezTo>
                  <a:cubicBezTo>
                    <a:pt x="348" y="715"/>
                    <a:pt x="379" y="683"/>
                    <a:pt x="399" y="645"/>
                  </a:cubicBezTo>
                  <a:cubicBezTo>
                    <a:pt x="431" y="582"/>
                    <a:pt x="417" y="519"/>
                    <a:pt x="380" y="460"/>
                  </a:cubicBezTo>
                  <a:cubicBezTo>
                    <a:pt x="338" y="394"/>
                    <a:pt x="344" y="336"/>
                    <a:pt x="404" y="288"/>
                  </a:cubicBezTo>
                  <a:cubicBezTo>
                    <a:pt x="436" y="262"/>
                    <a:pt x="475" y="242"/>
                    <a:pt x="514" y="228"/>
                  </a:cubicBezTo>
                  <a:cubicBezTo>
                    <a:pt x="532" y="221"/>
                    <a:pt x="557" y="231"/>
                    <a:pt x="578" y="237"/>
                  </a:cubicBezTo>
                  <a:cubicBezTo>
                    <a:pt x="590" y="240"/>
                    <a:pt x="599" y="252"/>
                    <a:pt x="609" y="260"/>
                  </a:cubicBezTo>
                  <a:cubicBezTo>
                    <a:pt x="626" y="275"/>
                    <a:pt x="643" y="293"/>
                    <a:pt x="666" y="280"/>
                  </a:cubicBezTo>
                  <a:cubicBezTo>
                    <a:pt x="689" y="267"/>
                    <a:pt x="681" y="244"/>
                    <a:pt x="680" y="221"/>
                  </a:cubicBezTo>
                  <a:cubicBezTo>
                    <a:pt x="679" y="203"/>
                    <a:pt x="688" y="180"/>
                    <a:pt x="701" y="166"/>
                  </a:cubicBezTo>
                  <a:cubicBezTo>
                    <a:pt x="766" y="95"/>
                    <a:pt x="923" y="74"/>
                    <a:pt x="996" y="144"/>
                  </a:cubicBezTo>
                  <a:cubicBezTo>
                    <a:pt x="1000" y="149"/>
                    <a:pt x="1005" y="153"/>
                    <a:pt x="1009" y="158"/>
                  </a:cubicBezTo>
                  <a:cubicBezTo>
                    <a:pt x="1049" y="199"/>
                    <a:pt x="1091" y="199"/>
                    <a:pt x="1127" y="153"/>
                  </a:cubicBezTo>
                  <a:cubicBezTo>
                    <a:pt x="1148" y="125"/>
                    <a:pt x="1162" y="93"/>
                    <a:pt x="1182" y="65"/>
                  </a:cubicBezTo>
                  <a:cubicBezTo>
                    <a:pt x="1191" y="51"/>
                    <a:pt x="1203" y="35"/>
                    <a:pt x="1218" y="31"/>
                  </a:cubicBezTo>
                  <a:cubicBezTo>
                    <a:pt x="1323" y="0"/>
                    <a:pt x="1427" y="52"/>
                    <a:pt x="1455" y="159"/>
                  </a:cubicBezTo>
                  <a:cubicBezTo>
                    <a:pt x="1471" y="222"/>
                    <a:pt x="1438" y="279"/>
                    <a:pt x="1392" y="326"/>
                  </a:cubicBezTo>
                  <a:cubicBezTo>
                    <a:pt x="1329" y="390"/>
                    <a:pt x="1318" y="469"/>
                    <a:pt x="1366" y="535"/>
                  </a:cubicBezTo>
                  <a:cubicBezTo>
                    <a:pt x="1388" y="565"/>
                    <a:pt x="1416" y="593"/>
                    <a:pt x="1446" y="615"/>
                  </a:cubicBezTo>
                  <a:cubicBezTo>
                    <a:pt x="1489" y="646"/>
                    <a:pt x="1534" y="675"/>
                    <a:pt x="1582" y="697"/>
                  </a:cubicBezTo>
                  <a:cubicBezTo>
                    <a:pt x="1671" y="740"/>
                    <a:pt x="1729" y="810"/>
                    <a:pt x="1771" y="895"/>
                  </a:cubicBezTo>
                  <a:cubicBezTo>
                    <a:pt x="1831" y="1013"/>
                    <a:pt x="1850" y="1140"/>
                    <a:pt x="1849" y="1271"/>
                  </a:cubicBezTo>
                  <a:cubicBezTo>
                    <a:pt x="1848" y="1322"/>
                    <a:pt x="1847" y="1321"/>
                    <a:pt x="1798" y="1322"/>
                  </a:cubicBezTo>
                  <a:cubicBezTo>
                    <a:pt x="1664" y="1322"/>
                    <a:pt x="1538" y="1286"/>
                    <a:pt x="1416" y="1234"/>
                  </a:cubicBezTo>
                  <a:cubicBezTo>
                    <a:pt x="1284" y="1178"/>
                    <a:pt x="1148" y="1138"/>
                    <a:pt x="1002" y="1153"/>
                  </a:cubicBezTo>
                  <a:cubicBezTo>
                    <a:pt x="906" y="1163"/>
                    <a:pt x="820" y="1196"/>
                    <a:pt x="767" y="1284"/>
                  </a:cubicBezTo>
                  <a:cubicBezTo>
                    <a:pt x="719" y="1364"/>
                    <a:pt x="711" y="1450"/>
                    <a:pt x="745" y="1538"/>
                  </a:cubicBezTo>
                  <a:cubicBezTo>
                    <a:pt x="767" y="1595"/>
                    <a:pt x="754" y="1659"/>
                    <a:pt x="705" y="1695"/>
                  </a:cubicBezTo>
                  <a:cubicBezTo>
                    <a:pt x="612" y="1764"/>
                    <a:pt x="560" y="1860"/>
                    <a:pt x="520" y="1964"/>
                  </a:cubicBezTo>
                  <a:cubicBezTo>
                    <a:pt x="500" y="2015"/>
                    <a:pt x="463" y="2039"/>
                    <a:pt x="410" y="2025"/>
                  </a:cubicBezTo>
                  <a:cubicBezTo>
                    <a:pt x="301" y="1997"/>
                    <a:pt x="189" y="1994"/>
                    <a:pt x="77" y="1995"/>
                  </a:cubicBezTo>
                  <a:cubicBezTo>
                    <a:pt x="53" y="1995"/>
                    <a:pt x="29" y="1995"/>
                    <a:pt x="4" y="1995"/>
                  </a:cubicBezTo>
                  <a:close/>
                  <a:moveTo>
                    <a:pt x="1206" y="70"/>
                  </a:moveTo>
                  <a:cubicBezTo>
                    <a:pt x="1184" y="222"/>
                    <a:pt x="1297" y="296"/>
                    <a:pt x="1415" y="267"/>
                  </a:cubicBezTo>
                  <a:cubicBezTo>
                    <a:pt x="1372" y="244"/>
                    <a:pt x="1322" y="230"/>
                    <a:pt x="1288" y="198"/>
                  </a:cubicBezTo>
                  <a:cubicBezTo>
                    <a:pt x="1253" y="165"/>
                    <a:pt x="1234" y="115"/>
                    <a:pt x="1206" y="70"/>
                  </a:cubicBezTo>
                  <a:close/>
                  <a:moveTo>
                    <a:pt x="983" y="165"/>
                  </a:moveTo>
                  <a:cubicBezTo>
                    <a:pt x="904" y="243"/>
                    <a:pt x="812" y="249"/>
                    <a:pt x="706" y="209"/>
                  </a:cubicBezTo>
                  <a:cubicBezTo>
                    <a:pt x="793" y="314"/>
                    <a:pt x="914" y="312"/>
                    <a:pt x="983" y="165"/>
                  </a:cubicBezTo>
                  <a:close/>
                  <a:moveTo>
                    <a:pt x="377" y="412"/>
                  </a:moveTo>
                  <a:cubicBezTo>
                    <a:pt x="430" y="439"/>
                    <a:pt x="482" y="448"/>
                    <a:pt x="528" y="410"/>
                  </a:cubicBezTo>
                  <a:cubicBezTo>
                    <a:pt x="571" y="373"/>
                    <a:pt x="580" y="321"/>
                    <a:pt x="572" y="264"/>
                  </a:cubicBezTo>
                  <a:cubicBezTo>
                    <a:pt x="542" y="361"/>
                    <a:pt x="474" y="405"/>
                    <a:pt x="377" y="4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7">
              <a:extLst>
                <a:ext uri="{FF2B5EF4-FFF2-40B4-BE49-F238E27FC236}">
                  <a16:creationId xmlns:a16="http://schemas.microsoft.com/office/drawing/2014/main" id="{0C684838-38FD-4AC7-82AE-2A573FB2BC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482975" y="3430588"/>
              <a:ext cx="623888" cy="2127250"/>
            </a:xfrm>
            <a:custGeom>
              <a:avLst/>
              <a:gdLst>
                <a:gd name="T0" fmla="*/ 0 w 966"/>
                <a:gd name="T1" fmla="*/ 1644 h 1647"/>
                <a:gd name="T2" fmla="*/ 49 w 966"/>
                <a:gd name="T3" fmla="*/ 1518 h 1647"/>
                <a:gd name="T4" fmla="*/ 248 w 966"/>
                <a:gd name="T5" fmla="*/ 1100 h 1647"/>
                <a:gd name="T6" fmla="*/ 358 w 966"/>
                <a:gd name="T7" fmla="*/ 750 h 1647"/>
                <a:gd name="T8" fmla="*/ 405 w 966"/>
                <a:gd name="T9" fmla="*/ 133 h 1647"/>
                <a:gd name="T10" fmla="*/ 496 w 966"/>
                <a:gd name="T11" fmla="*/ 38 h 1647"/>
                <a:gd name="T12" fmla="*/ 711 w 966"/>
                <a:gd name="T13" fmla="*/ 3 h 1647"/>
                <a:gd name="T14" fmla="*/ 902 w 966"/>
                <a:gd name="T15" fmla="*/ 21 h 1647"/>
                <a:gd name="T16" fmla="*/ 944 w 966"/>
                <a:gd name="T17" fmla="*/ 128 h 1647"/>
                <a:gd name="T18" fmla="*/ 858 w 966"/>
                <a:gd name="T19" fmla="*/ 324 h 1647"/>
                <a:gd name="T20" fmla="*/ 768 w 966"/>
                <a:gd name="T21" fmla="*/ 676 h 1647"/>
                <a:gd name="T22" fmla="*/ 719 w 966"/>
                <a:gd name="T23" fmla="*/ 1080 h 1647"/>
                <a:gd name="T24" fmla="*/ 716 w 966"/>
                <a:gd name="T25" fmla="*/ 1266 h 1647"/>
                <a:gd name="T26" fmla="*/ 693 w 966"/>
                <a:gd name="T27" fmla="*/ 1298 h 1647"/>
                <a:gd name="T28" fmla="*/ 218 w 966"/>
                <a:gd name="T29" fmla="*/ 1498 h 1647"/>
                <a:gd name="T30" fmla="*/ 39 w 966"/>
                <a:gd name="T31" fmla="*/ 1626 h 1647"/>
                <a:gd name="T32" fmla="*/ 7 w 966"/>
                <a:gd name="T33" fmla="*/ 1647 h 1647"/>
                <a:gd name="T34" fmla="*/ 0 w 966"/>
                <a:gd name="T35" fmla="*/ 1644 h 1647"/>
                <a:gd name="T36" fmla="*/ 457 w 966"/>
                <a:gd name="T37" fmla="*/ 121 h 1647"/>
                <a:gd name="T38" fmla="*/ 892 w 966"/>
                <a:gd name="T39" fmla="*/ 123 h 1647"/>
                <a:gd name="T40" fmla="*/ 457 w 966"/>
                <a:gd name="T41" fmla="*/ 121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6" h="1647">
                  <a:moveTo>
                    <a:pt x="0" y="1644"/>
                  </a:moveTo>
                  <a:cubicBezTo>
                    <a:pt x="16" y="1602"/>
                    <a:pt x="30" y="1559"/>
                    <a:pt x="49" y="1518"/>
                  </a:cubicBezTo>
                  <a:cubicBezTo>
                    <a:pt x="115" y="1378"/>
                    <a:pt x="183" y="1240"/>
                    <a:pt x="248" y="1100"/>
                  </a:cubicBezTo>
                  <a:cubicBezTo>
                    <a:pt x="299" y="988"/>
                    <a:pt x="334" y="871"/>
                    <a:pt x="358" y="750"/>
                  </a:cubicBezTo>
                  <a:cubicBezTo>
                    <a:pt x="397" y="546"/>
                    <a:pt x="403" y="340"/>
                    <a:pt x="405" y="133"/>
                  </a:cubicBezTo>
                  <a:cubicBezTo>
                    <a:pt x="406" y="78"/>
                    <a:pt x="430" y="51"/>
                    <a:pt x="496" y="38"/>
                  </a:cubicBezTo>
                  <a:cubicBezTo>
                    <a:pt x="568" y="24"/>
                    <a:pt x="639" y="7"/>
                    <a:pt x="711" y="3"/>
                  </a:cubicBezTo>
                  <a:cubicBezTo>
                    <a:pt x="775" y="0"/>
                    <a:pt x="839" y="9"/>
                    <a:pt x="902" y="21"/>
                  </a:cubicBezTo>
                  <a:cubicBezTo>
                    <a:pt x="951" y="31"/>
                    <a:pt x="966" y="79"/>
                    <a:pt x="944" y="128"/>
                  </a:cubicBezTo>
                  <a:cubicBezTo>
                    <a:pt x="915" y="193"/>
                    <a:pt x="879" y="256"/>
                    <a:pt x="858" y="324"/>
                  </a:cubicBezTo>
                  <a:cubicBezTo>
                    <a:pt x="822" y="440"/>
                    <a:pt x="789" y="557"/>
                    <a:pt x="768" y="676"/>
                  </a:cubicBezTo>
                  <a:cubicBezTo>
                    <a:pt x="743" y="810"/>
                    <a:pt x="732" y="945"/>
                    <a:pt x="719" y="1080"/>
                  </a:cubicBezTo>
                  <a:cubicBezTo>
                    <a:pt x="713" y="1142"/>
                    <a:pt x="716" y="1204"/>
                    <a:pt x="716" y="1266"/>
                  </a:cubicBezTo>
                  <a:cubicBezTo>
                    <a:pt x="716" y="1284"/>
                    <a:pt x="713" y="1294"/>
                    <a:pt x="693" y="1298"/>
                  </a:cubicBezTo>
                  <a:cubicBezTo>
                    <a:pt x="520" y="1329"/>
                    <a:pt x="361" y="1395"/>
                    <a:pt x="218" y="1498"/>
                  </a:cubicBezTo>
                  <a:cubicBezTo>
                    <a:pt x="159" y="1541"/>
                    <a:pt x="99" y="1583"/>
                    <a:pt x="39" y="1626"/>
                  </a:cubicBezTo>
                  <a:cubicBezTo>
                    <a:pt x="28" y="1633"/>
                    <a:pt x="17" y="1640"/>
                    <a:pt x="7" y="1647"/>
                  </a:cubicBezTo>
                  <a:cubicBezTo>
                    <a:pt x="4" y="1646"/>
                    <a:pt x="2" y="1645"/>
                    <a:pt x="0" y="1644"/>
                  </a:cubicBezTo>
                  <a:close/>
                  <a:moveTo>
                    <a:pt x="457" y="121"/>
                  </a:moveTo>
                  <a:cubicBezTo>
                    <a:pt x="600" y="265"/>
                    <a:pt x="799" y="224"/>
                    <a:pt x="892" y="123"/>
                  </a:cubicBezTo>
                  <a:cubicBezTo>
                    <a:pt x="747" y="178"/>
                    <a:pt x="602" y="187"/>
                    <a:pt x="457" y="1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8">
              <a:extLst>
                <a:ext uri="{FF2B5EF4-FFF2-40B4-BE49-F238E27FC236}">
                  <a16:creationId xmlns:a16="http://schemas.microsoft.com/office/drawing/2014/main" id="{46609B69-F413-439D-9B5F-E7AC02EB61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341688" y="7313613"/>
              <a:ext cx="379413" cy="1489075"/>
            </a:xfrm>
            <a:custGeom>
              <a:avLst/>
              <a:gdLst>
                <a:gd name="T0" fmla="*/ 20 w 586"/>
                <a:gd name="T1" fmla="*/ 0 h 1153"/>
                <a:gd name="T2" fmla="*/ 258 w 586"/>
                <a:gd name="T3" fmla="*/ 207 h 1153"/>
                <a:gd name="T4" fmla="*/ 536 w 586"/>
                <a:gd name="T5" fmla="*/ 456 h 1153"/>
                <a:gd name="T6" fmla="*/ 556 w 586"/>
                <a:gd name="T7" fmla="*/ 496 h 1153"/>
                <a:gd name="T8" fmla="*/ 581 w 586"/>
                <a:gd name="T9" fmla="*/ 916 h 1153"/>
                <a:gd name="T10" fmla="*/ 455 w 586"/>
                <a:gd name="T11" fmla="*/ 1111 h 1153"/>
                <a:gd name="T12" fmla="*/ 128 w 586"/>
                <a:gd name="T13" fmla="*/ 1107 h 1153"/>
                <a:gd name="T14" fmla="*/ 60 w 586"/>
                <a:gd name="T15" fmla="*/ 1017 h 1153"/>
                <a:gd name="T16" fmla="*/ 3 w 586"/>
                <a:gd name="T17" fmla="*/ 524 h 1153"/>
                <a:gd name="T18" fmla="*/ 1 w 586"/>
                <a:gd name="T19" fmla="*/ 413 h 1153"/>
                <a:gd name="T20" fmla="*/ 20 w 586"/>
                <a:gd name="T21" fmla="*/ 0 h 1153"/>
                <a:gd name="T22" fmla="*/ 533 w 586"/>
                <a:gd name="T23" fmla="*/ 982 h 1153"/>
                <a:gd name="T24" fmla="*/ 96 w 586"/>
                <a:gd name="T25" fmla="*/ 983 h 1153"/>
                <a:gd name="T26" fmla="*/ 533 w 586"/>
                <a:gd name="T27" fmla="*/ 982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6" h="1153">
                  <a:moveTo>
                    <a:pt x="20" y="0"/>
                  </a:moveTo>
                  <a:cubicBezTo>
                    <a:pt x="104" y="72"/>
                    <a:pt x="182" y="139"/>
                    <a:pt x="258" y="207"/>
                  </a:cubicBezTo>
                  <a:cubicBezTo>
                    <a:pt x="351" y="289"/>
                    <a:pt x="444" y="372"/>
                    <a:pt x="536" y="456"/>
                  </a:cubicBezTo>
                  <a:cubicBezTo>
                    <a:pt x="546" y="466"/>
                    <a:pt x="555" y="482"/>
                    <a:pt x="556" y="496"/>
                  </a:cubicBezTo>
                  <a:cubicBezTo>
                    <a:pt x="565" y="636"/>
                    <a:pt x="573" y="776"/>
                    <a:pt x="581" y="916"/>
                  </a:cubicBezTo>
                  <a:cubicBezTo>
                    <a:pt x="586" y="995"/>
                    <a:pt x="529" y="1083"/>
                    <a:pt x="455" y="1111"/>
                  </a:cubicBezTo>
                  <a:cubicBezTo>
                    <a:pt x="345" y="1153"/>
                    <a:pt x="236" y="1138"/>
                    <a:pt x="128" y="1107"/>
                  </a:cubicBezTo>
                  <a:cubicBezTo>
                    <a:pt x="89" y="1096"/>
                    <a:pt x="72" y="1054"/>
                    <a:pt x="60" y="1017"/>
                  </a:cubicBezTo>
                  <a:cubicBezTo>
                    <a:pt x="9" y="857"/>
                    <a:pt x="2" y="691"/>
                    <a:pt x="3" y="524"/>
                  </a:cubicBezTo>
                  <a:cubicBezTo>
                    <a:pt x="4" y="487"/>
                    <a:pt x="0" y="450"/>
                    <a:pt x="1" y="413"/>
                  </a:cubicBezTo>
                  <a:cubicBezTo>
                    <a:pt x="7" y="278"/>
                    <a:pt x="13" y="142"/>
                    <a:pt x="20" y="0"/>
                  </a:cubicBezTo>
                  <a:close/>
                  <a:moveTo>
                    <a:pt x="533" y="982"/>
                  </a:moveTo>
                  <a:cubicBezTo>
                    <a:pt x="447" y="860"/>
                    <a:pt x="158" y="860"/>
                    <a:pt x="96" y="983"/>
                  </a:cubicBezTo>
                  <a:cubicBezTo>
                    <a:pt x="244" y="924"/>
                    <a:pt x="388" y="914"/>
                    <a:pt x="533" y="9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Freeform 9">
              <a:extLst>
                <a:ext uri="{FF2B5EF4-FFF2-40B4-BE49-F238E27FC236}">
                  <a16:creationId xmlns:a16="http://schemas.microsoft.com/office/drawing/2014/main" id="{C0CDE416-0F48-451D-A276-6DF402E9D3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243138" y="8720138"/>
              <a:ext cx="354013" cy="685800"/>
            </a:xfrm>
            <a:custGeom>
              <a:avLst/>
              <a:gdLst>
                <a:gd name="T0" fmla="*/ 19 w 548"/>
                <a:gd name="T1" fmla="*/ 0 h 531"/>
                <a:gd name="T2" fmla="*/ 198 w 548"/>
                <a:gd name="T3" fmla="*/ 48 h 531"/>
                <a:gd name="T4" fmla="*/ 502 w 548"/>
                <a:gd name="T5" fmla="*/ 122 h 531"/>
                <a:gd name="T6" fmla="*/ 545 w 548"/>
                <a:gd name="T7" fmla="*/ 176 h 531"/>
                <a:gd name="T8" fmla="*/ 531 w 548"/>
                <a:gd name="T9" fmla="*/ 351 h 531"/>
                <a:gd name="T10" fmla="*/ 480 w 548"/>
                <a:gd name="T11" fmla="*/ 427 h 531"/>
                <a:gd name="T12" fmla="*/ 267 w 548"/>
                <a:gd name="T13" fmla="*/ 516 h 531"/>
                <a:gd name="T14" fmla="*/ 9 w 548"/>
                <a:gd name="T15" fmla="*/ 373 h 531"/>
                <a:gd name="T16" fmla="*/ 1 w 548"/>
                <a:gd name="T17" fmla="*/ 326 h 531"/>
                <a:gd name="T18" fmla="*/ 16 w 548"/>
                <a:gd name="T19" fmla="*/ 19 h 531"/>
                <a:gd name="T20" fmla="*/ 19 w 548"/>
                <a:gd name="T21" fmla="*/ 0 h 531"/>
                <a:gd name="T22" fmla="*/ 482 w 548"/>
                <a:gd name="T23" fmla="*/ 341 h 531"/>
                <a:gd name="T24" fmla="*/ 48 w 548"/>
                <a:gd name="T25" fmla="*/ 309 h 531"/>
                <a:gd name="T26" fmla="*/ 482 w 548"/>
                <a:gd name="T27" fmla="*/ 341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8" h="531">
                  <a:moveTo>
                    <a:pt x="19" y="0"/>
                  </a:moveTo>
                  <a:cubicBezTo>
                    <a:pt x="81" y="17"/>
                    <a:pt x="140" y="34"/>
                    <a:pt x="198" y="48"/>
                  </a:cubicBezTo>
                  <a:cubicBezTo>
                    <a:pt x="299" y="74"/>
                    <a:pt x="400" y="99"/>
                    <a:pt x="502" y="122"/>
                  </a:cubicBezTo>
                  <a:cubicBezTo>
                    <a:pt x="546" y="132"/>
                    <a:pt x="548" y="130"/>
                    <a:pt x="545" y="176"/>
                  </a:cubicBezTo>
                  <a:cubicBezTo>
                    <a:pt x="542" y="234"/>
                    <a:pt x="537" y="293"/>
                    <a:pt x="531" y="351"/>
                  </a:cubicBezTo>
                  <a:cubicBezTo>
                    <a:pt x="527" y="384"/>
                    <a:pt x="509" y="408"/>
                    <a:pt x="480" y="427"/>
                  </a:cubicBezTo>
                  <a:cubicBezTo>
                    <a:pt x="414" y="469"/>
                    <a:pt x="346" y="506"/>
                    <a:pt x="267" y="516"/>
                  </a:cubicBezTo>
                  <a:cubicBezTo>
                    <a:pt x="149" y="531"/>
                    <a:pt x="62" y="471"/>
                    <a:pt x="9" y="373"/>
                  </a:cubicBezTo>
                  <a:cubicBezTo>
                    <a:pt x="2" y="360"/>
                    <a:pt x="0" y="341"/>
                    <a:pt x="1" y="326"/>
                  </a:cubicBezTo>
                  <a:cubicBezTo>
                    <a:pt x="5" y="224"/>
                    <a:pt x="11" y="122"/>
                    <a:pt x="16" y="19"/>
                  </a:cubicBezTo>
                  <a:cubicBezTo>
                    <a:pt x="16" y="14"/>
                    <a:pt x="18" y="9"/>
                    <a:pt x="19" y="0"/>
                  </a:cubicBezTo>
                  <a:close/>
                  <a:moveTo>
                    <a:pt x="482" y="341"/>
                  </a:moveTo>
                  <a:cubicBezTo>
                    <a:pt x="425" y="212"/>
                    <a:pt x="146" y="194"/>
                    <a:pt x="48" y="309"/>
                  </a:cubicBezTo>
                  <a:cubicBezTo>
                    <a:pt x="195" y="254"/>
                    <a:pt x="337" y="271"/>
                    <a:pt x="482" y="3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0">
              <a:extLst>
                <a:ext uri="{FF2B5EF4-FFF2-40B4-BE49-F238E27FC236}">
                  <a16:creationId xmlns:a16="http://schemas.microsoft.com/office/drawing/2014/main" id="{F3E43AAC-3E4A-4FA5-B24B-922C933387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532188" y="3644901"/>
              <a:ext cx="234950" cy="752475"/>
            </a:xfrm>
            <a:custGeom>
              <a:avLst/>
              <a:gdLst>
                <a:gd name="T0" fmla="*/ 361 w 361"/>
                <a:gd name="T1" fmla="*/ 182 h 583"/>
                <a:gd name="T2" fmla="*/ 330 w 361"/>
                <a:gd name="T3" fmla="*/ 525 h 583"/>
                <a:gd name="T4" fmla="*/ 295 w 361"/>
                <a:gd name="T5" fmla="*/ 568 h 583"/>
                <a:gd name="T6" fmla="*/ 104 w 361"/>
                <a:gd name="T7" fmla="*/ 582 h 583"/>
                <a:gd name="T8" fmla="*/ 23 w 361"/>
                <a:gd name="T9" fmla="*/ 512 h 583"/>
                <a:gd name="T10" fmla="*/ 73 w 361"/>
                <a:gd name="T11" fmla="*/ 400 h 583"/>
                <a:gd name="T12" fmla="*/ 193 w 361"/>
                <a:gd name="T13" fmla="*/ 362 h 583"/>
                <a:gd name="T14" fmla="*/ 253 w 361"/>
                <a:gd name="T15" fmla="*/ 305 h 583"/>
                <a:gd name="T16" fmla="*/ 192 w 361"/>
                <a:gd name="T17" fmla="*/ 242 h 583"/>
                <a:gd name="T18" fmla="*/ 90 w 361"/>
                <a:gd name="T19" fmla="*/ 223 h 583"/>
                <a:gd name="T20" fmla="*/ 11 w 361"/>
                <a:gd name="T21" fmla="*/ 159 h 583"/>
                <a:gd name="T22" fmla="*/ 48 w 361"/>
                <a:gd name="T23" fmla="*/ 62 h 583"/>
                <a:gd name="T24" fmla="*/ 208 w 361"/>
                <a:gd name="T25" fmla="*/ 2 h 583"/>
                <a:gd name="T26" fmla="*/ 339 w 361"/>
                <a:gd name="T27" fmla="*/ 24 h 583"/>
                <a:gd name="T28" fmla="*/ 361 w 361"/>
                <a:gd name="T29" fmla="*/ 57 h 583"/>
                <a:gd name="T30" fmla="*/ 361 w 361"/>
                <a:gd name="T31" fmla="*/ 182 h 583"/>
                <a:gd name="T32" fmla="*/ 102 w 361"/>
                <a:gd name="T33" fmla="*/ 67 h 583"/>
                <a:gd name="T34" fmla="*/ 108 w 361"/>
                <a:gd name="T35" fmla="*/ 191 h 583"/>
                <a:gd name="T36" fmla="*/ 102 w 361"/>
                <a:gd name="T37" fmla="*/ 67 h 583"/>
                <a:gd name="T38" fmla="*/ 107 w 361"/>
                <a:gd name="T39" fmla="*/ 436 h 583"/>
                <a:gd name="T40" fmla="*/ 113 w 361"/>
                <a:gd name="T41" fmla="*/ 550 h 583"/>
                <a:gd name="T42" fmla="*/ 107 w 361"/>
                <a:gd name="T43" fmla="*/ 436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1" h="583">
                  <a:moveTo>
                    <a:pt x="361" y="182"/>
                  </a:moveTo>
                  <a:cubicBezTo>
                    <a:pt x="349" y="311"/>
                    <a:pt x="339" y="418"/>
                    <a:pt x="330" y="525"/>
                  </a:cubicBezTo>
                  <a:cubicBezTo>
                    <a:pt x="328" y="548"/>
                    <a:pt x="321" y="566"/>
                    <a:pt x="295" y="568"/>
                  </a:cubicBezTo>
                  <a:cubicBezTo>
                    <a:pt x="231" y="573"/>
                    <a:pt x="167" y="583"/>
                    <a:pt x="104" y="582"/>
                  </a:cubicBezTo>
                  <a:cubicBezTo>
                    <a:pt x="55" y="581"/>
                    <a:pt x="30" y="553"/>
                    <a:pt x="23" y="512"/>
                  </a:cubicBezTo>
                  <a:cubicBezTo>
                    <a:pt x="16" y="473"/>
                    <a:pt x="39" y="415"/>
                    <a:pt x="73" y="400"/>
                  </a:cubicBezTo>
                  <a:cubicBezTo>
                    <a:pt x="112" y="384"/>
                    <a:pt x="153" y="374"/>
                    <a:pt x="193" y="362"/>
                  </a:cubicBezTo>
                  <a:cubicBezTo>
                    <a:pt x="235" y="351"/>
                    <a:pt x="253" y="334"/>
                    <a:pt x="253" y="305"/>
                  </a:cubicBezTo>
                  <a:cubicBezTo>
                    <a:pt x="254" y="277"/>
                    <a:pt x="230" y="251"/>
                    <a:pt x="192" y="242"/>
                  </a:cubicBezTo>
                  <a:cubicBezTo>
                    <a:pt x="158" y="234"/>
                    <a:pt x="124" y="231"/>
                    <a:pt x="90" y="223"/>
                  </a:cubicBezTo>
                  <a:cubicBezTo>
                    <a:pt x="54" y="215"/>
                    <a:pt x="21" y="198"/>
                    <a:pt x="11" y="159"/>
                  </a:cubicBezTo>
                  <a:cubicBezTo>
                    <a:pt x="0" y="120"/>
                    <a:pt x="18" y="88"/>
                    <a:pt x="48" y="62"/>
                  </a:cubicBezTo>
                  <a:cubicBezTo>
                    <a:pt x="93" y="20"/>
                    <a:pt x="148" y="0"/>
                    <a:pt x="208" y="2"/>
                  </a:cubicBezTo>
                  <a:cubicBezTo>
                    <a:pt x="252" y="3"/>
                    <a:pt x="295" y="16"/>
                    <a:pt x="339" y="24"/>
                  </a:cubicBezTo>
                  <a:cubicBezTo>
                    <a:pt x="358" y="27"/>
                    <a:pt x="361" y="39"/>
                    <a:pt x="361" y="57"/>
                  </a:cubicBezTo>
                  <a:cubicBezTo>
                    <a:pt x="360" y="106"/>
                    <a:pt x="361" y="155"/>
                    <a:pt x="361" y="182"/>
                  </a:cubicBezTo>
                  <a:close/>
                  <a:moveTo>
                    <a:pt x="102" y="67"/>
                  </a:moveTo>
                  <a:cubicBezTo>
                    <a:pt x="104" y="107"/>
                    <a:pt x="106" y="147"/>
                    <a:pt x="108" y="191"/>
                  </a:cubicBezTo>
                  <a:cubicBezTo>
                    <a:pt x="136" y="137"/>
                    <a:pt x="133" y="98"/>
                    <a:pt x="102" y="67"/>
                  </a:cubicBezTo>
                  <a:close/>
                  <a:moveTo>
                    <a:pt x="107" y="436"/>
                  </a:moveTo>
                  <a:cubicBezTo>
                    <a:pt x="109" y="474"/>
                    <a:pt x="111" y="514"/>
                    <a:pt x="113" y="550"/>
                  </a:cubicBezTo>
                  <a:cubicBezTo>
                    <a:pt x="143" y="517"/>
                    <a:pt x="141" y="465"/>
                    <a:pt x="107" y="4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7" name="Hexagon 119">
            <a:extLst>
              <a:ext uri="{FF2B5EF4-FFF2-40B4-BE49-F238E27FC236}">
                <a16:creationId xmlns:a16="http://schemas.microsoft.com/office/drawing/2014/main" id="{E4674598-0C90-4A97-AD68-712ED641B1E7}"/>
              </a:ext>
            </a:extLst>
          </p:cNvPr>
          <p:cNvSpPr/>
          <p:nvPr/>
        </p:nvSpPr>
        <p:spPr>
          <a:xfrm>
            <a:off x="7339908" y="4807734"/>
            <a:ext cx="1876876" cy="1617995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20">
            <a:extLst>
              <a:ext uri="{FF2B5EF4-FFF2-40B4-BE49-F238E27FC236}">
                <a16:creationId xmlns:a16="http://schemas.microsoft.com/office/drawing/2014/main" id="{084C3769-A394-4F6D-9A7A-A2417A797593}"/>
              </a:ext>
            </a:extLst>
          </p:cNvPr>
          <p:cNvGrpSpPr/>
          <p:nvPr/>
        </p:nvGrpSpPr>
        <p:grpSpPr>
          <a:xfrm>
            <a:off x="7878955" y="5037187"/>
            <a:ext cx="774296" cy="1111056"/>
            <a:chOff x="-8686800" y="2435226"/>
            <a:chExt cx="2389188" cy="6856413"/>
          </a:xfrm>
          <a:solidFill>
            <a:schemeClr val="accent2"/>
          </a:solidFill>
        </p:grpSpPr>
        <p:sp>
          <p:nvSpPr>
            <p:cNvPr id="119" name="Oval 5">
              <a:extLst>
                <a:ext uri="{FF2B5EF4-FFF2-40B4-BE49-F238E27FC236}">
                  <a16:creationId xmlns:a16="http://schemas.microsoft.com/office/drawing/2014/main" id="{EA0A96F0-B667-47B9-AD99-E10EE094E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523162" y="2435226"/>
              <a:ext cx="234950" cy="1317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Oval 6">
              <a:extLst>
                <a:ext uri="{FF2B5EF4-FFF2-40B4-BE49-F238E27FC236}">
                  <a16:creationId xmlns:a16="http://schemas.microsoft.com/office/drawing/2014/main" id="{9D1A12AF-86E3-4F9F-973F-8A1F3FF7C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780337" y="9159876"/>
              <a:ext cx="234950" cy="1317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7">
              <a:extLst>
                <a:ext uri="{FF2B5EF4-FFF2-40B4-BE49-F238E27FC236}">
                  <a16:creationId xmlns:a16="http://schemas.microsoft.com/office/drawing/2014/main" id="{0FCFC472-1601-4AC3-BE04-BBD78C8BB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-8686800" y="2540001"/>
              <a:ext cx="2028825" cy="5243513"/>
            </a:xfrm>
            <a:custGeom>
              <a:avLst/>
              <a:gdLst>
                <a:gd name="T0" fmla="*/ 3395 w 3751"/>
                <a:gd name="T1" fmla="*/ 4856 h 4856"/>
                <a:gd name="T2" fmla="*/ 3397 w 3751"/>
                <a:gd name="T3" fmla="*/ 4856 h 4856"/>
                <a:gd name="T4" fmla="*/ 3751 w 3751"/>
                <a:gd name="T5" fmla="*/ 4356 h 4856"/>
                <a:gd name="T6" fmla="*/ 3751 w 3751"/>
                <a:gd name="T7" fmla="*/ 4047 h 4856"/>
                <a:gd name="T8" fmla="*/ 3751 w 3751"/>
                <a:gd name="T9" fmla="*/ 4046 h 4856"/>
                <a:gd name="T10" fmla="*/ 3251 w 3751"/>
                <a:gd name="T11" fmla="*/ 3692 h 4856"/>
                <a:gd name="T12" fmla="*/ 3215 w 3751"/>
                <a:gd name="T13" fmla="*/ 3690 h 4856"/>
                <a:gd name="T14" fmla="*/ 1168 w 3751"/>
                <a:gd name="T15" fmla="*/ 3632 h 4856"/>
                <a:gd name="T16" fmla="*/ 1225 w 3751"/>
                <a:gd name="T17" fmla="*/ 3526 h 4856"/>
                <a:gd name="T18" fmla="*/ 2943 w 3751"/>
                <a:gd name="T19" fmla="*/ 3526 h 4856"/>
                <a:gd name="T20" fmla="*/ 3395 w 3751"/>
                <a:gd name="T21" fmla="*/ 3526 h 4856"/>
                <a:gd name="T22" fmla="*/ 3751 w 3751"/>
                <a:gd name="T23" fmla="*/ 3172 h 4856"/>
                <a:gd name="T24" fmla="*/ 3751 w 3751"/>
                <a:gd name="T25" fmla="*/ 2862 h 4856"/>
                <a:gd name="T26" fmla="*/ 3751 w 3751"/>
                <a:gd name="T27" fmla="*/ 2717 h 4856"/>
                <a:gd name="T28" fmla="*/ 3397 w 3751"/>
                <a:gd name="T29" fmla="*/ 2362 h 4856"/>
                <a:gd name="T30" fmla="*/ 3215 w 3751"/>
                <a:gd name="T31" fmla="*/ 2362 h 4856"/>
                <a:gd name="T32" fmla="*/ 1168 w 3751"/>
                <a:gd name="T33" fmla="*/ 2304 h 4856"/>
                <a:gd name="T34" fmla="*/ 1225 w 3751"/>
                <a:gd name="T35" fmla="*/ 2198 h 4856"/>
                <a:gd name="T36" fmla="*/ 2494 w 3751"/>
                <a:gd name="T37" fmla="*/ 2047 h 4856"/>
                <a:gd name="T38" fmla="*/ 2620 w 3751"/>
                <a:gd name="T39" fmla="*/ 1698 h 4856"/>
                <a:gd name="T40" fmla="*/ 2370 w 3751"/>
                <a:gd name="T41" fmla="*/ 70 h 4856"/>
                <a:gd name="T42" fmla="*/ 2120 w 3751"/>
                <a:gd name="T43" fmla="*/ 1477 h 4856"/>
                <a:gd name="T44" fmla="*/ 1938 w 3751"/>
                <a:gd name="T45" fmla="*/ 1698 h 4856"/>
                <a:gd name="T46" fmla="*/ 1023 w 3751"/>
                <a:gd name="T47" fmla="*/ 1698 h 4856"/>
                <a:gd name="T48" fmla="*/ 667 w 3751"/>
                <a:gd name="T49" fmla="*/ 2052 h 4856"/>
                <a:gd name="T50" fmla="*/ 667 w 3751"/>
                <a:gd name="T51" fmla="*/ 2362 h 4856"/>
                <a:gd name="T52" fmla="*/ 668 w 3751"/>
                <a:gd name="T53" fmla="*/ 2506 h 4856"/>
                <a:gd name="T54" fmla="*/ 1022 w 3751"/>
                <a:gd name="T55" fmla="*/ 2862 h 4856"/>
                <a:gd name="T56" fmla="*/ 1204 w 3751"/>
                <a:gd name="T57" fmla="*/ 2862 h 4856"/>
                <a:gd name="T58" fmla="*/ 3194 w 3751"/>
                <a:gd name="T59" fmla="*/ 2862 h 4856"/>
                <a:gd name="T60" fmla="*/ 3251 w 3751"/>
                <a:gd name="T61" fmla="*/ 2968 h 4856"/>
                <a:gd name="T62" fmla="*/ 2896 w 3751"/>
                <a:gd name="T63" fmla="*/ 3026 h 4856"/>
                <a:gd name="T64" fmla="*/ 1023 w 3751"/>
                <a:gd name="T65" fmla="*/ 3026 h 4856"/>
                <a:gd name="T66" fmla="*/ 1022 w 3751"/>
                <a:gd name="T67" fmla="*/ 3026 h 4856"/>
                <a:gd name="T68" fmla="*/ 667 w 3751"/>
                <a:gd name="T69" fmla="*/ 3526 h 4856"/>
                <a:gd name="T70" fmla="*/ 667 w 3751"/>
                <a:gd name="T71" fmla="*/ 3835 h 4856"/>
                <a:gd name="T72" fmla="*/ 668 w 3751"/>
                <a:gd name="T73" fmla="*/ 3836 h 4856"/>
                <a:gd name="T74" fmla="*/ 1168 w 3751"/>
                <a:gd name="T75" fmla="*/ 4190 h 4856"/>
                <a:gd name="T76" fmla="*/ 1204 w 3751"/>
                <a:gd name="T77" fmla="*/ 4192 h 4856"/>
                <a:gd name="T78" fmla="*/ 3251 w 3751"/>
                <a:gd name="T79" fmla="*/ 4250 h 4856"/>
                <a:gd name="T80" fmla="*/ 3193 w 3751"/>
                <a:gd name="T81" fmla="*/ 4356 h 4856"/>
                <a:gd name="T82" fmla="*/ 500 w 3751"/>
                <a:gd name="T83" fmla="*/ 3860 h 4856"/>
                <a:gd name="T84" fmla="*/ 500 w 3751"/>
                <a:gd name="T85" fmla="*/ 3858 h 4856"/>
                <a:gd name="T86" fmla="*/ 500 w 3751"/>
                <a:gd name="T87" fmla="*/ 2821 h 4856"/>
                <a:gd name="T88" fmla="*/ 996 w 3751"/>
                <a:gd name="T89" fmla="*/ 1529 h 4856"/>
                <a:gd name="T90" fmla="*/ 998 w 3751"/>
                <a:gd name="T91" fmla="*/ 1529 h 4856"/>
                <a:gd name="T92" fmla="*/ 1954 w 3751"/>
                <a:gd name="T93" fmla="*/ 1028 h 4856"/>
                <a:gd name="T94" fmla="*/ 1093 w 3751"/>
                <a:gd name="T95" fmla="*/ 1029 h 4856"/>
                <a:gd name="T96" fmla="*/ 0 w 3751"/>
                <a:gd name="T97" fmla="*/ 2117 h 4856"/>
                <a:gd name="T98" fmla="*/ 0 w 3751"/>
                <a:gd name="T99" fmla="*/ 3095 h 4856"/>
                <a:gd name="T100" fmla="*/ 0 w 3751"/>
                <a:gd name="T101" fmla="*/ 3763 h 4856"/>
                <a:gd name="T102" fmla="*/ 1089 w 3751"/>
                <a:gd name="T103" fmla="*/ 4856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1" h="4856">
                  <a:moveTo>
                    <a:pt x="3354" y="4856"/>
                  </a:moveTo>
                  <a:cubicBezTo>
                    <a:pt x="3395" y="4856"/>
                    <a:pt x="3395" y="4856"/>
                    <a:pt x="3395" y="4856"/>
                  </a:cubicBezTo>
                  <a:cubicBezTo>
                    <a:pt x="3395" y="4856"/>
                    <a:pt x="3395" y="4856"/>
                    <a:pt x="3395" y="4856"/>
                  </a:cubicBezTo>
                  <a:cubicBezTo>
                    <a:pt x="3396" y="4856"/>
                    <a:pt x="3396" y="4856"/>
                    <a:pt x="3397" y="4856"/>
                  </a:cubicBezTo>
                  <a:cubicBezTo>
                    <a:pt x="3592" y="4856"/>
                    <a:pt x="3751" y="4697"/>
                    <a:pt x="3751" y="4502"/>
                  </a:cubicBezTo>
                  <a:cubicBezTo>
                    <a:pt x="3751" y="4356"/>
                    <a:pt x="3751" y="4356"/>
                    <a:pt x="3751" y="4356"/>
                  </a:cubicBezTo>
                  <a:cubicBezTo>
                    <a:pt x="3751" y="4192"/>
                    <a:pt x="3751" y="4192"/>
                    <a:pt x="3751" y="4192"/>
                  </a:cubicBezTo>
                  <a:cubicBezTo>
                    <a:pt x="3751" y="4047"/>
                    <a:pt x="3751" y="4047"/>
                    <a:pt x="3751" y="4047"/>
                  </a:cubicBezTo>
                  <a:cubicBezTo>
                    <a:pt x="3751" y="4047"/>
                    <a:pt x="3751" y="4047"/>
                    <a:pt x="3751" y="4047"/>
                  </a:cubicBezTo>
                  <a:cubicBezTo>
                    <a:pt x="3751" y="4047"/>
                    <a:pt x="3751" y="4046"/>
                    <a:pt x="3751" y="4046"/>
                  </a:cubicBezTo>
                  <a:cubicBezTo>
                    <a:pt x="3751" y="3850"/>
                    <a:pt x="3592" y="3692"/>
                    <a:pt x="3397" y="3692"/>
                  </a:cubicBezTo>
                  <a:cubicBezTo>
                    <a:pt x="3251" y="3692"/>
                    <a:pt x="3251" y="3692"/>
                    <a:pt x="3251" y="3692"/>
                  </a:cubicBezTo>
                  <a:cubicBezTo>
                    <a:pt x="3215" y="3692"/>
                    <a:pt x="3215" y="3692"/>
                    <a:pt x="3215" y="3692"/>
                  </a:cubicBezTo>
                  <a:cubicBezTo>
                    <a:pt x="3215" y="3690"/>
                    <a:pt x="3215" y="3690"/>
                    <a:pt x="3215" y="3690"/>
                  </a:cubicBezTo>
                  <a:cubicBezTo>
                    <a:pt x="1224" y="3690"/>
                    <a:pt x="1224" y="3690"/>
                    <a:pt x="1224" y="3690"/>
                  </a:cubicBezTo>
                  <a:cubicBezTo>
                    <a:pt x="1193" y="3689"/>
                    <a:pt x="1168" y="3663"/>
                    <a:pt x="1168" y="3632"/>
                  </a:cubicBezTo>
                  <a:cubicBezTo>
                    <a:pt x="1168" y="3584"/>
                    <a:pt x="1168" y="3584"/>
                    <a:pt x="1168" y="3584"/>
                  </a:cubicBezTo>
                  <a:cubicBezTo>
                    <a:pt x="1168" y="3552"/>
                    <a:pt x="1194" y="3527"/>
                    <a:pt x="1225" y="3526"/>
                  </a:cubicBezTo>
                  <a:cubicBezTo>
                    <a:pt x="2943" y="3526"/>
                    <a:pt x="2943" y="3526"/>
                    <a:pt x="2943" y="3526"/>
                  </a:cubicBezTo>
                  <a:cubicBezTo>
                    <a:pt x="2943" y="3526"/>
                    <a:pt x="2943" y="3526"/>
                    <a:pt x="2943" y="3526"/>
                  </a:cubicBezTo>
                  <a:cubicBezTo>
                    <a:pt x="3395" y="3526"/>
                    <a:pt x="3395" y="3526"/>
                    <a:pt x="3395" y="3526"/>
                  </a:cubicBezTo>
                  <a:cubicBezTo>
                    <a:pt x="3395" y="3526"/>
                    <a:pt x="3395" y="3526"/>
                    <a:pt x="3395" y="3526"/>
                  </a:cubicBezTo>
                  <a:cubicBezTo>
                    <a:pt x="3396" y="3526"/>
                    <a:pt x="3396" y="3526"/>
                    <a:pt x="3397" y="3526"/>
                  </a:cubicBezTo>
                  <a:cubicBezTo>
                    <a:pt x="3592" y="3526"/>
                    <a:pt x="3751" y="3367"/>
                    <a:pt x="3751" y="3172"/>
                  </a:cubicBezTo>
                  <a:cubicBezTo>
                    <a:pt x="3751" y="3026"/>
                    <a:pt x="3751" y="3026"/>
                    <a:pt x="3751" y="3026"/>
                  </a:cubicBezTo>
                  <a:cubicBezTo>
                    <a:pt x="3751" y="2862"/>
                    <a:pt x="3751" y="2862"/>
                    <a:pt x="3751" y="2862"/>
                  </a:cubicBezTo>
                  <a:cubicBezTo>
                    <a:pt x="3751" y="2717"/>
                    <a:pt x="3751" y="2717"/>
                    <a:pt x="3751" y="2717"/>
                  </a:cubicBezTo>
                  <a:cubicBezTo>
                    <a:pt x="3751" y="2717"/>
                    <a:pt x="3751" y="2717"/>
                    <a:pt x="3751" y="2717"/>
                  </a:cubicBezTo>
                  <a:cubicBezTo>
                    <a:pt x="3751" y="2717"/>
                    <a:pt x="3751" y="2716"/>
                    <a:pt x="3751" y="2716"/>
                  </a:cubicBezTo>
                  <a:cubicBezTo>
                    <a:pt x="3751" y="2520"/>
                    <a:pt x="3592" y="2362"/>
                    <a:pt x="3397" y="2362"/>
                  </a:cubicBezTo>
                  <a:cubicBezTo>
                    <a:pt x="3251" y="2362"/>
                    <a:pt x="3251" y="2362"/>
                    <a:pt x="3251" y="2362"/>
                  </a:cubicBezTo>
                  <a:cubicBezTo>
                    <a:pt x="3215" y="2362"/>
                    <a:pt x="3215" y="2362"/>
                    <a:pt x="3215" y="2362"/>
                  </a:cubicBezTo>
                  <a:cubicBezTo>
                    <a:pt x="1224" y="2362"/>
                    <a:pt x="1224" y="2362"/>
                    <a:pt x="1224" y="2362"/>
                  </a:cubicBezTo>
                  <a:cubicBezTo>
                    <a:pt x="1193" y="2361"/>
                    <a:pt x="1168" y="2335"/>
                    <a:pt x="1168" y="2304"/>
                  </a:cubicBezTo>
                  <a:cubicBezTo>
                    <a:pt x="1168" y="2256"/>
                    <a:pt x="1168" y="2256"/>
                    <a:pt x="1168" y="2256"/>
                  </a:cubicBezTo>
                  <a:cubicBezTo>
                    <a:pt x="1168" y="2224"/>
                    <a:pt x="1194" y="2199"/>
                    <a:pt x="1225" y="2198"/>
                  </a:cubicBezTo>
                  <a:cubicBezTo>
                    <a:pt x="2175" y="2198"/>
                    <a:pt x="2175" y="2198"/>
                    <a:pt x="2175" y="2198"/>
                  </a:cubicBezTo>
                  <a:cubicBezTo>
                    <a:pt x="2175" y="2198"/>
                    <a:pt x="2353" y="2195"/>
                    <a:pt x="2494" y="2047"/>
                  </a:cubicBezTo>
                  <a:cubicBezTo>
                    <a:pt x="2619" y="1914"/>
                    <a:pt x="2620" y="1750"/>
                    <a:pt x="2620" y="1750"/>
                  </a:cubicBezTo>
                  <a:cubicBezTo>
                    <a:pt x="2620" y="1698"/>
                    <a:pt x="2620" y="1698"/>
                    <a:pt x="2620" y="1698"/>
                  </a:cubicBezTo>
                  <a:cubicBezTo>
                    <a:pt x="2620" y="0"/>
                    <a:pt x="2620" y="0"/>
                    <a:pt x="2620" y="0"/>
                  </a:cubicBezTo>
                  <a:cubicBezTo>
                    <a:pt x="2620" y="39"/>
                    <a:pt x="2508" y="70"/>
                    <a:pt x="2370" y="70"/>
                  </a:cubicBezTo>
                  <a:cubicBezTo>
                    <a:pt x="2232" y="70"/>
                    <a:pt x="2120" y="39"/>
                    <a:pt x="2120" y="0"/>
                  </a:cubicBezTo>
                  <a:cubicBezTo>
                    <a:pt x="2120" y="1477"/>
                    <a:pt x="2120" y="1477"/>
                    <a:pt x="2120" y="1477"/>
                  </a:cubicBezTo>
                  <a:cubicBezTo>
                    <a:pt x="2120" y="1477"/>
                    <a:pt x="2130" y="1570"/>
                    <a:pt x="2081" y="1630"/>
                  </a:cubicBezTo>
                  <a:cubicBezTo>
                    <a:pt x="2027" y="1696"/>
                    <a:pt x="1938" y="1698"/>
                    <a:pt x="1938" y="1698"/>
                  </a:cubicBezTo>
                  <a:cubicBezTo>
                    <a:pt x="1023" y="1698"/>
                    <a:pt x="1023" y="1698"/>
                    <a:pt x="1023" y="1698"/>
                  </a:cubicBezTo>
                  <a:cubicBezTo>
                    <a:pt x="1023" y="1698"/>
                    <a:pt x="1023" y="1698"/>
                    <a:pt x="1023" y="1698"/>
                  </a:cubicBezTo>
                  <a:cubicBezTo>
                    <a:pt x="1023" y="1698"/>
                    <a:pt x="1022" y="1698"/>
                    <a:pt x="1022" y="1698"/>
                  </a:cubicBezTo>
                  <a:cubicBezTo>
                    <a:pt x="826" y="1698"/>
                    <a:pt x="667" y="1856"/>
                    <a:pt x="667" y="2052"/>
                  </a:cubicBezTo>
                  <a:cubicBezTo>
                    <a:pt x="667" y="2198"/>
                    <a:pt x="667" y="2198"/>
                    <a:pt x="667" y="2198"/>
                  </a:cubicBezTo>
                  <a:cubicBezTo>
                    <a:pt x="667" y="2362"/>
                    <a:pt x="667" y="2362"/>
                    <a:pt x="667" y="2362"/>
                  </a:cubicBezTo>
                  <a:cubicBezTo>
                    <a:pt x="667" y="2506"/>
                    <a:pt x="667" y="2506"/>
                    <a:pt x="667" y="2506"/>
                  </a:cubicBezTo>
                  <a:cubicBezTo>
                    <a:pt x="668" y="2506"/>
                    <a:pt x="668" y="2506"/>
                    <a:pt x="668" y="2506"/>
                  </a:cubicBezTo>
                  <a:cubicBezTo>
                    <a:pt x="668" y="2507"/>
                    <a:pt x="668" y="2507"/>
                    <a:pt x="668" y="2508"/>
                  </a:cubicBezTo>
                  <a:cubicBezTo>
                    <a:pt x="668" y="2703"/>
                    <a:pt x="826" y="2862"/>
                    <a:pt x="1022" y="2862"/>
                  </a:cubicBezTo>
                  <a:cubicBezTo>
                    <a:pt x="1168" y="2862"/>
                    <a:pt x="1168" y="2862"/>
                    <a:pt x="1168" y="2862"/>
                  </a:cubicBezTo>
                  <a:cubicBezTo>
                    <a:pt x="1204" y="2862"/>
                    <a:pt x="1204" y="2862"/>
                    <a:pt x="1204" y="2862"/>
                  </a:cubicBezTo>
                  <a:cubicBezTo>
                    <a:pt x="1204" y="2862"/>
                    <a:pt x="1204" y="2862"/>
                    <a:pt x="1204" y="2862"/>
                  </a:cubicBezTo>
                  <a:cubicBezTo>
                    <a:pt x="3194" y="2862"/>
                    <a:pt x="3194" y="2862"/>
                    <a:pt x="3194" y="2862"/>
                  </a:cubicBezTo>
                  <a:cubicBezTo>
                    <a:pt x="3225" y="2863"/>
                    <a:pt x="3250" y="2888"/>
                    <a:pt x="3251" y="2920"/>
                  </a:cubicBezTo>
                  <a:cubicBezTo>
                    <a:pt x="3251" y="2968"/>
                    <a:pt x="3251" y="2968"/>
                    <a:pt x="3251" y="2968"/>
                  </a:cubicBezTo>
                  <a:cubicBezTo>
                    <a:pt x="3250" y="2999"/>
                    <a:pt x="3225" y="3025"/>
                    <a:pt x="3193" y="3026"/>
                  </a:cubicBezTo>
                  <a:cubicBezTo>
                    <a:pt x="2896" y="3026"/>
                    <a:pt x="2896" y="3026"/>
                    <a:pt x="2896" y="3026"/>
                  </a:cubicBezTo>
                  <a:cubicBezTo>
                    <a:pt x="2896" y="3026"/>
                    <a:pt x="2896" y="3026"/>
                    <a:pt x="2896" y="3026"/>
                  </a:cubicBezTo>
                  <a:cubicBezTo>
                    <a:pt x="1023" y="3026"/>
                    <a:pt x="1023" y="3026"/>
                    <a:pt x="1023" y="3026"/>
                  </a:cubicBezTo>
                  <a:cubicBezTo>
                    <a:pt x="1023" y="3026"/>
                    <a:pt x="1023" y="3026"/>
                    <a:pt x="1023" y="3026"/>
                  </a:cubicBezTo>
                  <a:cubicBezTo>
                    <a:pt x="1023" y="3026"/>
                    <a:pt x="1022" y="3026"/>
                    <a:pt x="1022" y="3026"/>
                  </a:cubicBezTo>
                  <a:cubicBezTo>
                    <a:pt x="826" y="3026"/>
                    <a:pt x="667" y="3185"/>
                    <a:pt x="667" y="3380"/>
                  </a:cubicBezTo>
                  <a:cubicBezTo>
                    <a:pt x="667" y="3526"/>
                    <a:pt x="667" y="3526"/>
                    <a:pt x="667" y="3526"/>
                  </a:cubicBezTo>
                  <a:cubicBezTo>
                    <a:pt x="667" y="3690"/>
                    <a:pt x="667" y="3690"/>
                    <a:pt x="667" y="3690"/>
                  </a:cubicBezTo>
                  <a:cubicBezTo>
                    <a:pt x="667" y="3835"/>
                    <a:pt x="667" y="3835"/>
                    <a:pt x="667" y="3835"/>
                  </a:cubicBezTo>
                  <a:cubicBezTo>
                    <a:pt x="668" y="3835"/>
                    <a:pt x="668" y="3835"/>
                    <a:pt x="668" y="3835"/>
                  </a:cubicBezTo>
                  <a:cubicBezTo>
                    <a:pt x="668" y="3835"/>
                    <a:pt x="668" y="3836"/>
                    <a:pt x="668" y="3836"/>
                  </a:cubicBezTo>
                  <a:cubicBezTo>
                    <a:pt x="668" y="4032"/>
                    <a:pt x="826" y="4190"/>
                    <a:pt x="1022" y="4190"/>
                  </a:cubicBezTo>
                  <a:cubicBezTo>
                    <a:pt x="1168" y="4190"/>
                    <a:pt x="1168" y="4190"/>
                    <a:pt x="1168" y="4190"/>
                  </a:cubicBezTo>
                  <a:cubicBezTo>
                    <a:pt x="1204" y="4190"/>
                    <a:pt x="1204" y="4190"/>
                    <a:pt x="1204" y="4190"/>
                  </a:cubicBezTo>
                  <a:cubicBezTo>
                    <a:pt x="1204" y="4192"/>
                    <a:pt x="1204" y="4192"/>
                    <a:pt x="1204" y="4192"/>
                  </a:cubicBezTo>
                  <a:cubicBezTo>
                    <a:pt x="3194" y="4192"/>
                    <a:pt x="3194" y="4192"/>
                    <a:pt x="3194" y="4192"/>
                  </a:cubicBezTo>
                  <a:cubicBezTo>
                    <a:pt x="3225" y="4193"/>
                    <a:pt x="3250" y="4218"/>
                    <a:pt x="3251" y="4250"/>
                  </a:cubicBezTo>
                  <a:cubicBezTo>
                    <a:pt x="3251" y="4298"/>
                    <a:pt x="3251" y="4298"/>
                    <a:pt x="3251" y="4298"/>
                  </a:cubicBezTo>
                  <a:cubicBezTo>
                    <a:pt x="3250" y="4329"/>
                    <a:pt x="3225" y="4355"/>
                    <a:pt x="3193" y="4356"/>
                  </a:cubicBezTo>
                  <a:cubicBezTo>
                    <a:pt x="996" y="4356"/>
                    <a:pt x="996" y="4356"/>
                    <a:pt x="996" y="4356"/>
                  </a:cubicBezTo>
                  <a:cubicBezTo>
                    <a:pt x="722" y="4356"/>
                    <a:pt x="500" y="4134"/>
                    <a:pt x="500" y="3860"/>
                  </a:cubicBezTo>
                  <a:cubicBezTo>
                    <a:pt x="500" y="3859"/>
                    <a:pt x="500" y="3858"/>
                    <a:pt x="500" y="3858"/>
                  </a:cubicBezTo>
                  <a:cubicBezTo>
                    <a:pt x="500" y="3858"/>
                    <a:pt x="500" y="3858"/>
                    <a:pt x="500" y="3858"/>
                  </a:cubicBezTo>
                  <a:cubicBezTo>
                    <a:pt x="500" y="3095"/>
                    <a:pt x="500" y="3095"/>
                    <a:pt x="500" y="3095"/>
                  </a:cubicBezTo>
                  <a:cubicBezTo>
                    <a:pt x="500" y="2821"/>
                    <a:pt x="500" y="2821"/>
                    <a:pt x="500" y="2821"/>
                  </a:cubicBezTo>
                  <a:cubicBezTo>
                    <a:pt x="500" y="2025"/>
                    <a:pt x="500" y="2025"/>
                    <a:pt x="500" y="2025"/>
                  </a:cubicBezTo>
                  <a:cubicBezTo>
                    <a:pt x="500" y="1751"/>
                    <a:pt x="722" y="1529"/>
                    <a:pt x="996" y="1529"/>
                  </a:cubicBezTo>
                  <a:cubicBezTo>
                    <a:pt x="997" y="1529"/>
                    <a:pt x="997" y="1529"/>
                    <a:pt x="998" y="1529"/>
                  </a:cubicBezTo>
                  <a:cubicBezTo>
                    <a:pt x="998" y="1529"/>
                    <a:pt x="998" y="1529"/>
                    <a:pt x="998" y="1529"/>
                  </a:cubicBezTo>
                  <a:cubicBezTo>
                    <a:pt x="1954" y="1529"/>
                    <a:pt x="1954" y="1529"/>
                    <a:pt x="1954" y="1529"/>
                  </a:cubicBezTo>
                  <a:cubicBezTo>
                    <a:pt x="1954" y="1028"/>
                    <a:pt x="1954" y="1028"/>
                    <a:pt x="1954" y="1028"/>
                  </a:cubicBezTo>
                  <a:cubicBezTo>
                    <a:pt x="1093" y="1028"/>
                    <a:pt x="1093" y="1028"/>
                    <a:pt x="1093" y="1028"/>
                  </a:cubicBezTo>
                  <a:cubicBezTo>
                    <a:pt x="1093" y="1029"/>
                    <a:pt x="1093" y="1029"/>
                    <a:pt x="1093" y="1029"/>
                  </a:cubicBezTo>
                  <a:cubicBezTo>
                    <a:pt x="1091" y="1029"/>
                    <a:pt x="1090" y="1029"/>
                    <a:pt x="1088" y="1029"/>
                  </a:cubicBezTo>
                  <a:cubicBezTo>
                    <a:pt x="487" y="1029"/>
                    <a:pt x="0" y="1516"/>
                    <a:pt x="0" y="2117"/>
                  </a:cubicBezTo>
                  <a:cubicBezTo>
                    <a:pt x="0" y="2821"/>
                    <a:pt x="0" y="2821"/>
                    <a:pt x="0" y="2821"/>
                  </a:cubicBezTo>
                  <a:cubicBezTo>
                    <a:pt x="0" y="3095"/>
                    <a:pt x="0" y="3095"/>
                    <a:pt x="0" y="3095"/>
                  </a:cubicBezTo>
                  <a:cubicBezTo>
                    <a:pt x="0" y="3763"/>
                    <a:pt x="0" y="3763"/>
                    <a:pt x="0" y="3763"/>
                  </a:cubicBezTo>
                  <a:cubicBezTo>
                    <a:pt x="0" y="3763"/>
                    <a:pt x="0" y="3763"/>
                    <a:pt x="0" y="3763"/>
                  </a:cubicBezTo>
                  <a:cubicBezTo>
                    <a:pt x="0" y="3764"/>
                    <a:pt x="0" y="3766"/>
                    <a:pt x="0" y="3767"/>
                  </a:cubicBezTo>
                  <a:cubicBezTo>
                    <a:pt x="0" y="4369"/>
                    <a:pt x="488" y="4856"/>
                    <a:pt x="1089" y="4856"/>
                  </a:cubicBezTo>
                  <a:cubicBezTo>
                    <a:pt x="3354" y="4856"/>
                    <a:pt x="3354" y="4856"/>
                    <a:pt x="3354" y="48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8">
              <a:extLst>
                <a:ext uri="{FF2B5EF4-FFF2-40B4-BE49-F238E27FC236}">
                  <a16:creationId xmlns:a16="http://schemas.microsoft.com/office/drawing/2014/main" id="{09958269-4C82-41EE-AC54-375C9300A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-7799387" y="3649663"/>
              <a:ext cx="1501775" cy="5532438"/>
            </a:xfrm>
            <a:custGeom>
              <a:avLst/>
              <a:gdLst>
                <a:gd name="T0" fmla="*/ 1687 w 2776"/>
                <a:gd name="T1" fmla="*/ 1 h 5123"/>
                <a:gd name="T2" fmla="*/ 1683 w 2776"/>
                <a:gd name="T3" fmla="*/ 1 h 5123"/>
                <a:gd name="T4" fmla="*/ 1683 w 2776"/>
                <a:gd name="T5" fmla="*/ 0 h 5123"/>
                <a:gd name="T6" fmla="*/ 1143 w 2776"/>
                <a:gd name="T7" fmla="*/ 0 h 5123"/>
                <a:gd name="T8" fmla="*/ 1143 w 2776"/>
                <a:gd name="T9" fmla="*/ 501 h 5123"/>
                <a:gd name="T10" fmla="*/ 1778 w 2776"/>
                <a:gd name="T11" fmla="*/ 501 h 5123"/>
                <a:gd name="T12" fmla="*/ 1778 w 2776"/>
                <a:gd name="T13" fmla="*/ 501 h 5123"/>
                <a:gd name="T14" fmla="*/ 1780 w 2776"/>
                <a:gd name="T15" fmla="*/ 501 h 5123"/>
                <a:gd name="T16" fmla="*/ 2276 w 2776"/>
                <a:gd name="T17" fmla="*/ 997 h 5123"/>
                <a:gd name="T18" fmla="*/ 2276 w 2776"/>
                <a:gd name="T19" fmla="*/ 1894 h 5123"/>
                <a:gd name="T20" fmla="*/ 2276 w 2776"/>
                <a:gd name="T21" fmla="*/ 2067 h 5123"/>
                <a:gd name="T22" fmla="*/ 2276 w 2776"/>
                <a:gd name="T23" fmla="*/ 3500 h 5123"/>
                <a:gd name="T24" fmla="*/ 1780 w 2776"/>
                <a:gd name="T25" fmla="*/ 3996 h 5123"/>
                <a:gd name="T26" fmla="*/ 1778 w 2776"/>
                <a:gd name="T27" fmla="*/ 3996 h 5123"/>
                <a:gd name="T28" fmla="*/ 1778 w 2776"/>
                <a:gd name="T29" fmla="*/ 3997 h 5123"/>
                <a:gd name="T30" fmla="*/ 1574 w 2776"/>
                <a:gd name="T31" fmla="*/ 3997 h 5123"/>
                <a:gd name="T32" fmla="*/ 1574 w 2776"/>
                <a:gd name="T33" fmla="*/ 3997 h 5123"/>
                <a:gd name="T34" fmla="*/ 445 w 2776"/>
                <a:gd name="T35" fmla="*/ 3997 h 5123"/>
                <a:gd name="T36" fmla="*/ 126 w 2776"/>
                <a:gd name="T37" fmla="*/ 4148 h 5123"/>
                <a:gd name="T38" fmla="*/ 0 w 2776"/>
                <a:gd name="T39" fmla="*/ 4445 h 5123"/>
                <a:gd name="T40" fmla="*/ 0 w 2776"/>
                <a:gd name="T41" fmla="*/ 4497 h 5123"/>
                <a:gd name="T42" fmla="*/ 0 w 2776"/>
                <a:gd name="T43" fmla="*/ 5123 h 5123"/>
                <a:gd name="T44" fmla="*/ 250 w 2776"/>
                <a:gd name="T45" fmla="*/ 5052 h 5123"/>
                <a:gd name="T46" fmla="*/ 500 w 2776"/>
                <a:gd name="T47" fmla="*/ 5123 h 5123"/>
                <a:gd name="T48" fmla="*/ 500 w 2776"/>
                <a:gd name="T49" fmla="*/ 4717 h 5123"/>
                <a:gd name="T50" fmla="*/ 539 w 2776"/>
                <a:gd name="T51" fmla="*/ 4564 h 5123"/>
                <a:gd name="T52" fmla="*/ 682 w 2776"/>
                <a:gd name="T53" fmla="*/ 4497 h 5123"/>
                <a:gd name="T54" fmla="*/ 1143 w 2776"/>
                <a:gd name="T55" fmla="*/ 4497 h 5123"/>
                <a:gd name="T56" fmla="*/ 1143 w 2776"/>
                <a:gd name="T57" fmla="*/ 4497 h 5123"/>
                <a:gd name="T58" fmla="*/ 1683 w 2776"/>
                <a:gd name="T59" fmla="*/ 4497 h 5123"/>
                <a:gd name="T60" fmla="*/ 1683 w 2776"/>
                <a:gd name="T61" fmla="*/ 4496 h 5123"/>
                <a:gd name="T62" fmla="*/ 1687 w 2776"/>
                <a:gd name="T63" fmla="*/ 4497 h 5123"/>
                <a:gd name="T64" fmla="*/ 2776 w 2776"/>
                <a:gd name="T65" fmla="*/ 3408 h 5123"/>
                <a:gd name="T66" fmla="*/ 2776 w 2776"/>
                <a:gd name="T67" fmla="*/ 2067 h 5123"/>
                <a:gd name="T68" fmla="*/ 2776 w 2776"/>
                <a:gd name="T69" fmla="*/ 1894 h 5123"/>
                <a:gd name="T70" fmla="*/ 2776 w 2776"/>
                <a:gd name="T71" fmla="*/ 1089 h 5123"/>
                <a:gd name="T72" fmla="*/ 1687 w 2776"/>
                <a:gd name="T73" fmla="*/ 1 h 5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776" h="5123">
                  <a:moveTo>
                    <a:pt x="1687" y="1"/>
                  </a:moveTo>
                  <a:cubicBezTo>
                    <a:pt x="1686" y="1"/>
                    <a:pt x="1684" y="1"/>
                    <a:pt x="1683" y="1"/>
                  </a:cubicBezTo>
                  <a:cubicBezTo>
                    <a:pt x="1683" y="0"/>
                    <a:pt x="1683" y="0"/>
                    <a:pt x="1683" y="0"/>
                  </a:cubicBezTo>
                  <a:cubicBezTo>
                    <a:pt x="1143" y="0"/>
                    <a:pt x="1143" y="0"/>
                    <a:pt x="1143" y="0"/>
                  </a:cubicBezTo>
                  <a:cubicBezTo>
                    <a:pt x="1143" y="501"/>
                    <a:pt x="1143" y="501"/>
                    <a:pt x="1143" y="501"/>
                  </a:cubicBezTo>
                  <a:cubicBezTo>
                    <a:pt x="1778" y="501"/>
                    <a:pt x="1778" y="501"/>
                    <a:pt x="1778" y="501"/>
                  </a:cubicBezTo>
                  <a:cubicBezTo>
                    <a:pt x="1778" y="501"/>
                    <a:pt x="1778" y="501"/>
                    <a:pt x="1778" y="501"/>
                  </a:cubicBezTo>
                  <a:cubicBezTo>
                    <a:pt x="1778" y="501"/>
                    <a:pt x="1779" y="501"/>
                    <a:pt x="1780" y="501"/>
                  </a:cubicBezTo>
                  <a:cubicBezTo>
                    <a:pt x="2054" y="501"/>
                    <a:pt x="2276" y="723"/>
                    <a:pt x="2276" y="997"/>
                  </a:cubicBezTo>
                  <a:cubicBezTo>
                    <a:pt x="2276" y="1894"/>
                    <a:pt x="2276" y="1894"/>
                    <a:pt x="2276" y="1894"/>
                  </a:cubicBezTo>
                  <a:cubicBezTo>
                    <a:pt x="2276" y="2067"/>
                    <a:pt x="2276" y="2067"/>
                    <a:pt x="2276" y="2067"/>
                  </a:cubicBezTo>
                  <a:cubicBezTo>
                    <a:pt x="2276" y="3500"/>
                    <a:pt x="2276" y="3500"/>
                    <a:pt x="2276" y="3500"/>
                  </a:cubicBezTo>
                  <a:cubicBezTo>
                    <a:pt x="2276" y="3774"/>
                    <a:pt x="2054" y="3996"/>
                    <a:pt x="1780" y="3996"/>
                  </a:cubicBezTo>
                  <a:cubicBezTo>
                    <a:pt x="1779" y="3996"/>
                    <a:pt x="1778" y="3996"/>
                    <a:pt x="1778" y="3996"/>
                  </a:cubicBezTo>
                  <a:cubicBezTo>
                    <a:pt x="1778" y="3997"/>
                    <a:pt x="1778" y="3997"/>
                    <a:pt x="1778" y="3997"/>
                  </a:cubicBezTo>
                  <a:cubicBezTo>
                    <a:pt x="1574" y="3997"/>
                    <a:pt x="1574" y="3997"/>
                    <a:pt x="1574" y="3997"/>
                  </a:cubicBezTo>
                  <a:cubicBezTo>
                    <a:pt x="1574" y="3997"/>
                    <a:pt x="1574" y="3997"/>
                    <a:pt x="1574" y="3997"/>
                  </a:cubicBezTo>
                  <a:cubicBezTo>
                    <a:pt x="445" y="3997"/>
                    <a:pt x="445" y="3997"/>
                    <a:pt x="445" y="3997"/>
                  </a:cubicBezTo>
                  <a:cubicBezTo>
                    <a:pt x="445" y="3997"/>
                    <a:pt x="267" y="3999"/>
                    <a:pt x="126" y="4148"/>
                  </a:cubicBezTo>
                  <a:cubicBezTo>
                    <a:pt x="1" y="4280"/>
                    <a:pt x="0" y="4445"/>
                    <a:pt x="0" y="4445"/>
                  </a:cubicBezTo>
                  <a:cubicBezTo>
                    <a:pt x="0" y="4497"/>
                    <a:pt x="0" y="4497"/>
                    <a:pt x="0" y="4497"/>
                  </a:cubicBezTo>
                  <a:cubicBezTo>
                    <a:pt x="0" y="5123"/>
                    <a:pt x="0" y="5123"/>
                    <a:pt x="0" y="5123"/>
                  </a:cubicBezTo>
                  <a:cubicBezTo>
                    <a:pt x="0" y="5084"/>
                    <a:pt x="112" y="5052"/>
                    <a:pt x="250" y="5052"/>
                  </a:cubicBezTo>
                  <a:cubicBezTo>
                    <a:pt x="388" y="5052"/>
                    <a:pt x="500" y="5084"/>
                    <a:pt x="500" y="5123"/>
                  </a:cubicBezTo>
                  <a:cubicBezTo>
                    <a:pt x="500" y="4717"/>
                    <a:pt x="500" y="4717"/>
                    <a:pt x="500" y="4717"/>
                  </a:cubicBezTo>
                  <a:cubicBezTo>
                    <a:pt x="500" y="4717"/>
                    <a:pt x="490" y="4624"/>
                    <a:pt x="539" y="4564"/>
                  </a:cubicBezTo>
                  <a:cubicBezTo>
                    <a:pt x="593" y="4498"/>
                    <a:pt x="682" y="4497"/>
                    <a:pt x="682" y="4497"/>
                  </a:cubicBezTo>
                  <a:cubicBezTo>
                    <a:pt x="1143" y="4497"/>
                    <a:pt x="1143" y="4497"/>
                    <a:pt x="1143" y="4497"/>
                  </a:cubicBezTo>
                  <a:cubicBezTo>
                    <a:pt x="1143" y="4497"/>
                    <a:pt x="1143" y="4497"/>
                    <a:pt x="1143" y="4497"/>
                  </a:cubicBezTo>
                  <a:cubicBezTo>
                    <a:pt x="1683" y="4497"/>
                    <a:pt x="1683" y="4497"/>
                    <a:pt x="1683" y="4497"/>
                  </a:cubicBezTo>
                  <a:cubicBezTo>
                    <a:pt x="1683" y="4496"/>
                    <a:pt x="1683" y="4496"/>
                    <a:pt x="1683" y="4496"/>
                  </a:cubicBezTo>
                  <a:cubicBezTo>
                    <a:pt x="1684" y="4496"/>
                    <a:pt x="1686" y="4497"/>
                    <a:pt x="1687" y="4497"/>
                  </a:cubicBezTo>
                  <a:cubicBezTo>
                    <a:pt x="2289" y="4497"/>
                    <a:pt x="2776" y="4009"/>
                    <a:pt x="2776" y="3408"/>
                  </a:cubicBezTo>
                  <a:cubicBezTo>
                    <a:pt x="2776" y="2067"/>
                    <a:pt x="2776" y="2067"/>
                    <a:pt x="2776" y="2067"/>
                  </a:cubicBezTo>
                  <a:cubicBezTo>
                    <a:pt x="2776" y="1894"/>
                    <a:pt x="2776" y="1894"/>
                    <a:pt x="2776" y="1894"/>
                  </a:cubicBezTo>
                  <a:cubicBezTo>
                    <a:pt x="2776" y="1089"/>
                    <a:pt x="2776" y="1089"/>
                    <a:pt x="2776" y="1089"/>
                  </a:cubicBezTo>
                  <a:cubicBezTo>
                    <a:pt x="2776" y="488"/>
                    <a:pt x="2289" y="1"/>
                    <a:pt x="168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8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0" y="357830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fr-FR" sz="5000" b="1" dirty="0" err="1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Strategies</a:t>
            </a:r>
            <a:r>
              <a:rPr lang="fr-FR" sz="5000" b="1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fr-FR" sz="5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 mise sur le marché</a:t>
            </a:r>
            <a:endParaRPr lang="fr-FR" sz="50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97960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1ACEEE8-B83D-43B1-B651-34044AD5D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15" y="1727792"/>
            <a:ext cx="2000250" cy="13716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AC44946-F4D3-43BE-9839-2FA0027B5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327" y="2152650"/>
            <a:ext cx="1838325" cy="12763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3FB02A9-D8B2-42ED-BC74-911964B07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4491" y="1985907"/>
            <a:ext cx="2000250" cy="15430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A8391F0-002F-47F0-A153-64D9C00925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6020" y="3573942"/>
            <a:ext cx="1990725" cy="13335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FCEED14-0A11-4005-940C-B13107F881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6745" y="3578704"/>
            <a:ext cx="1552575" cy="13239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78B3C14-0B8A-430E-BBD7-7CDA1CAF43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7265" y="1652337"/>
            <a:ext cx="1609725" cy="132397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93397AD-F9C7-4976-8BC7-9550D5EC3D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7491" y="3844838"/>
            <a:ext cx="1857375" cy="10572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7F137F4-2EB5-4F14-BDAF-BE53F686D86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69040" y="1979133"/>
            <a:ext cx="1676400" cy="130492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40C7920-1EDF-4B31-A905-B65EAEF9361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60407" y="3758608"/>
            <a:ext cx="1914525" cy="124777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BD9AABD-DF4D-4DC4-884D-5423B62F7BF1}"/>
              </a:ext>
            </a:extLst>
          </p:cNvPr>
          <p:cNvSpPr/>
          <p:nvPr/>
        </p:nvSpPr>
        <p:spPr>
          <a:xfrm>
            <a:off x="5072615" y="318253"/>
            <a:ext cx="3328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u="sng" dirty="0"/>
              <a:t>Centre d’oncologie privé par régions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542B51-FC85-43EA-BB84-BE8C3D2381D2}"/>
              </a:ext>
            </a:extLst>
          </p:cNvPr>
          <p:cNvSpPr/>
          <p:nvPr/>
        </p:nvSpPr>
        <p:spPr>
          <a:xfrm>
            <a:off x="34470" y="1352174"/>
            <a:ext cx="845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Rabat</a:t>
            </a:r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567937-6C5D-49DC-B156-C3303DFCCB45}"/>
              </a:ext>
            </a:extLst>
          </p:cNvPr>
          <p:cNvSpPr/>
          <p:nvPr/>
        </p:nvSpPr>
        <p:spPr>
          <a:xfrm>
            <a:off x="62113" y="3389276"/>
            <a:ext cx="1412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Marrakech</a:t>
            </a:r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C28F4C-284B-44E0-82E2-40EA285382F1}"/>
              </a:ext>
            </a:extLst>
          </p:cNvPr>
          <p:cNvSpPr/>
          <p:nvPr/>
        </p:nvSpPr>
        <p:spPr>
          <a:xfrm>
            <a:off x="5528687" y="1467671"/>
            <a:ext cx="1568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Casablanca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BE247B-5341-4352-83E0-E37F6564346D}"/>
              </a:ext>
            </a:extLst>
          </p:cNvPr>
          <p:cNvSpPr/>
          <p:nvPr/>
        </p:nvSpPr>
        <p:spPr>
          <a:xfrm>
            <a:off x="10572746" y="1467671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err="1"/>
              <a:t>Fes</a:t>
            </a:r>
            <a:endParaRPr lang="fr-FR" b="1" dirty="0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FE213288-F6AF-4B34-99DA-20E9FDC719AF}"/>
              </a:ext>
            </a:extLst>
          </p:cNvPr>
          <p:cNvCxnSpPr/>
          <p:nvPr/>
        </p:nvCxnSpPr>
        <p:spPr>
          <a:xfrm>
            <a:off x="4320540" y="1418192"/>
            <a:ext cx="0" cy="5226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E405E0A8-06B5-4E58-95C7-8237677B23E4}"/>
              </a:ext>
            </a:extLst>
          </p:cNvPr>
          <p:cNvCxnSpPr/>
          <p:nvPr/>
        </p:nvCxnSpPr>
        <p:spPr>
          <a:xfrm>
            <a:off x="9144000" y="1467671"/>
            <a:ext cx="0" cy="5127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DE29091D-71A7-4102-B17C-8DEE11FF885D}"/>
              </a:ext>
            </a:extLst>
          </p:cNvPr>
          <p:cNvCxnSpPr/>
          <p:nvPr/>
        </p:nvCxnSpPr>
        <p:spPr>
          <a:xfrm>
            <a:off x="197015" y="3284058"/>
            <a:ext cx="41235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30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04EC1B-EA3E-4EB3-95FF-9CF7C0F04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538" y="300349"/>
            <a:ext cx="8610600" cy="1293028"/>
          </a:xfrm>
        </p:spPr>
        <p:txBody>
          <a:bodyPr>
            <a:normAutofit/>
          </a:bodyPr>
          <a:lstStyle/>
          <a:p>
            <a:r>
              <a:rPr lang="fr-FR" b="1" dirty="0">
                <a:latin typeface="Open Sans"/>
              </a:rPr>
              <a:t>FACTEURS Clés de succès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9C4A0F-DD58-4E99-8AC5-74B8E263F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i="1" u="sng" dirty="0"/>
              <a:t>Cibler les bons médecins</a:t>
            </a:r>
          </a:p>
          <a:p>
            <a:r>
              <a:rPr lang="fr-FR" dirty="0"/>
              <a:t>Implication des KOL dans le conseil d'administration et mise en place de projets avec des groupes collaboratifs</a:t>
            </a:r>
          </a:p>
          <a:p>
            <a:r>
              <a:rPr lang="fr-FR" dirty="0">
                <a:sym typeface="Wingdings" pitchFamily="2" charset="2"/>
              </a:rPr>
              <a:t>Rencontres locales pour en savoir plus et partager des expériences clinique </a:t>
            </a:r>
            <a:r>
              <a:rPr lang="fr-FR" dirty="0"/>
              <a:t>Example France  …</a:t>
            </a:r>
          </a:p>
          <a:p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304AFA4-2E77-42FA-808A-48F80A1E80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008"/>
          <a:stretch/>
        </p:blipFill>
        <p:spPr>
          <a:xfrm>
            <a:off x="7642050" y="2501159"/>
            <a:ext cx="3207099" cy="341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1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A87C4C-2416-4D32-8C85-FAEF64EBE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 fontScale="90000"/>
          </a:bodyPr>
          <a:lstStyle/>
          <a:p>
            <a:r>
              <a:rPr lang="fr-FR" dirty="0"/>
              <a:t>Secteur public : Kol SUR </a:t>
            </a:r>
            <a:r>
              <a:rPr lang="fr-FR" dirty="0" err="1"/>
              <a:t>cASABLANCA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5BCC89-16A7-414B-B154-9C6D9B0DD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u="sng" dirty="0"/>
              <a:t>CHU Casablanca :</a:t>
            </a:r>
          </a:p>
          <a:p>
            <a:pPr marL="0" indent="0">
              <a:buNone/>
            </a:pPr>
            <a:r>
              <a:rPr lang="fr-FR" dirty="0"/>
              <a:t>Chef de service : Professeur </a:t>
            </a:r>
            <a:r>
              <a:rPr lang="fr-FR" dirty="0" err="1"/>
              <a:t>Benyeder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Professeur </a:t>
            </a:r>
            <a:r>
              <a:rPr lang="fr-FR" dirty="0" err="1"/>
              <a:t>Jouhadi</a:t>
            </a:r>
            <a:r>
              <a:rPr lang="fr-FR" dirty="0"/>
              <a:t> Hassan : Radiothérapeute</a:t>
            </a:r>
          </a:p>
          <a:p>
            <a:pPr marL="0" indent="0">
              <a:buNone/>
            </a:pPr>
            <a:r>
              <a:rPr lang="fr-FR" dirty="0"/>
              <a:t>Professeur Nezha </a:t>
            </a:r>
            <a:r>
              <a:rPr lang="fr-FR" dirty="0" err="1"/>
              <a:t>Tawfik</a:t>
            </a:r>
            <a:r>
              <a:rPr lang="fr-FR" dirty="0"/>
              <a:t> : Radiothérapeute</a:t>
            </a:r>
          </a:p>
          <a:p>
            <a:pPr marL="0" indent="0">
              <a:buNone/>
            </a:pPr>
            <a:r>
              <a:rPr lang="fr-FR" dirty="0"/>
              <a:t>Professeur Sahraoui </a:t>
            </a:r>
            <a:r>
              <a:rPr lang="fr-FR" dirty="0" err="1"/>
              <a:t>Souha</a:t>
            </a:r>
            <a:r>
              <a:rPr lang="fr-FR" dirty="0"/>
              <a:t> :  Radiothérapeute</a:t>
            </a:r>
          </a:p>
          <a:p>
            <a:pPr marL="0" indent="0">
              <a:buNone/>
            </a:pPr>
            <a:r>
              <a:rPr lang="fr-FR" dirty="0"/>
              <a:t>Dr Zineb </a:t>
            </a:r>
            <a:r>
              <a:rPr lang="fr-FR" dirty="0" err="1"/>
              <a:t>Bouchbika</a:t>
            </a:r>
            <a:r>
              <a:rPr lang="fr-FR" dirty="0"/>
              <a:t> : </a:t>
            </a:r>
            <a:r>
              <a:rPr lang="fr-FR" dirty="0" err="1"/>
              <a:t>Radithérapeute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Docteur Nadia </a:t>
            </a:r>
            <a:r>
              <a:rPr lang="fr-FR" dirty="0" err="1"/>
              <a:t>Benchekroun</a:t>
            </a:r>
            <a:r>
              <a:rPr lang="fr-FR" dirty="0"/>
              <a:t> : oncologie médical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1E8C3AB-D315-4E20-A961-2B7A11C2C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86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BE2BDB-2FC6-4C0A-A723-2EE022108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170" y="1260627"/>
            <a:ext cx="3521830" cy="4953741"/>
          </a:xfrm>
        </p:spPr>
        <p:txBody>
          <a:bodyPr anchor="t">
            <a:normAutofit/>
          </a:bodyPr>
          <a:lstStyle/>
          <a:p>
            <a:r>
              <a:rPr lang="fr-FR" dirty="0"/>
              <a:t>Secteur public : KOL à Rabat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CD2486-D39A-4027-BDDD-58D5BA35A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1610" y="1260628"/>
            <a:ext cx="7004590" cy="28906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u="sng" dirty="0"/>
              <a:t>INO de Rabat :</a:t>
            </a:r>
          </a:p>
          <a:p>
            <a:r>
              <a:rPr lang="fr-FR" dirty="0"/>
              <a:t>Professeur Hassan </a:t>
            </a:r>
            <a:r>
              <a:rPr lang="fr-FR" dirty="0" err="1"/>
              <a:t>Rihani</a:t>
            </a:r>
            <a:r>
              <a:rPr lang="fr-FR" dirty="0"/>
              <a:t> : Chef de département oncologie à Rabat,</a:t>
            </a:r>
          </a:p>
          <a:p>
            <a:r>
              <a:rPr lang="fr-FR" dirty="0"/>
              <a:t>Professeur BOUTAYEB </a:t>
            </a:r>
            <a:r>
              <a:rPr lang="fr-FR" dirty="0" err="1"/>
              <a:t>Saber</a:t>
            </a:r>
            <a:r>
              <a:rPr lang="fr-FR" dirty="0"/>
              <a:t>: oncologue médical</a:t>
            </a:r>
          </a:p>
          <a:p>
            <a:r>
              <a:rPr lang="fr-FR" dirty="0"/>
              <a:t>Docteur Tayeb </a:t>
            </a:r>
            <a:r>
              <a:rPr lang="fr-FR" dirty="0" err="1"/>
              <a:t>Kebdani</a:t>
            </a:r>
            <a:r>
              <a:rPr lang="fr-FR" dirty="0"/>
              <a:t>: Radiothérapeute</a:t>
            </a:r>
          </a:p>
          <a:p>
            <a:r>
              <a:rPr lang="fr-FR" dirty="0"/>
              <a:t>Docteur </a:t>
            </a:r>
            <a:r>
              <a:rPr lang="fr-FR" dirty="0" err="1"/>
              <a:t>Nouredine</a:t>
            </a:r>
            <a:r>
              <a:rPr lang="fr-FR" dirty="0"/>
              <a:t> </a:t>
            </a:r>
            <a:r>
              <a:rPr lang="fr-FR" dirty="0" err="1"/>
              <a:t>Benjaafar</a:t>
            </a:r>
            <a:r>
              <a:rPr lang="fr-FR" dirty="0"/>
              <a:t>: Radiothérapeute</a:t>
            </a:r>
          </a:p>
          <a:p>
            <a:r>
              <a:rPr lang="fr-FR" dirty="0"/>
              <a:t>Hind </a:t>
            </a:r>
            <a:r>
              <a:rPr lang="fr-FR" dirty="0" err="1"/>
              <a:t>Mrabti</a:t>
            </a:r>
            <a:r>
              <a:rPr lang="fr-FR" dirty="0"/>
              <a:t> : Oncologue médical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A2098DA-FAE4-40EB-AB1C-49F6E2FDB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92724"/>
            <a:ext cx="12192000" cy="256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784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F5BD3BDC-9A01-4078-B545-A63834462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700334"/>
            <a:ext cx="10820400" cy="2290516"/>
          </a:xfr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E9FF875-808D-44B7-8576-7D7892CCD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68556"/>
            <a:ext cx="3781425" cy="36894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29DAB70-4A05-4EDE-9FA2-E07B8FBAFB76}"/>
              </a:ext>
            </a:extLst>
          </p:cNvPr>
          <p:cNvSpPr/>
          <p:nvPr/>
        </p:nvSpPr>
        <p:spPr>
          <a:xfrm>
            <a:off x="4961206" y="350266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clinique le littoral</a:t>
            </a:r>
          </a:p>
          <a:p>
            <a:r>
              <a:rPr lang="fr-FR" dirty="0"/>
              <a:t>Pr Redouane </a:t>
            </a:r>
            <a:r>
              <a:rPr lang="fr-FR" dirty="0" err="1"/>
              <a:t>Semlali</a:t>
            </a:r>
            <a:r>
              <a:rPr lang="fr-FR" dirty="0"/>
              <a:t> :  Radiothérapeute </a:t>
            </a:r>
          </a:p>
        </p:txBody>
      </p:sp>
    </p:spTree>
    <p:extLst>
      <p:ext uri="{BB962C8B-B14F-4D97-AF65-F5344CB8AC3E}">
        <p14:creationId xmlns:p14="http://schemas.microsoft.com/office/powerpoint/2010/main" val="2608495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F57A6BE5-44B9-4CF0-939B-E191A8318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9062" y="360973"/>
            <a:ext cx="7386638" cy="2374944"/>
          </a:xfr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77AD1C6-4258-4E80-A977-25CAAE4FE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11" y="3341429"/>
            <a:ext cx="2806700" cy="350837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178D96B-08E1-427F-8B6B-D9A5B22F4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0550" y="3059648"/>
            <a:ext cx="2909909" cy="379015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1D24693-83CA-41AC-9BDA-8AD6280156F7}"/>
              </a:ext>
            </a:extLst>
          </p:cNvPr>
          <p:cNvSpPr/>
          <p:nvPr/>
        </p:nvSpPr>
        <p:spPr>
          <a:xfrm>
            <a:off x="8328421" y="2247542"/>
            <a:ext cx="360639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Centre </a:t>
            </a:r>
            <a:r>
              <a:rPr lang="fr-FR" dirty="0" err="1"/>
              <a:t>alkindy</a:t>
            </a:r>
            <a:r>
              <a:rPr lang="fr-FR" dirty="0"/>
              <a:t>:</a:t>
            </a:r>
          </a:p>
          <a:p>
            <a:r>
              <a:rPr lang="fr-FR" dirty="0"/>
              <a:t>Dr Mohamed el </a:t>
            </a:r>
            <a:r>
              <a:rPr lang="fr-FR" dirty="0" err="1"/>
              <a:t>morchid</a:t>
            </a:r>
            <a:r>
              <a:rPr lang="fr-FR" dirty="0"/>
              <a:t>: Radiothérapeute</a:t>
            </a:r>
          </a:p>
          <a:p>
            <a:r>
              <a:rPr lang="fr-FR" dirty="0"/>
              <a:t>Dr Abdelatif </a:t>
            </a:r>
            <a:r>
              <a:rPr lang="fr-FR" dirty="0" err="1"/>
              <a:t>Bouih</a:t>
            </a:r>
            <a:r>
              <a:rPr lang="fr-FR" dirty="0"/>
              <a:t> : Radiothérapeute</a:t>
            </a:r>
          </a:p>
          <a:p>
            <a:r>
              <a:rPr lang="fr-FR" dirty="0"/>
              <a:t>Dr </a:t>
            </a:r>
            <a:r>
              <a:rPr lang="fr-FR" dirty="0" err="1"/>
              <a:t>Said</a:t>
            </a:r>
            <a:r>
              <a:rPr lang="fr-FR" dirty="0"/>
              <a:t> </a:t>
            </a:r>
            <a:r>
              <a:rPr lang="fr-FR" dirty="0" err="1"/>
              <a:t>Tachfine</a:t>
            </a:r>
            <a:r>
              <a:rPr lang="fr-FR" dirty="0"/>
              <a:t> :oncologue médical</a:t>
            </a:r>
          </a:p>
          <a:p>
            <a:endParaRPr lang="fr-FR" dirty="0"/>
          </a:p>
        </p:txBody>
      </p:sp>
      <p:pic>
        <p:nvPicPr>
          <p:cNvPr id="1026" name="Picture 2" descr="null">
            <a:extLst>
              <a:ext uri="{FF2B5EF4-FFF2-40B4-BE49-F238E27FC236}">
                <a16:creationId xmlns:a16="http://schemas.microsoft.com/office/drawing/2014/main" id="{425520B5-5FDB-4C18-98D0-353EE516C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721" y="3309937"/>
            <a:ext cx="2806700" cy="350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751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256A10-5891-479C-AE4C-57D120F3F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Secteur privé : kol à Casablanca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B39D2F-851E-4859-95BC-7F8FA5B23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2F509DF-2B4E-4CD1-A3C0-3E2C6CE2A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194560"/>
            <a:ext cx="3278153" cy="437650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7150B6C-0097-4F95-A550-A9EA89FD8D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540" r="6059" b="39156"/>
          <a:stretch/>
        </p:blipFill>
        <p:spPr>
          <a:xfrm>
            <a:off x="3963953" y="2057401"/>
            <a:ext cx="6432072" cy="108379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F8A96D5-DBB7-4D8E-9BEA-79075D86D456}"/>
              </a:ext>
            </a:extLst>
          </p:cNvPr>
          <p:cNvSpPr txBox="1"/>
          <p:nvPr/>
        </p:nvSpPr>
        <p:spPr>
          <a:xfrm>
            <a:off x="4210050" y="3752850"/>
            <a:ext cx="6432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Centre d’oncologie Ryad: </a:t>
            </a:r>
          </a:p>
          <a:p>
            <a:r>
              <a:rPr lang="fr-FR" dirty="0"/>
              <a:t>Pr Abdelkader </a:t>
            </a:r>
            <a:r>
              <a:rPr lang="fr-FR" dirty="0" err="1"/>
              <a:t>Acharki</a:t>
            </a:r>
            <a:r>
              <a:rPr lang="fr-FR" dirty="0"/>
              <a:t>  : Radiothérapeute</a:t>
            </a:r>
          </a:p>
        </p:txBody>
      </p:sp>
    </p:spTree>
    <p:extLst>
      <p:ext uri="{BB962C8B-B14F-4D97-AF65-F5344CB8AC3E}">
        <p14:creationId xmlns:p14="http://schemas.microsoft.com/office/powerpoint/2010/main" val="2941019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4CC2E7-5EEA-43C6-8A71-5AA607757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Secteur privé : kol à Rabat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00262A-BA53-4706-8AAC-B34C81931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6100" y="2194561"/>
            <a:ext cx="4610100" cy="2387600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Clinique </a:t>
            </a:r>
            <a:r>
              <a:rPr lang="fr-FR" dirty="0" err="1"/>
              <a:t>Nakhil</a:t>
            </a:r>
            <a:r>
              <a:rPr lang="fr-FR" dirty="0"/>
              <a:t> : </a:t>
            </a:r>
          </a:p>
          <a:p>
            <a:pPr marL="0" indent="0">
              <a:buNone/>
            </a:pPr>
            <a:r>
              <a:rPr lang="fr-FR" dirty="0"/>
              <a:t>Dr Alami Omar : oncologue médical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4F8CA1D-B8EE-4B74-8F99-5440CD55C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137" y="4132043"/>
            <a:ext cx="7396163" cy="272595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6298DDC-E668-499A-892F-331EE9A84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611503"/>
            <a:ext cx="3773599" cy="394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45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74BE5158-449D-4C54-916B-2D841828F8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3304" b="23703"/>
          <a:stretch/>
        </p:blipFill>
        <p:spPr>
          <a:xfrm>
            <a:off x="6096000" y="571122"/>
            <a:ext cx="5695950" cy="2040695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7B7D07E-2A2E-4EF0-9D71-02E9733CE601}"/>
              </a:ext>
            </a:extLst>
          </p:cNvPr>
          <p:cNvSpPr/>
          <p:nvPr/>
        </p:nvSpPr>
        <p:spPr>
          <a:xfrm>
            <a:off x="6714979" y="324156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Clinique </a:t>
            </a:r>
            <a:r>
              <a:rPr lang="fr-FR" dirty="0" err="1"/>
              <a:t>alazhar</a:t>
            </a:r>
            <a:r>
              <a:rPr lang="fr-FR" dirty="0"/>
              <a:t> :</a:t>
            </a:r>
          </a:p>
          <a:p>
            <a:r>
              <a:rPr lang="fr-FR" dirty="0"/>
              <a:t>Faouzi Habib: </a:t>
            </a:r>
            <a:r>
              <a:rPr lang="fr-FR" dirty="0" err="1"/>
              <a:t>Radiothéraopeute</a:t>
            </a:r>
            <a:r>
              <a:rPr lang="fr-FR" dirty="0"/>
              <a:t>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8CD80E1-987D-4232-ACC1-5ADC4DCF08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129" b="-1024"/>
          <a:stretch/>
        </p:blipFill>
        <p:spPr>
          <a:xfrm>
            <a:off x="921565" y="1378634"/>
            <a:ext cx="4395656" cy="423841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190F952-25AD-4F0F-8AE7-7B9BC238025C}"/>
              </a:ext>
            </a:extLst>
          </p:cNvPr>
          <p:cNvSpPr/>
          <p:nvPr/>
        </p:nvSpPr>
        <p:spPr>
          <a:xfrm>
            <a:off x="618979" y="596371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fr-FR" b="1" i="1" dirty="0">
                <a:solidFill>
                  <a:srgbClr val="424040"/>
                </a:solidFill>
                <a:latin typeface="Lato"/>
              </a:rPr>
              <a:t> Président de la Fédération des centres d’oncologie au Maroc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7056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697E0-228F-48FC-955C-9C46F879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59" y="764373"/>
            <a:ext cx="6257291" cy="1293028"/>
          </a:xfrm>
        </p:spPr>
        <p:txBody>
          <a:bodyPr>
            <a:normAutofit/>
          </a:bodyPr>
          <a:lstStyle/>
          <a:p>
            <a:r>
              <a:rPr lang="fr-FR" sz="3100"/>
              <a:t>Kol orienté cancer gastrique et colorectal .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F8CA2C-B875-4FDD-AE45-75F5F239B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257290" cy="4024125"/>
          </a:xfrm>
        </p:spPr>
        <p:txBody>
          <a:bodyPr>
            <a:normAutofit/>
          </a:bodyPr>
          <a:lstStyle/>
          <a:p>
            <a:r>
              <a:rPr lang="fr-FR" dirty="0"/>
              <a:t>Dr Zineb </a:t>
            </a:r>
            <a:r>
              <a:rPr lang="fr-FR" dirty="0" err="1"/>
              <a:t>Bouchbika</a:t>
            </a:r>
            <a:r>
              <a:rPr lang="fr-FR" dirty="0"/>
              <a:t> : </a:t>
            </a:r>
            <a:r>
              <a:rPr lang="fr-FR" dirty="0" err="1"/>
              <a:t>Radithérapeute</a:t>
            </a:r>
            <a:endParaRPr lang="fr-FR" dirty="0"/>
          </a:p>
          <a:p>
            <a:r>
              <a:rPr lang="fr-FR" dirty="0"/>
              <a:t> Professeur </a:t>
            </a:r>
            <a:r>
              <a:rPr lang="fr-FR" dirty="0" err="1"/>
              <a:t>Benyeder</a:t>
            </a:r>
            <a:r>
              <a:rPr lang="fr-FR" dirty="0"/>
              <a:t> :  </a:t>
            </a:r>
            <a:r>
              <a:rPr lang="fr-FR" dirty="0" err="1"/>
              <a:t>Radiothéraopeute</a:t>
            </a:r>
            <a:r>
              <a:rPr lang="fr-FR" dirty="0"/>
              <a:t> </a:t>
            </a:r>
          </a:p>
          <a:p>
            <a:r>
              <a:rPr lang="fr-FR" dirty="0"/>
              <a:t>Faouzi Habib : </a:t>
            </a:r>
            <a:r>
              <a:rPr lang="fr-FR" dirty="0" err="1"/>
              <a:t>Radiothéraopeute</a:t>
            </a:r>
            <a:r>
              <a:rPr lang="fr-FR" dirty="0"/>
              <a:t>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61A1A7A-EF5F-464B-8D09-8AB0B3DA13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94" r="27917" b="-1"/>
          <a:stretch/>
        </p:blipFill>
        <p:spPr>
          <a:xfrm>
            <a:off x="7519416" y="10"/>
            <a:ext cx="4672584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811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6233147" y="2172213"/>
            <a:ext cx="52791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fr-FR" sz="2000" dirty="0" err="1">
                <a:latin typeface="Open Sans" panose="020B0606030504020204" pitchFamily="34" charset="0"/>
              </a:rPr>
              <a:t>Lonsurf</a:t>
            </a:r>
            <a:r>
              <a:rPr lang="fr-FR" sz="2000" dirty="0">
                <a:latin typeface="Open Sans" panose="020B0606030504020204" pitchFamily="34" charset="0"/>
              </a:rPr>
              <a:t> est le seul traitement approuvé et recommandé en 3ème ligne dans le </a:t>
            </a:r>
            <a:r>
              <a:rPr lang="fr-FR" sz="2000" dirty="0" err="1">
                <a:latin typeface="Open Sans" panose="020B0606030504020204" pitchFamily="34" charset="0"/>
              </a:rPr>
              <a:t>CCRm</a:t>
            </a:r>
            <a:r>
              <a:rPr lang="fr-FR" sz="2000" dirty="0">
                <a:latin typeface="Open Sans" panose="020B0606030504020204" pitchFamily="34" charset="0"/>
              </a:rPr>
              <a:t> et le cancer gastrique en augmentant la survie tout en préservant le statut de performance et la qualité de vie 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6233148" y="3925514"/>
            <a:ext cx="52791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fr-FR" sz="2000" dirty="0">
                <a:latin typeface="Open Sans" panose="020B0606030504020204" pitchFamily="34" charset="0"/>
              </a:rPr>
              <a:t>Aide les patients en forme active à vivre plus longtemps et reste éligible pour des traitement ultérieur et </a:t>
            </a:r>
            <a:r>
              <a:rPr lang="fr-FR" sz="2000" dirty="0" err="1">
                <a:latin typeface="Open Sans" panose="020B0606030504020204" pitchFamily="34" charset="0"/>
              </a:rPr>
              <a:t>benéficient</a:t>
            </a:r>
            <a:r>
              <a:rPr lang="fr-FR" sz="2000" dirty="0">
                <a:latin typeface="Open Sans" panose="020B0606030504020204" pitchFamily="34" charset="0"/>
              </a:rPr>
              <a:t> le plus possible d’un soin continue et  optimal quand ils ont une faible charge tumoral et une maladie moins agressive</a:t>
            </a:r>
            <a:endParaRPr lang="fr-FR" sz="2000" dirty="0">
              <a:latin typeface="Open Sans" panose="020B060603050402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424965" y="4088292"/>
            <a:ext cx="506366" cy="506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5" name="Oval 14"/>
          <p:cNvSpPr/>
          <p:nvPr/>
        </p:nvSpPr>
        <p:spPr>
          <a:xfrm>
            <a:off x="5424965" y="2261698"/>
            <a:ext cx="506366" cy="506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C885BB7-CD68-4D90-9D43-D52B807CA02C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87E8C3-2321-468E-B296-7D1443A4636C}"/>
              </a:ext>
            </a:extLst>
          </p:cNvPr>
          <p:cNvSpPr txBox="1"/>
          <p:nvPr/>
        </p:nvSpPr>
        <p:spPr>
          <a:xfrm>
            <a:off x="0" y="638928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www.yourwebsite.com</a:t>
            </a:r>
          </a:p>
        </p:txBody>
      </p:sp>
      <p:pic>
        <p:nvPicPr>
          <p:cNvPr id="19" name="Espace réservé du contenu 4">
            <a:extLst>
              <a:ext uri="{FF2B5EF4-FFF2-40B4-BE49-F238E27FC236}">
                <a16:creationId xmlns:a16="http://schemas.microsoft.com/office/drawing/2014/main" id="{30A86C63-880F-40CE-80A6-897DB9EB1E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85" r="10334"/>
          <a:stretch/>
        </p:blipFill>
        <p:spPr>
          <a:xfrm rot="840433">
            <a:off x="528093" y="1527983"/>
            <a:ext cx="3929526" cy="4259642"/>
          </a:xfrm>
          <a:prstGeom prst="rect">
            <a:avLst/>
          </a:prstGeom>
        </p:spPr>
      </p:pic>
      <p:sp>
        <p:nvSpPr>
          <p:cNvPr id="21" name="TextBox 9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2248808" y="456014"/>
            <a:ext cx="66287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5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Axe </a:t>
            </a:r>
            <a:r>
              <a:rPr lang="en-GB" sz="5000" b="1" dirty="0" err="1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promotionnel</a:t>
            </a:r>
            <a:endParaRPr lang="en-GB" sz="50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lvl="0" algn="ctr">
              <a:defRPr/>
            </a:pPr>
            <a:r>
              <a:rPr lang="en-GB" sz="5000" b="1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endParaRPr lang="en-GB" sz="50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16980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 animBg="1"/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30C9D6-2D7E-41DB-B2FA-DA3446357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fr-FR" dirty="0"/>
              <a:t>Organisation bien structurée (</a:t>
            </a:r>
            <a:r>
              <a:rPr lang="fr-FR" dirty="0" err="1"/>
              <a:t>medical</a:t>
            </a:r>
            <a:r>
              <a:rPr lang="fr-FR" dirty="0"/>
              <a:t>-</a:t>
            </a:r>
            <a:r>
              <a:rPr lang="fr-FR" dirty="0" err="1"/>
              <a:t>mkt</a:t>
            </a:r>
            <a:r>
              <a:rPr lang="fr-FR" dirty="0"/>
              <a:t>-sales-</a:t>
            </a:r>
            <a:r>
              <a:rPr lang="fr-FR" dirty="0" err="1"/>
              <a:t>market</a:t>
            </a:r>
            <a:r>
              <a:rPr lang="fr-FR" dirty="0"/>
              <a:t> </a:t>
            </a:r>
            <a:r>
              <a:rPr lang="fr-FR" dirty="0" err="1"/>
              <a:t>access</a:t>
            </a:r>
            <a:r>
              <a:rPr lang="fr-FR" dirty="0"/>
              <a:t>)</a:t>
            </a:r>
          </a:p>
          <a:p>
            <a:r>
              <a:rPr lang="fr-FR" dirty="0"/>
              <a:t>Équipe de lancement </a:t>
            </a:r>
            <a:r>
              <a:rPr lang="fr-FR" dirty="0" err="1"/>
              <a:t>interfonctionnelle</a:t>
            </a:r>
            <a:r>
              <a:rPr lang="fr-FR" dirty="0"/>
              <a:t> avec plan d'action intégré</a:t>
            </a:r>
          </a:p>
          <a:p>
            <a:endParaRPr lang="fr-FR" dirty="0"/>
          </a:p>
          <a:p>
            <a:r>
              <a:rPr lang="fr-FR" dirty="0"/>
              <a:t>Formation de haut niveau des équipes (formation initiale et continue)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F7FEBFD-FF12-4333-B153-329BB9059E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81" r="-4" b="5624"/>
          <a:stretch/>
        </p:blipFill>
        <p:spPr bwMode="auto">
          <a:xfrm>
            <a:off x="7861238" y="933693"/>
            <a:ext cx="3644962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127E72FF-BB48-4323-98D4-06C88CEA72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" r="13154" b="-4"/>
          <a:stretch/>
        </p:blipFill>
        <p:spPr bwMode="auto">
          <a:xfrm>
            <a:off x="7861238" y="3588301"/>
            <a:ext cx="3644962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4A493CDC-11FC-4B25-A9A2-17AB4BA5E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19125" y="763588"/>
            <a:ext cx="6832600" cy="129381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PRÉ-LANCEMENT, facteurs clés de succès et enseignements clés</a:t>
            </a:r>
            <a:endParaRPr kumimoji="0" lang="fr-FR" altLang="fr-FR" b="0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382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C5FD56E2-F413-444A-90F3-AC5CF64E10CC}"/>
              </a:ext>
            </a:extLst>
          </p:cNvPr>
          <p:cNvGrpSpPr/>
          <p:nvPr/>
        </p:nvGrpSpPr>
        <p:grpSpPr>
          <a:xfrm>
            <a:off x="2364788" y="1417289"/>
            <a:ext cx="7462424" cy="1206815"/>
            <a:chOff x="4" y="0"/>
            <a:chExt cx="7462424" cy="120681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EB559C3-D439-4B2C-A6C1-629A8D242826}"/>
                </a:ext>
              </a:extLst>
            </p:cNvPr>
            <p:cNvSpPr/>
            <p:nvPr/>
          </p:nvSpPr>
          <p:spPr>
            <a:xfrm>
              <a:off x="4" y="0"/>
              <a:ext cx="7462424" cy="120681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E8B22FBA-B471-4FA6-9678-CFE128B5AEE8}"/>
                </a:ext>
              </a:extLst>
            </p:cNvPr>
            <p:cNvSpPr txBox="1"/>
            <p:nvPr/>
          </p:nvSpPr>
          <p:spPr>
            <a:xfrm>
              <a:off x="4" y="0"/>
              <a:ext cx="7462424" cy="12068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200" b="1" u="sng" kern="1200" dirty="0"/>
                <a:t>Formation </a:t>
              </a:r>
              <a:r>
                <a:rPr lang="fr-FR" sz="1200" b="1" u="sng" kern="1200" dirty="0" err="1"/>
                <a:t>MedRep</a:t>
              </a:r>
              <a:r>
                <a:rPr lang="fr-FR" sz="1200" b="1" u="sng" kern="1200" dirty="0"/>
                <a:t> de haut niveau</a:t>
              </a:r>
              <a:endParaRPr lang="en-US" sz="1200" kern="1200" dirty="0"/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DCBA6E1B-061D-419F-8A3A-54D8612956A2}"/>
              </a:ext>
            </a:extLst>
          </p:cNvPr>
          <p:cNvGrpSpPr/>
          <p:nvPr/>
        </p:nvGrpSpPr>
        <p:grpSpPr>
          <a:xfrm>
            <a:off x="2877826" y="2825943"/>
            <a:ext cx="2011359" cy="1206815"/>
            <a:chOff x="513042" y="1408654"/>
            <a:chExt cx="2011359" cy="120681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C9B5703-7376-4678-8FD3-D233253764FE}"/>
                </a:ext>
              </a:extLst>
            </p:cNvPr>
            <p:cNvSpPr/>
            <p:nvPr/>
          </p:nvSpPr>
          <p:spPr>
            <a:xfrm>
              <a:off x="513042" y="1408654"/>
              <a:ext cx="2011359" cy="120681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025399F8-12CC-425D-9F24-5F69FCB6B7AA}"/>
                </a:ext>
              </a:extLst>
            </p:cNvPr>
            <p:cNvSpPr txBox="1"/>
            <p:nvPr/>
          </p:nvSpPr>
          <p:spPr>
            <a:xfrm>
              <a:off x="513042" y="1408654"/>
              <a:ext cx="2011359" cy="12068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200" kern="1200"/>
                <a:t>Sujets clés pour personnaliser les appels Lonsurf</a:t>
              </a:r>
              <a:endParaRPr lang="en-US" sz="1200" kern="120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E39BCF12-7A33-40D3-9C46-234F130DD1EE}"/>
              </a:ext>
            </a:extLst>
          </p:cNvPr>
          <p:cNvGrpSpPr/>
          <p:nvPr/>
        </p:nvGrpSpPr>
        <p:grpSpPr>
          <a:xfrm>
            <a:off x="5090321" y="2825943"/>
            <a:ext cx="2011359" cy="1206815"/>
            <a:chOff x="2725537" y="1408654"/>
            <a:chExt cx="2011359" cy="120681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35D306F-7EDC-4A9E-8244-E928FF2E1D03}"/>
                </a:ext>
              </a:extLst>
            </p:cNvPr>
            <p:cNvSpPr/>
            <p:nvPr/>
          </p:nvSpPr>
          <p:spPr>
            <a:xfrm>
              <a:off x="2725537" y="1408654"/>
              <a:ext cx="2011359" cy="120681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D164A6BA-FC7E-45B8-99A7-91F336DA77F7}"/>
                </a:ext>
              </a:extLst>
            </p:cNvPr>
            <p:cNvSpPr txBox="1"/>
            <p:nvPr/>
          </p:nvSpPr>
          <p:spPr>
            <a:xfrm>
              <a:off x="2725537" y="1408654"/>
              <a:ext cx="2011359" cy="12068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200" kern="1200" dirty="0"/>
                <a:t>Comprendre nos prescripteurs et leurs attentes (objectifs de traitement / critères de choix des médicaments)</a:t>
              </a:r>
              <a:endParaRPr lang="en-US" sz="1200" kern="1200" dirty="0"/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F873D6CA-A495-47C7-9327-4F65479871CD}"/>
              </a:ext>
            </a:extLst>
          </p:cNvPr>
          <p:cNvGrpSpPr/>
          <p:nvPr/>
        </p:nvGrpSpPr>
        <p:grpSpPr>
          <a:xfrm>
            <a:off x="7302816" y="2825943"/>
            <a:ext cx="2011359" cy="1206815"/>
            <a:chOff x="4938032" y="1408654"/>
            <a:chExt cx="2011359" cy="120681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3FE1F7C-AC99-4F38-A07A-1DDF947C115F}"/>
                </a:ext>
              </a:extLst>
            </p:cNvPr>
            <p:cNvSpPr/>
            <p:nvPr/>
          </p:nvSpPr>
          <p:spPr>
            <a:xfrm>
              <a:off x="4938032" y="1408654"/>
              <a:ext cx="2011359" cy="120681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131DC26F-64C4-4584-8EF9-A184D9ED6334}"/>
                </a:ext>
              </a:extLst>
            </p:cNvPr>
            <p:cNvSpPr txBox="1"/>
            <p:nvPr/>
          </p:nvSpPr>
          <p:spPr>
            <a:xfrm>
              <a:off x="4938032" y="1408654"/>
              <a:ext cx="2011359" cy="12068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200" kern="1200"/>
                <a:t>Parler le «même langage» (ligne, concepts de rechallenge / réintroduction)</a:t>
              </a:r>
              <a:endParaRPr lang="en-US" sz="1200" kern="1200"/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816C5D8B-D660-41A6-90E2-08D1C5209F53}"/>
              </a:ext>
            </a:extLst>
          </p:cNvPr>
          <p:cNvGrpSpPr/>
          <p:nvPr/>
        </p:nvGrpSpPr>
        <p:grpSpPr>
          <a:xfrm>
            <a:off x="3984073" y="4233895"/>
            <a:ext cx="2011359" cy="1206815"/>
            <a:chOff x="1619289" y="2816606"/>
            <a:chExt cx="2011359" cy="120681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6290C8E-F5E7-419F-81A3-7476D31D0D14}"/>
                </a:ext>
              </a:extLst>
            </p:cNvPr>
            <p:cNvSpPr/>
            <p:nvPr/>
          </p:nvSpPr>
          <p:spPr>
            <a:xfrm>
              <a:off x="1619289" y="2816606"/>
              <a:ext cx="2011359" cy="120681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CA5088EF-7928-4B1F-BF7D-F47C1A5ED70B}"/>
                </a:ext>
              </a:extLst>
            </p:cNvPr>
            <p:cNvSpPr txBox="1"/>
            <p:nvPr/>
          </p:nvSpPr>
          <p:spPr>
            <a:xfrm>
              <a:off x="1619289" y="2816606"/>
              <a:ext cx="2011359" cy="12068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200" kern="1200"/>
                <a:t>Avoir une connaissance approfondie et une mise à jour sur les principaux résultats des essais et le séquençage du traitement</a:t>
              </a:r>
              <a:endParaRPr lang="en-US" sz="1200" kern="1200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260AAAC0-17E3-47F3-AEB7-41D50B121747}"/>
              </a:ext>
            </a:extLst>
          </p:cNvPr>
          <p:cNvGrpSpPr/>
          <p:nvPr/>
        </p:nvGrpSpPr>
        <p:grpSpPr>
          <a:xfrm>
            <a:off x="6196568" y="4233895"/>
            <a:ext cx="2011359" cy="1206815"/>
            <a:chOff x="3831784" y="2816606"/>
            <a:chExt cx="2011359" cy="120681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2D70FFB-7D7B-41BC-BDA8-7EF99F85341A}"/>
                </a:ext>
              </a:extLst>
            </p:cNvPr>
            <p:cNvSpPr/>
            <p:nvPr/>
          </p:nvSpPr>
          <p:spPr>
            <a:xfrm>
              <a:off x="3831784" y="2816606"/>
              <a:ext cx="2011359" cy="120681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9E2DB3E0-D495-481B-9177-4BBB233DB8B6}"/>
                </a:ext>
              </a:extLst>
            </p:cNvPr>
            <p:cNvSpPr txBox="1"/>
            <p:nvPr/>
          </p:nvSpPr>
          <p:spPr>
            <a:xfrm>
              <a:off x="3831784" y="2816606"/>
              <a:ext cx="2011359" cy="12068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200" kern="1200"/>
                <a:t>Benchmarking de la communication des concurrents pour une adaptation continue des réponses</a:t>
              </a:r>
              <a:endParaRPr lang="en-US" sz="1200" kern="120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9801FC3-E247-41C0-9B1B-0F86FD791848}"/>
              </a:ext>
            </a:extLst>
          </p:cNvPr>
          <p:cNvSpPr/>
          <p:nvPr/>
        </p:nvSpPr>
        <p:spPr>
          <a:xfrm>
            <a:off x="5872106" y="427728"/>
            <a:ext cx="3092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FACTEURS Clés de succès </a:t>
            </a:r>
          </a:p>
        </p:txBody>
      </p:sp>
    </p:spTree>
    <p:extLst>
      <p:ext uri="{BB962C8B-B14F-4D97-AF65-F5344CB8AC3E}">
        <p14:creationId xmlns:p14="http://schemas.microsoft.com/office/powerpoint/2010/main" val="1334777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C69970D-24A6-4AA7-98FC-10CA10AE13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Assurer les bonnes pratiques cliniques de Lonsurf</a:t>
            </a:r>
            <a:endParaRPr kumimoji="0" lang="fr-FR" altLang="fr-FR" b="0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9FD7173-EAF5-44A2-A5E4-B3FE988238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3498736"/>
            <a:ext cx="4151243" cy="141577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Assurer les bonnes pratiques de prescription de Lonsurf à l'initiation et pendant le traitement</a:t>
            </a:r>
            <a:endParaRPr kumimoji="0" lang="fr-FR" altLang="fr-FR" b="0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E4F29C7-5A33-4EA0-BA7C-A2CF91D13A77}"/>
              </a:ext>
            </a:extLst>
          </p:cNvPr>
          <p:cNvSpPr txBox="1"/>
          <p:nvPr/>
        </p:nvSpPr>
        <p:spPr>
          <a:xfrm>
            <a:off x="6096000" y="3498736"/>
            <a:ext cx="3790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Suivez KPI</a:t>
            </a:r>
          </a:p>
          <a:p>
            <a:r>
              <a:rPr lang="fr-FR"/>
              <a:t>Rapport 15 / 20mg,</a:t>
            </a:r>
          </a:p>
          <a:p>
            <a:r>
              <a:rPr lang="fr-FR"/>
              <a:t>Objectif 40/60%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8596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011CC6-1918-47EF-A9B4-350D66323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Mettez vous à la place du patient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43338E-A016-4389-8394-329595CB3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Aider les patients traités par LONSURF à adhérer à leur traitement</a:t>
            </a:r>
          </a:p>
          <a:p>
            <a:r>
              <a:rPr lang="fr-FR" dirty="0"/>
              <a:t>Matériel éducatif pour les patients</a:t>
            </a:r>
          </a:p>
          <a:p>
            <a:r>
              <a:rPr lang="fr-FR" dirty="0"/>
              <a:t>Calendrier des patients</a:t>
            </a:r>
          </a:p>
          <a:p>
            <a:r>
              <a:rPr lang="fr-FR" dirty="0"/>
              <a:t>Service éducatif pour les pharmacies de détail</a:t>
            </a:r>
          </a:p>
        </p:txBody>
      </p:sp>
    </p:spTree>
    <p:extLst>
      <p:ext uri="{BB962C8B-B14F-4D97-AF65-F5344CB8AC3E}">
        <p14:creationId xmlns:p14="http://schemas.microsoft.com/office/powerpoint/2010/main" val="1738816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27C458-C1F6-47E7-91FE-7BA92E4C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922" y="0"/>
            <a:ext cx="6533501" cy="1263664"/>
          </a:xfrm>
        </p:spPr>
        <p:txBody>
          <a:bodyPr anchor="b">
            <a:normAutofit/>
          </a:bodyPr>
          <a:lstStyle/>
          <a:p>
            <a:pPr algn="l"/>
            <a:r>
              <a:rPr lang="fr-FR" sz="1500" dirty="0"/>
              <a:t>Principaux facteurs de succès et actions</a:t>
            </a:r>
            <a:br>
              <a:rPr lang="fr-FR" sz="1500" dirty="0"/>
            </a:br>
            <a:r>
              <a:rPr lang="fr-FR" sz="1500" dirty="0"/>
              <a:t>Après avoir lancé avec succès </a:t>
            </a:r>
            <a:r>
              <a:rPr lang="fr-FR" sz="1500" dirty="0" err="1"/>
              <a:t>mCRC</a:t>
            </a:r>
            <a:r>
              <a:rPr lang="fr-FR" sz="1500" dirty="0"/>
              <a:t>, augmentez la valeur de LONSURF en montrant la cohérence de la date entre </a:t>
            </a:r>
            <a:r>
              <a:rPr lang="fr-FR" sz="1500" dirty="0" err="1"/>
              <a:t>mCRC</a:t>
            </a:r>
            <a:r>
              <a:rPr lang="fr-FR" sz="1500" dirty="0"/>
              <a:t> et </a:t>
            </a:r>
            <a:r>
              <a:rPr lang="fr-FR" sz="1500" dirty="0" err="1"/>
              <a:t>mGC</a:t>
            </a:r>
            <a:r>
              <a:rPr lang="fr-FR" sz="1500" dirty="0"/>
              <a:t> (Halo </a:t>
            </a:r>
            <a:r>
              <a:rPr lang="fr-FR" sz="1500" dirty="0" err="1"/>
              <a:t>Effect</a:t>
            </a:r>
            <a:r>
              <a:rPr lang="fr-FR" sz="1500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FB594F-3B99-4420-9729-F55796AB2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r>
              <a:rPr lang="fr-FR" sz="1600"/>
              <a:t>Principaux facteurs de succès et actions</a:t>
            </a:r>
          </a:p>
          <a:p>
            <a:r>
              <a:rPr lang="fr-FR" sz="1600"/>
              <a:t>Après avoir lancé avec succès mCRC, augmentez la valeur de LONSURF en avant la cohérence de la date entre mCRC et mGC (Halo Effect)</a:t>
            </a:r>
          </a:p>
        </p:txBody>
      </p:sp>
      <p:pic>
        <p:nvPicPr>
          <p:cNvPr id="4" name="Image 13">
            <a:extLst>
              <a:ext uri="{FF2B5EF4-FFF2-40B4-BE49-F238E27FC236}">
                <a16:creationId xmlns:a16="http://schemas.microsoft.com/office/drawing/2014/main" id="{550D82B1-D772-4862-8CF1-B5A981ED11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" b="1678"/>
          <a:stretch/>
        </p:blipFill>
        <p:spPr>
          <a:xfrm>
            <a:off x="5640672" y="1916697"/>
            <a:ext cx="4919895" cy="33415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184A946-6F31-4126-B618-5E1C7BE9ED65}"/>
              </a:ext>
            </a:extLst>
          </p:cNvPr>
          <p:cNvSpPr/>
          <p:nvPr/>
        </p:nvSpPr>
        <p:spPr>
          <a:xfrm>
            <a:off x="1046922" y="579266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Remarque: valable uniquement si vous avez réussi dans </a:t>
            </a:r>
            <a:r>
              <a:rPr lang="fr-FR" dirty="0" err="1"/>
              <a:t>mCRC</a:t>
            </a:r>
            <a:r>
              <a:rPr lang="fr-FR" dirty="0"/>
              <a:t> et que vous avez une étiquette dans </a:t>
            </a:r>
            <a:r>
              <a:rPr lang="fr-FR" dirty="0" err="1"/>
              <a:t>mGC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1136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B30F857-1124-458E-A4B3-B01A4E02BEE5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394252" y="776287"/>
          <a:ext cx="10155905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BA9CF68A-F41C-4254-9374-BD61BE6FAC43}"/>
              </a:ext>
            </a:extLst>
          </p:cNvPr>
          <p:cNvSpPr txBox="1"/>
          <p:nvPr/>
        </p:nvSpPr>
        <p:spPr>
          <a:xfrm>
            <a:off x="394252" y="2293036"/>
            <a:ext cx="2789480" cy="646331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/>
              <a:t>Optimiser l’</a:t>
            </a:r>
            <a:r>
              <a:rPr lang="fr-FR" b="1" dirty="0" err="1"/>
              <a:t>accés</a:t>
            </a:r>
            <a:r>
              <a:rPr lang="fr-FR" b="1" dirty="0"/>
              <a:t> au oncologue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9DB7C9C-1E59-4B67-B54E-4CBE3798B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7728"/>
            <a:ext cx="65" cy="24174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2BE9209-BFAF-4B7A-9CB5-E98269F31DAA}"/>
              </a:ext>
            </a:extLst>
          </p:cNvPr>
          <p:cNvSpPr txBox="1"/>
          <p:nvPr/>
        </p:nvSpPr>
        <p:spPr>
          <a:xfrm>
            <a:off x="8960508" y="2016036"/>
            <a:ext cx="1941954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b="1" dirty="0">
                <a:solidFill>
                  <a:srgbClr val="202124"/>
                </a:solidFill>
                <a:latin typeface="inherit"/>
              </a:rPr>
              <a:t>Recherche de synergies entre </a:t>
            </a:r>
            <a:r>
              <a:rPr lang="fr-FR" altLang="fr-FR" b="1" dirty="0" err="1">
                <a:solidFill>
                  <a:srgbClr val="202124"/>
                </a:solidFill>
                <a:latin typeface="inherit"/>
              </a:rPr>
              <a:t>mCRC</a:t>
            </a:r>
            <a:r>
              <a:rPr lang="fr-FR" altLang="fr-FR" b="1" dirty="0">
                <a:solidFill>
                  <a:srgbClr val="202124"/>
                </a:solidFill>
                <a:latin typeface="inherit"/>
              </a:rPr>
              <a:t> et  </a:t>
            </a:r>
            <a:r>
              <a:rPr lang="fr-FR" altLang="fr-FR" b="1" dirty="0" err="1">
                <a:solidFill>
                  <a:srgbClr val="202124"/>
                </a:solidFill>
                <a:latin typeface="inherit"/>
              </a:rPr>
              <a:t>mGC</a:t>
            </a:r>
            <a:endParaRPr lang="fr-FR" altLang="fr-FR" sz="14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199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D68DF5-B1FE-4DD0-B390-B80B88180221}"/>
              </a:ext>
            </a:extLst>
          </p:cNvPr>
          <p:cNvSpPr/>
          <p:nvPr/>
        </p:nvSpPr>
        <p:spPr>
          <a:xfrm>
            <a:off x="4976028" y="965200"/>
            <a:ext cx="6170943" cy="4329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cap="all" spc="0">
                <a:ln w="12700">
                  <a:solidFill>
                    <a:schemeClr val="accent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  <a:t>Annexe</a:t>
            </a:r>
          </a:p>
        </p:txBody>
      </p:sp>
    </p:spTree>
    <p:extLst>
      <p:ext uri="{BB962C8B-B14F-4D97-AF65-F5344CB8AC3E}">
        <p14:creationId xmlns:p14="http://schemas.microsoft.com/office/powerpoint/2010/main" val="930799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>
            <a:extLst>
              <a:ext uri="{FF2B5EF4-FFF2-40B4-BE49-F238E27FC236}">
                <a16:creationId xmlns:a16="http://schemas.microsoft.com/office/drawing/2014/main" id="{5DD3BF2F-3B76-4191-A218-13831021AF80}"/>
              </a:ext>
            </a:extLst>
          </p:cNvPr>
          <p:cNvSpPr txBox="1"/>
          <p:nvPr/>
        </p:nvSpPr>
        <p:spPr>
          <a:xfrm>
            <a:off x="164735" y="274106"/>
            <a:ext cx="111771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fr-FR" sz="5000" b="1" dirty="0">
                <a:solidFill>
                  <a:srgbClr val="282F39"/>
                </a:solidFill>
                <a:latin typeface="Noto Sans" panose="020B0502040504020204"/>
              </a:rPr>
              <a:t>Les priorités </a:t>
            </a:r>
            <a:r>
              <a:rPr lang="fr-FR" sz="5000" b="1" dirty="0" smtClean="0">
                <a:solidFill>
                  <a:srgbClr val="282F39"/>
                </a:solidFill>
                <a:latin typeface="Noto Sans" panose="020B0502040504020204"/>
              </a:rPr>
              <a:t>stratégiques</a:t>
            </a:r>
            <a:endParaRPr kumimoji="0" lang="en-US" sz="5000" b="1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Noto Sans" panose="020B0502040504020204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04B06E7-7113-4930-8039-82FAB2FF21C5}"/>
              </a:ext>
            </a:extLst>
          </p:cNvPr>
          <p:cNvSpPr txBox="1"/>
          <p:nvPr/>
        </p:nvSpPr>
        <p:spPr>
          <a:xfrm>
            <a:off x="-9883423" y="1494038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www.yourwebsite.com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6CF6200-5D7A-492A-B359-FFB88C84FBBA}"/>
              </a:ext>
            </a:extLst>
          </p:cNvPr>
          <p:cNvGrpSpPr/>
          <p:nvPr/>
        </p:nvGrpSpPr>
        <p:grpSpPr>
          <a:xfrm>
            <a:off x="1818884" y="1958790"/>
            <a:ext cx="8945411" cy="4899210"/>
            <a:chOff x="1289050" y="1574264"/>
            <a:chExt cx="8945411" cy="4899210"/>
          </a:xfrm>
        </p:grpSpPr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3E60ED30-3FE6-4EDC-9DC7-EC1A5B77D8A6}"/>
                </a:ext>
              </a:extLst>
            </p:cNvPr>
            <p:cNvSpPr/>
            <p:nvPr/>
          </p:nvSpPr>
          <p:spPr>
            <a:xfrm rot="3622670">
              <a:off x="2279258" y="3493440"/>
              <a:ext cx="3237301" cy="2722768"/>
            </a:xfrm>
            <a:custGeom>
              <a:avLst/>
              <a:gdLst>
                <a:gd name="connsiteX0" fmla="*/ 0 w 4612640"/>
                <a:gd name="connsiteY0" fmla="*/ 0 h 1249680"/>
                <a:gd name="connsiteX1" fmla="*/ 4612640 w 4612640"/>
                <a:gd name="connsiteY1" fmla="*/ 0 h 1249680"/>
                <a:gd name="connsiteX2" fmla="*/ 4612640 w 4612640"/>
                <a:gd name="connsiteY2" fmla="*/ 1249680 h 1249680"/>
                <a:gd name="connsiteX3" fmla="*/ 0 w 4612640"/>
                <a:gd name="connsiteY3" fmla="*/ 1249680 h 1249680"/>
                <a:gd name="connsiteX4" fmla="*/ 0 w 4612640"/>
                <a:gd name="connsiteY4" fmla="*/ 0 h 1249680"/>
                <a:gd name="connsiteX0" fmla="*/ 0 w 6172623"/>
                <a:gd name="connsiteY0" fmla="*/ 0 h 1249680"/>
                <a:gd name="connsiteX1" fmla="*/ 6172623 w 6172623"/>
                <a:gd name="connsiteY1" fmla="*/ 0 h 1249680"/>
                <a:gd name="connsiteX2" fmla="*/ 4612640 w 6172623"/>
                <a:gd name="connsiteY2" fmla="*/ 1249680 h 1249680"/>
                <a:gd name="connsiteX3" fmla="*/ 0 w 6172623"/>
                <a:gd name="connsiteY3" fmla="*/ 1249680 h 1249680"/>
                <a:gd name="connsiteX4" fmla="*/ 0 w 6172623"/>
                <a:gd name="connsiteY4" fmla="*/ 0 h 1249680"/>
                <a:gd name="connsiteX0" fmla="*/ 0 w 6172623"/>
                <a:gd name="connsiteY0" fmla="*/ 0 h 1249680"/>
                <a:gd name="connsiteX1" fmla="*/ 6172623 w 6172623"/>
                <a:gd name="connsiteY1" fmla="*/ 0 h 1249680"/>
                <a:gd name="connsiteX2" fmla="*/ 2670195 w 6172623"/>
                <a:gd name="connsiteY2" fmla="*/ 1204707 h 1249680"/>
                <a:gd name="connsiteX3" fmla="*/ 0 w 6172623"/>
                <a:gd name="connsiteY3" fmla="*/ 1249680 h 1249680"/>
                <a:gd name="connsiteX4" fmla="*/ 0 w 6172623"/>
                <a:gd name="connsiteY4" fmla="*/ 0 h 1249680"/>
                <a:gd name="connsiteX0" fmla="*/ 0 w 6172623"/>
                <a:gd name="connsiteY0" fmla="*/ 0 h 1249680"/>
                <a:gd name="connsiteX1" fmla="*/ 6172623 w 6172623"/>
                <a:gd name="connsiteY1" fmla="*/ 0 h 1249680"/>
                <a:gd name="connsiteX2" fmla="*/ 0 w 6172623"/>
                <a:gd name="connsiteY2" fmla="*/ 1249680 h 1249680"/>
                <a:gd name="connsiteX3" fmla="*/ 0 w 6172623"/>
                <a:gd name="connsiteY3" fmla="*/ 0 h 1249680"/>
                <a:gd name="connsiteX0" fmla="*/ 0 w 7420220"/>
                <a:gd name="connsiteY0" fmla="*/ 0 h 1249680"/>
                <a:gd name="connsiteX1" fmla="*/ 7420221 w 7420220"/>
                <a:gd name="connsiteY1" fmla="*/ 588872 h 1249680"/>
                <a:gd name="connsiteX2" fmla="*/ 0 w 7420220"/>
                <a:gd name="connsiteY2" fmla="*/ 1249680 h 1249680"/>
                <a:gd name="connsiteX3" fmla="*/ 0 w 7420220"/>
                <a:gd name="connsiteY3" fmla="*/ 0 h 124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0220" h="1249680">
                  <a:moveTo>
                    <a:pt x="0" y="0"/>
                  </a:moveTo>
                  <a:lnTo>
                    <a:pt x="7420221" y="588872"/>
                  </a:lnTo>
                  <a:lnTo>
                    <a:pt x="0" y="12496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AC951F36-5033-4BB3-8C75-7DC416F27627}"/>
                </a:ext>
              </a:extLst>
            </p:cNvPr>
            <p:cNvSpPr/>
            <p:nvPr/>
          </p:nvSpPr>
          <p:spPr>
            <a:xfrm rot="4430165">
              <a:off x="3849612" y="5149088"/>
              <a:ext cx="1397897" cy="821387"/>
            </a:xfrm>
            <a:custGeom>
              <a:avLst/>
              <a:gdLst>
                <a:gd name="connsiteX0" fmla="*/ 0 w 4612640"/>
                <a:gd name="connsiteY0" fmla="*/ 0 h 1249680"/>
                <a:gd name="connsiteX1" fmla="*/ 4612640 w 4612640"/>
                <a:gd name="connsiteY1" fmla="*/ 0 h 1249680"/>
                <a:gd name="connsiteX2" fmla="*/ 4612640 w 4612640"/>
                <a:gd name="connsiteY2" fmla="*/ 1249680 h 1249680"/>
                <a:gd name="connsiteX3" fmla="*/ 0 w 4612640"/>
                <a:gd name="connsiteY3" fmla="*/ 1249680 h 1249680"/>
                <a:gd name="connsiteX4" fmla="*/ 0 w 4612640"/>
                <a:gd name="connsiteY4" fmla="*/ 0 h 1249680"/>
                <a:gd name="connsiteX0" fmla="*/ 0 w 6172623"/>
                <a:gd name="connsiteY0" fmla="*/ 0 h 1249680"/>
                <a:gd name="connsiteX1" fmla="*/ 6172623 w 6172623"/>
                <a:gd name="connsiteY1" fmla="*/ 0 h 1249680"/>
                <a:gd name="connsiteX2" fmla="*/ 4612640 w 6172623"/>
                <a:gd name="connsiteY2" fmla="*/ 1249680 h 1249680"/>
                <a:gd name="connsiteX3" fmla="*/ 0 w 6172623"/>
                <a:gd name="connsiteY3" fmla="*/ 1249680 h 1249680"/>
                <a:gd name="connsiteX4" fmla="*/ 0 w 6172623"/>
                <a:gd name="connsiteY4" fmla="*/ 0 h 1249680"/>
                <a:gd name="connsiteX0" fmla="*/ 0 w 6172623"/>
                <a:gd name="connsiteY0" fmla="*/ 0 h 1249680"/>
                <a:gd name="connsiteX1" fmla="*/ 6172623 w 6172623"/>
                <a:gd name="connsiteY1" fmla="*/ 0 h 1249680"/>
                <a:gd name="connsiteX2" fmla="*/ 2670195 w 6172623"/>
                <a:gd name="connsiteY2" fmla="*/ 1204707 h 1249680"/>
                <a:gd name="connsiteX3" fmla="*/ 0 w 6172623"/>
                <a:gd name="connsiteY3" fmla="*/ 1249680 h 1249680"/>
                <a:gd name="connsiteX4" fmla="*/ 0 w 6172623"/>
                <a:gd name="connsiteY4" fmla="*/ 0 h 1249680"/>
                <a:gd name="connsiteX0" fmla="*/ 0 w 6172623"/>
                <a:gd name="connsiteY0" fmla="*/ 0 h 1249680"/>
                <a:gd name="connsiteX1" fmla="*/ 6172623 w 6172623"/>
                <a:gd name="connsiteY1" fmla="*/ 0 h 1249680"/>
                <a:gd name="connsiteX2" fmla="*/ 0 w 6172623"/>
                <a:gd name="connsiteY2" fmla="*/ 1249680 h 1249680"/>
                <a:gd name="connsiteX3" fmla="*/ 0 w 6172623"/>
                <a:gd name="connsiteY3" fmla="*/ 0 h 1249680"/>
                <a:gd name="connsiteX0" fmla="*/ 0 w 7420220"/>
                <a:gd name="connsiteY0" fmla="*/ 0 h 1249680"/>
                <a:gd name="connsiteX1" fmla="*/ 7420221 w 7420220"/>
                <a:gd name="connsiteY1" fmla="*/ 588872 h 1249680"/>
                <a:gd name="connsiteX2" fmla="*/ 0 w 7420220"/>
                <a:gd name="connsiteY2" fmla="*/ 1249680 h 1249680"/>
                <a:gd name="connsiteX3" fmla="*/ 0 w 7420220"/>
                <a:gd name="connsiteY3" fmla="*/ 0 h 124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0220" h="1249680">
                  <a:moveTo>
                    <a:pt x="0" y="0"/>
                  </a:moveTo>
                  <a:lnTo>
                    <a:pt x="7420221" y="588872"/>
                  </a:lnTo>
                  <a:lnTo>
                    <a:pt x="0" y="12496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4D0FAC0C-F8E7-404F-85E3-E3A0552253D0}"/>
                </a:ext>
              </a:extLst>
            </p:cNvPr>
            <p:cNvSpPr/>
            <p:nvPr/>
          </p:nvSpPr>
          <p:spPr>
            <a:xfrm rot="21132827">
              <a:off x="3839876" y="3178476"/>
              <a:ext cx="6031308" cy="1429519"/>
            </a:xfrm>
            <a:custGeom>
              <a:avLst/>
              <a:gdLst>
                <a:gd name="connsiteX0" fmla="*/ 0 w 4612640"/>
                <a:gd name="connsiteY0" fmla="*/ 0 h 1249680"/>
                <a:gd name="connsiteX1" fmla="*/ 4612640 w 4612640"/>
                <a:gd name="connsiteY1" fmla="*/ 0 h 1249680"/>
                <a:gd name="connsiteX2" fmla="*/ 4612640 w 4612640"/>
                <a:gd name="connsiteY2" fmla="*/ 1249680 h 1249680"/>
                <a:gd name="connsiteX3" fmla="*/ 0 w 4612640"/>
                <a:gd name="connsiteY3" fmla="*/ 1249680 h 1249680"/>
                <a:gd name="connsiteX4" fmla="*/ 0 w 4612640"/>
                <a:gd name="connsiteY4" fmla="*/ 0 h 1249680"/>
                <a:gd name="connsiteX0" fmla="*/ 0 w 6172623"/>
                <a:gd name="connsiteY0" fmla="*/ 0 h 1249680"/>
                <a:gd name="connsiteX1" fmla="*/ 6172623 w 6172623"/>
                <a:gd name="connsiteY1" fmla="*/ 0 h 1249680"/>
                <a:gd name="connsiteX2" fmla="*/ 4612640 w 6172623"/>
                <a:gd name="connsiteY2" fmla="*/ 1249680 h 1249680"/>
                <a:gd name="connsiteX3" fmla="*/ 0 w 6172623"/>
                <a:gd name="connsiteY3" fmla="*/ 1249680 h 1249680"/>
                <a:gd name="connsiteX4" fmla="*/ 0 w 6172623"/>
                <a:gd name="connsiteY4" fmla="*/ 0 h 1249680"/>
                <a:gd name="connsiteX0" fmla="*/ 175495 w 6172623"/>
                <a:gd name="connsiteY0" fmla="*/ 0 h 1255329"/>
                <a:gd name="connsiteX1" fmla="*/ 6172623 w 6172623"/>
                <a:gd name="connsiteY1" fmla="*/ 5649 h 1255329"/>
                <a:gd name="connsiteX2" fmla="*/ 4612640 w 6172623"/>
                <a:gd name="connsiteY2" fmla="*/ 1255329 h 1255329"/>
                <a:gd name="connsiteX3" fmla="*/ 0 w 6172623"/>
                <a:gd name="connsiteY3" fmla="*/ 1255329 h 1255329"/>
                <a:gd name="connsiteX4" fmla="*/ 175495 w 6172623"/>
                <a:gd name="connsiteY4" fmla="*/ 0 h 125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2623" h="1255329">
                  <a:moveTo>
                    <a:pt x="175495" y="0"/>
                  </a:moveTo>
                  <a:lnTo>
                    <a:pt x="6172623" y="5649"/>
                  </a:lnTo>
                  <a:lnTo>
                    <a:pt x="4612640" y="1255329"/>
                  </a:lnTo>
                  <a:lnTo>
                    <a:pt x="0" y="1255329"/>
                  </a:lnTo>
                  <a:lnTo>
                    <a:pt x="1754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ectangle 2">
              <a:extLst>
                <a:ext uri="{FF2B5EF4-FFF2-40B4-BE49-F238E27FC236}">
                  <a16:creationId xmlns:a16="http://schemas.microsoft.com/office/drawing/2014/main" id="{8176F9FA-536D-4CDE-8E5E-844594D667C3}"/>
                </a:ext>
              </a:extLst>
            </p:cNvPr>
            <p:cNvSpPr/>
            <p:nvPr/>
          </p:nvSpPr>
          <p:spPr>
            <a:xfrm rot="2973115">
              <a:off x="1443215" y="2933542"/>
              <a:ext cx="1397897" cy="821387"/>
            </a:xfrm>
            <a:custGeom>
              <a:avLst/>
              <a:gdLst>
                <a:gd name="connsiteX0" fmla="*/ 0 w 4612640"/>
                <a:gd name="connsiteY0" fmla="*/ 0 h 1249680"/>
                <a:gd name="connsiteX1" fmla="*/ 4612640 w 4612640"/>
                <a:gd name="connsiteY1" fmla="*/ 0 h 1249680"/>
                <a:gd name="connsiteX2" fmla="*/ 4612640 w 4612640"/>
                <a:gd name="connsiteY2" fmla="*/ 1249680 h 1249680"/>
                <a:gd name="connsiteX3" fmla="*/ 0 w 4612640"/>
                <a:gd name="connsiteY3" fmla="*/ 1249680 h 1249680"/>
                <a:gd name="connsiteX4" fmla="*/ 0 w 4612640"/>
                <a:gd name="connsiteY4" fmla="*/ 0 h 1249680"/>
                <a:gd name="connsiteX0" fmla="*/ 0 w 6172623"/>
                <a:gd name="connsiteY0" fmla="*/ 0 h 1249680"/>
                <a:gd name="connsiteX1" fmla="*/ 6172623 w 6172623"/>
                <a:gd name="connsiteY1" fmla="*/ 0 h 1249680"/>
                <a:gd name="connsiteX2" fmla="*/ 4612640 w 6172623"/>
                <a:gd name="connsiteY2" fmla="*/ 1249680 h 1249680"/>
                <a:gd name="connsiteX3" fmla="*/ 0 w 6172623"/>
                <a:gd name="connsiteY3" fmla="*/ 1249680 h 1249680"/>
                <a:gd name="connsiteX4" fmla="*/ 0 w 6172623"/>
                <a:gd name="connsiteY4" fmla="*/ 0 h 1249680"/>
                <a:gd name="connsiteX0" fmla="*/ 0 w 6172623"/>
                <a:gd name="connsiteY0" fmla="*/ 0 h 1249680"/>
                <a:gd name="connsiteX1" fmla="*/ 6172623 w 6172623"/>
                <a:gd name="connsiteY1" fmla="*/ 0 h 1249680"/>
                <a:gd name="connsiteX2" fmla="*/ 2670195 w 6172623"/>
                <a:gd name="connsiteY2" fmla="*/ 1204707 h 1249680"/>
                <a:gd name="connsiteX3" fmla="*/ 0 w 6172623"/>
                <a:gd name="connsiteY3" fmla="*/ 1249680 h 1249680"/>
                <a:gd name="connsiteX4" fmla="*/ 0 w 6172623"/>
                <a:gd name="connsiteY4" fmla="*/ 0 h 1249680"/>
                <a:gd name="connsiteX0" fmla="*/ 0 w 6172623"/>
                <a:gd name="connsiteY0" fmla="*/ 0 h 1249680"/>
                <a:gd name="connsiteX1" fmla="*/ 6172623 w 6172623"/>
                <a:gd name="connsiteY1" fmla="*/ 0 h 1249680"/>
                <a:gd name="connsiteX2" fmla="*/ 0 w 6172623"/>
                <a:gd name="connsiteY2" fmla="*/ 1249680 h 1249680"/>
                <a:gd name="connsiteX3" fmla="*/ 0 w 6172623"/>
                <a:gd name="connsiteY3" fmla="*/ 0 h 1249680"/>
                <a:gd name="connsiteX0" fmla="*/ 0 w 7420220"/>
                <a:gd name="connsiteY0" fmla="*/ 0 h 1249680"/>
                <a:gd name="connsiteX1" fmla="*/ 7420221 w 7420220"/>
                <a:gd name="connsiteY1" fmla="*/ 588872 h 1249680"/>
                <a:gd name="connsiteX2" fmla="*/ 0 w 7420220"/>
                <a:gd name="connsiteY2" fmla="*/ 1249680 h 1249680"/>
                <a:gd name="connsiteX3" fmla="*/ 0 w 7420220"/>
                <a:gd name="connsiteY3" fmla="*/ 0 h 124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0220" h="1249680">
                  <a:moveTo>
                    <a:pt x="0" y="0"/>
                  </a:moveTo>
                  <a:lnTo>
                    <a:pt x="7420221" y="588872"/>
                  </a:lnTo>
                  <a:lnTo>
                    <a:pt x="0" y="12496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A6D2617-31EB-4EDE-B281-3FA0999D8DDE}"/>
                </a:ext>
              </a:extLst>
            </p:cNvPr>
            <p:cNvSpPr/>
            <p:nvPr/>
          </p:nvSpPr>
          <p:spPr>
            <a:xfrm rot="21132827">
              <a:off x="1766547" y="1790423"/>
              <a:ext cx="8467914" cy="1786780"/>
            </a:xfrm>
            <a:custGeom>
              <a:avLst/>
              <a:gdLst>
                <a:gd name="connsiteX0" fmla="*/ 0 w 4612640"/>
                <a:gd name="connsiteY0" fmla="*/ 0 h 1249680"/>
                <a:gd name="connsiteX1" fmla="*/ 4612640 w 4612640"/>
                <a:gd name="connsiteY1" fmla="*/ 0 h 1249680"/>
                <a:gd name="connsiteX2" fmla="*/ 4612640 w 4612640"/>
                <a:gd name="connsiteY2" fmla="*/ 1249680 h 1249680"/>
                <a:gd name="connsiteX3" fmla="*/ 0 w 4612640"/>
                <a:gd name="connsiteY3" fmla="*/ 1249680 h 1249680"/>
                <a:gd name="connsiteX4" fmla="*/ 0 w 4612640"/>
                <a:gd name="connsiteY4" fmla="*/ 0 h 1249680"/>
                <a:gd name="connsiteX0" fmla="*/ 0 w 6172623"/>
                <a:gd name="connsiteY0" fmla="*/ 0 h 1249680"/>
                <a:gd name="connsiteX1" fmla="*/ 6172623 w 6172623"/>
                <a:gd name="connsiteY1" fmla="*/ 0 h 1249680"/>
                <a:gd name="connsiteX2" fmla="*/ 4612640 w 6172623"/>
                <a:gd name="connsiteY2" fmla="*/ 1249680 h 1249680"/>
                <a:gd name="connsiteX3" fmla="*/ 0 w 6172623"/>
                <a:gd name="connsiteY3" fmla="*/ 1249680 h 1249680"/>
                <a:gd name="connsiteX4" fmla="*/ 0 w 6172623"/>
                <a:gd name="connsiteY4" fmla="*/ 0 h 1249680"/>
                <a:gd name="connsiteX0" fmla="*/ 175495 w 6172623"/>
                <a:gd name="connsiteY0" fmla="*/ 0 h 1255329"/>
                <a:gd name="connsiteX1" fmla="*/ 6172623 w 6172623"/>
                <a:gd name="connsiteY1" fmla="*/ 5649 h 1255329"/>
                <a:gd name="connsiteX2" fmla="*/ 4612640 w 6172623"/>
                <a:gd name="connsiteY2" fmla="*/ 1255329 h 1255329"/>
                <a:gd name="connsiteX3" fmla="*/ 0 w 6172623"/>
                <a:gd name="connsiteY3" fmla="*/ 1255329 h 1255329"/>
                <a:gd name="connsiteX4" fmla="*/ 175495 w 6172623"/>
                <a:gd name="connsiteY4" fmla="*/ 0 h 125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2623" h="1255329">
                  <a:moveTo>
                    <a:pt x="175495" y="0"/>
                  </a:moveTo>
                  <a:lnTo>
                    <a:pt x="6172623" y="5649"/>
                  </a:lnTo>
                  <a:lnTo>
                    <a:pt x="4612640" y="1255329"/>
                  </a:lnTo>
                  <a:lnTo>
                    <a:pt x="0" y="1255329"/>
                  </a:lnTo>
                  <a:lnTo>
                    <a:pt x="1754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ctangle 2">
              <a:extLst>
                <a:ext uri="{FF2B5EF4-FFF2-40B4-BE49-F238E27FC236}">
                  <a16:creationId xmlns:a16="http://schemas.microsoft.com/office/drawing/2014/main" id="{F0C4DF04-F7D7-4F6C-AEF3-025D416691D2}"/>
                </a:ext>
              </a:extLst>
            </p:cNvPr>
            <p:cNvSpPr/>
            <p:nvPr/>
          </p:nvSpPr>
          <p:spPr>
            <a:xfrm rot="21132827">
              <a:off x="1289050" y="1574264"/>
              <a:ext cx="4720606" cy="1198839"/>
            </a:xfrm>
            <a:custGeom>
              <a:avLst/>
              <a:gdLst>
                <a:gd name="connsiteX0" fmla="*/ 0 w 4612640"/>
                <a:gd name="connsiteY0" fmla="*/ 0 h 1249680"/>
                <a:gd name="connsiteX1" fmla="*/ 4612640 w 4612640"/>
                <a:gd name="connsiteY1" fmla="*/ 0 h 1249680"/>
                <a:gd name="connsiteX2" fmla="*/ 4612640 w 4612640"/>
                <a:gd name="connsiteY2" fmla="*/ 1249680 h 1249680"/>
                <a:gd name="connsiteX3" fmla="*/ 0 w 4612640"/>
                <a:gd name="connsiteY3" fmla="*/ 1249680 h 1249680"/>
                <a:gd name="connsiteX4" fmla="*/ 0 w 4612640"/>
                <a:gd name="connsiteY4" fmla="*/ 0 h 1249680"/>
                <a:gd name="connsiteX0" fmla="*/ 0 w 6172623"/>
                <a:gd name="connsiteY0" fmla="*/ 0 h 1249680"/>
                <a:gd name="connsiteX1" fmla="*/ 6172623 w 6172623"/>
                <a:gd name="connsiteY1" fmla="*/ 0 h 1249680"/>
                <a:gd name="connsiteX2" fmla="*/ 4612640 w 6172623"/>
                <a:gd name="connsiteY2" fmla="*/ 1249680 h 1249680"/>
                <a:gd name="connsiteX3" fmla="*/ 0 w 6172623"/>
                <a:gd name="connsiteY3" fmla="*/ 1249680 h 1249680"/>
                <a:gd name="connsiteX4" fmla="*/ 0 w 6172623"/>
                <a:gd name="connsiteY4" fmla="*/ 0 h 1249680"/>
                <a:gd name="connsiteX0" fmla="*/ 175495 w 6172623"/>
                <a:gd name="connsiteY0" fmla="*/ 0 h 1255329"/>
                <a:gd name="connsiteX1" fmla="*/ 6172623 w 6172623"/>
                <a:gd name="connsiteY1" fmla="*/ 5649 h 1255329"/>
                <a:gd name="connsiteX2" fmla="*/ 4612640 w 6172623"/>
                <a:gd name="connsiteY2" fmla="*/ 1255329 h 1255329"/>
                <a:gd name="connsiteX3" fmla="*/ 0 w 6172623"/>
                <a:gd name="connsiteY3" fmla="*/ 1255329 h 1255329"/>
                <a:gd name="connsiteX4" fmla="*/ 175495 w 6172623"/>
                <a:gd name="connsiteY4" fmla="*/ 0 h 125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2623" h="1255329">
                  <a:moveTo>
                    <a:pt x="175495" y="0"/>
                  </a:moveTo>
                  <a:lnTo>
                    <a:pt x="6172623" y="5649"/>
                  </a:lnTo>
                  <a:lnTo>
                    <a:pt x="4612640" y="1255329"/>
                  </a:lnTo>
                  <a:lnTo>
                    <a:pt x="0" y="1255329"/>
                  </a:lnTo>
                  <a:lnTo>
                    <a:pt x="1754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A5F0B723-C60D-4B78-AAE0-E561FDC40D4A}"/>
              </a:ext>
            </a:extLst>
          </p:cNvPr>
          <p:cNvSpPr txBox="1"/>
          <p:nvPr/>
        </p:nvSpPr>
        <p:spPr>
          <a:xfrm rot="21169035">
            <a:off x="2901740" y="1926562"/>
            <a:ext cx="270124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fr-FR" sz="1250" dirty="0">
                <a:solidFill>
                  <a:srgbClr val="FFFFFF"/>
                </a:solidFill>
                <a:latin typeface="Open Sans" panose="020B0606030504020204" pitchFamily="34" charset="0"/>
              </a:rPr>
              <a:t>S'assurer que l'efficacité est un facteur clé pour la perception de la valeur clinique de </a:t>
            </a:r>
            <a:r>
              <a:rPr lang="fr-FR" sz="1250" dirty="0" err="1">
                <a:solidFill>
                  <a:srgbClr val="FFFFFF"/>
                </a:solidFill>
                <a:latin typeface="Open Sans" panose="020B0606030504020204" pitchFamily="34" charset="0"/>
              </a:rPr>
              <a:t>Lonsurf</a:t>
            </a:r>
            <a:r>
              <a:rPr lang="fr-FR" sz="1250" dirty="0">
                <a:solidFill>
                  <a:srgbClr val="FFFFFF"/>
                </a:solidFill>
                <a:latin typeface="Open Sans" panose="020B0606030504020204" pitchFamily="34" charset="0"/>
              </a:rPr>
              <a:t>, la SG, la survie sans progression, la préservation du score de performance en utilisant les données des facteurs pronostiques</a:t>
            </a:r>
            <a:endParaRPr lang="fr-FR" sz="1250" dirty="0">
              <a:solidFill>
                <a:srgbClr val="FFFFFF"/>
              </a:solidFill>
              <a:latin typeface="Open Sans" panose="020B0606030504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B0BCF3-B40A-4D84-B80D-6294FAADEC51}"/>
              </a:ext>
            </a:extLst>
          </p:cNvPr>
          <p:cNvSpPr txBox="1"/>
          <p:nvPr/>
        </p:nvSpPr>
        <p:spPr>
          <a:xfrm rot="21169035">
            <a:off x="2033911" y="2206065"/>
            <a:ext cx="1432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01</a:t>
            </a:r>
            <a:endParaRPr kumimoji="0" lang="en-GB" sz="6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5E63E8E-51F5-457D-A7B4-0A7D0BACEDB6}"/>
              </a:ext>
            </a:extLst>
          </p:cNvPr>
          <p:cNvSpPr txBox="1"/>
          <p:nvPr/>
        </p:nvSpPr>
        <p:spPr>
          <a:xfrm rot="21169035">
            <a:off x="4095841" y="3096677"/>
            <a:ext cx="243362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fr-FR" sz="1300" dirty="0">
                <a:solidFill>
                  <a:srgbClr val="FFFFFF"/>
                </a:solidFill>
                <a:latin typeface="Open Sans" panose="020B0606030504020204" pitchFamily="34" charset="0"/>
              </a:rPr>
              <a:t>Positionner LONSURF de manière optimale en 3ème ligne pour les patients PS 0-1 avant stratégies de </a:t>
            </a:r>
            <a:r>
              <a:rPr lang="fr-FR" sz="1300" dirty="0" err="1">
                <a:solidFill>
                  <a:srgbClr val="FFFFFF"/>
                </a:solidFill>
                <a:latin typeface="Open Sans" panose="020B0606030504020204" pitchFamily="34" charset="0"/>
              </a:rPr>
              <a:t>rechallenge</a:t>
            </a:r>
            <a:r>
              <a:rPr lang="fr-FR" sz="1300" dirty="0">
                <a:solidFill>
                  <a:srgbClr val="FFFFFF"/>
                </a:solidFill>
                <a:latin typeface="Open Sans" panose="020B0606030504020204" pitchFamily="34" charset="0"/>
              </a:rPr>
              <a:t> et autres monothérapies</a:t>
            </a:r>
            <a:endParaRPr lang="fr-FR" sz="1300" dirty="0">
              <a:solidFill>
                <a:srgbClr val="FFFFFF"/>
              </a:solidFill>
              <a:latin typeface="Open Sans" panose="020B0606030504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F44CF2-7D7D-44A2-B730-AE2596FBB587}"/>
              </a:ext>
            </a:extLst>
          </p:cNvPr>
          <p:cNvSpPr txBox="1"/>
          <p:nvPr/>
        </p:nvSpPr>
        <p:spPr>
          <a:xfrm rot="21169035">
            <a:off x="3045528" y="3230971"/>
            <a:ext cx="1432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</a:t>
            </a:r>
            <a:r>
              <a:rPr kumimoji="0" lang="ru-RU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2</a:t>
            </a:r>
            <a:endParaRPr kumimoji="0" lang="en-GB" sz="6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1317350-F612-4451-A9F5-1492EB54A9C8}"/>
              </a:ext>
            </a:extLst>
          </p:cNvPr>
          <p:cNvSpPr txBox="1"/>
          <p:nvPr/>
        </p:nvSpPr>
        <p:spPr>
          <a:xfrm rot="21169035">
            <a:off x="5913213" y="3874766"/>
            <a:ext cx="254432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fr-FR" sz="1300" dirty="0">
                <a:solidFill>
                  <a:srgbClr val="FFFFFF"/>
                </a:solidFill>
                <a:latin typeface="Open Sans" panose="020B0606030504020204" pitchFamily="34" charset="0"/>
              </a:rPr>
              <a:t>Améliorer l’expérience des patients et des oncologues en mettant l’accent sur les bonnes pratiques de prescription, la gestion de la sécurité et l’utilisation du médicament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15CF63C-1708-4A00-BEB1-A702B38482CB}"/>
              </a:ext>
            </a:extLst>
          </p:cNvPr>
          <p:cNvSpPr txBox="1"/>
          <p:nvPr/>
        </p:nvSpPr>
        <p:spPr>
          <a:xfrm rot="21169035">
            <a:off x="4863334" y="4116008"/>
            <a:ext cx="1432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</a:t>
            </a:r>
            <a:r>
              <a:rPr kumimoji="0" lang="ru-RU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3</a:t>
            </a:r>
            <a:endParaRPr kumimoji="0" lang="en-GB" sz="6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82C71C0-1F8E-44AA-B8E4-21B83AE5CD5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</a:p>
        </p:txBody>
      </p:sp>
      <p:grpSp>
        <p:nvGrpSpPr>
          <p:cNvPr id="19" name="Group 24">
            <a:extLst>
              <a:ext uri="{FF2B5EF4-FFF2-40B4-BE49-F238E27FC236}">
                <a16:creationId xmlns:a16="http://schemas.microsoft.com/office/drawing/2014/main" id="{445C9398-6641-41FD-8937-AB1D86B5B705}"/>
              </a:ext>
            </a:extLst>
          </p:cNvPr>
          <p:cNvGrpSpPr/>
          <p:nvPr/>
        </p:nvGrpSpPr>
        <p:grpSpPr>
          <a:xfrm rot="16200000">
            <a:off x="7453517" y="2706372"/>
            <a:ext cx="1358591" cy="448103"/>
            <a:chOff x="3263666" y="1453816"/>
            <a:chExt cx="2213109" cy="861597"/>
          </a:xfrm>
        </p:grpSpPr>
        <p:sp>
          <p:nvSpPr>
            <p:cNvPr id="20" name="Rectangle: Rounded Corners 10">
              <a:extLst>
                <a:ext uri="{FF2B5EF4-FFF2-40B4-BE49-F238E27FC236}">
                  <a16:creationId xmlns:a16="http://schemas.microsoft.com/office/drawing/2014/main" id="{781E031E-364B-4896-9496-819892079C4B}"/>
                </a:ext>
              </a:extLst>
            </p:cNvPr>
            <p:cNvSpPr/>
            <p:nvPr/>
          </p:nvSpPr>
          <p:spPr>
            <a:xfrm rot="16200000">
              <a:off x="3939422" y="778060"/>
              <a:ext cx="861597" cy="2213109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11">
              <a:extLst>
                <a:ext uri="{FF2B5EF4-FFF2-40B4-BE49-F238E27FC236}">
                  <a16:creationId xmlns:a16="http://schemas.microsoft.com/office/drawing/2014/main" id="{2CF97950-3059-4FB1-B53B-787BBC2C9E7F}"/>
                </a:ext>
              </a:extLst>
            </p:cNvPr>
            <p:cNvSpPr/>
            <p:nvPr/>
          </p:nvSpPr>
          <p:spPr>
            <a:xfrm rot="16200000">
              <a:off x="4179444" y="1015482"/>
              <a:ext cx="676730" cy="173826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16">
              <a:extLst>
                <a:ext uri="{FF2B5EF4-FFF2-40B4-BE49-F238E27FC236}">
                  <a16:creationId xmlns:a16="http://schemas.microsoft.com/office/drawing/2014/main" id="{9F6AC1ED-FC5E-4CB1-BBBB-D846719189A7}"/>
                </a:ext>
              </a:extLst>
            </p:cNvPr>
            <p:cNvSpPr/>
            <p:nvPr/>
          </p:nvSpPr>
          <p:spPr>
            <a:xfrm rot="16200000">
              <a:off x="3523496" y="1376255"/>
              <a:ext cx="676730" cy="1016720"/>
            </a:xfrm>
            <a:custGeom>
              <a:avLst/>
              <a:gdLst>
                <a:gd name="connsiteX0" fmla="*/ 0 w 676730"/>
                <a:gd name="connsiteY0" fmla="*/ 1016720 h 1016720"/>
                <a:gd name="connsiteX1" fmla="*/ 0 w 676730"/>
                <a:gd name="connsiteY1" fmla="*/ 338365 h 1016720"/>
                <a:gd name="connsiteX2" fmla="*/ 338365 w 676730"/>
                <a:gd name="connsiteY2" fmla="*/ 0 h 1016720"/>
                <a:gd name="connsiteX3" fmla="*/ 676730 w 676730"/>
                <a:gd name="connsiteY3" fmla="*/ 338365 h 1016720"/>
                <a:gd name="connsiteX4" fmla="*/ 676730 w 676730"/>
                <a:gd name="connsiteY4" fmla="*/ 1016720 h 101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6730" h="1016720">
                  <a:moveTo>
                    <a:pt x="0" y="1016720"/>
                  </a:moveTo>
                  <a:lnTo>
                    <a:pt x="0" y="338365"/>
                  </a:lnTo>
                  <a:cubicBezTo>
                    <a:pt x="0" y="151491"/>
                    <a:pt x="151491" y="0"/>
                    <a:pt x="338365" y="0"/>
                  </a:cubicBezTo>
                  <a:cubicBezTo>
                    <a:pt x="525239" y="0"/>
                    <a:pt x="676730" y="151491"/>
                    <a:pt x="676730" y="338365"/>
                  </a:cubicBezTo>
                  <a:lnTo>
                    <a:pt x="676730" y="1016720"/>
                  </a:lnTo>
                  <a:close/>
                </a:path>
              </a:pathLst>
            </a:custGeom>
            <a:solidFill>
              <a:srgbClr val="F8C5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A8666AF-9B8B-4C8B-823A-6020160D3CD4}"/>
                </a:ext>
              </a:extLst>
            </p:cNvPr>
            <p:cNvSpPr/>
            <p:nvPr/>
          </p:nvSpPr>
          <p:spPr>
            <a:xfrm rot="16200000">
              <a:off x="3713167" y="1211575"/>
              <a:ext cx="214574" cy="883921"/>
            </a:xfrm>
            <a:custGeom>
              <a:avLst/>
              <a:gdLst>
                <a:gd name="connsiteX0" fmla="*/ 214574 w 214574"/>
                <a:gd name="connsiteY0" fmla="*/ 313373 h 883921"/>
                <a:gd name="connsiteX1" fmla="*/ 214574 w 214574"/>
                <a:gd name="connsiteY1" fmla="*/ 883921 h 883921"/>
                <a:gd name="connsiteX2" fmla="*/ 118934 w 214574"/>
                <a:gd name="connsiteY2" fmla="*/ 883921 h 883921"/>
                <a:gd name="connsiteX3" fmla="*/ 118934 w 214574"/>
                <a:gd name="connsiteY3" fmla="*/ 255621 h 883921"/>
                <a:gd name="connsiteX4" fmla="*/ 19829 w 214574"/>
                <a:gd name="connsiteY4" fmla="*/ 16361 h 883921"/>
                <a:gd name="connsiteX5" fmla="*/ 0 w 214574"/>
                <a:gd name="connsiteY5" fmla="*/ 0 h 883921"/>
                <a:gd name="connsiteX6" fmla="*/ 7916 w 214574"/>
                <a:gd name="connsiteY6" fmla="*/ 1599 h 883921"/>
                <a:gd name="connsiteX7" fmla="*/ 214574 w 214574"/>
                <a:gd name="connsiteY7" fmla="*/ 313373 h 883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4574" h="883921">
                  <a:moveTo>
                    <a:pt x="214574" y="313373"/>
                  </a:moveTo>
                  <a:lnTo>
                    <a:pt x="214574" y="883921"/>
                  </a:lnTo>
                  <a:lnTo>
                    <a:pt x="118934" y="883921"/>
                  </a:lnTo>
                  <a:lnTo>
                    <a:pt x="118934" y="255621"/>
                  </a:lnTo>
                  <a:cubicBezTo>
                    <a:pt x="118934" y="162184"/>
                    <a:pt x="81061" y="77593"/>
                    <a:pt x="19829" y="16361"/>
                  </a:cubicBezTo>
                  <a:lnTo>
                    <a:pt x="0" y="0"/>
                  </a:lnTo>
                  <a:lnTo>
                    <a:pt x="7916" y="1599"/>
                  </a:lnTo>
                  <a:cubicBezTo>
                    <a:pt x="129360" y="52965"/>
                    <a:pt x="214574" y="173218"/>
                    <a:pt x="214574" y="31337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E121B36-5945-4120-9BE4-70148C1BE038}"/>
              </a:ext>
            </a:extLst>
          </p:cNvPr>
          <p:cNvGrpSpPr/>
          <p:nvPr/>
        </p:nvGrpSpPr>
        <p:grpSpPr>
          <a:xfrm rot="18146296">
            <a:off x="6896112" y="2606931"/>
            <a:ext cx="1402590" cy="396596"/>
            <a:chOff x="3263666" y="1453816"/>
            <a:chExt cx="2213109" cy="861597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4D9F185F-A4F8-415B-8857-054352277BF2}"/>
                </a:ext>
              </a:extLst>
            </p:cNvPr>
            <p:cNvSpPr/>
            <p:nvPr/>
          </p:nvSpPr>
          <p:spPr>
            <a:xfrm rot="16200000">
              <a:off x="3939422" y="778060"/>
              <a:ext cx="861597" cy="2213109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5F865184-47FC-4206-9D04-2E16813551F8}"/>
                </a:ext>
              </a:extLst>
            </p:cNvPr>
            <p:cNvSpPr/>
            <p:nvPr/>
          </p:nvSpPr>
          <p:spPr>
            <a:xfrm rot="16200000">
              <a:off x="4179443" y="1015483"/>
              <a:ext cx="676730" cy="173826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699E93D-6BBE-4608-BD1A-C5A1FDE358EC}"/>
                </a:ext>
              </a:extLst>
            </p:cNvPr>
            <p:cNvSpPr/>
            <p:nvPr/>
          </p:nvSpPr>
          <p:spPr>
            <a:xfrm rot="16200000">
              <a:off x="3523496" y="1376255"/>
              <a:ext cx="676730" cy="1016720"/>
            </a:xfrm>
            <a:custGeom>
              <a:avLst/>
              <a:gdLst>
                <a:gd name="connsiteX0" fmla="*/ 0 w 676730"/>
                <a:gd name="connsiteY0" fmla="*/ 1016720 h 1016720"/>
                <a:gd name="connsiteX1" fmla="*/ 0 w 676730"/>
                <a:gd name="connsiteY1" fmla="*/ 338365 h 1016720"/>
                <a:gd name="connsiteX2" fmla="*/ 338365 w 676730"/>
                <a:gd name="connsiteY2" fmla="*/ 0 h 1016720"/>
                <a:gd name="connsiteX3" fmla="*/ 676730 w 676730"/>
                <a:gd name="connsiteY3" fmla="*/ 338365 h 1016720"/>
                <a:gd name="connsiteX4" fmla="*/ 676730 w 676730"/>
                <a:gd name="connsiteY4" fmla="*/ 1016720 h 101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6730" h="1016720">
                  <a:moveTo>
                    <a:pt x="0" y="1016720"/>
                  </a:moveTo>
                  <a:lnTo>
                    <a:pt x="0" y="338365"/>
                  </a:lnTo>
                  <a:cubicBezTo>
                    <a:pt x="0" y="151491"/>
                    <a:pt x="151491" y="0"/>
                    <a:pt x="338365" y="0"/>
                  </a:cubicBezTo>
                  <a:cubicBezTo>
                    <a:pt x="525239" y="0"/>
                    <a:pt x="676730" y="151491"/>
                    <a:pt x="676730" y="338365"/>
                  </a:cubicBezTo>
                  <a:lnTo>
                    <a:pt x="676730" y="101672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29">
              <a:extLst>
                <a:ext uri="{FF2B5EF4-FFF2-40B4-BE49-F238E27FC236}">
                  <a16:creationId xmlns:a16="http://schemas.microsoft.com/office/drawing/2014/main" id="{BFD3CB2E-3504-4586-9DDA-78847DB95CD9}"/>
                </a:ext>
              </a:extLst>
            </p:cNvPr>
            <p:cNvSpPr/>
            <p:nvPr/>
          </p:nvSpPr>
          <p:spPr>
            <a:xfrm rot="16200000">
              <a:off x="3713167" y="1211575"/>
              <a:ext cx="214574" cy="883921"/>
            </a:xfrm>
            <a:custGeom>
              <a:avLst/>
              <a:gdLst>
                <a:gd name="connsiteX0" fmla="*/ 214574 w 214574"/>
                <a:gd name="connsiteY0" fmla="*/ 313373 h 883921"/>
                <a:gd name="connsiteX1" fmla="*/ 214574 w 214574"/>
                <a:gd name="connsiteY1" fmla="*/ 883921 h 883921"/>
                <a:gd name="connsiteX2" fmla="*/ 118934 w 214574"/>
                <a:gd name="connsiteY2" fmla="*/ 883921 h 883921"/>
                <a:gd name="connsiteX3" fmla="*/ 118934 w 214574"/>
                <a:gd name="connsiteY3" fmla="*/ 255621 h 883921"/>
                <a:gd name="connsiteX4" fmla="*/ 19829 w 214574"/>
                <a:gd name="connsiteY4" fmla="*/ 16361 h 883921"/>
                <a:gd name="connsiteX5" fmla="*/ 0 w 214574"/>
                <a:gd name="connsiteY5" fmla="*/ 0 h 883921"/>
                <a:gd name="connsiteX6" fmla="*/ 7916 w 214574"/>
                <a:gd name="connsiteY6" fmla="*/ 1599 h 883921"/>
                <a:gd name="connsiteX7" fmla="*/ 214574 w 214574"/>
                <a:gd name="connsiteY7" fmla="*/ 313373 h 883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4574" h="883921">
                  <a:moveTo>
                    <a:pt x="214574" y="313373"/>
                  </a:moveTo>
                  <a:lnTo>
                    <a:pt x="214574" y="883921"/>
                  </a:lnTo>
                  <a:lnTo>
                    <a:pt x="118934" y="883921"/>
                  </a:lnTo>
                  <a:lnTo>
                    <a:pt x="118934" y="255621"/>
                  </a:lnTo>
                  <a:cubicBezTo>
                    <a:pt x="118934" y="162184"/>
                    <a:pt x="81061" y="77593"/>
                    <a:pt x="19829" y="16361"/>
                  </a:cubicBezTo>
                  <a:lnTo>
                    <a:pt x="0" y="0"/>
                  </a:lnTo>
                  <a:lnTo>
                    <a:pt x="7916" y="1599"/>
                  </a:lnTo>
                  <a:cubicBezTo>
                    <a:pt x="129360" y="52965"/>
                    <a:pt x="214574" y="173218"/>
                    <a:pt x="214574" y="31337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678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B143D51A-9051-436E-B72E-9E109A518A5C}"/>
              </a:ext>
            </a:extLst>
          </p:cNvPr>
          <p:cNvGrpSpPr/>
          <p:nvPr/>
        </p:nvGrpSpPr>
        <p:grpSpPr>
          <a:xfrm rot="2247443">
            <a:off x="5409649" y="2208775"/>
            <a:ext cx="1126274" cy="2440450"/>
            <a:chOff x="9490633" y="1499448"/>
            <a:chExt cx="1270458" cy="3028167"/>
          </a:xfrm>
          <a:solidFill>
            <a:schemeClr val="bg1"/>
          </a:solidFill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DA9B3E5D-DF47-41C2-8F92-71302D0F31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30649" y="1907294"/>
              <a:ext cx="822910" cy="1768535"/>
            </a:xfrm>
            <a:custGeom>
              <a:avLst/>
              <a:gdLst>
                <a:gd name="T0" fmla="*/ 39 w 233"/>
                <a:gd name="T1" fmla="*/ 495 h 500"/>
                <a:gd name="T2" fmla="*/ 32 w 233"/>
                <a:gd name="T3" fmla="*/ 475 h 500"/>
                <a:gd name="T4" fmla="*/ 10 w 233"/>
                <a:gd name="T5" fmla="*/ 385 h 500"/>
                <a:gd name="T6" fmla="*/ 1 w 233"/>
                <a:gd name="T7" fmla="*/ 262 h 500"/>
                <a:gd name="T8" fmla="*/ 14 w 233"/>
                <a:gd name="T9" fmla="*/ 133 h 500"/>
                <a:gd name="T10" fmla="*/ 43 w 233"/>
                <a:gd name="T11" fmla="*/ 30 h 500"/>
                <a:gd name="T12" fmla="*/ 53 w 233"/>
                <a:gd name="T13" fmla="*/ 4 h 500"/>
                <a:gd name="T14" fmla="*/ 59 w 233"/>
                <a:gd name="T15" fmla="*/ 0 h 500"/>
                <a:gd name="T16" fmla="*/ 157 w 233"/>
                <a:gd name="T17" fmla="*/ 3 h 500"/>
                <a:gd name="T18" fmla="*/ 183 w 233"/>
                <a:gd name="T19" fmla="*/ 3 h 500"/>
                <a:gd name="T20" fmla="*/ 190 w 233"/>
                <a:gd name="T21" fmla="*/ 8 h 500"/>
                <a:gd name="T22" fmla="*/ 226 w 233"/>
                <a:gd name="T23" fmla="*/ 170 h 500"/>
                <a:gd name="T24" fmla="*/ 215 w 233"/>
                <a:gd name="T25" fmla="*/ 378 h 500"/>
                <a:gd name="T26" fmla="*/ 179 w 233"/>
                <a:gd name="T27" fmla="*/ 497 h 500"/>
                <a:gd name="T28" fmla="*/ 174 w 233"/>
                <a:gd name="T29" fmla="*/ 500 h 500"/>
                <a:gd name="T30" fmla="*/ 90 w 233"/>
                <a:gd name="T31" fmla="*/ 497 h 500"/>
                <a:gd name="T32" fmla="*/ 44 w 233"/>
                <a:gd name="T33" fmla="*/ 496 h 500"/>
                <a:gd name="T34" fmla="*/ 39 w 233"/>
                <a:gd name="T35" fmla="*/ 495 h 500"/>
                <a:gd name="T36" fmla="*/ 148 w 233"/>
                <a:gd name="T37" fmla="*/ 145 h 500"/>
                <a:gd name="T38" fmla="*/ 154 w 233"/>
                <a:gd name="T39" fmla="*/ 80 h 500"/>
                <a:gd name="T40" fmla="*/ 90 w 233"/>
                <a:gd name="T41" fmla="*/ 74 h 500"/>
                <a:gd name="T42" fmla="*/ 83 w 233"/>
                <a:gd name="T43" fmla="*/ 139 h 500"/>
                <a:gd name="T44" fmla="*/ 148 w 233"/>
                <a:gd name="T45" fmla="*/ 14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3" h="500">
                  <a:moveTo>
                    <a:pt x="39" y="495"/>
                  </a:moveTo>
                  <a:cubicBezTo>
                    <a:pt x="36" y="488"/>
                    <a:pt x="34" y="481"/>
                    <a:pt x="32" y="475"/>
                  </a:cubicBezTo>
                  <a:cubicBezTo>
                    <a:pt x="22" y="445"/>
                    <a:pt x="15" y="415"/>
                    <a:pt x="10" y="385"/>
                  </a:cubicBezTo>
                  <a:cubicBezTo>
                    <a:pt x="3" y="344"/>
                    <a:pt x="0" y="303"/>
                    <a:pt x="1" y="262"/>
                  </a:cubicBezTo>
                  <a:cubicBezTo>
                    <a:pt x="1" y="219"/>
                    <a:pt x="5" y="176"/>
                    <a:pt x="14" y="133"/>
                  </a:cubicBezTo>
                  <a:cubicBezTo>
                    <a:pt x="20" y="98"/>
                    <a:pt x="30" y="63"/>
                    <a:pt x="43" y="30"/>
                  </a:cubicBezTo>
                  <a:cubicBezTo>
                    <a:pt x="46" y="21"/>
                    <a:pt x="49" y="13"/>
                    <a:pt x="53" y="4"/>
                  </a:cubicBezTo>
                  <a:cubicBezTo>
                    <a:pt x="54" y="1"/>
                    <a:pt x="55" y="0"/>
                    <a:pt x="59" y="0"/>
                  </a:cubicBezTo>
                  <a:cubicBezTo>
                    <a:pt x="91" y="1"/>
                    <a:pt x="124" y="2"/>
                    <a:pt x="157" y="3"/>
                  </a:cubicBezTo>
                  <a:cubicBezTo>
                    <a:pt x="165" y="3"/>
                    <a:pt x="174" y="3"/>
                    <a:pt x="183" y="3"/>
                  </a:cubicBezTo>
                  <a:cubicBezTo>
                    <a:pt x="186" y="3"/>
                    <a:pt x="188" y="4"/>
                    <a:pt x="190" y="8"/>
                  </a:cubicBezTo>
                  <a:cubicBezTo>
                    <a:pt x="210" y="60"/>
                    <a:pt x="221" y="115"/>
                    <a:pt x="226" y="170"/>
                  </a:cubicBezTo>
                  <a:cubicBezTo>
                    <a:pt x="233" y="240"/>
                    <a:pt x="229" y="309"/>
                    <a:pt x="215" y="378"/>
                  </a:cubicBezTo>
                  <a:cubicBezTo>
                    <a:pt x="207" y="419"/>
                    <a:pt x="195" y="459"/>
                    <a:pt x="179" y="497"/>
                  </a:cubicBezTo>
                  <a:cubicBezTo>
                    <a:pt x="178" y="498"/>
                    <a:pt x="176" y="500"/>
                    <a:pt x="174" y="500"/>
                  </a:cubicBezTo>
                  <a:cubicBezTo>
                    <a:pt x="146" y="499"/>
                    <a:pt x="118" y="498"/>
                    <a:pt x="90" y="497"/>
                  </a:cubicBezTo>
                  <a:cubicBezTo>
                    <a:pt x="75" y="497"/>
                    <a:pt x="59" y="497"/>
                    <a:pt x="44" y="496"/>
                  </a:cubicBezTo>
                  <a:cubicBezTo>
                    <a:pt x="42" y="496"/>
                    <a:pt x="40" y="496"/>
                    <a:pt x="39" y="495"/>
                  </a:cubicBezTo>
                  <a:close/>
                  <a:moveTo>
                    <a:pt x="148" y="145"/>
                  </a:moveTo>
                  <a:cubicBezTo>
                    <a:pt x="168" y="129"/>
                    <a:pt x="171" y="100"/>
                    <a:pt x="154" y="80"/>
                  </a:cubicBezTo>
                  <a:cubicBezTo>
                    <a:pt x="139" y="61"/>
                    <a:pt x="109" y="58"/>
                    <a:pt x="90" y="74"/>
                  </a:cubicBezTo>
                  <a:cubicBezTo>
                    <a:pt x="70" y="90"/>
                    <a:pt x="67" y="119"/>
                    <a:pt x="83" y="139"/>
                  </a:cubicBezTo>
                  <a:cubicBezTo>
                    <a:pt x="99" y="159"/>
                    <a:pt x="128" y="161"/>
                    <a:pt x="148" y="1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Freeform 6">
              <a:extLst>
                <a:ext uri="{FF2B5EF4-FFF2-40B4-BE49-F238E27FC236}">
                  <a16:creationId xmlns:a16="http://schemas.microsoft.com/office/drawing/2014/main" id="{F1B86EEE-5B05-4504-B493-06DA4846A4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39867" y="3109176"/>
              <a:ext cx="321224" cy="927579"/>
            </a:xfrm>
            <a:custGeom>
              <a:avLst/>
              <a:gdLst>
                <a:gd name="T0" fmla="*/ 38 w 91"/>
                <a:gd name="T1" fmla="*/ 0 h 262"/>
                <a:gd name="T2" fmla="*/ 53 w 91"/>
                <a:gd name="T3" fmla="*/ 12 h 262"/>
                <a:gd name="T4" fmla="*/ 83 w 91"/>
                <a:gd name="T5" fmla="*/ 36 h 262"/>
                <a:gd name="T6" fmla="*/ 89 w 91"/>
                <a:gd name="T7" fmla="*/ 42 h 262"/>
                <a:gd name="T8" fmla="*/ 90 w 91"/>
                <a:gd name="T9" fmla="*/ 47 h 262"/>
                <a:gd name="T10" fmla="*/ 71 w 91"/>
                <a:gd name="T11" fmla="*/ 164 h 262"/>
                <a:gd name="T12" fmla="*/ 57 w 91"/>
                <a:gd name="T13" fmla="*/ 256 h 262"/>
                <a:gd name="T14" fmla="*/ 55 w 91"/>
                <a:gd name="T15" fmla="*/ 262 h 262"/>
                <a:gd name="T16" fmla="*/ 49 w 91"/>
                <a:gd name="T17" fmla="*/ 248 h 262"/>
                <a:gd name="T18" fmla="*/ 23 w 91"/>
                <a:gd name="T19" fmla="*/ 194 h 262"/>
                <a:gd name="T20" fmla="*/ 5 w 91"/>
                <a:gd name="T21" fmla="*/ 157 h 262"/>
                <a:gd name="T22" fmla="*/ 4 w 91"/>
                <a:gd name="T23" fmla="*/ 134 h 262"/>
                <a:gd name="T24" fmla="*/ 37 w 91"/>
                <a:gd name="T25" fmla="*/ 4 h 262"/>
                <a:gd name="T26" fmla="*/ 38 w 91"/>
                <a:gd name="T27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" h="262">
                  <a:moveTo>
                    <a:pt x="38" y="0"/>
                  </a:moveTo>
                  <a:cubicBezTo>
                    <a:pt x="43" y="4"/>
                    <a:pt x="48" y="8"/>
                    <a:pt x="53" y="12"/>
                  </a:cubicBezTo>
                  <a:cubicBezTo>
                    <a:pt x="63" y="20"/>
                    <a:pt x="73" y="28"/>
                    <a:pt x="83" y="36"/>
                  </a:cubicBezTo>
                  <a:cubicBezTo>
                    <a:pt x="85" y="38"/>
                    <a:pt x="88" y="40"/>
                    <a:pt x="89" y="42"/>
                  </a:cubicBezTo>
                  <a:cubicBezTo>
                    <a:pt x="90" y="43"/>
                    <a:pt x="91" y="46"/>
                    <a:pt x="90" y="47"/>
                  </a:cubicBezTo>
                  <a:cubicBezTo>
                    <a:pt x="84" y="86"/>
                    <a:pt x="78" y="125"/>
                    <a:pt x="71" y="164"/>
                  </a:cubicBezTo>
                  <a:cubicBezTo>
                    <a:pt x="66" y="195"/>
                    <a:pt x="61" y="225"/>
                    <a:pt x="57" y="256"/>
                  </a:cubicBezTo>
                  <a:cubicBezTo>
                    <a:pt x="56" y="258"/>
                    <a:pt x="56" y="259"/>
                    <a:pt x="55" y="262"/>
                  </a:cubicBezTo>
                  <a:cubicBezTo>
                    <a:pt x="53" y="257"/>
                    <a:pt x="51" y="252"/>
                    <a:pt x="49" y="248"/>
                  </a:cubicBezTo>
                  <a:cubicBezTo>
                    <a:pt x="40" y="230"/>
                    <a:pt x="32" y="212"/>
                    <a:pt x="23" y="194"/>
                  </a:cubicBezTo>
                  <a:cubicBezTo>
                    <a:pt x="17" y="182"/>
                    <a:pt x="12" y="169"/>
                    <a:pt x="5" y="157"/>
                  </a:cubicBezTo>
                  <a:cubicBezTo>
                    <a:pt x="0" y="149"/>
                    <a:pt x="1" y="142"/>
                    <a:pt x="4" y="134"/>
                  </a:cubicBezTo>
                  <a:cubicBezTo>
                    <a:pt x="20" y="92"/>
                    <a:pt x="30" y="48"/>
                    <a:pt x="37" y="4"/>
                  </a:cubicBezTo>
                  <a:cubicBezTo>
                    <a:pt x="37" y="3"/>
                    <a:pt x="37" y="2"/>
                    <a:pt x="3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7519BD61-5AFC-4304-870E-0778214A2D3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0633" y="3087521"/>
              <a:ext cx="295959" cy="913142"/>
            </a:xfrm>
            <a:custGeom>
              <a:avLst/>
              <a:gdLst>
                <a:gd name="T0" fmla="*/ 55 w 84"/>
                <a:gd name="T1" fmla="*/ 0 h 258"/>
                <a:gd name="T2" fmla="*/ 59 w 84"/>
                <a:gd name="T3" fmla="*/ 34 h 258"/>
                <a:gd name="T4" fmla="*/ 76 w 84"/>
                <a:gd name="T5" fmla="*/ 117 h 258"/>
                <a:gd name="T6" fmla="*/ 84 w 84"/>
                <a:gd name="T7" fmla="*/ 145 h 258"/>
                <a:gd name="T8" fmla="*/ 83 w 84"/>
                <a:gd name="T9" fmla="*/ 149 h 258"/>
                <a:gd name="T10" fmla="*/ 55 w 84"/>
                <a:gd name="T11" fmla="*/ 201 h 258"/>
                <a:gd name="T12" fmla="*/ 28 w 84"/>
                <a:gd name="T13" fmla="*/ 251 h 258"/>
                <a:gd name="T14" fmla="*/ 23 w 84"/>
                <a:gd name="T15" fmla="*/ 258 h 258"/>
                <a:gd name="T16" fmla="*/ 20 w 84"/>
                <a:gd name="T17" fmla="*/ 234 h 258"/>
                <a:gd name="T18" fmla="*/ 7 w 84"/>
                <a:gd name="T19" fmla="*/ 109 h 258"/>
                <a:gd name="T20" fmla="*/ 0 w 84"/>
                <a:gd name="T21" fmla="*/ 44 h 258"/>
                <a:gd name="T22" fmla="*/ 2 w 84"/>
                <a:gd name="T23" fmla="*/ 38 h 258"/>
                <a:gd name="T24" fmla="*/ 53 w 84"/>
                <a:gd name="T25" fmla="*/ 1 h 258"/>
                <a:gd name="T26" fmla="*/ 55 w 84"/>
                <a:gd name="T27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58">
                  <a:moveTo>
                    <a:pt x="55" y="0"/>
                  </a:moveTo>
                  <a:cubicBezTo>
                    <a:pt x="56" y="12"/>
                    <a:pt x="57" y="23"/>
                    <a:pt x="59" y="34"/>
                  </a:cubicBezTo>
                  <a:cubicBezTo>
                    <a:pt x="63" y="62"/>
                    <a:pt x="68" y="90"/>
                    <a:pt x="76" y="117"/>
                  </a:cubicBezTo>
                  <a:cubicBezTo>
                    <a:pt x="79" y="127"/>
                    <a:pt x="81" y="136"/>
                    <a:pt x="84" y="145"/>
                  </a:cubicBezTo>
                  <a:cubicBezTo>
                    <a:pt x="84" y="146"/>
                    <a:pt x="84" y="148"/>
                    <a:pt x="83" y="149"/>
                  </a:cubicBezTo>
                  <a:cubicBezTo>
                    <a:pt x="74" y="167"/>
                    <a:pt x="65" y="184"/>
                    <a:pt x="55" y="201"/>
                  </a:cubicBezTo>
                  <a:cubicBezTo>
                    <a:pt x="46" y="218"/>
                    <a:pt x="37" y="234"/>
                    <a:pt x="28" y="251"/>
                  </a:cubicBezTo>
                  <a:cubicBezTo>
                    <a:pt x="27" y="253"/>
                    <a:pt x="25" y="256"/>
                    <a:pt x="23" y="258"/>
                  </a:cubicBezTo>
                  <a:cubicBezTo>
                    <a:pt x="22" y="250"/>
                    <a:pt x="21" y="242"/>
                    <a:pt x="20" y="234"/>
                  </a:cubicBezTo>
                  <a:cubicBezTo>
                    <a:pt x="16" y="193"/>
                    <a:pt x="11" y="151"/>
                    <a:pt x="7" y="109"/>
                  </a:cubicBezTo>
                  <a:cubicBezTo>
                    <a:pt x="5" y="88"/>
                    <a:pt x="2" y="66"/>
                    <a:pt x="0" y="44"/>
                  </a:cubicBezTo>
                  <a:cubicBezTo>
                    <a:pt x="0" y="42"/>
                    <a:pt x="1" y="39"/>
                    <a:pt x="2" y="38"/>
                  </a:cubicBezTo>
                  <a:cubicBezTo>
                    <a:pt x="19" y="26"/>
                    <a:pt x="36" y="13"/>
                    <a:pt x="53" y="1"/>
                  </a:cubicBezTo>
                  <a:cubicBezTo>
                    <a:pt x="54" y="0"/>
                    <a:pt x="54" y="0"/>
                    <a:pt x="5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Freeform 8">
              <a:extLst>
                <a:ext uri="{FF2B5EF4-FFF2-40B4-BE49-F238E27FC236}">
                  <a16:creationId xmlns:a16="http://schemas.microsoft.com/office/drawing/2014/main" id="{78F828D7-16B0-4041-A6BB-9C06F1549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0731" y="3771475"/>
              <a:ext cx="517929" cy="756140"/>
            </a:xfrm>
            <a:custGeom>
              <a:avLst/>
              <a:gdLst>
                <a:gd name="T0" fmla="*/ 55 w 147"/>
                <a:gd name="T1" fmla="*/ 36 h 214"/>
                <a:gd name="T2" fmla="*/ 50 w 147"/>
                <a:gd name="T3" fmla="*/ 59 h 214"/>
                <a:gd name="T4" fmla="*/ 59 w 147"/>
                <a:gd name="T5" fmla="*/ 99 h 214"/>
                <a:gd name="T6" fmla="*/ 74 w 147"/>
                <a:gd name="T7" fmla="*/ 125 h 214"/>
                <a:gd name="T8" fmla="*/ 87 w 147"/>
                <a:gd name="T9" fmla="*/ 80 h 214"/>
                <a:gd name="T10" fmla="*/ 117 w 147"/>
                <a:gd name="T11" fmla="*/ 43 h 214"/>
                <a:gd name="T12" fmla="*/ 119 w 147"/>
                <a:gd name="T13" fmla="*/ 85 h 214"/>
                <a:gd name="T14" fmla="*/ 127 w 147"/>
                <a:gd name="T15" fmla="*/ 75 h 214"/>
                <a:gd name="T16" fmla="*/ 134 w 147"/>
                <a:gd name="T17" fmla="*/ 22 h 214"/>
                <a:gd name="T18" fmla="*/ 133 w 147"/>
                <a:gd name="T19" fmla="*/ 10 h 214"/>
                <a:gd name="T20" fmla="*/ 139 w 147"/>
                <a:gd name="T21" fmla="*/ 25 h 214"/>
                <a:gd name="T22" fmla="*/ 135 w 147"/>
                <a:gd name="T23" fmla="*/ 96 h 214"/>
                <a:gd name="T24" fmla="*/ 118 w 147"/>
                <a:gd name="T25" fmla="*/ 140 h 214"/>
                <a:gd name="T26" fmla="*/ 114 w 147"/>
                <a:gd name="T27" fmla="*/ 154 h 214"/>
                <a:gd name="T28" fmla="*/ 99 w 147"/>
                <a:gd name="T29" fmla="*/ 125 h 214"/>
                <a:gd name="T30" fmla="*/ 102 w 147"/>
                <a:gd name="T31" fmla="*/ 93 h 214"/>
                <a:gd name="T32" fmla="*/ 94 w 147"/>
                <a:gd name="T33" fmla="*/ 114 h 214"/>
                <a:gd name="T34" fmla="*/ 94 w 147"/>
                <a:gd name="T35" fmla="*/ 155 h 214"/>
                <a:gd name="T36" fmla="*/ 85 w 147"/>
                <a:gd name="T37" fmla="*/ 191 h 214"/>
                <a:gd name="T38" fmla="*/ 61 w 147"/>
                <a:gd name="T39" fmla="*/ 214 h 214"/>
                <a:gd name="T40" fmla="*/ 50 w 147"/>
                <a:gd name="T41" fmla="*/ 173 h 214"/>
                <a:gd name="T42" fmla="*/ 33 w 147"/>
                <a:gd name="T43" fmla="*/ 107 h 214"/>
                <a:gd name="T44" fmla="*/ 38 w 147"/>
                <a:gd name="T45" fmla="*/ 86 h 214"/>
                <a:gd name="T46" fmla="*/ 29 w 147"/>
                <a:gd name="T47" fmla="*/ 103 h 214"/>
                <a:gd name="T48" fmla="*/ 25 w 147"/>
                <a:gd name="T49" fmla="*/ 125 h 214"/>
                <a:gd name="T50" fmla="*/ 13 w 147"/>
                <a:gd name="T51" fmla="*/ 141 h 214"/>
                <a:gd name="T52" fmla="*/ 3 w 147"/>
                <a:gd name="T53" fmla="*/ 70 h 214"/>
                <a:gd name="T54" fmla="*/ 12 w 147"/>
                <a:gd name="T55" fmla="*/ 12 h 214"/>
                <a:gd name="T56" fmla="*/ 21 w 147"/>
                <a:gd name="T57" fmla="*/ 0 h 214"/>
                <a:gd name="T58" fmla="*/ 21 w 147"/>
                <a:gd name="T59" fmla="*/ 72 h 214"/>
                <a:gd name="T60" fmla="*/ 55 w 147"/>
                <a:gd name="T61" fmla="*/ 3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7" h="214">
                  <a:moveTo>
                    <a:pt x="55" y="36"/>
                  </a:moveTo>
                  <a:cubicBezTo>
                    <a:pt x="53" y="44"/>
                    <a:pt x="51" y="51"/>
                    <a:pt x="50" y="59"/>
                  </a:cubicBezTo>
                  <a:cubicBezTo>
                    <a:pt x="48" y="74"/>
                    <a:pt x="52" y="86"/>
                    <a:pt x="59" y="99"/>
                  </a:cubicBezTo>
                  <a:cubicBezTo>
                    <a:pt x="64" y="107"/>
                    <a:pt x="69" y="116"/>
                    <a:pt x="74" y="125"/>
                  </a:cubicBezTo>
                  <a:cubicBezTo>
                    <a:pt x="75" y="109"/>
                    <a:pt x="79" y="94"/>
                    <a:pt x="87" y="80"/>
                  </a:cubicBezTo>
                  <a:cubicBezTo>
                    <a:pt x="94" y="66"/>
                    <a:pt x="104" y="54"/>
                    <a:pt x="117" y="43"/>
                  </a:cubicBezTo>
                  <a:cubicBezTo>
                    <a:pt x="120" y="57"/>
                    <a:pt x="121" y="71"/>
                    <a:pt x="119" y="85"/>
                  </a:cubicBezTo>
                  <a:cubicBezTo>
                    <a:pt x="124" y="83"/>
                    <a:pt x="126" y="79"/>
                    <a:pt x="127" y="75"/>
                  </a:cubicBezTo>
                  <a:cubicBezTo>
                    <a:pt x="135" y="58"/>
                    <a:pt x="136" y="40"/>
                    <a:pt x="134" y="22"/>
                  </a:cubicBezTo>
                  <a:cubicBezTo>
                    <a:pt x="134" y="18"/>
                    <a:pt x="133" y="14"/>
                    <a:pt x="133" y="10"/>
                  </a:cubicBezTo>
                  <a:cubicBezTo>
                    <a:pt x="135" y="15"/>
                    <a:pt x="138" y="20"/>
                    <a:pt x="139" y="25"/>
                  </a:cubicBezTo>
                  <a:cubicBezTo>
                    <a:pt x="147" y="50"/>
                    <a:pt x="144" y="73"/>
                    <a:pt x="135" y="96"/>
                  </a:cubicBezTo>
                  <a:cubicBezTo>
                    <a:pt x="130" y="111"/>
                    <a:pt x="123" y="126"/>
                    <a:pt x="118" y="140"/>
                  </a:cubicBezTo>
                  <a:cubicBezTo>
                    <a:pt x="116" y="145"/>
                    <a:pt x="115" y="149"/>
                    <a:pt x="114" y="154"/>
                  </a:cubicBezTo>
                  <a:cubicBezTo>
                    <a:pt x="108" y="145"/>
                    <a:pt x="102" y="136"/>
                    <a:pt x="99" y="125"/>
                  </a:cubicBezTo>
                  <a:cubicBezTo>
                    <a:pt x="97" y="114"/>
                    <a:pt x="99" y="103"/>
                    <a:pt x="102" y="93"/>
                  </a:cubicBezTo>
                  <a:cubicBezTo>
                    <a:pt x="97" y="99"/>
                    <a:pt x="95" y="106"/>
                    <a:pt x="94" y="114"/>
                  </a:cubicBezTo>
                  <a:cubicBezTo>
                    <a:pt x="94" y="127"/>
                    <a:pt x="94" y="141"/>
                    <a:pt x="94" y="155"/>
                  </a:cubicBezTo>
                  <a:cubicBezTo>
                    <a:pt x="94" y="167"/>
                    <a:pt x="92" y="180"/>
                    <a:pt x="85" y="191"/>
                  </a:cubicBezTo>
                  <a:cubicBezTo>
                    <a:pt x="79" y="201"/>
                    <a:pt x="72" y="209"/>
                    <a:pt x="61" y="214"/>
                  </a:cubicBezTo>
                  <a:cubicBezTo>
                    <a:pt x="63" y="198"/>
                    <a:pt x="55" y="186"/>
                    <a:pt x="50" y="173"/>
                  </a:cubicBezTo>
                  <a:cubicBezTo>
                    <a:pt x="40" y="152"/>
                    <a:pt x="30" y="131"/>
                    <a:pt x="33" y="107"/>
                  </a:cubicBezTo>
                  <a:cubicBezTo>
                    <a:pt x="34" y="100"/>
                    <a:pt x="36" y="94"/>
                    <a:pt x="38" y="86"/>
                  </a:cubicBezTo>
                  <a:cubicBezTo>
                    <a:pt x="32" y="91"/>
                    <a:pt x="30" y="97"/>
                    <a:pt x="29" y="103"/>
                  </a:cubicBezTo>
                  <a:cubicBezTo>
                    <a:pt x="27" y="110"/>
                    <a:pt x="26" y="118"/>
                    <a:pt x="25" y="125"/>
                  </a:cubicBezTo>
                  <a:cubicBezTo>
                    <a:pt x="23" y="132"/>
                    <a:pt x="19" y="138"/>
                    <a:pt x="13" y="141"/>
                  </a:cubicBezTo>
                  <a:cubicBezTo>
                    <a:pt x="9" y="117"/>
                    <a:pt x="5" y="94"/>
                    <a:pt x="3" y="70"/>
                  </a:cubicBezTo>
                  <a:cubicBezTo>
                    <a:pt x="0" y="50"/>
                    <a:pt x="2" y="30"/>
                    <a:pt x="12" y="12"/>
                  </a:cubicBezTo>
                  <a:cubicBezTo>
                    <a:pt x="15" y="8"/>
                    <a:pt x="18" y="4"/>
                    <a:pt x="21" y="0"/>
                  </a:cubicBezTo>
                  <a:cubicBezTo>
                    <a:pt x="8" y="24"/>
                    <a:pt x="12" y="47"/>
                    <a:pt x="21" y="72"/>
                  </a:cubicBezTo>
                  <a:cubicBezTo>
                    <a:pt x="28" y="55"/>
                    <a:pt x="40" y="44"/>
                    <a:pt x="55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5B6B55A4-9A9A-4ACD-A3D6-F9E5A270C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2618" y="1499448"/>
              <a:ext cx="420479" cy="364535"/>
            </a:xfrm>
            <a:custGeom>
              <a:avLst/>
              <a:gdLst>
                <a:gd name="T0" fmla="*/ 119 w 119"/>
                <a:gd name="T1" fmla="*/ 103 h 103"/>
                <a:gd name="T2" fmla="*/ 0 w 119"/>
                <a:gd name="T3" fmla="*/ 100 h 103"/>
                <a:gd name="T4" fmla="*/ 62 w 119"/>
                <a:gd name="T5" fmla="*/ 0 h 103"/>
                <a:gd name="T6" fmla="*/ 119 w 119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03">
                  <a:moveTo>
                    <a:pt x="119" y="103"/>
                  </a:moveTo>
                  <a:cubicBezTo>
                    <a:pt x="79" y="102"/>
                    <a:pt x="39" y="101"/>
                    <a:pt x="0" y="100"/>
                  </a:cubicBezTo>
                  <a:cubicBezTo>
                    <a:pt x="3" y="84"/>
                    <a:pt x="47" y="12"/>
                    <a:pt x="62" y="0"/>
                  </a:cubicBezTo>
                  <a:cubicBezTo>
                    <a:pt x="76" y="12"/>
                    <a:pt x="118" y="90"/>
                    <a:pt x="119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5DD3BF2F-3B76-4191-A218-13831021AF80}"/>
              </a:ext>
            </a:extLst>
          </p:cNvPr>
          <p:cNvSpPr txBox="1"/>
          <p:nvPr/>
        </p:nvSpPr>
        <p:spPr>
          <a:xfrm>
            <a:off x="335176" y="45416"/>
            <a:ext cx="111771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5000" b="1" dirty="0" err="1">
                <a:solidFill>
                  <a:srgbClr val="282F39"/>
                </a:solidFill>
                <a:latin typeface="Noto Sans" panose="020B0502040504020204"/>
              </a:rPr>
              <a:t>Stratégie</a:t>
            </a:r>
            <a:r>
              <a:rPr lang="en-US" sz="5000" b="1" dirty="0">
                <a:solidFill>
                  <a:srgbClr val="282F39"/>
                </a:solidFill>
                <a:latin typeface="Noto Sans" panose="020B0502040504020204"/>
              </a:rPr>
              <a:t> PROMOTIONNEL</a:t>
            </a:r>
            <a:endParaRPr kumimoji="0" lang="en-US" sz="5000" b="1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Noto Sans" panose="020B0502040504020204"/>
              <a:ea typeface="+mn-ea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04B06E7-7113-4930-8039-82FAB2FF21C5}"/>
              </a:ext>
            </a:extLst>
          </p:cNvPr>
          <p:cNvSpPr txBox="1"/>
          <p:nvPr/>
        </p:nvSpPr>
        <p:spPr>
          <a:xfrm>
            <a:off x="457200" y="634924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www.yourwebsite.com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50AD23B-90BD-4EDB-AC73-80696B8CBB6D}"/>
              </a:ext>
            </a:extLst>
          </p:cNvPr>
          <p:cNvSpPr txBox="1"/>
          <p:nvPr/>
        </p:nvSpPr>
        <p:spPr>
          <a:xfrm>
            <a:off x="1607992" y="2223856"/>
            <a:ext cx="36058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ju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cap="none" spc="0" normalizeH="0" baseline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Open Sans" panose="020B0606030504020204" pitchFamily="34" charset="0"/>
              </a:defRPr>
            </a:lvl1pPr>
          </a:lstStyle>
          <a:p>
            <a:r>
              <a:rPr lang="fr-FR" sz="1400" dirty="0"/>
              <a:t> </a:t>
            </a:r>
            <a:r>
              <a:rPr lang="fr-FR" sz="1800" b="1" u="sng" dirty="0"/>
              <a:t>Amélioration de la survie </a:t>
            </a:r>
            <a:r>
              <a:rPr lang="fr-FR" sz="1600" dirty="0"/>
              <a:t>dans le cancer colorectal métastatique et le cancer gastrique </a:t>
            </a:r>
          </a:p>
          <a:p>
            <a:r>
              <a:rPr lang="fr-FR" sz="1600" dirty="0"/>
              <a:t>(+2 mois pour la SG , 31% de réduction du risque de mort , plus de 20% des patients en vie à 1 an)</a:t>
            </a:r>
          </a:p>
          <a:p>
            <a:endParaRPr lang="fr-FR" sz="14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3935651-F8C7-4782-99FE-345CAD35EB30}"/>
              </a:ext>
            </a:extLst>
          </p:cNvPr>
          <p:cNvSpPr txBox="1"/>
          <p:nvPr/>
        </p:nvSpPr>
        <p:spPr>
          <a:xfrm>
            <a:off x="502413" y="2073300"/>
            <a:ext cx="1432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CB1B4A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01</a:t>
            </a:r>
            <a:endParaRPr kumimoji="0" lang="en-GB" sz="6000" b="1" i="0" u="none" strike="noStrike" kern="1200" cap="none" spc="0" normalizeH="0" baseline="0" noProof="0" dirty="0">
              <a:ln>
                <a:noFill/>
              </a:ln>
              <a:solidFill>
                <a:srgbClr val="CB1B4A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D3A5476-F07F-4B93-AEA3-35F240EC5308}"/>
              </a:ext>
            </a:extLst>
          </p:cNvPr>
          <p:cNvSpPr txBox="1"/>
          <p:nvPr/>
        </p:nvSpPr>
        <p:spPr>
          <a:xfrm>
            <a:off x="1615837" y="3751986"/>
            <a:ext cx="31163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fr-FR" b="1" dirty="0">
                <a:solidFill>
                  <a:srgbClr val="282F39"/>
                </a:solidFill>
                <a:latin typeface="Open Sans" panose="020B0606030504020204" pitchFamily="34" charset="0"/>
              </a:rPr>
              <a:t>Le profil des patients dans le cancer colorectal métastatique: </a:t>
            </a:r>
            <a:r>
              <a:rPr lang="fr-FR" sz="1600" dirty="0" err="1">
                <a:solidFill>
                  <a:srgbClr val="282F39"/>
                </a:solidFill>
                <a:latin typeface="Open Sans" panose="020B0606030504020204" pitchFamily="34" charset="0"/>
              </a:rPr>
              <a:t>Lonsurf</a:t>
            </a:r>
            <a:r>
              <a:rPr lang="fr-FR" sz="1600" dirty="0">
                <a:solidFill>
                  <a:srgbClr val="282F39"/>
                </a:solidFill>
                <a:latin typeface="Open Sans" panose="020B0606030504020204" pitchFamily="34" charset="0"/>
              </a:rPr>
              <a:t> devrait être le traitement préféré pour les patients à faible charge tumoral et maladie peu agressive </a:t>
            </a:r>
            <a:endParaRPr lang="fr-FR" sz="1600" dirty="0">
              <a:solidFill>
                <a:srgbClr val="282F39"/>
              </a:solidFill>
              <a:latin typeface="Open Sans" panose="020B0606030504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5C54AB9-A410-40AB-800C-C14F8B8562AF}"/>
              </a:ext>
            </a:extLst>
          </p:cNvPr>
          <p:cNvSpPr txBox="1"/>
          <p:nvPr/>
        </p:nvSpPr>
        <p:spPr>
          <a:xfrm>
            <a:off x="502413" y="3790623"/>
            <a:ext cx="1432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02</a:t>
            </a:r>
            <a:endParaRPr kumimoji="0" lang="en-GB" sz="6000" b="1" i="0" u="none" strike="noStrike" kern="1200" cap="none" spc="0" normalizeH="0" baseline="0" noProof="0" dirty="0">
              <a:ln>
                <a:noFill/>
              </a:ln>
              <a:solidFill>
                <a:srgbClr val="FCB414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DEFE966-6884-48DC-93F3-ACD8E74411B8}"/>
              </a:ext>
            </a:extLst>
          </p:cNvPr>
          <p:cNvSpPr txBox="1"/>
          <p:nvPr/>
        </p:nvSpPr>
        <p:spPr>
          <a:xfrm>
            <a:off x="8675015" y="2794376"/>
            <a:ext cx="314868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fr-FR" b="1" dirty="0" err="1">
                <a:solidFill>
                  <a:srgbClr val="282F39"/>
                </a:solidFill>
                <a:latin typeface="Open Sans" panose="020B0606030504020204" pitchFamily="34" charset="0"/>
              </a:rPr>
              <a:t>Lonsurf</a:t>
            </a:r>
            <a:r>
              <a:rPr lang="fr-FR" b="1" dirty="0">
                <a:solidFill>
                  <a:srgbClr val="282F39"/>
                </a:solidFill>
                <a:latin typeface="Open Sans" panose="020B0606030504020204" pitchFamily="34" charset="0"/>
              </a:rPr>
              <a:t> préserve le Statut de Performance des patients : </a:t>
            </a:r>
            <a:endParaRPr lang="fr-FR" sz="1400" b="1" dirty="0">
              <a:solidFill>
                <a:srgbClr val="282F39"/>
              </a:solidFill>
              <a:latin typeface="Open Sans" panose="020B0606030504020204" pitchFamily="34" charset="0"/>
            </a:endParaRPr>
          </a:p>
          <a:p>
            <a:pPr lvl="0" algn="just">
              <a:defRPr/>
            </a:pPr>
            <a:r>
              <a:rPr lang="fr-FR" sz="1600" dirty="0">
                <a:solidFill>
                  <a:srgbClr val="282F39"/>
                </a:solidFill>
                <a:latin typeface="Open Sans" panose="020B0606030504020204" pitchFamily="34" charset="0"/>
              </a:rPr>
              <a:t>84% des patients sous </a:t>
            </a:r>
            <a:r>
              <a:rPr lang="fr-FR" sz="1600" dirty="0" err="1">
                <a:solidFill>
                  <a:srgbClr val="282F39"/>
                </a:solidFill>
                <a:latin typeface="Open Sans" panose="020B0606030504020204" pitchFamily="34" charset="0"/>
              </a:rPr>
              <a:t>Lonsurf</a:t>
            </a:r>
            <a:r>
              <a:rPr lang="fr-FR" sz="1600" dirty="0">
                <a:solidFill>
                  <a:srgbClr val="282F39"/>
                </a:solidFill>
                <a:latin typeface="Open Sans" panose="020B0606030504020204" pitchFamily="34" charset="0"/>
              </a:rPr>
              <a:t> était toujours à SP 0-1 pour le </a:t>
            </a:r>
            <a:r>
              <a:rPr lang="fr-FR" sz="1600" dirty="0" err="1">
                <a:solidFill>
                  <a:srgbClr val="282F39"/>
                </a:solidFill>
                <a:latin typeface="Open Sans" panose="020B0606030504020204" pitchFamily="34" charset="0"/>
              </a:rPr>
              <a:t>CCRm</a:t>
            </a:r>
            <a:r>
              <a:rPr lang="fr-FR" sz="1600" dirty="0">
                <a:solidFill>
                  <a:srgbClr val="282F39"/>
                </a:solidFill>
                <a:latin typeface="Open Sans" panose="020B0606030504020204" pitchFamily="34" charset="0"/>
              </a:rPr>
              <a:t> à l’arrêt de traitement , leur permettant de recevoir des thérapies ultérieur.</a:t>
            </a:r>
          </a:p>
          <a:p>
            <a:pPr lvl="0" algn="just">
              <a:defRPr/>
            </a:pPr>
            <a:r>
              <a:rPr lang="fr-FR" sz="1600" dirty="0">
                <a:solidFill>
                  <a:srgbClr val="282F39"/>
                </a:solidFill>
                <a:latin typeface="Open Sans" panose="020B0606030504020204" pitchFamily="34" charset="0"/>
              </a:rPr>
              <a:t>71%  des patients sous </a:t>
            </a:r>
            <a:r>
              <a:rPr lang="fr-FR" sz="1600" dirty="0" err="1">
                <a:solidFill>
                  <a:srgbClr val="282F39"/>
                </a:solidFill>
                <a:latin typeface="Open Sans" panose="020B0606030504020204" pitchFamily="34" charset="0"/>
              </a:rPr>
              <a:t>Lonsurf</a:t>
            </a:r>
            <a:r>
              <a:rPr lang="fr-FR" sz="1600" dirty="0">
                <a:solidFill>
                  <a:srgbClr val="282F39"/>
                </a:solidFill>
                <a:latin typeface="Open Sans" panose="020B0606030504020204" pitchFamily="34" charset="0"/>
              </a:rPr>
              <a:t> était toujours à SP 0-1 pour le </a:t>
            </a:r>
            <a:r>
              <a:rPr lang="fr-FR" sz="1600" dirty="0" err="1">
                <a:solidFill>
                  <a:srgbClr val="282F39"/>
                </a:solidFill>
                <a:latin typeface="Open Sans" panose="020B0606030504020204" pitchFamily="34" charset="0"/>
              </a:rPr>
              <a:t>CGm</a:t>
            </a:r>
            <a:r>
              <a:rPr lang="fr-FR" sz="1600" dirty="0">
                <a:solidFill>
                  <a:srgbClr val="282F39"/>
                </a:solidFill>
                <a:latin typeface="Open Sans" panose="020B0606030504020204" pitchFamily="34" charset="0"/>
              </a:rPr>
              <a:t> à l’arrêt de traitement , leur permettant de recevoir des thérapies ultérieur.</a:t>
            </a:r>
            <a:endParaRPr lang="fr-FR" sz="1600" dirty="0">
              <a:solidFill>
                <a:srgbClr val="282F39"/>
              </a:solidFill>
              <a:latin typeface="Open Sans" panose="020B060603050402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B81F640-56D3-44C7-A5FF-0D18290B6B43}"/>
              </a:ext>
            </a:extLst>
          </p:cNvPr>
          <p:cNvSpPr txBox="1"/>
          <p:nvPr/>
        </p:nvSpPr>
        <p:spPr>
          <a:xfrm>
            <a:off x="7508374" y="2643820"/>
            <a:ext cx="1432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42AFB6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</a:t>
            </a:r>
            <a:r>
              <a:rPr kumimoji="0" lang="ru-RU" sz="6000" b="1" i="0" u="none" strike="noStrike" kern="1200" cap="none" spc="0" normalizeH="0" baseline="0" noProof="0" dirty="0">
                <a:ln>
                  <a:noFill/>
                </a:ln>
                <a:solidFill>
                  <a:srgbClr val="42AFB6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3</a:t>
            </a:r>
            <a:endParaRPr kumimoji="0" lang="en-GB" sz="6000" b="1" i="0" u="none" strike="noStrike" kern="1200" cap="none" spc="0" normalizeH="0" baseline="0" noProof="0" dirty="0">
              <a:ln>
                <a:noFill/>
              </a:ln>
              <a:solidFill>
                <a:srgbClr val="42AFB6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3C6C219-D994-42ED-BD71-B5B0616A330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</a:p>
        </p:txBody>
      </p:sp>
      <p:sp>
        <p:nvSpPr>
          <p:cNvPr id="24" name="Arrow: Right 1">
            <a:extLst>
              <a:ext uri="{FF2B5EF4-FFF2-40B4-BE49-F238E27FC236}">
                <a16:creationId xmlns:a16="http://schemas.microsoft.com/office/drawing/2014/main" id="{4F5C68CB-A2D2-4C70-9D75-BC96E3AAD201}"/>
              </a:ext>
            </a:extLst>
          </p:cNvPr>
          <p:cNvSpPr/>
          <p:nvPr/>
        </p:nvSpPr>
        <p:spPr>
          <a:xfrm rot="18900000">
            <a:off x="4364772" y="3337851"/>
            <a:ext cx="3257044" cy="2611656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5" name="Group 54">
            <a:extLst>
              <a:ext uri="{FF2B5EF4-FFF2-40B4-BE49-F238E27FC236}">
                <a16:creationId xmlns:a16="http://schemas.microsoft.com/office/drawing/2014/main" id="{C434F453-13D6-43AC-BDDF-4B388DF625FA}"/>
              </a:ext>
            </a:extLst>
          </p:cNvPr>
          <p:cNvGrpSpPr/>
          <p:nvPr/>
        </p:nvGrpSpPr>
        <p:grpSpPr>
          <a:xfrm>
            <a:off x="6015332" y="851351"/>
            <a:ext cx="2496568" cy="2615652"/>
            <a:chOff x="6773279" y="944264"/>
            <a:chExt cx="2205596" cy="2433027"/>
          </a:xfrm>
        </p:grpSpPr>
        <p:grpSp>
          <p:nvGrpSpPr>
            <p:cNvPr id="26" name="Group 55">
              <a:extLst>
                <a:ext uri="{FF2B5EF4-FFF2-40B4-BE49-F238E27FC236}">
                  <a16:creationId xmlns:a16="http://schemas.microsoft.com/office/drawing/2014/main" id="{F425EC3E-C866-4120-AD1D-9A32CBA00530}"/>
                </a:ext>
              </a:extLst>
            </p:cNvPr>
            <p:cNvGrpSpPr/>
            <p:nvPr/>
          </p:nvGrpSpPr>
          <p:grpSpPr>
            <a:xfrm>
              <a:off x="7415151" y="951581"/>
              <a:ext cx="1563724" cy="390870"/>
              <a:chOff x="7732677" y="1165535"/>
              <a:chExt cx="1563724" cy="390870"/>
            </a:xfrm>
          </p:grpSpPr>
          <p:sp>
            <p:nvSpPr>
              <p:cNvPr id="39" name="Freeform 5">
                <a:extLst>
                  <a:ext uri="{FF2B5EF4-FFF2-40B4-BE49-F238E27FC236}">
                    <a16:creationId xmlns:a16="http://schemas.microsoft.com/office/drawing/2014/main" id="{F37B2CC9-6E88-4DC8-8452-933ABC9E6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1801" y="1165535"/>
                <a:ext cx="1410897" cy="390870"/>
              </a:xfrm>
              <a:custGeom>
                <a:avLst/>
                <a:gdLst>
                  <a:gd name="T0" fmla="*/ 1154 w 1154"/>
                  <a:gd name="T1" fmla="*/ 641 h 641"/>
                  <a:gd name="T2" fmla="*/ 0 w 1154"/>
                  <a:gd name="T3" fmla="*/ 436 h 641"/>
                  <a:gd name="T4" fmla="*/ 0 w 1154"/>
                  <a:gd name="T5" fmla="*/ 205 h 641"/>
                  <a:gd name="T6" fmla="*/ 1154 w 1154"/>
                  <a:gd name="T7" fmla="*/ 0 h 641"/>
                  <a:gd name="T8" fmla="*/ 1154 w 1154"/>
                  <a:gd name="T9" fmla="*/ 641 h 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4" h="641">
                    <a:moveTo>
                      <a:pt x="1154" y="641"/>
                    </a:moveTo>
                    <a:lnTo>
                      <a:pt x="0" y="436"/>
                    </a:lnTo>
                    <a:lnTo>
                      <a:pt x="0" y="205"/>
                    </a:lnTo>
                    <a:lnTo>
                      <a:pt x="1154" y="0"/>
                    </a:lnTo>
                    <a:lnTo>
                      <a:pt x="1154" y="64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Oval 6">
                <a:extLst>
                  <a:ext uri="{FF2B5EF4-FFF2-40B4-BE49-F238E27FC236}">
                    <a16:creationId xmlns:a16="http://schemas.microsoft.com/office/drawing/2014/main" id="{F96D1E52-F789-4D77-B23E-E74E0E585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84889" y="1165535"/>
                <a:ext cx="211512" cy="39087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Oval 7">
                <a:extLst>
                  <a:ext uri="{FF2B5EF4-FFF2-40B4-BE49-F238E27FC236}">
                    <a16:creationId xmlns:a16="http://schemas.microsoft.com/office/drawing/2014/main" id="{69F1754E-EC33-414A-9C58-81C57C7CEA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19122" y="1215537"/>
                <a:ext cx="157717" cy="290866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Oval 8">
                <a:extLst>
                  <a:ext uri="{FF2B5EF4-FFF2-40B4-BE49-F238E27FC236}">
                    <a16:creationId xmlns:a16="http://schemas.microsoft.com/office/drawing/2014/main" id="{061661C1-5381-477E-9303-AC3E6821F8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32677" y="1290540"/>
                <a:ext cx="75802" cy="14086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7" name="Group 62">
              <a:extLst>
                <a:ext uri="{FF2B5EF4-FFF2-40B4-BE49-F238E27FC236}">
                  <a16:creationId xmlns:a16="http://schemas.microsoft.com/office/drawing/2014/main" id="{F0D73C3A-A87D-4042-8B7E-00CB0A106CCB}"/>
                </a:ext>
              </a:extLst>
            </p:cNvPr>
            <p:cNvGrpSpPr/>
            <p:nvPr/>
          </p:nvGrpSpPr>
          <p:grpSpPr>
            <a:xfrm>
              <a:off x="6773279" y="944264"/>
              <a:ext cx="1484254" cy="2433027"/>
              <a:chOff x="7090805" y="1158218"/>
              <a:chExt cx="1484254" cy="2433027"/>
            </a:xfrm>
            <a:solidFill>
              <a:schemeClr val="bg1"/>
            </a:solidFill>
          </p:grpSpPr>
          <p:sp>
            <p:nvSpPr>
              <p:cNvPr id="28" name="Oval 9">
                <a:extLst>
                  <a:ext uri="{FF2B5EF4-FFF2-40B4-BE49-F238E27FC236}">
                    <a16:creationId xmlns:a16="http://schemas.microsoft.com/office/drawing/2014/main" id="{B6F91C39-C94A-483B-B301-59FEB51FB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5858" y="1158218"/>
                <a:ext cx="442586" cy="4414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Oval 10">
                <a:extLst>
                  <a:ext uri="{FF2B5EF4-FFF2-40B4-BE49-F238E27FC236}">
                    <a16:creationId xmlns:a16="http://schemas.microsoft.com/office/drawing/2014/main" id="{91C29402-0C14-4D25-8862-BDBBC3AE5A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44854" y="1636896"/>
                <a:ext cx="394904" cy="39330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1E892FAA-DE6A-49BD-A6F0-F43F71B89B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4854" y="1698484"/>
                <a:ext cx="394904" cy="931136"/>
              </a:xfrm>
              <a:custGeom>
                <a:avLst/>
                <a:gdLst>
                  <a:gd name="T0" fmla="*/ 473 w 730"/>
                  <a:gd name="T1" fmla="*/ 1730 h 1730"/>
                  <a:gd name="T2" fmla="*/ 257 w 730"/>
                  <a:gd name="T3" fmla="*/ 1730 h 1730"/>
                  <a:gd name="T4" fmla="*/ 0 w 730"/>
                  <a:gd name="T5" fmla="*/ 1473 h 1730"/>
                  <a:gd name="T6" fmla="*/ 0 w 730"/>
                  <a:gd name="T7" fmla="*/ 257 h 1730"/>
                  <a:gd name="T8" fmla="*/ 257 w 730"/>
                  <a:gd name="T9" fmla="*/ 0 h 1730"/>
                  <a:gd name="T10" fmla="*/ 473 w 730"/>
                  <a:gd name="T11" fmla="*/ 0 h 1730"/>
                  <a:gd name="T12" fmla="*/ 730 w 730"/>
                  <a:gd name="T13" fmla="*/ 257 h 1730"/>
                  <a:gd name="T14" fmla="*/ 730 w 730"/>
                  <a:gd name="T15" fmla="*/ 1473 h 1730"/>
                  <a:gd name="T16" fmla="*/ 473 w 730"/>
                  <a:gd name="T17" fmla="*/ 1730 h 17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0" h="1730">
                    <a:moveTo>
                      <a:pt x="473" y="1730"/>
                    </a:moveTo>
                    <a:cubicBezTo>
                      <a:pt x="257" y="1730"/>
                      <a:pt x="257" y="1730"/>
                      <a:pt x="257" y="1730"/>
                    </a:cubicBezTo>
                    <a:cubicBezTo>
                      <a:pt x="116" y="1730"/>
                      <a:pt x="0" y="1614"/>
                      <a:pt x="0" y="1473"/>
                    </a:cubicBezTo>
                    <a:cubicBezTo>
                      <a:pt x="0" y="257"/>
                      <a:pt x="0" y="257"/>
                      <a:pt x="0" y="257"/>
                    </a:cubicBezTo>
                    <a:cubicBezTo>
                      <a:pt x="0" y="116"/>
                      <a:pt x="116" y="0"/>
                      <a:pt x="257" y="0"/>
                    </a:cubicBezTo>
                    <a:cubicBezTo>
                      <a:pt x="473" y="0"/>
                      <a:pt x="473" y="0"/>
                      <a:pt x="473" y="0"/>
                    </a:cubicBezTo>
                    <a:cubicBezTo>
                      <a:pt x="615" y="0"/>
                      <a:pt x="730" y="116"/>
                      <a:pt x="730" y="257"/>
                    </a:cubicBezTo>
                    <a:cubicBezTo>
                      <a:pt x="730" y="1473"/>
                      <a:pt x="730" y="1473"/>
                      <a:pt x="730" y="1473"/>
                    </a:cubicBezTo>
                    <a:cubicBezTo>
                      <a:pt x="730" y="1614"/>
                      <a:pt x="615" y="1730"/>
                      <a:pt x="473" y="173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19859CE7-ED77-44DB-8870-78A62E263A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40218" y="1624700"/>
                <a:ext cx="720120" cy="532949"/>
              </a:xfrm>
              <a:custGeom>
                <a:avLst/>
                <a:gdLst>
                  <a:gd name="T0" fmla="*/ 1284 w 1333"/>
                  <a:gd name="T1" fmla="*/ 891 h 990"/>
                  <a:gd name="T2" fmla="*/ 1284 w 1333"/>
                  <a:gd name="T3" fmla="*/ 891 h 990"/>
                  <a:gd name="T4" fmla="*/ 1055 w 1333"/>
                  <a:gd name="T5" fmla="*/ 941 h 990"/>
                  <a:gd name="T6" fmla="*/ 99 w 1333"/>
                  <a:gd name="T7" fmla="*/ 327 h 990"/>
                  <a:gd name="T8" fmla="*/ 49 w 1333"/>
                  <a:gd name="T9" fmla="*/ 98 h 990"/>
                  <a:gd name="T10" fmla="*/ 49 w 1333"/>
                  <a:gd name="T11" fmla="*/ 98 h 990"/>
                  <a:gd name="T12" fmla="*/ 278 w 1333"/>
                  <a:gd name="T13" fmla="*/ 49 h 990"/>
                  <a:gd name="T14" fmla="*/ 1234 w 1333"/>
                  <a:gd name="T15" fmla="*/ 663 h 990"/>
                  <a:gd name="T16" fmla="*/ 1284 w 1333"/>
                  <a:gd name="T17" fmla="*/ 891 h 9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33" h="990">
                    <a:moveTo>
                      <a:pt x="1284" y="891"/>
                    </a:moveTo>
                    <a:cubicBezTo>
                      <a:pt x="1284" y="891"/>
                      <a:pt x="1284" y="891"/>
                      <a:pt x="1284" y="891"/>
                    </a:cubicBezTo>
                    <a:cubicBezTo>
                      <a:pt x="1234" y="968"/>
                      <a:pt x="1132" y="990"/>
                      <a:pt x="1055" y="941"/>
                    </a:cubicBezTo>
                    <a:cubicBezTo>
                      <a:pt x="99" y="327"/>
                      <a:pt x="99" y="327"/>
                      <a:pt x="99" y="327"/>
                    </a:cubicBezTo>
                    <a:cubicBezTo>
                      <a:pt x="23" y="278"/>
                      <a:pt x="0" y="175"/>
                      <a:pt x="49" y="98"/>
                    </a:cubicBezTo>
                    <a:cubicBezTo>
                      <a:pt x="49" y="98"/>
                      <a:pt x="49" y="98"/>
                      <a:pt x="49" y="98"/>
                    </a:cubicBezTo>
                    <a:cubicBezTo>
                      <a:pt x="98" y="22"/>
                      <a:pt x="201" y="0"/>
                      <a:pt x="278" y="49"/>
                    </a:cubicBezTo>
                    <a:cubicBezTo>
                      <a:pt x="1234" y="663"/>
                      <a:pt x="1234" y="663"/>
                      <a:pt x="1234" y="663"/>
                    </a:cubicBezTo>
                    <a:cubicBezTo>
                      <a:pt x="1310" y="712"/>
                      <a:pt x="1333" y="815"/>
                      <a:pt x="1284" y="89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C2AEA864-A4F7-44B8-ADB1-95070F96B3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24578" y="2378390"/>
                <a:ext cx="343554" cy="580512"/>
              </a:xfrm>
              <a:custGeom>
                <a:avLst/>
                <a:gdLst>
                  <a:gd name="T0" fmla="*/ 475 w 637"/>
                  <a:gd name="T1" fmla="*/ 1047 h 1079"/>
                  <a:gd name="T2" fmla="*/ 475 w 637"/>
                  <a:gd name="T3" fmla="*/ 1047 h 1079"/>
                  <a:gd name="T4" fmla="*/ 228 w 637"/>
                  <a:gd name="T5" fmla="*/ 917 h 1079"/>
                  <a:gd name="T6" fmla="*/ 32 w 637"/>
                  <a:gd name="T7" fmla="*/ 278 h 1079"/>
                  <a:gd name="T8" fmla="*/ 162 w 637"/>
                  <a:gd name="T9" fmla="*/ 32 h 1079"/>
                  <a:gd name="T10" fmla="*/ 162 w 637"/>
                  <a:gd name="T11" fmla="*/ 32 h 1079"/>
                  <a:gd name="T12" fmla="*/ 408 w 637"/>
                  <a:gd name="T13" fmla="*/ 162 h 1079"/>
                  <a:gd name="T14" fmla="*/ 605 w 637"/>
                  <a:gd name="T15" fmla="*/ 801 h 1079"/>
                  <a:gd name="T16" fmla="*/ 475 w 637"/>
                  <a:gd name="T17" fmla="*/ 1047 h 10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37" h="1079">
                    <a:moveTo>
                      <a:pt x="475" y="1047"/>
                    </a:moveTo>
                    <a:cubicBezTo>
                      <a:pt x="475" y="1047"/>
                      <a:pt x="475" y="1047"/>
                      <a:pt x="475" y="1047"/>
                    </a:cubicBezTo>
                    <a:cubicBezTo>
                      <a:pt x="371" y="1079"/>
                      <a:pt x="260" y="1020"/>
                      <a:pt x="228" y="917"/>
                    </a:cubicBezTo>
                    <a:cubicBezTo>
                      <a:pt x="32" y="278"/>
                      <a:pt x="32" y="278"/>
                      <a:pt x="32" y="278"/>
                    </a:cubicBezTo>
                    <a:cubicBezTo>
                      <a:pt x="0" y="174"/>
                      <a:pt x="58" y="64"/>
                      <a:pt x="162" y="32"/>
                    </a:cubicBezTo>
                    <a:cubicBezTo>
                      <a:pt x="162" y="32"/>
                      <a:pt x="162" y="32"/>
                      <a:pt x="162" y="32"/>
                    </a:cubicBezTo>
                    <a:cubicBezTo>
                      <a:pt x="265" y="0"/>
                      <a:pt x="376" y="58"/>
                      <a:pt x="408" y="162"/>
                    </a:cubicBezTo>
                    <a:cubicBezTo>
                      <a:pt x="605" y="801"/>
                      <a:pt x="605" y="801"/>
                      <a:pt x="605" y="801"/>
                    </a:cubicBezTo>
                    <a:cubicBezTo>
                      <a:pt x="637" y="904"/>
                      <a:pt x="578" y="1015"/>
                      <a:pt x="475" y="104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FA4B0DE3-A49F-4851-9C4D-B91E5720ED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6055" y="2735112"/>
                <a:ext cx="232297" cy="846986"/>
              </a:xfrm>
              <a:custGeom>
                <a:avLst/>
                <a:gdLst>
                  <a:gd name="T0" fmla="*/ 191 w 430"/>
                  <a:gd name="T1" fmla="*/ 1571 h 1574"/>
                  <a:gd name="T2" fmla="*/ 191 w 430"/>
                  <a:gd name="T3" fmla="*/ 1571 h 1574"/>
                  <a:gd name="T4" fmla="*/ 3 w 430"/>
                  <a:gd name="T5" fmla="*/ 1371 h 1574"/>
                  <a:gd name="T6" fmla="*/ 38 w 430"/>
                  <a:gd name="T7" fmla="*/ 191 h 1574"/>
                  <a:gd name="T8" fmla="*/ 238 w 430"/>
                  <a:gd name="T9" fmla="*/ 3 h 1574"/>
                  <a:gd name="T10" fmla="*/ 238 w 430"/>
                  <a:gd name="T11" fmla="*/ 3 h 1574"/>
                  <a:gd name="T12" fmla="*/ 427 w 430"/>
                  <a:gd name="T13" fmla="*/ 203 h 1574"/>
                  <a:gd name="T14" fmla="*/ 391 w 430"/>
                  <a:gd name="T15" fmla="*/ 1383 h 1574"/>
                  <a:gd name="T16" fmla="*/ 191 w 430"/>
                  <a:gd name="T17" fmla="*/ 1571 h 1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0" h="1574">
                    <a:moveTo>
                      <a:pt x="191" y="1571"/>
                    </a:moveTo>
                    <a:cubicBezTo>
                      <a:pt x="191" y="1571"/>
                      <a:pt x="191" y="1571"/>
                      <a:pt x="191" y="1571"/>
                    </a:cubicBezTo>
                    <a:cubicBezTo>
                      <a:pt x="85" y="1568"/>
                      <a:pt x="0" y="1478"/>
                      <a:pt x="3" y="1371"/>
                    </a:cubicBezTo>
                    <a:cubicBezTo>
                      <a:pt x="38" y="191"/>
                      <a:pt x="38" y="191"/>
                      <a:pt x="38" y="191"/>
                    </a:cubicBezTo>
                    <a:cubicBezTo>
                      <a:pt x="42" y="85"/>
                      <a:pt x="132" y="0"/>
                      <a:pt x="238" y="3"/>
                    </a:cubicBezTo>
                    <a:cubicBezTo>
                      <a:pt x="238" y="3"/>
                      <a:pt x="238" y="3"/>
                      <a:pt x="238" y="3"/>
                    </a:cubicBezTo>
                    <a:cubicBezTo>
                      <a:pt x="345" y="6"/>
                      <a:pt x="430" y="96"/>
                      <a:pt x="427" y="203"/>
                    </a:cubicBezTo>
                    <a:cubicBezTo>
                      <a:pt x="391" y="1383"/>
                      <a:pt x="391" y="1383"/>
                      <a:pt x="391" y="1383"/>
                    </a:cubicBezTo>
                    <a:cubicBezTo>
                      <a:pt x="388" y="1489"/>
                      <a:pt x="298" y="1574"/>
                      <a:pt x="191" y="157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9CF94B9B-8D91-4CA9-B085-37A5FEF681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55858" y="2382659"/>
                <a:ext cx="212735" cy="609172"/>
              </a:xfrm>
              <a:custGeom>
                <a:avLst/>
                <a:gdLst>
                  <a:gd name="T0" fmla="*/ 197 w 394"/>
                  <a:gd name="T1" fmla="*/ 1132 h 1132"/>
                  <a:gd name="T2" fmla="*/ 197 w 394"/>
                  <a:gd name="T3" fmla="*/ 1132 h 1132"/>
                  <a:gd name="T4" fmla="*/ 0 w 394"/>
                  <a:gd name="T5" fmla="*/ 935 h 1132"/>
                  <a:gd name="T6" fmla="*/ 0 w 394"/>
                  <a:gd name="T7" fmla="*/ 197 h 1132"/>
                  <a:gd name="T8" fmla="*/ 197 w 394"/>
                  <a:gd name="T9" fmla="*/ 0 h 1132"/>
                  <a:gd name="T10" fmla="*/ 197 w 394"/>
                  <a:gd name="T11" fmla="*/ 0 h 1132"/>
                  <a:gd name="T12" fmla="*/ 394 w 394"/>
                  <a:gd name="T13" fmla="*/ 197 h 1132"/>
                  <a:gd name="T14" fmla="*/ 394 w 394"/>
                  <a:gd name="T15" fmla="*/ 935 h 1132"/>
                  <a:gd name="T16" fmla="*/ 197 w 394"/>
                  <a:gd name="T17" fmla="*/ 1132 h 1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4" h="1132">
                    <a:moveTo>
                      <a:pt x="197" y="1132"/>
                    </a:moveTo>
                    <a:cubicBezTo>
                      <a:pt x="197" y="1132"/>
                      <a:pt x="197" y="1132"/>
                      <a:pt x="197" y="1132"/>
                    </a:cubicBezTo>
                    <a:cubicBezTo>
                      <a:pt x="88" y="1132"/>
                      <a:pt x="0" y="1044"/>
                      <a:pt x="0" y="935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89"/>
                      <a:pt x="88" y="0"/>
                      <a:pt x="197" y="0"/>
                    </a:cubicBezTo>
                    <a:cubicBezTo>
                      <a:pt x="197" y="0"/>
                      <a:pt x="197" y="0"/>
                      <a:pt x="197" y="0"/>
                    </a:cubicBezTo>
                    <a:cubicBezTo>
                      <a:pt x="305" y="0"/>
                      <a:pt x="394" y="89"/>
                      <a:pt x="394" y="197"/>
                    </a:cubicBezTo>
                    <a:cubicBezTo>
                      <a:pt x="394" y="935"/>
                      <a:pt x="394" y="935"/>
                      <a:pt x="394" y="935"/>
                    </a:cubicBezTo>
                    <a:cubicBezTo>
                      <a:pt x="394" y="1044"/>
                      <a:pt x="305" y="1132"/>
                      <a:pt x="197" y="113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Freeform 16">
                <a:extLst>
                  <a:ext uri="{FF2B5EF4-FFF2-40B4-BE49-F238E27FC236}">
                    <a16:creationId xmlns:a16="http://schemas.microsoft.com/office/drawing/2014/main" id="{41BBAC4A-C814-4FCD-9803-E0FFC753D0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90805" y="2786943"/>
                <a:ext cx="385123" cy="804302"/>
              </a:xfrm>
              <a:custGeom>
                <a:avLst/>
                <a:gdLst>
                  <a:gd name="T0" fmla="*/ 170 w 715"/>
                  <a:gd name="T1" fmla="*/ 1467 h 1494"/>
                  <a:gd name="T2" fmla="*/ 161 w 715"/>
                  <a:gd name="T3" fmla="*/ 1465 h 1494"/>
                  <a:gd name="T4" fmla="*/ 27 w 715"/>
                  <a:gd name="T5" fmla="*/ 1233 h 1494"/>
                  <a:gd name="T6" fmla="*/ 313 w 715"/>
                  <a:gd name="T7" fmla="*/ 161 h 1494"/>
                  <a:gd name="T8" fmla="*/ 544 w 715"/>
                  <a:gd name="T9" fmla="*/ 27 h 1494"/>
                  <a:gd name="T10" fmla="*/ 554 w 715"/>
                  <a:gd name="T11" fmla="*/ 30 h 1494"/>
                  <a:gd name="T12" fmla="*/ 688 w 715"/>
                  <a:gd name="T13" fmla="*/ 262 h 1494"/>
                  <a:gd name="T14" fmla="*/ 402 w 715"/>
                  <a:gd name="T15" fmla="*/ 1333 h 1494"/>
                  <a:gd name="T16" fmla="*/ 170 w 715"/>
                  <a:gd name="T17" fmla="*/ 1467 h 1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5" h="1494">
                    <a:moveTo>
                      <a:pt x="170" y="1467"/>
                    </a:moveTo>
                    <a:cubicBezTo>
                      <a:pt x="161" y="1465"/>
                      <a:pt x="161" y="1465"/>
                      <a:pt x="161" y="1465"/>
                    </a:cubicBezTo>
                    <a:cubicBezTo>
                      <a:pt x="60" y="1438"/>
                      <a:pt x="0" y="1334"/>
                      <a:pt x="27" y="1233"/>
                    </a:cubicBezTo>
                    <a:cubicBezTo>
                      <a:pt x="313" y="161"/>
                      <a:pt x="313" y="161"/>
                      <a:pt x="313" y="161"/>
                    </a:cubicBezTo>
                    <a:cubicBezTo>
                      <a:pt x="340" y="61"/>
                      <a:pt x="444" y="0"/>
                      <a:pt x="544" y="27"/>
                    </a:cubicBezTo>
                    <a:cubicBezTo>
                      <a:pt x="554" y="30"/>
                      <a:pt x="554" y="30"/>
                      <a:pt x="554" y="30"/>
                    </a:cubicBezTo>
                    <a:cubicBezTo>
                      <a:pt x="655" y="57"/>
                      <a:pt x="715" y="161"/>
                      <a:pt x="688" y="262"/>
                    </a:cubicBezTo>
                    <a:cubicBezTo>
                      <a:pt x="402" y="1333"/>
                      <a:pt x="402" y="1333"/>
                      <a:pt x="402" y="1333"/>
                    </a:cubicBezTo>
                    <a:cubicBezTo>
                      <a:pt x="375" y="1434"/>
                      <a:pt x="271" y="1494"/>
                      <a:pt x="170" y="146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87369427-0615-4C65-944C-37A9D1C183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61051" y="1391764"/>
                <a:ext cx="336219" cy="759178"/>
              </a:xfrm>
              <a:custGeom>
                <a:avLst/>
                <a:gdLst>
                  <a:gd name="T0" fmla="*/ 146 w 623"/>
                  <a:gd name="T1" fmla="*/ 1390 h 1411"/>
                  <a:gd name="T2" fmla="*/ 139 w 623"/>
                  <a:gd name="T3" fmla="*/ 1388 h 1411"/>
                  <a:gd name="T4" fmla="*/ 21 w 623"/>
                  <a:gd name="T5" fmla="*/ 1192 h 1411"/>
                  <a:gd name="T6" fmla="*/ 281 w 623"/>
                  <a:gd name="T7" fmla="*/ 140 h 1411"/>
                  <a:gd name="T8" fmla="*/ 477 w 623"/>
                  <a:gd name="T9" fmla="*/ 21 h 1411"/>
                  <a:gd name="T10" fmla="*/ 483 w 623"/>
                  <a:gd name="T11" fmla="*/ 23 h 1411"/>
                  <a:gd name="T12" fmla="*/ 602 w 623"/>
                  <a:gd name="T13" fmla="*/ 219 h 1411"/>
                  <a:gd name="T14" fmla="*/ 342 w 623"/>
                  <a:gd name="T15" fmla="*/ 1271 h 1411"/>
                  <a:gd name="T16" fmla="*/ 146 w 623"/>
                  <a:gd name="T17" fmla="*/ 1390 h 1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23" h="1411">
                    <a:moveTo>
                      <a:pt x="146" y="1390"/>
                    </a:moveTo>
                    <a:cubicBezTo>
                      <a:pt x="139" y="1388"/>
                      <a:pt x="139" y="1388"/>
                      <a:pt x="139" y="1388"/>
                    </a:cubicBezTo>
                    <a:cubicBezTo>
                      <a:pt x="53" y="1367"/>
                      <a:pt x="0" y="1279"/>
                      <a:pt x="21" y="1192"/>
                    </a:cubicBezTo>
                    <a:cubicBezTo>
                      <a:pt x="281" y="140"/>
                      <a:pt x="281" y="140"/>
                      <a:pt x="281" y="140"/>
                    </a:cubicBezTo>
                    <a:cubicBezTo>
                      <a:pt x="302" y="53"/>
                      <a:pt x="390" y="0"/>
                      <a:pt x="477" y="21"/>
                    </a:cubicBezTo>
                    <a:cubicBezTo>
                      <a:pt x="483" y="23"/>
                      <a:pt x="483" y="23"/>
                      <a:pt x="483" y="23"/>
                    </a:cubicBezTo>
                    <a:cubicBezTo>
                      <a:pt x="570" y="44"/>
                      <a:pt x="623" y="133"/>
                      <a:pt x="602" y="219"/>
                    </a:cubicBezTo>
                    <a:cubicBezTo>
                      <a:pt x="342" y="1271"/>
                      <a:pt x="342" y="1271"/>
                      <a:pt x="342" y="1271"/>
                    </a:cubicBezTo>
                    <a:cubicBezTo>
                      <a:pt x="321" y="1358"/>
                      <a:pt x="232" y="1411"/>
                      <a:pt x="146" y="139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8812FE85-E5B4-46AA-A369-B165F2A4F8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51222" y="1636286"/>
                <a:ext cx="601526" cy="221960"/>
              </a:xfrm>
              <a:custGeom>
                <a:avLst/>
                <a:gdLst>
                  <a:gd name="T0" fmla="*/ 8 w 1114"/>
                  <a:gd name="T1" fmla="*/ 158 h 413"/>
                  <a:gd name="T2" fmla="*/ 8 w 1114"/>
                  <a:gd name="T3" fmla="*/ 158 h 413"/>
                  <a:gd name="T4" fmla="*/ 187 w 1114"/>
                  <a:gd name="T5" fmla="*/ 8 h 413"/>
                  <a:gd name="T6" fmla="*/ 956 w 1114"/>
                  <a:gd name="T7" fmla="*/ 76 h 413"/>
                  <a:gd name="T8" fmla="*/ 1106 w 1114"/>
                  <a:gd name="T9" fmla="*/ 255 h 413"/>
                  <a:gd name="T10" fmla="*/ 1106 w 1114"/>
                  <a:gd name="T11" fmla="*/ 255 h 413"/>
                  <a:gd name="T12" fmla="*/ 926 w 1114"/>
                  <a:gd name="T13" fmla="*/ 405 h 413"/>
                  <a:gd name="T14" fmla="*/ 158 w 1114"/>
                  <a:gd name="T15" fmla="*/ 337 h 413"/>
                  <a:gd name="T16" fmla="*/ 8 w 1114"/>
                  <a:gd name="T17" fmla="*/ 158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14" h="413">
                    <a:moveTo>
                      <a:pt x="8" y="158"/>
                    </a:moveTo>
                    <a:cubicBezTo>
                      <a:pt x="8" y="158"/>
                      <a:pt x="8" y="158"/>
                      <a:pt x="8" y="158"/>
                    </a:cubicBezTo>
                    <a:cubicBezTo>
                      <a:pt x="16" y="68"/>
                      <a:pt x="97" y="0"/>
                      <a:pt x="187" y="8"/>
                    </a:cubicBezTo>
                    <a:cubicBezTo>
                      <a:pt x="956" y="76"/>
                      <a:pt x="956" y="76"/>
                      <a:pt x="956" y="76"/>
                    </a:cubicBezTo>
                    <a:cubicBezTo>
                      <a:pt x="1046" y="84"/>
                      <a:pt x="1114" y="165"/>
                      <a:pt x="1106" y="255"/>
                    </a:cubicBezTo>
                    <a:cubicBezTo>
                      <a:pt x="1106" y="255"/>
                      <a:pt x="1106" y="255"/>
                      <a:pt x="1106" y="255"/>
                    </a:cubicBezTo>
                    <a:cubicBezTo>
                      <a:pt x="1097" y="346"/>
                      <a:pt x="1017" y="413"/>
                      <a:pt x="926" y="405"/>
                    </a:cubicBezTo>
                    <a:cubicBezTo>
                      <a:pt x="158" y="337"/>
                      <a:pt x="158" y="337"/>
                      <a:pt x="158" y="337"/>
                    </a:cubicBezTo>
                    <a:cubicBezTo>
                      <a:pt x="68" y="329"/>
                      <a:pt x="0" y="249"/>
                      <a:pt x="8" y="15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611EF15C-BF57-4A8E-B300-A102CE9921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69356" y="1371031"/>
                <a:ext cx="805703" cy="494533"/>
              </a:xfrm>
              <a:custGeom>
                <a:avLst/>
                <a:gdLst>
                  <a:gd name="T0" fmla="*/ 39 w 1492"/>
                  <a:gd name="T1" fmla="*/ 804 h 920"/>
                  <a:gd name="T2" fmla="*/ 39 w 1492"/>
                  <a:gd name="T3" fmla="*/ 804 h 920"/>
                  <a:gd name="T4" fmla="*/ 116 w 1492"/>
                  <a:gd name="T5" fmla="*/ 583 h 920"/>
                  <a:gd name="T6" fmla="*/ 1232 w 1492"/>
                  <a:gd name="T7" fmla="*/ 40 h 920"/>
                  <a:gd name="T8" fmla="*/ 1453 w 1492"/>
                  <a:gd name="T9" fmla="*/ 116 h 920"/>
                  <a:gd name="T10" fmla="*/ 1453 w 1492"/>
                  <a:gd name="T11" fmla="*/ 116 h 920"/>
                  <a:gd name="T12" fmla="*/ 1376 w 1492"/>
                  <a:gd name="T13" fmla="*/ 337 h 920"/>
                  <a:gd name="T14" fmla="*/ 260 w 1492"/>
                  <a:gd name="T15" fmla="*/ 880 h 920"/>
                  <a:gd name="T16" fmla="*/ 39 w 1492"/>
                  <a:gd name="T17" fmla="*/ 804 h 9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2" h="920">
                    <a:moveTo>
                      <a:pt x="39" y="804"/>
                    </a:moveTo>
                    <a:cubicBezTo>
                      <a:pt x="39" y="804"/>
                      <a:pt x="39" y="804"/>
                      <a:pt x="39" y="804"/>
                    </a:cubicBezTo>
                    <a:cubicBezTo>
                      <a:pt x="0" y="722"/>
                      <a:pt x="34" y="623"/>
                      <a:pt x="116" y="583"/>
                    </a:cubicBezTo>
                    <a:cubicBezTo>
                      <a:pt x="1232" y="40"/>
                      <a:pt x="1232" y="40"/>
                      <a:pt x="1232" y="40"/>
                    </a:cubicBezTo>
                    <a:cubicBezTo>
                      <a:pt x="1314" y="0"/>
                      <a:pt x="1413" y="34"/>
                      <a:pt x="1453" y="116"/>
                    </a:cubicBezTo>
                    <a:cubicBezTo>
                      <a:pt x="1453" y="116"/>
                      <a:pt x="1453" y="116"/>
                      <a:pt x="1453" y="116"/>
                    </a:cubicBezTo>
                    <a:cubicBezTo>
                      <a:pt x="1492" y="198"/>
                      <a:pt x="1458" y="297"/>
                      <a:pt x="1376" y="337"/>
                    </a:cubicBezTo>
                    <a:cubicBezTo>
                      <a:pt x="260" y="880"/>
                      <a:pt x="260" y="880"/>
                      <a:pt x="260" y="880"/>
                    </a:cubicBezTo>
                    <a:cubicBezTo>
                      <a:pt x="178" y="920"/>
                      <a:pt x="79" y="886"/>
                      <a:pt x="39" y="80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832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  <p:bldP spid="78" grpId="0"/>
      <p:bldP spid="84" grpId="0"/>
      <p:bldP spid="87" grpId="0"/>
      <p:bldP spid="8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2F29C7D8-59C5-4EA4-B77C-32EF49B6C4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7670521"/>
              </p:ext>
            </p:extLst>
          </p:nvPr>
        </p:nvGraphicFramePr>
        <p:xfrm>
          <a:off x="0" y="1242394"/>
          <a:ext cx="11041380" cy="2867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phique 5" descr="Outils">
            <a:extLst>
              <a:ext uri="{FF2B5EF4-FFF2-40B4-BE49-F238E27FC236}">
                <a16:creationId xmlns:a16="http://schemas.microsoft.com/office/drawing/2014/main" id="{F5E59DD1-FA12-4B51-89D0-00FC0EFB2C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2373334" y="4109435"/>
            <a:ext cx="457200" cy="4572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887A008-AC45-4E95-9386-60C4288C6F35}"/>
              </a:ext>
            </a:extLst>
          </p:cNvPr>
          <p:cNvSpPr txBox="1"/>
          <p:nvPr/>
        </p:nvSpPr>
        <p:spPr>
          <a:xfrm>
            <a:off x="1729362" y="4644755"/>
            <a:ext cx="1737288" cy="1446550"/>
          </a:xfrm>
          <a:prstGeom prst="rect">
            <a:avLst/>
          </a:prstGeom>
          <a:solidFill>
            <a:srgbClr val="FCB414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La campagne promotionnelle et des cas cliniques</a:t>
            </a:r>
          </a:p>
          <a:p>
            <a:endParaRPr lang="fr-FR" sz="1400" dirty="0"/>
          </a:p>
          <a:p>
            <a:endParaRPr lang="fr-FR" sz="1400" dirty="0"/>
          </a:p>
          <a:p>
            <a:endParaRPr lang="fr-FR" dirty="0"/>
          </a:p>
        </p:txBody>
      </p:sp>
      <p:pic>
        <p:nvPicPr>
          <p:cNvPr id="8" name="Graphique 7" descr="Outils">
            <a:extLst>
              <a:ext uri="{FF2B5EF4-FFF2-40B4-BE49-F238E27FC236}">
                <a16:creationId xmlns:a16="http://schemas.microsoft.com/office/drawing/2014/main" id="{F5D6B3FA-CAD2-4DAC-A4E8-8CFF8ED030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4540960" y="4109435"/>
            <a:ext cx="457200" cy="4572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823757F-0CA7-4D19-B1CA-A6F180301834}"/>
              </a:ext>
            </a:extLst>
          </p:cNvPr>
          <p:cNvSpPr txBox="1"/>
          <p:nvPr/>
        </p:nvSpPr>
        <p:spPr>
          <a:xfrm>
            <a:off x="3893058" y="4644755"/>
            <a:ext cx="1753004" cy="1569660"/>
          </a:xfrm>
          <a:prstGeom prst="rect">
            <a:avLst/>
          </a:prstGeom>
          <a:solidFill>
            <a:srgbClr val="CB1B4A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 </a:t>
            </a:r>
            <a:r>
              <a:rPr lang="fr-FR" sz="1200" dirty="0"/>
              <a:t>Matériel dédié aux patients et médecins: Application , patient </a:t>
            </a:r>
            <a:r>
              <a:rPr lang="fr-FR" sz="1200" dirty="0" err="1"/>
              <a:t>booklet</a:t>
            </a:r>
            <a:r>
              <a:rPr lang="fr-FR" sz="1200" dirty="0"/>
              <a:t> , guide de dosage…</a:t>
            </a:r>
          </a:p>
          <a:p>
            <a:endParaRPr lang="fr-FR" dirty="0"/>
          </a:p>
        </p:txBody>
      </p:sp>
      <p:pic>
        <p:nvPicPr>
          <p:cNvPr id="10" name="Graphique 9" descr="Outils">
            <a:extLst>
              <a:ext uri="{FF2B5EF4-FFF2-40B4-BE49-F238E27FC236}">
                <a16:creationId xmlns:a16="http://schemas.microsoft.com/office/drawing/2014/main" id="{C07AE408-9200-4A75-B6E8-3ABF012FFDF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6359452" y="4109435"/>
            <a:ext cx="457200" cy="457200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0D342415-A4EE-49B2-884B-5166F7771796}"/>
              </a:ext>
            </a:extLst>
          </p:cNvPr>
          <p:cNvSpPr txBox="1"/>
          <p:nvPr/>
        </p:nvSpPr>
        <p:spPr>
          <a:xfrm>
            <a:off x="5940150" y="4644755"/>
            <a:ext cx="1753004" cy="1538883"/>
          </a:xfrm>
          <a:prstGeom prst="rect">
            <a:avLst/>
          </a:prstGeom>
          <a:solidFill>
            <a:srgbClr val="42AFB6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Matériel promotionnel adapté à chaque segment</a:t>
            </a:r>
          </a:p>
          <a:p>
            <a:r>
              <a:rPr lang="fr-FR" sz="1400" dirty="0"/>
              <a:t> </a:t>
            </a:r>
          </a:p>
          <a:p>
            <a:endParaRPr lang="fr-FR" sz="1400" dirty="0"/>
          </a:p>
          <a:p>
            <a:endParaRPr lang="fr-FR" dirty="0"/>
          </a:p>
        </p:txBody>
      </p:sp>
      <p:sp>
        <p:nvSpPr>
          <p:cNvPr id="11" name="TextBox 72">
            <a:extLst>
              <a:ext uri="{FF2B5EF4-FFF2-40B4-BE49-F238E27FC236}">
                <a16:creationId xmlns:a16="http://schemas.microsoft.com/office/drawing/2014/main" id="{5DD3BF2F-3B76-4191-A218-13831021AF80}"/>
              </a:ext>
            </a:extLst>
          </p:cNvPr>
          <p:cNvSpPr txBox="1"/>
          <p:nvPr/>
        </p:nvSpPr>
        <p:spPr>
          <a:xfrm>
            <a:off x="335176" y="45416"/>
            <a:ext cx="111771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5000" b="1" dirty="0" err="1">
                <a:solidFill>
                  <a:srgbClr val="282F39"/>
                </a:solidFill>
                <a:latin typeface="Noto Sans" panose="020B0502040504020204"/>
              </a:rPr>
              <a:t>Stratégie</a:t>
            </a:r>
            <a:r>
              <a:rPr lang="en-US" sz="5000" b="1" dirty="0">
                <a:solidFill>
                  <a:srgbClr val="282F39"/>
                </a:solidFill>
                <a:latin typeface="Noto Sans" panose="020B0502040504020204"/>
              </a:rPr>
              <a:t> PROMOTIONNEL</a:t>
            </a:r>
            <a:endParaRPr kumimoji="0" lang="en-US" sz="5000" b="1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Noto Sans" panose="020B05020405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761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84E9508E-8F68-4606-8422-EC83613AAB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7787358"/>
              </p:ext>
            </p:extLst>
          </p:nvPr>
        </p:nvGraphicFramePr>
        <p:xfrm>
          <a:off x="513529" y="1966918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72">
            <a:extLst>
              <a:ext uri="{FF2B5EF4-FFF2-40B4-BE49-F238E27FC236}">
                <a16:creationId xmlns:a16="http://schemas.microsoft.com/office/drawing/2014/main" id="{5DD3BF2F-3B76-4191-A218-13831021AF80}"/>
              </a:ext>
            </a:extLst>
          </p:cNvPr>
          <p:cNvSpPr txBox="1"/>
          <p:nvPr/>
        </p:nvSpPr>
        <p:spPr>
          <a:xfrm>
            <a:off x="335175" y="237327"/>
            <a:ext cx="111771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5000" b="1" dirty="0" err="1">
                <a:solidFill>
                  <a:srgbClr val="282F39"/>
                </a:solidFill>
                <a:latin typeface="Noto Sans" panose="020B0502040504020204"/>
              </a:rPr>
              <a:t>Planification</a:t>
            </a:r>
            <a:r>
              <a:rPr lang="en-US" sz="5000" b="1" dirty="0">
                <a:solidFill>
                  <a:srgbClr val="282F39"/>
                </a:solidFill>
                <a:latin typeface="Noto Sans" panose="020B0502040504020204"/>
              </a:rPr>
              <a:t> des </a:t>
            </a:r>
            <a:r>
              <a:rPr lang="en-US" sz="5000" b="1" dirty="0" err="1">
                <a:solidFill>
                  <a:srgbClr val="282F39"/>
                </a:solidFill>
                <a:latin typeface="Noto Sans" panose="020B0502040504020204"/>
              </a:rPr>
              <a:t>visites</a:t>
            </a:r>
            <a:endParaRPr kumimoji="0" lang="en-US" sz="5000" b="1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Noto Sans" panose="020B05020405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123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C8EA07-0651-49F9-9962-CF4161145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9485"/>
            <a:ext cx="10515600" cy="784830"/>
          </a:xfrm>
          <a:noFill/>
        </p:spPr>
        <p:txBody>
          <a:bodyPr wrap="square" rtlCol="0">
            <a:spAutoFit/>
          </a:bodyPr>
          <a:lstStyle/>
          <a:p>
            <a:r>
              <a:rPr lang="fr-FR" sz="5000" b="1" dirty="0">
                <a:solidFill>
                  <a:srgbClr val="282F39"/>
                </a:solidFill>
                <a:latin typeface="Noto Sans" panose="020B0502040504020204"/>
                <a:ea typeface="+mn-ea"/>
                <a:cs typeface="+mn-cs"/>
              </a:rPr>
              <a:t>FACTEURS Clés de succès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B1B9CC-E2D5-494B-B91D-85EF5D1C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59988"/>
            <a:ext cx="10820400" cy="4558697"/>
          </a:xfrm>
        </p:spPr>
        <p:txBody>
          <a:bodyPr/>
          <a:lstStyle/>
          <a:p>
            <a:r>
              <a:rPr lang="fr-FR" b="1" u="sng" dirty="0"/>
              <a:t>La </a:t>
            </a:r>
            <a:r>
              <a:rPr lang="fr-FR" b="1" u="sng" dirty="0" smtClean="0"/>
              <a:t>segmentation</a:t>
            </a:r>
            <a:r>
              <a:rPr lang="fr-FR" b="1" dirty="0" smtClean="0"/>
              <a:t>: </a:t>
            </a:r>
            <a:r>
              <a:rPr lang="fr-FR" sz="2000" dirty="0" smtClean="0"/>
              <a:t>Se</a:t>
            </a:r>
            <a:r>
              <a:rPr lang="fr-FR" sz="2000" dirty="0" smtClean="0"/>
              <a:t>gmentation </a:t>
            </a:r>
            <a:r>
              <a:rPr lang="fr-FR" sz="2000" dirty="0"/>
              <a:t>précise de la cible avec la bonne pression d'appel</a:t>
            </a:r>
          </a:p>
          <a:p>
            <a:r>
              <a:rPr lang="fr-FR" b="1" u="sng" dirty="0"/>
              <a:t>Une </a:t>
            </a:r>
            <a:r>
              <a:rPr lang="fr-FR" b="1" u="sng" dirty="0" err="1"/>
              <a:t>ségmentation</a:t>
            </a:r>
            <a:r>
              <a:rPr lang="fr-FR" b="1" u="sng" dirty="0"/>
              <a:t> géographique des médecins :</a:t>
            </a:r>
          </a:p>
        </p:txBody>
      </p:sp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110ED2D9-E23E-4642-9DB6-EA6002A3FC0F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956604" y="3133578"/>
          <a:ext cx="4867421" cy="3590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16743716-04B7-4CF6-8EAB-7AA9A206CBD6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996354" y="3133578"/>
          <a:ext cx="5567289" cy="3590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0876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13EF33-876A-4156-A0F3-1F05E04BD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08" y="666415"/>
            <a:ext cx="7124131" cy="1311128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>
              <a:spcBef>
                <a:spcPct val="0"/>
              </a:spcBef>
              <a:buNone/>
            </a:pPr>
            <a:r>
              <a:rPr lang="fr-FR" sz="4400" b="1" dirty="0" err="1">
                <a:solidFill>
                  <a:srgbClr val="282F39"/>
                </a:solidFill>
                <a:latin typeface="Noto Sans" panose="020B0502040504020204"/>
              </a:rPr>
              <a:t>Ségmentation</a:t>
            </a:r>
            <a:r>
              <a:rPr lang="fr-FR" sz="4400" b="1" dirty="0">
                <a:solidFill>
                  <a:srgbClr val="282F39"/>
                </a:solidFill>
                <a:latin typeface="Noto Sans" panose="020B0502040504020204"/>
              </a:rPr>
              <a:t> des centres d’oncologies par </a:t>
            </a:r>
            <a:r>
              <a:rPr lang="fr-FR" sz="4400" b="1" dirty="0" err="1">
                <a:solidFill>
                  <a:srgbClr val="282F39"/>
                </a:solidFill>
                <a:latin typeface="Noto Sans" panose="020B0502040504020204"/>
              </a:rPr>
              <a:t>sécteur</a:t>
            </a:r>
            <a:r>
              <a:rPr lang="fr-FR" sz="4400" b="1" dirty="0">
                <a:solidFill>
                  <a:srgbClr val="282F39"/>
                </a:solidFill>
                <a:latin typeface="Noto Sans" panose="020B0502040504020204"/>
              </a:rPr>
              <a:t> 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2A1C24B-61EC-4C04-9B00-8B508E2BD8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40" r="25880" b="-1"/>
          <a:stretch/>
        </p:blipFill>
        <p:spPr>
          <a:xfrm>
            <a:off x="7519416" y="10"/>
            <a:ext cx="4672584" cy="6857989"/>
          </a:xfrm>
          <a:prstGeom prst="rect">
            <a:avLst/>
          </a:prstGeom>
        </p:spPr>
      </p:pic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D203110F-7E7A-44A0-9104-F5CE4159FBD1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113183" y="2425148"/>
          <a:ext cx="4726235" cy="3856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74568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>
            <a:extLst>
              <a:ext uri="{FF2B5EF4-FFF2-40B4-BE49-F238E27FC236}">
                <a16:creationId xmlns:a16="http://schemas.microsoft.com/office/drawing/2014/main" id="{873B1108-D91E-467D-AAD1-E8C8457F7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5892" y="639426"/>
            <a:ext cx="1619250" cy="1038225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20DDA903-36B2-468C-A43A-B5B895337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12" y="2256461"/>
            <a:ext cx="1943100" cy="1209675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EE3420C1-8E8F-4499-B30B-4B5527193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5179" y="5454623"/>
            <a:ext cx="2028825" cy="123825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89272C03-E0D2-4C01-B2E4-2D58AD1222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886269"/>
            <a:ext cx="2019300" cy="1190625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43662E61-9079-47A0-A114-0857700AB6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55168" y="1692944"/>
            <a:ext cx="1485900" cy="1295400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45B82F4E-84EC-4089-A947-DBBC65D569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25590" y="2988344"/>
            <a:ext cx="1577642" cy="1641385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08B416A1-E536-4D90-860A-484038E43C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05788" y="4629729"/>
            <a:ext cx="1966411" cy="1896804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6EAC4CCC-BD01-446E-8C40-FEECC9B8AD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54251" y="552184"/>
            <a:ext cx="2047875" cy="1457325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06B03E2-A06C-4226-AA73-068953A892D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10775" y="2256461"/>
            <a:ext cx="2009775" cy="1552575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61420A7D-2C45-4567-88D4-8BC4EB3B52D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22321" y="3839857"/>
            <a:ext cx="1714500" cy="1685925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B9A633C4-892F-46AA-949F-62F98C4BC83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5258" y="2256461"/>
            <a:ext cx="1943100" cy="1343025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32A7FFF5-B7C9-40EC-87EF-C7544E026DA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46611" y="1720218"/>
            <a:ext cx="2009775" cy="15430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C3A43027-B703-49FF-BCB0-ACE49AC78F3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8266" y="3467975"/>
            <a:ext cx="1619250" cy="1295400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74B23C61-7A4F-48BE-8590-97FB65476D9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612828" y="3157789"/>
            <a:ext cx="1971675" cy="1457325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02952EC9-40D6-4ACF-9FAB-C72C66FE0B0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601288" y="4682819"/>
            <a:ext cx="2038350" cy="1571625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727BF781-6E15-4075-88C6-2DDB1F32224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995719" y="876080"/>
            <a:ext cx="1619250" cy="1295400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C3418D05-DA47-428D-9901-C5B8C5F8222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19357" y="5454623"/>
            <a:ext cx="1981200" cy="133350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53995A0-0521-411A-8D86-20C49964C18E}"/>
              </a:ext>
            </a:extLst>
          </p:cNvPr>
          <p:cNvSpPr txBox="1"/>
          <p:nvPr/>
        </p:nvSpPr>
        <p:spPr>
          <a:xfrm>
            <a:off x="165904" y="543775"/>
            <a:ext cx="310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Rabat: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BA1B4A1-32EC-462B-B05C-C682D1B0684A}"/>
              </a:ext>
            </a:extLst>
          </p:cNvPr>
          <p:cNvSpPr txBox="1"/>
          <p:nvPr/>
        </p:nvSpPr>
        <p:spPr>
          <a:xfrm>
            <a:off x="4795215" y="270062"/>
            <a:ext cx="2720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Centre d’oncologie public par régions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C3774C1-B03B-441C-8D9E-946220184FEC}"/>
              </a:ext>
            </a:extLst>
          </p:cNvPr>
          <p:cNvSpPr txBox="1"/>
          <p:nvPr/>
        </p:nvSpPr>
        <p:spPr>
          <a:xfrm>
            <a:off x="246663" y="4924333"/>
            <a:ext cx="203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Casablanca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1C72274-5952-4073-93A9-5588FBC40BBF}"/>
              </a:ext>
            </a:extLst>
          </p:cNvPr>
          <p:cNvSpPr txBox="1"/>
          <p:nvPr/>
        </p:nvSpPr>
        <p:spPr>
          <a:xfrm>
            <a:off x="4601288" y="1213107"/>
            <a:ext cx="310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Marrakech: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802F038-99A8-4C5E-89EA-73A2B3CF4744}"/>
              </a:ext>
            </a:extLst>
          </p:cNvPr>
          <p:cNvSpPr txBox="1"/>
          <p:nvPr/>
        </p:nvSpPr>
        <p:spPr>
          <a:xfrm>
            <a:off x="8122321" y="100807"/>
            <a:ext cx="220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Autres villes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D43757A-169A-4E5F-8A6B-EB8E911670C1}"/>
              </a:ext>
            </a:extLst>
          </p:cNvPr>
          <p:cNvCxnSpPr>
            <a:cxnSpLocks/>
          </p:cNvCxnSpPr>
          <p:nvPr/>
        </p:nvCxnSpPr>
        <p:spPr>
          <a:xfrm>
            <a:off x="4384004" y="913107"/>
            <a:ext cx="0" cy="5875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6350E38-6692-44CD-B48C-673DBDF3EC40}"/>
              </a:ext>
            </a:extLst>
          </p:cNvPr>
          <p:cNvCxnSpPr/>
          <p:nvPr/>
        </p:nvCxnSpPr>
        <p:spPr>
          <a:xfrm>
            <a:off x="88266" y="4763375"/>
            <a:ext cx="42957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01D60CF1-11F4-4B21-89DB-6CB015EC4DB3}"/>
              </a:ext>
            </a:extLst>
          </p:cNvPr>
          <p:cNvCxnSpPr/>
          <p:nvPr/>
        </p:nvCxnSpPr>
        <p:spPr>
          <a:xfrm>
            <a:off x="7515555" y="100807"/>
            <a:ext cx="0" cy="6687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42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13977</TotalTime>
  <Words>1122</Words>
  <Application>Microsoft Office PowerPoint</Application>
  <PresentationFormat>Grand écran</PresentationFormat>
  <Paragraphs>156</Paragraphs>
  <Slides>26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inherit</vt:lpstr>
      <vt:lpstr>Lato</vt:lpstr>
      <vt:lpstr>Noto Sans</vt:lpstr>
      <vt:lpstr>Open Sans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FACTEURS Clés de succès </vt:lpstr>
      <vt:lpstr>Présentation PowerPoint</vt:lpstr>
      <vt:lpstr>Présentation PowerPoint</vt:lpstr>
      <vt:lpstr>Présentation PowerPoint</vt:lpstr>
      <vt:lpstr>FACTEURS Clés de succès </vt:lpstr>
      <vt:lpstr>Secteur public : Kol SUR cASABLANCA</vt:lpstr>
      <vt:lpstr>Secteur public : KOL à Rabat </vt:lpstr>
      <vt:lpstr>Présentation PowerPoint</vt:lpstr>
      <vt:lpstr>Présentation PowerPoint</vt:lpstr>
      <vt:lpstr>Secteur privé : kol à Casablanca </vt:lpstr>
      <vt:lpstr>Secteur privé : kol à Rabat </vt:lpstr>
      <vt:lpstr>Présentation PowerPoint</vt:lpstr>
      <vt:lpstr>Kol orienté cancer gastrique et colorectal .</vt:lpstr>
      <vt:lpstr>PRÉ-LANCEMENT, facteurs clés de succès et enseignements clés  </vt:lpstr>
      <vt:lpstr>Présentation PowerPoint</vt:lpstr>
      <vt:lpstr>Assurer les bonnes pratiques cliniques de Lonsurf  </vt:lpstr>
      <vt:lpstr>Mettez vous à la place du patient</vt:lpstr>
      <vt:lpstr>Principaux facteurs de succès et actions Après avoir lancé avec succès mCRC, augmentez la valeur de LONSURF en montrant la cohérence de la date entre mCRC et mGC (Halo Effect)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Samir GRABOU</cp:lastModifiedBy>
  <cp:revision>1020</cp:revision>
  <dcterms:created xsi:type="dcterms:W3CDTF">2017-12-05T16:25:52Z</dcterms:created>
  <dcterms:modified xsi:type="dcterms:W3CDTF">2020-11-25T13:50:04Z</dcterms:modified>
</cp:coreProperties>
</file>