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3"/>
  </p:notesMasterIdLst>
  <p:sldIdLst>
    <p:sldId id="287" r:id="rId5"/>
    <p:sldId id="285" r:id="rId6"/>
    <p:sldId id="286" r:id="rId7"/>
    <p:sldId id="284" r:id="rId8"/>
    <p:sldId id="283" r:id="rId9"/>
    <p:sldId id="281" r:id="rId10"/>
    <p:sldId id="288" r:id="rId11"/>
    <p:sldId id="28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  <a:srgbClr val="CADE77"/>
    <a:srgbClr val="FFE79B"/>
    <a:srgbClr val="F0EA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5571" autoAdjust="0"/>
  </p:normalViewPr>
  <p:slideViewPr>
    <p:cSldViewPr>
      <p:cViewPr>
        <p:scale>
          <a:sx n="70" d="100"/>
          <a:sy n="70" d="100"/>
        </p:scale>
        <p:origin x="1118" y="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A2BE2-7FC0-4412-B038-810B0B11877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6E206-1E97-4CCB-96EC-4897F58DE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3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4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80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1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6E206-1E97-4CCB-96EC-4897F58DEDD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1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8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3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8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795A-A6F0-4173-8F0E-A6AC73F0B0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8565-A63C-4FFE-9056-BE2891938A9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859994762,&quot;Placement&quot;:&quot;Footer&quot;,&quot;Top&quot;:519.343,&quot;Left&quot;:604.5204,&quot;SlideWidth&quot;:720,&quot;SlideHeight&quot;:540}"/>
          <p:cNvSpPr txBox="1"/>
          <p:nvPr userDrawn="1"/>
        </p:nvSpPr>
        <p:spPr>
          <a:xfrm>
            <a:off x="7677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26" Type="http://schemas.openxmlformats.org/officeDocument/2006/relationships/image" Target="../media/image2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.png"/><Relationship Id="rId1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4.pn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367" name="Rectangle à coins arrondis 366"/>
          <p:cNvSpPr/>
          <p:nvPr/>
        </p:nvSpPr>
        <p:spPr>
          <a:xfrm>
            <a:off x="-2628400" y="1052736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Décommissionnement de BNPINET post Release 4</a:t>
            </a:r>
            <a:endParaRPr lang="fr-FR" sz="1200" dirty="0"/>
          </a:p>
        </p:txBody>
      </p:sp>
      <p:sp>
        <p:nvSpPr>
          <p:cNvPr id="504" name="Rectangle à coins arrondis 503"/>
          <p:cNvSpPr/>
          <p:nvPr/>
        </p:nvSpPr>
        <p:spPr>
          <a:xfrm>
            <a:off x="-2628400" y="1834656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Intégration avec le référentiel cible des identités client post Release 4</a:t>
            </a:r>
            <a:endParaRPr lang="fr-FR" sz="1200" dirty="0"/>
          </a:p>
        </p:txBody>
      </p:sp>
      <p:sp>
        <p:nvSpPr>
          <p:cNvPr id="878" name="Rectangle à coins arrondis 877"/>
          <p:cNvSpPr/>
          <p:nvPr/>
        </p:nvSpPr>
        <p:spPr>
          <a:xfrm>
            <a:off x="-2628400" y="2608268"/>
            <a:ext cx="2519685" cy="1127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La BMCI a prévu d’acheter la licence premium de Google </a:t>
            </a:r>
            <a:r>
              <a:rPr lang="fr-FR" sz="1200" dirty="0" err="1" smtClean="0"/>
              <a:t>Analytics</a:t>
            </a:r>
            <a:r>
              <a:rPr lang="fr-FR" sz="1200" dirty="0" smtClean="0"/>
              <a:t> en 2021. La non-conformité sur ce point devrait être levée post Release 4.</a:t>
            </a:r>
            <a:endParaRPr lang="fr-FR" sz="1200" dirty="0"/>
          </a:p>
        </p:txBody>
      </p:sp>
      <p:sp>
        <p:nvSpPr>
          <p:cNvPr id="880" name="Rectangle à coins arrondis 879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1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2" name="ZoneTexte 881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83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" name="Rectangle 883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6" name="ZoneTexte 885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7" name="Rectangle à coins arrondis 886"/>
          <p:cNvSpPr/>
          <p:nvPr/>
        </p:nvSpPr>
        <p:spPr bwMode="auto">
          <a:xfrm>
            <a:off x="1897773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8" name="Rectangle à coins arrondis 155"/>
          <p:cNvSpPr>
            <a:spLocks noChangeArrowheads="1"/>
          </p:cNvSpPr>
          <p:nvPr/>
        </p:nvSpPr>
        <p:spPr bwMode="auto">
          <a:xfrm rot="16200000">
            <a:off x="1864793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9" name="ZoneTexte 888"/>
          <p:cNvSpPr txBox="1"/>
          <p:nvPr/>
        </p:nvSpPr>
        <p:spPr>
          <a:xfrm>
            <a:off x="1905774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0" name="ZoneTexte 889"/>
          <p:cNvSpPr txBox="1"/>
          <p:nvPr/>
        </p:nvSpPr>
        <p:spPr>
          <a:xfrm>
            <a:off x="1897774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891" name="Rectangle à coins arrondis 890"/>
          <p:cNvSpPr/>
          <p:nvPr/>
        </p:nvSpPr>
        <p:spPr bwMode="auto">
          <a:xfrm>
            <a:off x="2726108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2" name="Rectangle 144"/>
          <p:cNvSpPr>
            <a:spLocks noChangeArrowheads="1"/>
          </p:cNvSpPr>
          <p:nvPr/>
        </p:nvSpPr>
        <p:spPr bwMode="auto">
          <a:xfrm>
            <a:off x="2765845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1948207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2650613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5" name="Rectangle 894"/>
          <p:cNvSpPr/>
          <p:nvPr/>
        </p:nvSpPr>
        <p:spPr>
          <a:xfrm>
            <a:off x="2660066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89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560128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26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0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9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2159652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0" name="Rectangle 899"/>
          <p:cNvSpPr/>
          <p:nvPr/>
        </p:nvSpPr>
        <p:spPr>
          <a:xfrm>
            <a:off x="1944138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01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880666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2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48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" name="Rectangle à coins arrondis 902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4" name="Rectangle à coins arrondis 903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5" name="Rectangle à coins arrondis 904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06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07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8" name="Rectangle à coins arrondis 907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909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10" name="Connecteur en angle 909"/>
          <p:cNvCxnSpPr>
            <a:cxnSpLocks/>
            <a:stCxn id="996" idx="3"/>
            <a:endCxn id="914" idx="2"/>
          </p:cNvCxnSpPr>
          <p:nvPr/>
        </p:nvCxnSpPr>
        <p:spPr>
          <a:xfrm flipV="1">
            <a:off x="7324199" y="1999598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11" name="Rectangle 910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1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4" name="AutoShape 273"/>
          <p:cNvSpPr>
            <a:spLocks noChangeArrowheads="1"/>
          </p:cNvSpPr>
          <p:nvPr/>
        </p:nvSpPr>
        <p:spPr bwMode="auto">
          <a:xfrm>
            <a:off x="8004055" y="1794331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2, 3 &amp; 4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5" name="Rectangle à coins arrondis 914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6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17" name="ZoneTexte 916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918" name="Connecteur en angle 917"/>
          <p:cNvCxnSpPr>
            <a:endCxn id="1097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 à coins arrondis 918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0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92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" name="Groupe 921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923" name="Groupe 922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925" name="Rectangle 924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924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7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" name="Rectangle 927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9" name="Rectangle à coins arrondis 928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0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31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932" name="Connecteur en angle 931"/>
          <p:cNvCxnSpPr>
            <a:stCxn id="928" idx="2"/>
            <a:endCxn id="931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3" name="ZoneTexte 932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9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5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93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7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93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9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940" name="Image 9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941" name="Rectangle à coins arrondis 940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2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943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944" name="ZoneTexte 94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Post R4</a:t>
            </a:r>
            <a:endParaRPr lang="fr-FR" b="1" dirty="0"/>
          </a:p>
        </p:txBody>
      </p:sp>
      <p:sp>
        <p:nvSpPr>
          <p:cNvPr id="945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6" name="ZoneTexte 945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7" name="Rectangle 946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48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0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" name="Rectangle 950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52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3" name="Connecteur en angle 952"/>
          <p:cNvCxnSpPr>
            <a:stCxn id="927" idx="0"/>
            <a:endCxn id="949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4" name="Connecteur en angle 953"/>
          <p:cNvCxnSpPr>
            <a:stCxn id="949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55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6" name="ZoneTexte 955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5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8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9" name="Connecteur en angle 958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60" name="Connecteur en angle 959"/>
          <p:cNvCxnSpPr>
            <a:cxnSpLocks/>
            <a:stCxn id="1128" idx="0"/>
            <a:endCxn id="943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61" name="Rectangle 960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3" name="Rectangle 962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4" name="Rectangle 963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5" name="Rectangle 964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6" name="Rectangle 965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67" name="Rectangle 966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968" name="Connecteur en angle 967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969" name="Groupe 968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97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1" name="Rectangle 970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972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3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4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5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7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7" name="Rectangle 976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78" name="ZoneTexte 977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979" name="Ellipse 978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0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981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982" name="ZoneTexte 98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983" name="Rectangle 982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984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8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986" name="Rectangle 985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87" name="Rectangle 986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98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990" name="Connecteur en angle 989"/>
          <p:cNvCxnSpPr>
            <a:stCxn id="882" idx="0"/>
            <a:endCxn id="955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91" name="Connecteur en angle 990"/>
          <p:cNvCxnSpPr>
            <a:stCxn id="978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99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99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5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996" name="Rectangle 169"/>
          <p:cNvSpPr>
            <a:spLocks noChangeArrowheads="1"/>
          </p:cNvSpPr>
          <p:nvPr/>
        </p:nvSpPr>
        <p:spPr bwMode="auto">
          <a:xfrm>
            <a:off x="6476119" y="1900194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97" name="Rectangle 996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998" name="Connecteur en angle 997"/>
          <p:cNvCxnSpPr>
            <a:stCxn id="898" idx="3"/>
          </p:cNvCxnSpPr>
          <p:nvPr/>
        </p:nvCxnSpPr>
        <p:spPr>
          <a:xfrm>
            <a:off x="2427549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99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0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1001" name="Rectangle à coins arrondis 1000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2268035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3" name="Rectangle 1002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1963232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5" name="Rectangle 1004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6" name="Rectangle 1005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7" name="Rectangle 1006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8" name="Rectangle 1007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09" name="Rectangle 1008"/>
          <p:cNvSpPr/>
          <p:nvPr/>
        </p:nvSpPr>
        <p:spPr>
          <a:xfrm>
            <a:off x="3485415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10" name="Rectangle 1009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11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92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1012" name="Connecteur en angle 1011"/>
          <p:cNvCxnSpPr>
            <a:stCxn id="898" idx="3"/>
            <a:endCxn id="1011" idx="1"/>
          </p:cNvCxnSpPr>
          <p:nvPr/>
        </p:nvCxnSpPr>
        <p:spPr>
          <a:xfrm>
            <a:off x="2427549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13" name="Rectangle à coins arrondis 1012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4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SAB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1015" name="Connecteur en angle 1014"/>
          <p:cNvCxnSpPr>
            <a:stCxn id="883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16" name="Connecteur en angle 1015"/>
          <p:cNvCxnSpPr>
            <a:stCxn id="979" idx="4"/>
          </p:cNvCxnSpPr>
          <p:nvPr/>
        </p:nvCxnSpPr>
        <p:spPr>
          <a:xfrm rot="16200000" flipH="1">
            <a:off x="4334686" y="4688631"/>
            <a:ext cx="974842" cy="3674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17" name="Rectangle à coins arrondis 1016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8" name="Rectangle à coins arrondis 1017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9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0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1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22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3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1024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5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1026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1027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28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1029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1030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031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1032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1033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1034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1035" name="Connecteur en angle 1034"/>
          <p:cNvCxnSpPr>
            <a:stCxn id="1034" idx="1"/>
            <a:endCxn id="1033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103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52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0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1049" name="Rectangle à coins arrondis 1048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50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51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52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1053" name="Connecteur en angle 1052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54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105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05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106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10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0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1066" name="Connecteur en angle 1065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70" name="Rectangle 169"/>
          <p:cNvSpPr>
            <a:spLocks noChangeArrowheads="1"/>
          </p:cNvSpPr>
          <p:nvPr/>
        </p:nvSpPr>
        <p:spPr bwMode="auto">
          <a:xfrm>
            <a:off x="2792548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71" name="Connecteur en angle 1070"/>
          <p:cNvCxnSpPr>
            <a:stCxn id="958" idx="3"/>
            <a:endCxn id="905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72" name="Rectangle à coins arrondis 1071"/>
          <p:cNvSpPr/>
          <p:nvPr/>
        </p:nvSpPr>
        <p:spPr bwMode="auto">
          <a:xfrm>
            <a:off x="517820" y="1707504"/>
            <a:ext cx="680040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3" name="ZoneTexte 1072"/>
          <p:cNvSpPr txBox="1"/>
          <p:nvPr/>
        </p:nvSpPr>
        <p:spPr>
          <a:xfrm>
            <a:off x="456868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1074" name="Rectangle à coins arrondis 155"/>
          <p:cNvSpPr>
            <a:spLocks noChangeArrowheads="1"/>
          </p:cNvSpPr>
          <p:nvPr/>
        </p:nvSpPr>
        <p:spPr bwMode="auto">
          <a:xfrm rot="16200000">
            <a:off x="401393" y="2474566"/>
            <a:ext cx="895932" cy="5061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" name="ZoneTexte 1074"/>
          <p:cNvSpPr txBox="1"/>
          <p:nvPr/>
        </p:nvSpPr>
        <p:spPr>
          <a:xfrm>
            <a:off x="493810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76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741760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/>
          <p:cNvSpPr/>
          <p:nvPr/>
        </p:nvSpPr>
        <p:spPr>
          <a:xfrm>
            <a:off x="558800" y="2049884"/>
            <a:ext cx="621389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7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6336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ectangle 1078"/>
          <p:cNvSpPr/>
          <p:nvPr/>
        </p:nvSpPr>
        <p:spPr>
          <a:xfrm>
            <a:off x="507100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1080" name="Connecteur en angle 1079"/>
          <p:cNvCxnSpPr/>
          <p:nvPr/>
        </p:nvCxnSpPr>
        <p:spPr>
          <a:xfrm rot="5400000" flipH="1" flipV="1">
            <a:off x="385520" y="2949953"/>
            <a:ext cx="459491" cy="25298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81" name="Connecteur en angle 1080"/>
          <p:cNvCxnSpPr>
            <a:endCxn id="1076" idx="1"/>
          </p:cNvCxnSpPr>
          <p:nvPr/>
        </p:nvCxnSpPr>
        <p:spPr>
          <a:xfrm rot="5400000" flipH="1" flipV="1">
            <a:off x="400760" y="3015993"/>
            <a:ext cx="459491" cy="22250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8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1084" name="Connecteur en angle 1083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5" name="Connecteur en angle 1084"/>
          <p:cNvCxnSpPr>
            <a:endCxn id="883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86" name="Image 108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1087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Image 108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1089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Image 108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7" y="3897248"/>
            <a:ext cx="147792" cy="162172"/>
          </a:xfrm>
          <a:prstGeom prst="rect">
            <a:avLst/>
          </a:prstGeom>
        </p:spPr>
      </p:pic>
      <p:pic>
        <p:nvPicPr>
          <p:cNvPr id="109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3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Image 10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109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4" name="Connecteur en angle 1093"/>
          <p:cNvCxnSpPr>
            <a:endCxn id="943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0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1097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1098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109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0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1103" name="Connecteur en angle 1102"/>
          <p:cNvCxnSpPr>
            <a:stCxn id="1070" idx="0"/>
            <a:endCxn id="1097" idx="2"/>
          </p:cNvCxnSpPr>
          <p:nvPr/>
        </p:nvCxnSpPr>
        <p:spPr>
          <a:xfrm rot="16200000" flipV="1">
            <a:off x="1922842" y="1644207"/>
            <a:ext cx="1397157" cy="1190336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Connecteur en angle 1103"/>
          <p:cNvCxnSpPr>
            <a:endCxn id="1098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0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07" name="Image 11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110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3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1" name="Connecteur droit 1110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16" name="Connecteur droit 1115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17" name="Connecteur droit 1116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8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Rectangle 1118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1120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12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30" name="Connecteur en angle 1129"/>
          <p:cNvCxnSpPr>
            <a:stCxn id="1129" idx="0"/>
            <a:endCxn id="1128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4" name="Connecteur en angle 1133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35" name="Connecteur en angle 1134"/>
          <p:cNvCxnSpPr/>
          <p:nvPr/>
        </p:nvCxnSpPr>
        <p:spPr>
          <a:xfrm rot="16200000" flipH="1">
            <a:off x="552328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13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8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1" name="Connecteur en angle 1140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43" name="Connecteur en angle 1142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4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7039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4" y="275941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0" name="Text Box 174"/>
          <p:cNvSpPr txBox="1">
            <a:spLocks noChangeArrowheads="1"/>
          </p:cNvSpPr>
          <p:nvPr/>
        </p:nvSpPr>
        <p:spPr bwMode="auto">
          <a:xfrm>
            <a:off x="72603" y="2598363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1151" name="Rectangle à coins arrondis 1150"/>
          <p:cNvSpPr/>
          <p:nvPr/>
        </p:nvSpPr>
        <p:spPr bwMode="auto">
          <a:xfrm>
            <a:off x="1290769" y="1705074"/>
            <a:ext cx="571862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52" name="Rectangle à coins arrondis 155"/>
          <p:cNvSpPr>
            <a:spLocks noChangeArrowheads="1"/>
          </p:cNvSpPr>
          <p:nvPr/>
        </p:nvSpPr>
        <p:spPr bwMode="auto">
          <a:xfrm rot="16200000">
            <a:off x="1121296" y="2531912"/>
            <a:ext cx="895932" cy="38656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53" name="ZoneTexte 1152"/>
          <p:cNvSpPr txBox="1"/>
          <p:nvPr/>
        </p:nvSpPr>
        <p:spPr>
          <a:xfrm>
            <a:off x="1205120" y="2255278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APIM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54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53070" y="274014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5" name="Rectangle 1154"/>
          <p:cNvSpPr/>
          <p:nvPr/>
        </p:nvSpPr>
        <p:spPr>
          <a:xfrm>
            <a:off x="1344393" y="2047454"/>
            <a:ext cx="475294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6" name="Rectangle 1155"/>
          <p:cNvSpPr/>
          <p:nvPr/>
        </p:nvSpPr>
        <p:spPr>
          <a:xfrm>
            <a:off x="1309850" y="205841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sp>
        <p:nvSpPr>
          <p:cNvPr id="1157" name="ZoneTexte 1156"/>
          <p:cNvSpPr txBox="1"/>
          <p:nvPr/>
        </p:nvSpPr>
        <p:spPr>
          <a:xfrm>
            <a:off x="1304769" y="1713128"/>
            <a:ext cx="5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Env</a:t>
            </a:r>
            <a:endParaRPr lang="fr-FR" sz="9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APIM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1159" name="Connecteur en angle 1158"/>
          <p:cNvCxnSpPr>
            <a:stCxn id="1076" idx="3"/>
            <a:endCxn id="1154" idx="1"/>
          </p:cNvCxnSpPr>
          <p:nvPr/>
        </p:nvCxnSpPr>
        <p:spPr>
          <a:xfrm flipV="1">
            <a:off x="982865" y="2895071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0" name="Connecteur en angle 1159"/>
          <p:cNvCxnSpPr/>
          <p:nvPr/>
        </p:nvCxnSpPr>
        <p:spPr>
          <a:xfrm flipV="1">
            <a:off x="982865" y="2814044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1" name="Connecteur en angle 1160"/>
          <p:cNvCxnSpPr/>
          <p:nvPr/>
        </p:nvCxnSpPr>
        <p:spPr>
          <a:xfrm flipV="1">
            <a:off x="1658908" y="3017051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62" name="Connecteur en angle 1161"/>
          <p:cNvCxnSpPr/>
          <p:nvPr/>
        </p:nvCxnSpPr>
        <p:spPr>
          <a:xfrm flipV="1">
            <a:off x="1657779" y="2925953"/>
            <a:ext cx="470205" cy="24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116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7" y="272079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4" name="Text Box 174"/>
          <p:cNvSpPr txBox="1">
            <a:spLocks noChangeArrowheads="1"/>
          </p:cNvSpPr>
          <p:nvPr/>
        </p:nvSpPr>
        <p:spPr bwMode="auto">
          <a:xfrm>
            <a:off x="920512" y="296416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116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13" y="28373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Text Box 174"/>
          <p:cNvSpPr txBox="1">
            <a:spLocks noChangeArrowheads="1"/>
          </p:cNvSpPr>
          <p:nvPr/>
        </p:nvSpPr>
        <p:spPr bwMode="auto">
          <a:xfrm>
            <a:off x="1675197" y="306955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116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41" y="68882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3" y="2255664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Rectangle 298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0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Rectangle 300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2" name="Image 30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303" name="Rectangle 302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4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418573" y="-124134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6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30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Plus 307"/>
          <p:cNvSpPr/>
          <p:nvPr/>
        </p:nvSpPr>
        <p:spPr>
          <a:xfrm rot="2673062">
            <a:off x="1416371" y="79894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Plus 308"/>
          <p:cNvSpPr/>
          <p:nvPr/>
        </p:nvSpPr>
        <p:spPr>
          <a:xfrm rot="2673062">
            <a:off x="1934362" y="69724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Plus 309"/>
          <p:cNvSpPr/>
          <p:nvPr/>
        </p:nvSpPr>
        <p:spPr>
          <a:xfrm rot="2673062">
            <a:off x="3153357" y="42269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Plus 310"/>
          <p:cNvSpPr/>
          <p:nvPr/>
        </p:nvSpPr>
        <p:spPr>
          <a:xfrm rot="2673062">
            <a:off x="4707170" y="127575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Vague 287"/>
          <p:cNvSpPr>
            <a:spLocks noChangeAspect="1" noChangeArrowheads="1"/>
          </p:cNvSpPr>
          <p:nvPr/>
        </p:nvSpPr>
        <p:spPr bwMode="auto">
          <a:xfrm>
            <a:off x="1667866" y="218114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3" name="Vague 287"/>
          <p:cNvSpPr>
            <a:spLocks noChangeAspect="1" noChangeArrowheads="1"/>
          </p:cNvSpPr>
          <p:nvPr/>
        </p:nvSpPr>
        <p:spPr bwMode="auto">
          <a:xfrm>
            <a:off x="1688055" y="837983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4" name="Vague 287"/>
          <p:cNvSpPr>
            <a:spLocks noChangeAspect="1" noChangeArrowheads="1"/>
          </p:cNvSpPr>
          <p:nvPr/>
        </p:nvSpPr>
        <p:spPr bwMode="auto">
          <a:xfrm>
            <a:off x="2289593" y="755963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5" name="Vague 287"/>
          <p:cNvSpPr>
            <a:spLocks noChangeAspect="1" noChangeArrowheads="1"/>
          </p:cNvSpPr>
          <p:nvPr/>
        </p:nvSpPr>
        <p:spPr bwMode="auto">
          <a:xfrm>
            <a:off x="3692307" y="44986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1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62" y="430784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" name="Plus 316"/>
          <p:cNvSpPr/>
          <p:nvPr/>
        </p:nvSpPr>
        <p:spPr>
          <a:xfrm rot="2673062">
            <a:off x="2188581" y="37196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Vague 287"/>
          <p:cNvSpPr>
            <a:spLocks noChangeAspect="1" noChangeArrowheads="1"/>
          </p:cNvSpPr>
          <p:nvPr/>
        </p:nvSpPr>
        <p:spPr bwMode="auto">
          <a:xfrm>
            <a:off x="2230068" y="39056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9" name="Plus 318"/>
          <p:cNvSpPr/>
          <p:nvPr/>
        </p:nvSpPr>
        <p:spPr>
          <a:xfrm rot="2673062">
            <a:off x="5744385" y="129610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Plus 319"/>
          <p:cNvSpPr/>
          <p:nvPr/>
        </p:nvSpPr>
        <p:spPr>
          <a:xfrm rot="2673062">
            <a:off x="6223697" y="1600402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Rectangle 169"/>
          <p:cNvSpPr>
            <a:spLocks noChangeArrowheads="1"/>
          </p:cNvSpPr>
          <p:nvPr/>
        </p:nvSpPr>
        <p:spPr bwMode="auto">
          <a:xfrm>
            <a:off x="6508254" y="3159513"/>
            <a:ext cx="848080" cy="25343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Change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Password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Raiser4)</a:t>
            </a:r>
          </a:p>
        </p:txBody>
      </p:sp>
      <p:sp>
        <p:nvSpPr>
          <p:cNvPr id="322" name="Vague 287"/>
          <p:cNvSpPr>
            <a:spLocks noChangeAspect="1" noChangeArrowheads="1"/>
          </p:cNvSpPr>
          <p:nvPr/>
        </p:nvSpPr>
        <p:spPr bwMode="auto">
          <a:xfrm>
            <a:off x="7167258" y="305880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23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09" y="2981414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Plus 323"/>
          <p:cNvSpPr/>
          <p:nvPr/>
        </p:nvSpPr>
        <p:spPr>
          <a:xfrm rot="2673062">
            <a:off x="6162949" y="2919949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Plus 324"/>
          <p:cNvSpPr/>
          <p:nvPr/>
        </p:nvSpPr>
        <p:spPr>
          <a:xfrm rot="2673062">
            <a:off x="6649191" y="302997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Vague 287"/>
          <p:cNvSpPr>
            <a:spLocks noChangeAspect="1" noChangeArrowheads="1"/>
          </p:cNvSpPr>
          <p:nvPr/>
        </p:nvSpPr>
        <p:spPr bwMode="auto">
          <a:xfrm>
            <a:off x="6396610" y="290648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7" name="Vague 287"/>
          <p:cNvSpPr>
            <a:spLocks noChangeAspect="1" noChangeArrowheads="1"/>
          </p:cNvSpPr>
          <p:nvPr/>
        </p:nvSpPr>
        <p:spPr bwMode="auto">
          <a:xfrm>
            <a:off x="6456575" y="164637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8" name="Vague 287"/>
          <p:cNvSpPr>
            <a:spLocks noChangeAspect="1" noChangeArrowheads="1"/>
          </p:cNvSpPr>
          <p:nvPr/>
        </p:nvSpPr>
        <p:spPr bwMode="auto">
          <a:xfrm>
            <a:off x="6090840" y="131122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29" name="Vague 287"/>
          <p:cNvSpPr>
            <a:spLocks noChangeAspect="1" noChangeArrowheads="1"/>
          </p:cNvSpPr>
          <p:nvPr/>
        </p:nvSpPr>
        <p:spPr bwMode="auto">
          <a:xfrm>
            <a:off x="4983233" y="131115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3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981" y="140818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256" y="1552557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367" y="342900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642" y="3573370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Rectangle à coins arrondis 333"/>
          <p:cNvSpPr/>
          <p:nvPr/>
        </p:nvSpPr>
        <p:spPr>
          <a:xfrm>
            <a:off x="-2628400" y="3908554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Intégration avec 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</a:t>
            </a:r>
            <a:r>
              <a:rPr lang="fr-FR" sz="1200" dirty="0" err="1" smtClean="0"/>
              <a:t>Akamaï</a:t>
            </a:r>
            <a:r>
              <a:rPr lang="fr-FR" sz="1200" dirty="0" smtClean="0"/>
              <a:t> Kona, post Release 4</a:t>
            </a:r>
            <a:endParaRPr lang="fr-FR" sz="1200" dirty="0"/>
          </a:p>
        </p:txBody>
      </p:sp>
      <p:pic>
        <p:nvPicPr>
          <p:cNvPr id="33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574" y="431872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849" y="446309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AutoShape 273"/>
          <p:cNvSpPr>
            <a:spLocks noChangeArrowheads="1"/>
          </p:cNvSpPr>
          <p:nvPr/>
        </p:nvSpPr>
        <p:spPr bwMode="auto">
          <a:xfrm>
            <a:off x="7983467" y="2744885"/>
            <a:ext cx="619910" cy="4926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Cartes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Bancaires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38" name="Connecteur en angle 337"/>
          <p:cNvCxnSpPr>
            <a:cxnSpLocks/>
            <a:endCxn id="337" idx="2"/>
          </p:cNvCxnSpPr>
          <p:nvPr/>
        </p:nvCxnSpPr>
        <p:spPr>
          <a:xfrm>
            <a:off x="7325499" y="2911749"/>
            <a:ext cx="657968" cy="79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39" name="Rectangle 169"/>
          <p:cNvSpPr>
            <a:spLocks noChangeArrowheads="1"/>
          </p:cNvSpPr>
          <p:nvPr/>
        </p:nvSpPr>
        <p:spPr bwMode="auto">
          <a:xfrm>
            <a:off x="6484594" y="2642100"/>
            <a:ext cx="848080" cy="33131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Cartes Bancaires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(Raiser4)</a:t>
            </a:r>
          </a:p>
        </p:txBody>
      </p:sp>
      <p:sp>
        <p:nvSpPr>
          <p:cNvPr id="340" name="Vague 287"/>
          <p:cNvSpPr>
            <a:spLocks noChangeAspect="1" noChangeArrowheads="1"/>
          </p:cNvSpPr>
          <p:nvPr/>
        </p:nvSpPr>
        <p:spPr bwMode="auto">
          <a:xfrm>
            <a:off x="7285930" y="2636912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41" name="Vague 287"/>
          <p:cNvSpPr>
            <a:spLocks noChangeAspect="1" noChangeArrowheads="1"/>
          </p:cNvSpPr>
          <p:nvPr/>
        </p:nvSpPr>
        <p:spPr bwMode="auto">
          <a:xfrm>
            <a:off x="8525554" y="275228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42" name="Rectangle à coins arrondis 341"/>
          <p:cNvSpPr/>
          <p:nvPr/>
        </p:nvSpPr>
        <p:spPr>
          <a:xfrm>
            <a:off x="-2628400" y="302019"/>
            <a:ext cx="2519685" cy="65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du </a:t>
            </a:r>
            <a:r>
              <a:rPr lang="fr-FR" sz="1200" dirty="0" err="1" smtClean="0"/>
              <a:t>selfcare</a:t>
            </a:r>
            <a:r>
              <a:rPr lang="fr-FR" sz="1200" dirty="0" smtClean="0"/>
              <a:t> monétique, concernant les cartes bancaires.</a:t>
            </a:r>
          </a:p>
        </p:txBody>
      </p:sp>
    </p:spTree>
    <p:extLst>
      <p:ext uri="{BB962C8B-B14F-4D97-AF65-F5344CB8AC3E}">
        <p14:creationId xmlns:p14="http://schemas.microsoft.com/office/powerpoint/2010/main" val="431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1916235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710968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 &amp; 3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6" name="Rectangle à coins arrondis 425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7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382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5" name="Rectangle à coins arrondis 504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6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09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45" name="Rectangle à coins arrondis 544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46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49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Release 4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370" idx="0"/>
            <a:endCxn id="549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9" name="Rectangle 608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6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294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 &amp; 3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2413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2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328" name="Connecteur en angle 327"/>
          <p:cNvCxnSpPr>
            <a:stCxn id="344" idx="3"/>
            <a:endCxn id="327" idx="1"/>
          </p:cNvCxnSpPr>
          <p:nvPr/>
        </p:nvCxnSpPr>
        <p:spPr>
          <a:xfrm>
            <a:off x="2094547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</p:cNvCxnSpPr>
          <p:nvPr/>
        </p:nvCxnSpPr>
        <p:spPr>
          <a:xfrm rot="16200000" flipH="1">
            <a:off x="4374014" y="4649303"/>
            <a:ext cx="970291" cy="110846"/>
          </a:xfrm>
          <a:prstGeom prst="bentConnector3">
            <a:avLst>
              <a:gd name="adj1" fmla="val 52094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0" name="Rectangle à coins arrondis 569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2" name="Rectangle à coins arrondis 581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4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5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7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8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2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0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610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612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13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614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615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16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571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17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618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604" name="Connecteur en angle 603"/>
          <p:cNvCxnSpPr>
            <a:stCxn id="618" idx="1"/>
            <a:endCxn id="617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50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53" name="Rectangle à coins arrondis 652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4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56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657" name="Connecteur en angle 656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0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6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7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 &amp; 3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36412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46241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cxnSp>
        <p:nvCxnSpPr>
          <p:cNvPr id="280" name="Connecteur en angle 279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12" name="Rectangle à coins arrondis 311"/>
          <p:cNvSpPr/>
          <p:nvPr/>
        </p:nvSpPr>
        <p:spPr>
          <a:xfrm>
            <a:off x="-2628400" y="1892779"/>
            <a:ext cx="2519685" cy="69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administration fonctionnelle et </a:t>
            </a:r>
            <a:r>
              <a:rPr lang="fr-FR" sz="1200" dirty="0" err="1" smtClean="0"/>
              <a:t>reporting</a:t>
            </a:r>
            <a:r>
              <a:rPr lang="fr-FR" sz="1200" dirty="0" smtClean="0"/>
              <a:t>.</a:t>
            </a:r>
          </a:p>
          <a:p>
            <a:r>
              <a:rPr lang="fr-FR" sz="1200" dirty="0"/>
              <a:t>CMS ?</a:t>
            </a:r>
          </a:p>
          <a:p>
            <a:endParaRPr lang="fr-FR" sz="1200" dirty="0" smtClean="0"/>
          </a:p>
        </p:txBody>
      </p:sp>
      <p:cxnSp>
        <p:nvCxnSpPr>
          <p:cNvPr id="316" name="Connecteur en angle 315"/>
          <p:cNvCxnSpPr>
            <a:endCxn id="356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Image 3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15" y="3897248"/>
            <a:ext cx="147792" cy="162172"/>
          </a:xfrm>
          <a:prstGeom prst="rect">
            <a:avLst/>
          </a:prstGeom>
        </p:spPr>
      </p:pic>
      <p:pic>
        <p:nvPicPr>
          <p:cNvPr id="325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21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Image 33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3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9" name="Connecteur en angle 348"/>
          <p:cNvCxnSpPr>
            <a:endCxn id="549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5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82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385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38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431" name="Connecteur en angle 430"/>
          <p:cNvCxnSpPr>
            <a:stCxn id="378" idx="0"/>
            <a:endCxn id="382" idx="2"/>
          </p:cNvCxnSpPr>
          <p:nvPr/>
        </p:nvCxnSpPr>
        <p:spPr>
          <a:xfrm rot="16200000" flipV="1">
            <a:off x="1756341" y="1810708"/>
            <a:ext cx="1397157" cy="857334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necteur en angle 416"/>
          <p:cNvCxnSpPr>
            <a:endCxn id="385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47" name="Image 4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4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0" name="Connecteur droit 459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7" name="Connecteur droit 466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1" name="Connecteur droit 470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2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" name="Rectangle 472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474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0" name="Connecteur en angle 379"/>
          <p:cNvCxnSpPr>
            <a:stCxn id="377" idx="0"/>
            <a:endCxn id="370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5" name="Connecteur en angle 424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8" name="Connecteur en angle 427"/>
          <p:cNvCxnSpPr/>
          <p:nvPr/>
        </p:nvCxnSpPr>
        <p:spPr>
          <a:xfrm rot="16200000" flipH="1">
            <a:off x="552328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51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198884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7" name="Connecteur en angle 526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69" name="Connecteur en angle 368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53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62061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21" y="210028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Rectangle 313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32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Rectangle 350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63" name="Image 36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412" name="Rectangle 411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67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544481" y="-108412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6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45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459" name="Rectangle à coins arrondis 458"/>
          <p:cNvSpPr/>
          <p:nvPr/>
        </p:nvSpPr>
        <p:spPr>
          <a:xfrm>
            <a:off x="-2628400" y="1832280"/>
            <a:ext cx="2519685" cy="5634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Bascule vers SAB : pendant la Release 3</a:t>
            </a:r>
          </a:p>
        </p:txBody>
      </p:sp>
      <p:sp>
        <p:nvSpPr>
          <p:cNvPr id="507" name="Rectangle à coins arrondis 506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8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" name="ZoneTexte 511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13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" name="Rectangle 513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9" name="ZoneTexte 518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6" name="Rectangle à coins arrondis 525"/>
          <p:cNvSpPr/>
          <p:nvPr/>
        </p:nvSpPr>
        <p:spPr bwMode="auto">
          <a:xfrm>
            <a:off x="1897773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7" name="Rectangle à coins arrondis 155"/>
          <p:cNvSpPr>
            <a:spLocks noChangeArrowheads="1"/>
          </p:cNvSpPr>
          <p:nvPr/>
        </p:nvSpPr>
        <p:spPr bwMode="auto">
          <a:xfrm rot="16200000">
            <a:off x="1864793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8" name="ZoneTexte 527"/>
          <p:cNvSpPr txBox="1"/>
          <p:nvPr/>
        </p:nvSpPr>
        <p:spPr>
          <a:xfrm>
            <a:off x="1905774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9" name="ZoneTexte 528"/>
          <p:cNvSpPr txBox="1"/>
          <p:nvPr/>
        </p:nvSpPr>
        <p:spPr>
          <a:xfrm>
            <a:off x="1897774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530" name="Rectangle à coins arrondis 529"/>
          <p:cNvSpPr/>
          <p:nvPr/>
        </p:nvSpPr>
        <p:spPr bwMode="auto">
          <a:xfrm>
            <a:off x="2726108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2" name="Rectangle 144"/>
          <p:cNvSpPr>
            <a:spLocks noChangeArrowheads="1"/>
          </p:cNvSpPr>
          <p:nvPr/>
        </p:nvSpPr>
        <p:spPr bwMode="auto">
          <a:xfrm>
            <a:off x="2765845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534" name="Rectangle 533"/>
          <p:cNvSpPr/>
          <p:nvPr/>
        </p:nvSpPr>
        <p:spPr>
          <a:xfrm>
            <a:off x="1948207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2650613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2660066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53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560128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26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0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2159652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Rectangle 546"/>
          <p:cNvSpPr/>
          <p:nvPr/>
        </p:nvSpPr>
        <p:spPr>
          <a:xfrm>
            <a:off x="1944138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48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880666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48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" name="Rectangle à coins arrondis 55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2" name="Rectangle à coins arrondis 55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3" name="Rectangle à coins arrondis 552"/>
          <p:cNvSpPr/>
          <p:nvPr/>
        </p:nvSpPr>
        <p:spPr bwMode="auto">
          <a:xfrm>
            <a:off x="6323527" y="1067324"/>
            <a:ext cx="1108013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4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55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" name="Rectangle à coins arrondis 555"/>
          <p:cNvSpPr/>
          <p:nvPr/>
        </p:nvSpPr>
        <p:spPr bwMode="auto">
          <a:xfrm>
            <a:off x="7741412" y="1064071"/>
            <a:ext cx="1022064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557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58" name="Connecteur en angle 557"/>
          <p:cNvCxnSpPr>
            <a:cxnSpLocks/>
            <a:stCxn id="695" idx="3"/>
            <a:endCxn id="562" idx="2"/>
          </p:cNvCxnSpPr>
          <p:nvPr/>
        </p:nvCxnSpPr>
        <p:spPr>
          <a:xfrm flipV="1">
            <a:off x="7324199" y="1999598"/>
            <a:ext cx="679856" cy="219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9" name="Rectangle 558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561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" name="AutoShape 273"/>
          <p:cNvSpPr>
            <a:spLocks noChangeArrowheads="1"/>
          </p:cNvSpPr>
          <p:nvPr/>
        </p:nvSpPr>
        <p:spPr bwMode="auto">
          <a:xfrm>
            <a:off x="8004055" y="1794331"/>
            <a:ext cx="619910" cy="41053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1, 2, 3 &amp; 4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3" name="Rectangle à coins arrondis 562"/>
          <p:cNvSpPr/>
          <p:nvPr/>
        </p:nvSpPr>
        <p:spPr bwMode="auto">
          <a:xfrm>
            <a:off x="1578770" y="915808"/>
            <a:ext cx="307499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5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66" name="ZoneTexte 565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567" name="Connecteur en angle 566"/>
          <p:cNvCxnSpPr>
            <a:endCxn id="813" idx="1"/>
          </p:cNvCxnSpPr>
          <p:nvPr/>
        </p:nvCxnSpPr>
        <p:spPr>
          <a:xfrm rot="5400000" flipH="1" flipV="1">
            <a:off x="40223" y="1686980"/>
            <a:ext cx="1956563" cy="125284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Rectangle à coins arrondis 567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9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572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3" name="Groupe 572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574" name="Groupe 573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75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8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Rectangle 578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0" name="Rectangle à coins arrondis 579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1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83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86" name="Connecteur en angle 585"/>
          <p:cNvCxnSpPr>
            <a:stCxn id="579" idx="2"/>
            <a:endCxn id="583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9" name="ZoneTexte 588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9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9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6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97" name="Image 5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98" name="Rectangle à coins arrondis 597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9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600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601" name="ZoneTexte 600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MBanking / Bascule SAB</a:t>
            </a:r>
            <a:endParaRPr lang="fr-FR" b="1" dirty="0"/>
          </a:p>
        </p:txBody>
      </p:sp>
      <p:sp>
        <p:nvSpPr>
          <p:cNvPr id="6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3" name="ZoneTexte 6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08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1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" name="Rectangle 621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2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7" name="Connecteur en angle 626"/>
          <p:cNvCxnSpPr>
            <a:stCxn id="578" idx="0"/>
            <a:endCxn id="611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32" name="Connecteur en angle 631"/>
          <p:cNvCxnSpPr>
            <a:stCxn id="611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3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34" name="ZoneTexte 633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3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" name="Picture 16" descr="Image associ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7" name="Connecteur en angle 636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38" name="Connecteur en angle 637"/>
          <p:cNvCxnSpPr>
            <a:cxnSpLocks/>
            <a:stCxn id="856" idx="0"/>
            <a:endCxn id="600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39" name="Rectangle 638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649" name="Connecteur en angle 648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658" name="Groupe 657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659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1" name="Rectangle 660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670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3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4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75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" name="Rectangle 675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77" name="ZoneTexte 676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78" name="Ellipse 677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79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680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681" name="ZoneTexte 680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682" name="Rectangle 681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83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8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685" name="Rectangle 684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8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8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689" name="Connecteur en angle 688"/>
          <p:cNvCxnSpPr>
            <a:stCxn id="512" idx="0"/>
            <a:endCxn id="633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90" name="Connecteur en angle 689"/>
          <p:cNvCxnSpPr>
            <a:stCxn id="677" idx="3"/>
          </p:cNvCxnSpPr>
          <p:nvPr/>
        </p:nvCxnSpPr>
        <p:spPr>
          <a:xfrm flipV="1">
            <a:off x="5062204" y="2897259"/>
            <a:ext cx="1268429" cy="1179630"/>
          </a:xfrm>
          <a:prstGeom prst="bentConnector3">
            <a:avLst>
              <a:gd name="adj1" fmla="val 88448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69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2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9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695" name="Rectangle 169"/>
          <p:cNvSpPr>
            <a:spLocks noChangeArrowheads="1"/>
          </p:cNvSpPr>
          <p:nvPr/>
        </p:nvSpPr>
        <p:spPr bwMode="auto">
          <a:xfrm>
            <a:off x="6476119" y="1900194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697" name="Connecteur en angle 696"/>
          <p:cNvCxnSpPr>
            <a:stCxn id="543" idx="3"/>
          </p:cNvCxnSpPr>
          <p:nvPr/>
        </p:nvCxnSpPr>
        <p:spPr>
          <a:xfrm>
            <a:off x="2427549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69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700" name="Rectangle à coins arrondis 699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2268035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1963232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3485415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1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92" y="3429000"/>
            <a:ext cx="829938" cy="248360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 4)</a:t>
            </a:r>
          </a:p>
        </p:txBody>
      </p:sp>
      <p:cxnSp>
        <p:nvCxnSpPr>
          <p:cNvPr id="711" name="Connecteur en angle 710"/>
          <p:cNvCxnSpPr>
            <a:stCxn id="543" idx="3"/>
            <a:endCxn id="710" idx="1"/>
          </p:cNvCxnSpPr>
          <p:nvPr/>
        </p:nvCxnSpPr>
        <p:spPr>
          <a:xfrm>
            <a:off x="2427549" y="2983056"/>
            <a:ext cx="371143" cy="5701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12" name="Rectangle à coins arrondis 711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3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SAB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717" name="Connecteur en angle 716"/>
          <p:cNvCxnSpPr>
            <a:stCxn id="513" idx="2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18" name="Connecteur en angle 717"/>
          <p:cNvCxnSpPr>
            <a:stCxn id="678" idx="4"/>
            <a:endCxn id="771" idx="0"/>
          </p:cNvCxnSpPr>
          <p:nvPr/>
        </p:nvCxnSpPr>
        <p:spPr>
          <a:xfrm rot="5400000">
            <a:off x="4304951" y="4695638"/>
            <a:ext cx="974842" cy="227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9" name="Rectangle à coins arrondis 718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0" name="Rectangle à coins arrondis 719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1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2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3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24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5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72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728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729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30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731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732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733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734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735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736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737" name="Connecteur en angle 736"/>
          <p:cNvCxnSpPr>
            <a:stCxn id="736" idx="1"/>
            <a:endCxn id="735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73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5" y="119322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52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3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5" name="Rectangle 7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7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9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0" name="Rectangle 749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751" name="Rectangle à coins arrondis 750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2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3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54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755" name="Connecteur en angle 754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6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75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75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1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7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3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  <a:endParaRPr lang="fr-FR" b="1" i="1" dirty="0"/>
          </a:p>
        </p:txBody>
      </p:sp>
      <p:pic>
        <p:nvPicPr>
          <p:cNvPr id="7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5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7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7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768" name="Connecteur en angle 767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69" name="Rectangle à coins arrondis 155"/>
          <p:cNvSpPr>
            <a:spLocks noChangeArrowheads="1"/>
          </p:cNvSpPr>
          <p:nvPr/>
        </p:nvSpPr>
        <p:spPr bwMode="auto">
          <a:xfrm>
            <a:off x="4027371" y="5210132"/>
            <a:ext cx="148666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1" name="ZoneTexte 21"/>
          <p:cNvSpPr txBox="1">
            <a:spLocks noChangeArrowheads="1"/>
          </p:cNvSpPr>
          <p:nvPr/>
        </p:nvSpPr>
        <p:spPr bwMode="auto">
          <a:xfrm>
            <a:off x="4043679" y="5194423"/>
            <a:ext cx="1474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Serveurs et flux SAB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à déterminer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80" name="Rectangle 169"/>
          <p:cNvSpPr>
            <a:spLocks noChangeArrowheads="1"/>
          </p:cNvSpPr>
          <p:nvPr/>
        </p:nvSpPr>
        <p:spPr bwMode="auto">
          <a:xfrm>
            <a:off x="2792548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1, 2, 3 &amp; 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82" name="Connecteur en angle 781"/>
          <p:cNvCxnSpPr>
            <a:stCxn id="636" idx="3"/>
            <a:endCxn id="553" idx="1"/>
          </p:cNvCxnSpPr>
          <p:nvPr/>
        </p:nvCxnSpPr>
        <p:spPr>
          <a:xfrm>
            <a:off x="5916735" y="2345866"/>
            <a:ext cx="406792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83" name="Rectangle à coins arrondis 782"/>
          <p:cNvSpPr/>
          <p:nvPr/>
        </p:nvSpPr>
        <p:spPr bwMode="auto">
          <a:xfrm>
            <a:off x="751922" y="1695967"/>
            <a:ext cx="680040" cy="1689154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4" name="ZoneTexte 783"/>
          <p:cNvSpPr txBox="1"/>
          <p:nvPr/>
        </p:nvSpPr>
        <p:spPr>
          <a:xfrm>
            <a:off x="693728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785" name="Rectangle à coins arrondis 155"/>
          <p:cNvSpPr>
            <a:spLocks noChangeArrowheads="1"/>
          </p:cNvSpPr>
          <p:nvPr/>
        </p:nvSpPr>
        <p:spPr bwMode="auto">
          <a:xfrm rot="16200000">
            <a:off x="635495" y="2463029"/>
            <a:ext cx="895932" cy="5061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6" name="ZoneTexte 785"/>
          <p:cNvSpPr txBox="1"/>
          <p:nvPr/>
        </p:nvSpPr>
        <p:spPr>
          <a:xfrm>
            <a:off x="727912" y="2246171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787" name="Picture 4" descr="Image associé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75862" y="2731039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" name="Rectangle 787"/>
          <p:cNvSpPr/>
          <p:nvPr/>
        </p:nvSpPr>
        <p:spPr>
          <a:xfrm>
            <a:off x="792902" y="2038347"/>
            <a:ext cx="621389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8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6336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0" name="Rectangle 789"/>
          <p:cNvSpPr/>
          <p:nvPr/>
        </p:nvSpPr>
        <p:spPr>
          <a:xfrm>
            <a:off x="741202" y="204931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791" name="Connecteur en angle 790"/>
          <p:cNvCxnSpPr/>
          <p:nvPr/>
        </p:nvCxnSpPr>
        <p:spPr>
          <a:xfrm rot="5400000" flipH="1" flipV="1">
            <a:off x="619622" y="2938416"/>
            <a:ext cx="459491" cy="25298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94" name="Connecteur en angle 793"/>
          <p:cNvCxnSpPr>
            <a:endCxn id="787" idx="1"/>
          </p:cNvCxnSpPr>
          <p:nvPr/>
        </p:nvCxnSpPr>
        <p:spPr>
          <a:xfrm rot="5400000" flipH="1" flipV="1">
            <a:off x="634862" y="3004456"/>
            <a:ext cx="459491" cy="22250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7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799" name="Connecteur en angle 798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800" name="Connecteur en angle 799"/>
          <p:cNvCxnSpPr>
            <a:endCxn id="513" idx="0"/>
          </p:cNvCxnSpPr>
          <p:nvPr/>
        </p:nvCxnSpPr>
        <p:spPr>
          <a:xfrm rot="10800000" flipV="1">
            <a:off x="4403664" y="3254785"/>
            <a:ext cx="2088989" cy="65844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01" name="Image 80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802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" name="Image 80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64" y="3560380"/>
            <a:ext cx="147792" cy="162172"/>
          </a:xfrm>
          <a:prstGeom prst="rect">
            <a:avLst/>
          </a:prstGeom>
        </p:spPr>
      </p:pic>
      <p:pic>
        <p:nvPicPr>
          <p:cNvPr id="80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70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5" name="Image 80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7" y="3897248"/>
            <a:ext cx="147792" cy="162172"/>
          </a:xfrm>
          <a:prstGeom prst="rect">
            <a:avLst/>
          </a:prstGeom>
        </p:spPr>
      </p:pic>
      <p:pic>
        <p:nvPicPr>
          <p:cNvPr id="80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3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7" name="Image 8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80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9" name="Connecteur en angle 808"/>
          <p:cNvCxnSpPr>
            <a:endCxn id="600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338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1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1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813" name="Rectangle à coins arrondis 155"/>
          <p:cNvSpPr>
            <a:spLocks noChangeArrowheads="1"/>
          </p:cNvSpPr>
          <p:nvPr/>
        </p:nvSpPr>
        <p:spPr bwMode="auto">
          <a:xfrm>
            <a:off x="1644928" y="1129445"/>
            <a:ext cx="762647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814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81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6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81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819" name="Connecteur en angle 818"/>
          <p:cNvCxnSpPr>
            <a:stCxn id="780" idx="0"/>
            <a:endCxn id="813" idx="2"/>
          </p:cNvCxnSpPr>
          <p:nvPr/>
        </p:nvCxnSpPr>
        <p:spPr>
          <a:xfrm rot="16200000" flipV="1">
            <a:off x="1922842" y="1644207"/>
            <a:ext cx="1397157" cy="1190336"/>
          </a:xfrm>
          <a:prstGeom prst="bentConnector3">
            <a:avLst>
              <a:gd name="adj1" fmla="val 72543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eur en angle 819"/>
          <p:cNvCxnSpPr>
            <a:endCxn id="814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2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829" name="Image 82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830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9" name="Connecteur droit 838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Connecteur droit 839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Connecteur droit 840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Connecteur droit 841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Connecteur droit 842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4" name="Connecteur droit 843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45" name="Connecteur droit 844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6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7" name="Rectangle 846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848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85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58" name="Connecteur en angle 857"/>
          <p:cNvCxnSpPr>
            <a:stCxn id="857" idx="0"/>
            <a:endCxn id="856" idx="1"/>
          </p:cNvCxnSpPr>
          <p:nvPr/>
        </p:nvCxnSpPr>
        <p:spPr>
          <a:xfrm rot="5400000" flipH="1" flipV="1">
            <a:off x="1720138" y="853521"/>
            <a:ext cx="56750" cy="22534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59" name="Plus 858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0" name="Plus 859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1" name="Plus 860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2" name="Connecteur en angle 861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63" name="Connecteur en angle 862"/>
          <p:cNvCxnSpPr/>
          <p:nvPr/>
        </p:nvCxnSpPr>
        <p:spPr>
          <a:xfrm rot="16200000" flipH="1">
            <a:off x="554360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4" name="Plus 863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6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30" y="2121319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1" name="Connecteur en angle 870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4" name="Connecteur en angle 873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87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97" y="17039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18" y="52665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4" y="275941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 Box 174"/>
          <p:cNvSpPr txBox="1">
            <a:spLocks noChangeArrowheads="1"/>
          </p:cNvSpPr>
          <p:nvPr/>
        </p:nvSpPr>
        <p:spPr bwMode="auto">
          <a:xfrm>
            <a:off x="72603" y="2598363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792" name="Connecteur en angle 791"/>
          <p:cNvCxnSpPr>
            <a:stCxn id="787" idx="3"/>
          </p:cNvCxnSpPr>
          <p:nvPr/>
        </p:nvCxnSpPr>
        <p:spPr>
          <a:xfrm>
            <a:off x="1216967" y="2885964"/>
            <a:ext cx="874505" cy="1724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2" name="Connecteur en angle 891"/>
          <p:cNvCxnSpPr/>
          <p:nvPr/>
        </p:nvCxnSpPr>
        <p:spPr>
          <a:xfrm>
            <a:off x="1216967" y="2804937"/>
            <a:ext cx="883331" cy="171438"/>
          </a:xfrm>
          <a:prstGeom prst="bentConnector3">
            <a:avLst>
              <a:gd name="adj1" fmla="val 56901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795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36" y="281076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6" name="Text Box 174"/>
          <p:cNvSpPr txBox="1">
            <a:spLocks noChangeArrowheads="1"/>
          </p:cNvSpPr>
          <p:nvPr/>
        </p:nvSpPr>
        <p:spPr bwMode="auto">
          <a:xfrm>
            <a:off x="1398561" y="3054137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89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41" y="68882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25" y="2244127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Rectangle 299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301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303" name="Image 30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30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791088"/>
            <a:ext cx="838320" cy="33686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" name="AutoShape 273"/>
          <p:cNvSpPr>
            <a:spLocks noChangeArrowheads="1"/>
          </p:cNvSpPr>
          <p:nvPr/>
        </p:nvSpPr>
        <p:spPr bwMode="auto">
          <a:xfrm>
            <a:off x="7983467" y="2819055"/>
            <a:ext cx="619910" cy="31587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</p:txBody>
      </p:sp>
      <p:cxnSp>
        <p:nvCxnSpPr>
          <p:cNvPr id="308" name="Connecteur en angle 307"/>
          <p:cNvCxnSpPr>
            <a:cxnSpLocks/>
            <a:stCxn id="306" idx="3"/>
            <a:endCxn id="307" idx="2"/>
          </p:cNvCxnSpPr>
          <p:nvPr/>
        </p:nvCxnSpPr>
        <p:spPr>
          <a:xfrm>
            <a:off x="7325499" y="2959519"/>
            <a:ext cx="657968" cy="174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9" name="Plus 308"/>
          <p:cNvSpPr/>
          <p:nvPr/>
        </p:nvSpPr>
        <p:spPr>
          <a:xfrm rot="2673062">
            <a:off x="6660157" y="2711519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Plus 309"/>
          <p:cNvSpPr/>
          <p:nvPr/>
        </p:nvSpPr>
        <p:spPr>
          <a:xfrm rot="2673062">
            <a:off x="8092510" y="273222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1" name="Picture 8" descr="S:\W_Atlas2\ATES\_Modèles de documentation\Cliparts\Divers\Draft Stamp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977">
            <a:off x="4670947" y="-131422"/>
            <a:ext cx="802465" cy="8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7" y="550855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Vague 287"/>
          <p:cNvSpPr>
            <a:spLocks noChangeAspect="1" noChangeArrowheads="1"/>
          </p:cNvSpPr>
          <p:nvPr/>
        </p:nvSpPr>
        <p:spPr bwMode="auto">
          <a:xfrm>
            <a:off x="7174789" y="270144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14" name="Vague 287"/>
          <p:cNvSpPr>
            <a:spLocks noChangeAspect="1" noChangeArrowheads="1"/>
          </p:cNvSpPr>
          <p:nvPr/>
        </p:nvSpPr>
        <p:spPr bwMode="auto">
          <a:xfrm>
            <a:off x="8444573" y="2741575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17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85245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API CANAL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1075897" cy="1817345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Front INTERNET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98008"/>
            <a:ext cx="905018" cy="143067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286844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356309"/>
            <a:ext cx="2293042" cy="175363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17972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00833" y="1067324"/>
            <a:ext cx="1130707" cy="2634718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Métier Omnicanal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219479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6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541877" y="1064071"/>
            <a:ext cx="1256967" cy="2625176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Data Omnicanal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379714"/>
            <a:ext cx="799482" cy="2231440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1892779"/>
            <a:ext cx="679856" cy="454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81651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36082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71096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 1 &amp; 2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6" name="Rectangle à coins arrondis 425"/>
          <p:cNvSpPr/>
          <p:nvPr/>
        </p:nvSpPr>
        <p:spPr bwMode="auto">
          <a:xfrm>
            <a:off x="1580020" y="915808"/>
            <a:ext cx="3073741" cy="745937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7" name="ZoneTexte 21"/>
          <p:cNvSpPr txBox="1">
            <a:spLocks noChangeArrowheads="1"/>
          </p:cNvSpPr>
          <p:nvPr/>
        </p:nvSpPr>
        <p:spPr bwMode="auto">
          <a:xfrm>
            <a:off x="1694064" y="884393"/>
            <a:ext cx="2930559" cy="2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Plateformes 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382" idx="1"/>
          </p:cNvCxnSpPr>
          <p:nvPr/>
        </p:nvCxnSpPr>
        <p:spPr>
          <a:xfrm rot="5400000" flipH="1" flipV="1">
            <a:off x="14577" y="1631519"/>
            <a:ext cx="1956563" cy="1363769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765794"/>
            <a:ext cx="1104304" cy="1291367"/>
          </a:xfrm>
          <a:prstGeom prst="roundRect">
            <a:avLst>
              <a:gd name="adj" fmla="val 777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>
                <a:solidFill>
                  <a:srgbClr val="000000"/>
                </a:solidFill>
                <a:latin typeface="Arial" pitchFamily="34" charset="0"/>
              </a:rPr>
              <a:t>Srv</a:t>
            </a: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 Front 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INTRANET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9" y="4744194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570162"/>
            <a:ext cx="1476754" cy="1553721"/>
            <a:chOff x="3301021" y="1217571"/>
            <a:chExt cx="1476754" cy="3342086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217571"/>
              <a:ext cx="1350259" cy="3250328"/>
              <a:chOff x="6795145" y="1037713"/>
              <a:chExt cx="1350259" cy="3250328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037713"/>
                <a:ext cx="1350259" cy="3250328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061813"/>
                <a:ext cx="760538" cy="242192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5" name="Rectangle à coins arrondis 504"/>
          <p:cNvSpPr/>
          <p:nvPr/>
        </p:nvSpPr>
        <p:spPr bwMode="auto">
          <a:xfrm>
            <a:off x="1767050" y="6145515"/>
            <a:ext cx="1457118" cy="62303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6" name="ZoneTexte 21"/>
          <p:cNvSpPr txBox="1">
            <a:spLocks noChangeArrowheads="1"/>
          </p:cNvSpPr>
          <p:nvPr/>
        </p:nvSpPr>
        <p:spPr bwMode="auto">
          <a:xfrm>
            <a:off x="1767050" y="6119276"/>
            <a:ext cx="1442931" cy="2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</a:rPr>
              <a:t>Plateformes </a:t>
            </a:r>
            <a:r>
              <a:rPr lang="fr-FR" sz="800" b="1" dirty="0" smtClean="0">
                <a:solidFill>
                  <a:srgbClr val="000000"/>
                </a:solidFill>
              </a:rPr>
              <a:t>Transverses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09" name="Rectangle à coins arrondis 155"/>
          <p:cNvSpPr>
            <a:spLocks noChangeArrowheads="1"/>
          </p:cNvSpPr>
          <p:nvPr/>
        </p:nvSpPr>
        <p:spPr bwMode="auto">
          <a:xfrm>
            <a:off x="1943099" y="6324819"/>
            <a:ext cx="911212" cy="3494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WebSSO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StieMinder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SAML</a:t>
            </a:r>
          </a:p>
        </p:txBody>
      </p: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340771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" y="11207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1765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sp>
        <p:nvSpPr>
          <p:cNvPr id="545" name="Rectangle à coins arrondis 544"/>
          <p:cNvSpPr/>
          <p:nvPr/>
        </p:nvSpPr>
        <p:spPr bwMode="auto">
          <a:xfrm>
            <a:off x="2539333" y="374236"/>
            <a:ext cx="1622703" cy="4844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46" name="ZoneTexte 21"/>
          <p:cNvSpPr txBox="1">
            <a:spLocks noChangeArrowheads="1"/>
          </p:cNvSpPr>
          <p:nvPr/>
        </p:nvSpPr>
        <p:spPr bwMode="auto">
          <a:xfrm>
            <a:off x="2539333" y="353834"/>
            <a:ext cx="1606904" cy="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Infra BNPINET / DC IPS Paris</a:t>
            </a:r>
            <a:endParaRPr lang="fr-FR" sz="800" b="1" dirty="0">
              <a:solidFill>
                <a:srgbClr val="000000"/>
              </a:solidFill>
            </a:endParaRPr>
          </a:p>
        </p:txBody>
      </p:sp>
      <p:sp>
        <p:nvSpPr>
          <p:cNvPr id="549" name="Rectangle à coins arrondis 155"/>
          <p:cNvSpPr>
            <a:spLocks noChangeArrowheads="1"/>
          </p:cNvSpPr>
          <p:nvPr/>
        </p:nvSpPr>
        <p:spPr bwMode="auto">
          <a:xfrm>
            <a:off x="2980553" y="540327"/>
            <a:ext cx="811625" cy="23945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</p:txBody>
      </p: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3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370" idx="0"/>
            <a:endCxn id="549" idx="1"/>
          </p:cNvCxnSpPr>
          <p:nvPr/>
        </p:nvCxnSpPr>
        <p:spPr>
          <a:xfrm rot="5400000" flipH="1" flipV="1">
            <a:off x="2511906" y="313402"/>
            <a:ext cx="121994" cy="815300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3555681" y="6038764"/>
            <a:ext cx="5552823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380783" y="617430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881674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881674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881674" y="6250829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81674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380783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331832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9" name="Rectangle 608"/>
          <p:cNvSpPr/>
          <p:nvPr/>
        </p:nvSpPr>
        <p:spPr>
          <a:xfrm>
            <a:off x="5380783" y="6325401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6" name="Rectangle à coins arrondis 155"/>
          <p:cNvSpPr>
            <a:spLocks noChangeArrowheads="1"/>
          </p:cNvSpPr>
          <p:nvPr/>
        </p:nvSpPr>
        <p:spPr bwMode="auto">
          <a:xfrm>
            <a:off x="2499452" y="1136637"/>
            <a:ext cx="632137" cy="397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Mail IRIS v4</a:t>
            </a:r>
          </a:p>
        </p:txBody>
      </p:sp>
      <p:sp>
        <p:nvSpPr>
          <p:cNvPr id="294" name="Rectangle à coins arrondis 155"/>
          <p:cNvSpPr>
            <a:spLocks noChangeArrowheads="1"/>
          </p:cNvSpPr>
          <p:nvPr/>
        </p:nvSpPr>
        <p:spPr bwMode="auto">
          <a:xfrm>
            <a:off x="3168732" y="1124743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SMS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>
                <a:solidFill>
                  <a:srgbClr val="000000"/>
                </a:solidFill>
                <a:latin typeface="Arial" pitchFamily="34" charset="0"/>
              </a:rPr>
              <a:t>ATRAIT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650625" y="6086597"/>
            <a:ext cx="264933" cy="13458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881674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69631"/>
            <a:ext cx="1747358" cy="4214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CJ Crédit Conso (DC Paris)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59506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90413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48064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487726"/>
            <a:ext cx="829938" cy="52502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8" y="2700784"/>
            <a:ext cx="1261508" cy="7760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916606"/>
            <a:ext cx="1238629" cy="1160283"/>
          </a:xfrm>
          <a:prstGeom prst="bentConnector3">
            <a:avLst>
              <a:gd name="adj1" fmla="val 58203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07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464028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6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756692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 &amp; 2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02225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2094547" y="2983056"/>
            <a:ext cx="371143" cy="41918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150686" y="321269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3241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2413" y="206034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60970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232026"/>
            <a:ext cx="829938" cy="340428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Factures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612688"/>
            <a:ext cx="829938" cy="24836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IHM site web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28" name="Connecteur en angle 327"/>
          <p:cNvCxnSpPr>
            <a:stCxn id="344" idx="3"/>
            <a:endCxn id="327" idx="1"/>
          </p:cNvCxnSpPr>
          <p:nvPr/>
        </p:nvCxnSpPr>
        <p:spPr>
          <a:xfrm>
            <a:off x="2094547" y="2983056"/>
            <a:ext cx="371143" cy="7538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1651479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1678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IPS </a:t>
            </a:r>
            <a:r>
              <a:rPr lang="fr-FR" sz="800" b="1" dirty="0">
                <a:solidFill>
                  <a:srgbClr val="000000"/>
                </a:solidFill>
              </a:rPr>
              <a:t>– 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366" name="Rectangle à coins arrondis 155"/>
          <p:cNvSpPr>
            <a:spLocks noChangeArrowheads="1"/>
          </p:cNvSpPr>
          <p:nvPr/>
        </p:nvSpPr>
        <p:spPr bwMode="auto">
          <a:xfrm>
            <a:off x="4426648" y="5210132"/>
            <a:ext cx="510664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1" name="Rectangle 169"/>
          <p:cNvSpPr>
            <a:spLocks noChangeArrowheads="1"/>
          </p:cNvSpPr>
          <p:nvPr/>
        </p:nvSpPr>
        <p:spPr bwMode="auto">
          <a:xfrm>
            <a:off x="4465080" y="5490124"/>
            <a:ext cx="421431" cy="3151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Standards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CIB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5" name="ZoneTexte 21"/>
          <p:cNvSpPr txBox="1">
            <a:spLocks noChangeArrowheads="1"/>
          </p:cNvSpPr>
          <p:nvPr/>
        </p:nvSpPr>
        <p:spPr bwMode="auto">
          <a:xfrm>
            <a:off x="4283968" y="5194422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business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  <a:endCxn id="302" idx="0"/>
          </p:cNvCxnSpPr>
          <p:nvPr/>
        </p:nvCxnSpPr>
        <p:spPr>
          <a:xfrm rot="5400000">
            <a:off x="3800883" y="4607352"/>
            <a:ext cx="969588" cy="23597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  <a:endCxn id="292" idx="0"/>
          </p:cNvCxnSpPr>
          <p:nvPr/>
        </p:nvCxnSpPr>
        <p:spPr>
          <a:xfrm rot="16200000" flipH="1">
            <a:off x="4538188" y="4485129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0" name="Rectangle à coins arrondis 569"/>
          <p:cNvSpPr/>
          <p:nvPr/>
        </p:nvSpPr>
        <p:spPr bwMode="auto">
          <a:xfrm>
            <a:off x="6757525" y="4843176"/>
            <a:ext cx="1578009" cy="1101673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2" name="Rectangle à coins arrondis 581"/>
          <p:cNvSpPr/>
          <p:nvPr/>
        </p:nvSpPr>
        <p:spPr bwMode="auto">
          <a:xfrm>
            <a:off x="5622998" y="4848840"/>
            <a:ext cx="9528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4" name="Rectangle à coins arrondis 155"/>
          <p:cNvSpPr>
            <a:spLocks noChangeArrowheads="1"/>
          </p:cNvSpPr>
          <p:nvPr/>
        </p:nvSpPr>
        <p:spPr bwMode="auto">
          <a:xfrm>
            <a:off x="5701346" y="5210132"/>
            <a:ext cx="783035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5" name="Rectangle 169"/>
          <p:cNvSpPr>
            <a:spLocks noChangeArrowheads="1"/>
          </p:cNvSpPr>
          <p:nvPr/>
        </p:nvSpPr>
        <p:spPr bwMode="auto">
          <a:xfrm>
            <a:off x="5739777" y="5392239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800" dirty="0" err="1" smtClean="0"/>
              <a:t>Selfcare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7" name="ZoneTexte 21"/>
          <p:cNvSpPr txBox="1">
            <a:spLocks noChangeArrowheads="1"/>
          </p:cNvSpPr>
          <p:nvPr/>
        </p:nvSpPr>
        <p:spPr bwMode="auto">
          <a:xfrm>
            <a:off x="5667896" y="5194422"/>
            <a:ext cx="7808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smtClean="0">
                <a:solidFill>
                  <a:srgbClr val="000000"/>
                </a:solidFill>
              </a:rPr>
              <a:t>S2M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8" name="Rectangle 169"/>
          <p:cNvSpPr>
            <a:spLocks noChangeArrowheads="1"/>
          </p:cNvSpPr>
          <p:nvPr/>
        </p:nvSpPr>
        <p:spPr bwMode="auto">
          <a:xfrm>
            <a:off x="5739777" y="5550828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Autorisation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2" name="ZoneTexte 21"/>
          <p:cNvSpPr txBox="1">
            <a:spLocks noChangeArrowheads="1"/>
          </p:cNvSpPr>
          <p:nvPr/>
        </p:nvSpPr>
        <p:spPr bwMode="auto">
          <a:xfrm>
            <a:off x="5502021" y="4852212"/>
            <a:ext cx="120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S2M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Casa BMCI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533" name="Connecteur en angle 532"/>
          <p:cNvCxnSpPr/>
          <p:nvPr/>
        </p:nvCxnSpPr>
        <p:spPr>
          <a:xfrm rot="16200000" flipH="1">
            <a:off x="5102425" y="4079711"/>
            <a:ext cx="974841" cy="1254580"/>
          </a:xfrm>
          <a:prstGeom prst="bentConnector3">
            <a:avLst>
              <a:gd name="adj1" fmla="val 38536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06" name="Rectangle à coins arrondis 155"/>
          <p:cNvSpPr>
            <a:spLocks noChangeArrowheads="1"/>
          </p:cNvSpPr>
          <p:nvPr/>
        </p:nvSpPr>
        <p:spPr bwMode="auto">
          <a:xfrm>
            <a:off x="6821442" y="5210132"/>
            <a:ext cx="1499129" cy="7347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7" name="Rectangle 169"/>
          <p:cNvSpPr>
            <a:spLocks noChangeArrowheads="1"/>
          </p:cNvSpPr>
          <p:nvPr/>
        </p:nvSpPr>
        <p:spPr bwMode="auto">
          <a:xfrm>
            <a:off x="6859874" y="5361759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Facturiers</a:t>
            </a:r>
          </a:p>
        </p:txBody>
      </p:sp>
      <p:sp>
        <p:nvSpPr>
          <p:cNvPr id="610" name="Rectangle 169"/>
          <p:cNvSpPr>
            <a:spLocks noChangeArrowheads="1"/>
          </p:cNvSpPr>
          <p:nvPr/>
        </p:nvSpPr>
        <p:spPr bwMode="auto">
          <a:xfrm>
            <a:off x="7591005" y="5524871"/>
            <a:ext cx="702417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Facture à payer</a:t>
            </a:r>
          </a:p>
        </p:txBody>
      </p:sp>
      <p:sp>
        <p:nvSpPr>
          <p:cNvPr id="612" name="ZoneTexte 21"/>
          <p:cNvSpPr txBox="1">
            <a:spLocks noChangeArrowheads="1"/>
          </p:cNvSpPr>
          <p:nvPr/>
        </p:nvSpPr>
        <p:spPr bwMode="auto">
          <a:xfrm>
            <a:off x="6787992" y="5194422"/>
            <a:ext cx="1617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00"/>
                </a:solidFill>
              </a:rPr>
              <a:t>Serveur </a:t>
            </a:r>
            <a:r>
              <a:rPr lang="fr-FR" b="1" dirty="0" err="1" smtClean="0">
                <a:solidFill>
                  <a:srgbClr val="000000"/>
                </a:solidFill>
              </a:rPr>
              <a:t>Fatourati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13" name="Rectangle 169"/>
          <p:cNvSpPr>
            <a:spLocks noChangeArrowheads="1"/>
          </p:cNvSpPr>
          <p:nvPr/>
        </p:nvSpPr>
        <p:spPr bwMode="auto">
          <a:xfrm>
            <a:off x="7593627" y="5367800"/>
            <a:ext cx="699795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Services Fact.</a:t>
            </a:r>
          </a:p>
        </p:txBody>
      </p:sp>
      <p:sp>
        <p:nvSpPr>
          <p:cNvPr id="614" name="Rectangle 169"/>
          <p:cNvSpPr>
            <a:spLocks noChangeArrowheads="1"/>
          </p:cNvSpPr>
          <p:nvPr/>
        </p:nvSpPr>
        <p:spPr bwMode="auto">
          <a:xfrm>
            <a:off x="6859874" y="5668318"/>
            <a:ext cx="692868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Confirmation</a:t>
            </a:r>
          </a:p>
        </p:txBody>
      </p:sp>
      <p:sp>
        <p:nvSpPr>
          <p:cNvPr id="615" name="Rectangle 169"/>
          <p:cNvSpPr>
            <a:spLocks noChangeArrowheads="1"/>
          </p:cNvSpPr>
          <p:nvPr/>
        </p:nvSpPr>
        <p:spPr bwMode="auto">
          <a:xfrm>
            <a:off x="6859874" y="5520302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Form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600" kern="0" dirty="0" err="1">
                <a:solidFill>
                  <a:srgbClr val="000000"/>
                </a:solidFill>
                <a:latin typeface="Arial" pitchFamily="34" charset="0"/>
              </a:rPr>
              <a:t>Dynam</a:t>
            </a: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16" name="Rectangle 169"/>
          <p:cNvSpPr>
            <a:spLocks noChangeArrowheads="1"/>
          </p:cNvSpPr>
          <p:nvPr/>
        </p:nvSpPr>
        <p:spPr bwMode="auto">
          <a:xfrm>
            <a:off x="7593406" y="5672325"/>
            <a:ext cx="694667" cy="12647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WS Annuler</a:t>
            </a:r>
          </a:p>
        </p:txBody>
      </p:sp>
      <p:sp>
        <p:nvSpPr>
          <p:cNvPr id="571" name="ZoneTexte 21"/>
          <p:cNvSpPr txBox="1">
            <a:spLocks noChangeArrowheads="1"/>
          </p:cNvSpPr>
          <p:nvPr/>
        </p:nvSpPr>
        <p:spPr bwMode="auto">
          <a:xfrm>
            <a:off x="6773954" y="4851318"/>
            <a:ext cx="1582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Datacenter CMI </a:t>
            </a:r>
            <a:r>
              <a:rPr lang="fr-FR" sz="800" b="1" dirty="0" err="1" smtClean="0">
                <a:solidFill>
                  <a:srgbClr val="000000"/>
                </a:solidFill>
              </a:rPr>
              <a:t>Fatourati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617" name="Rectangle 169"/>
          <p:cNvSpPr>
            <a:spLocks noChangeArrowheads="1"/>
          </p:cNvSpPr>
          <p:nvPr/>
        </p:nvSpPr>
        <p:spPr bwMode="auto">
          <a:xfrm>
            <a:off x="5739777" y="5713656"/>
            <a:ext cx="693089" cy="12607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sp>
        <p:nvSpPr>
          <p:cNvPr id="618" name="Rectangle 169"/>
          <p:cNvSpPr>
            <a:spLocks noChangeArrowheads="1"/>
          </p:cNvSpPr>
          <p:nvPr/>
        </p:nvSpPr>
        <p:spPr bwMode="auto">
          <a:xfrm>
            <a:off x="7244461" y="5817056"/>
            <a:ext cx="693089" cy="1260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Compensation</a:t>
            </a:r>
          </a:p>
        </p:txBody>
      </p:sp>
      <p:cxnSp>
        <p:nvCxnSpPr>
          <p:cNvPr id="604" name="Connecteur en angle 603"/>
          <p:cNvCxnSpPr>
            <a:stCxn id="618" idx="1"/>
            <a:endCxn id="617" idx="3"/>
          </p:cNvCxnSpPr>
          <p:nvPr/>
        </p:nvCxnSpPr>
        <p:spPr>
          <a:xfrm rot="10800000">
            <a:off x="6432867" y="5776691"/>
            <a:ext cx="811595" cy="1034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2809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50" y="24236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2" y="498800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6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6079941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6624706" y="6021288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 vers plateforme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425726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2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56007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6" y="6309372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6622781" y="6240947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53" name="Rectangle à coins arrondis 652"/>
          <p:cNvSpPr/>
          <p:nvPr/>
        </p:nvSpPr>
        <p:spPr bwMode="auto">
          <a:xfrm>
            <a:off x="8383205" y="4838740"/>
            <a:ext cx="732324" cy="1108546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4" name="Rectangle à coins arrondis 155"/>
          <p:cNvSpPr>
            <a:spLocks noChangeArrowheads="1"/>
          </p:cNvSpPr>
          <p:nvPr/>
        </p:nvSpPr>
        <p:spPr bwMode="auto">
          <a:xfrm>
            <a:off x="8423869" y="5445224"/>
            <a:ext cx="653976" cy="33019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" name="ZoneTexte 21"/>
          <p:cNvSpPr txBox="1">
            <a:spLocks noChangeArrowheads="1"/>
          </p:cNvSpPr>
          <p:nvPr/>
        </p:nvSpPr>
        <p:spPr bwMode="auto">
          <a:xfrm>
            <a:off x="8442123" y="5520800"/>
            <a:ext cx="6255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err="1" smtClean="0">
                <a:solidFill>
                  <a:srgbClr val="000000"/>
                </a:solidFill>
              </a:rPr>
              <a:t>Datalake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56" name="ZoneTexte 21"/>
          <p:cNvSpPr txBox="1">
            <a:spLocks noChangeArrowheads="1"/>
          </p:cNvSpPr>
          <p:nvPr/>
        </p:nvSpPr>
        <p:spPr bwMode="auto">
          <a:xfrm>
            <a:off x="8263115" y="4821792"/>
            <a:ext cx="989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</a:t>
            </a:r>
            <a:r>
              <a:rPr lang="fr-FR" sz="800" b="1" dirty="0" err="1" smtClean="0">
                <a:solidFill>
                  <a:srgbClr val="000000"/>
                </a:solidFill>
              </a:rPr>
              <a:t>Datalake</a:t>
            </a:r>
            <a:endParaRPr lang="fr-FR" sz="8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DC IPS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cxnSp>
        <p:nvCxnSpPr>
          <p:cNvPr id="657" name="Connecteur en angle 656"/>
          <p:cNvCxnSpPr/>
          <p:nvPr/>
        </p:nvCxnSpPr>
        <p:spPr>
          <a:xfrm rot="10800000">
            <a:off x="6394823" y="5817056"/>
            <a:ext cx="811595" cy="113560"/>
          </a:xfrm>
          <a:prstGeom prst="bentConnector3">
            <a:avLst>
              <a:gd name="adj1" fmla="val 6502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0" name="Rectangle à coins arrondis 155"/>
          <p:cNvSpPr>
            <a:spLocks noChangeArrowheads="1"/>
          </p:cNvSpPr>
          <p:nvPr/>
        </p:nvSpPr>
        <p:spPr bwMode="auto">
          <a:xfrm>
            <a:off x="3874120" y="1126550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Logs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Agregator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ELK ITG</a:t>
            </a:r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0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4250611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54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67" y="4580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" name="Text Box 174"/>
          <p:cNvSpPr txBox="1">
            <a:spLocks noChangeArrowheads="1"/>
          </p:cNvSpPr>
          <p:nvPr/>
        </p:nvSpPr>
        <p:spPr bwMode="auto">
          <a:xfrm>
            <a:off x="5923888" y="4652157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66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01" y="4570162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" name="Text Box 174"/>
          <p:cNvSpPr txBox="1">
            <a:spLocks noChangeArrowheads="1"/>
          </p:cNvSpPr>
          <p:nvPr/>
        </p:nvSpPr>
        <p:spPr bwMode="auto">
          <a:xfrm>
            <a:off x="7238943" y="4601214"/>
            <a:ext cx="9380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+</a:t>
            </a:r>
          </a:p>
          <a:p>
            <a:pPr algn="ctr"/>
            <a:r>
              <a:rPr lang="fr-FR" b="1" i="1" dirty="0" smtClean="0"/>
              <a:t>Ligne Spécialisée</a:t>
            </a:r>
          </a:p>
        </p:txBody>
      </p:sp>
      <p:pic>
        <p:nvPicPr>
          <p:cNvPr id="66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44" y="455065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7" name="Text Box 174"/>
          <p:cNvSpPr txBox="1">
            <a:spLocks noChangeArrowheads="1"/>
          </p:cNvSpPr>
          <p:nvPr/>
        </p:nvSpPr>
        <p:spPr bwMode="auto">
          <a:xfrm>
            <a:off x="8519695" y="457154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36" y="464162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364787" y="466252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88" name="Rectangle à coins arrondis 155"/>
          <p:cNvSpPr>
            <a:spLocks noChangeArrowheads="1"/>
          </p:cNvSpPr>
          <p:nvPr/>
        </p:nvSpPr>
        <p:spPr bwMode="auto">
          <a:xfrm>
            <a:off x="5003372" y="5210132"/>
            <a:ext cx="510664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>
            <a:off x="5083421" y="5465012"/>
            <a:ext cx="409303" cy="39117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solidFill>
                  <a:srgbClr val="000000"/>
                </a:solidFill>
                <a:latin typeface="Arial" pitchFamily="34" charset="0"/>
              </a:rPr>
              <a:t>Extraction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Mode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Autonome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ZoneTexte 21"/>
          <p:cNvSpPr txBox="1">
            <a:spLocks noChangeArrowheads="1"/>
          </p:cNvSpPr>
          <p:nvPr/>
        </p:nvSpPr>
        <p:spPr bwMode="auto">
          <a:xfrm>
            <a:off x="4836309" y="5194422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cobol/data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630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41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1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à coins arrondis 155"/>
          <p:cNvSpPr>
            <a:spLocks noChangeArrowheads="1"/>
          </p:cNvSpPr>
          <p:nvPr/>
        </p:nvSpPr>
        <p:spPr bwMode="auto">
          <a:xfrm>
            <a:off x="3973961" y="5210132"/>
            <a:ext cx="387457" cy="65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04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88" y="51404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ZoneTexte 21"/>
          <p:cNvSpPr txBox="1">
            <a:spLocks noChangeArrowheads="1"/>
          </p:cNvSpPr>
          <p:nvPr/>
        </p:nvSpPr>
        <p:spPr bwMode="auto">
          <a:xfrm>
            <a:off x="3707904" y="5317758"/>
            <a:ext cx="8223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Présentation</a:t>
            </a:r>
          </a:p>
        </p:txBody>
      </p:sp>
      <p:sp>
        <p:nvSpPr>
          <p:cNvPr id="31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474919"/>
            <a:ext cx="838320" cy="23400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 Factures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2" name="AutoShape 273"/>
          <p:cNvSpPr>
            <a:spLocks noChangeArrowheads="1"/>
          </p:cNvSpPr>
          <p:nvPr/>
        </p:nvSpPr>
        <p:spPr bwMode="auto">
          <a:xfrm>
            <a:off x="7983467" y="2139761"/>
            <a:ext cx="619910" cy="4926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Factures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3" name="Connecteur en angle 372"/>
          <p:cNvCxnSpPr>
            <a:cxnSpLocks/>
          </p:cNvCxnSpPr>
          <p:nvPr/>
        </p:nvCxnSpPr>
        <p:spPr>
          <a:xfrm flipV="1">
            <a:off x="7325499" y="2354559"/>
            <a:ext cx="657968" cy="2058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937953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Releases 1 &amp; 2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9" name="Rectangle 169"/>
          <p:cNvSpPr>
            <a:spLocks noChangeArrowheads="1"/>
          </p:cNvSpPr>
          <p:nvPr/>
        </p:nvSpPr>
        <p:spPr bwMode="auto">
          <a:xfrm>
            <a:off x="6484594" y="2183479"/>
            <a:ext cx="848080" cy="25343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Change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Password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Raiser4)</a:t>
            </a: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>
            <a:off x="5916735" y="2345866"/>
            <a:ext cx="384098" cy="388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36412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46241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303" name="Rectangle à coins arrondis 302"/>
          <p:cNvSpPr/>
          <p:nvPr/>
        </p:nvSpPr>
        <p:spPr>
          <a:xfrm>
            <a:off x="9325121" y="2229818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des opportunités de contacts depuis le CRM.</a:t>
            </a:r>
          </a:p>
          <a:p>
            <a:r>
              <a:rPr lang="fr-FR" sz="1200" dirty="0" smtClean="0"/>
              <a:t>Format CSV. Doit passer par SELFI.</a:t>
            </a:r>
            <a:endParaRPr lang="fr-FR" sz="1200" dirty="0"/>
          </a:p>
        </p:txBody>
      </p:sp>
      <p:sp>
        <p:nvSpPr>
          <p:cNvPr id="311" name="Rectangle à coins arrondis 310"/>
          <p:cNvSpPr/>
          <p:nvPr/>
        </p:nvSpPr>
        <p:spPr>
          <a:xfrm>
            <a:off x="9325123" y="2936145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Pas de VIP devant le serveur </a:t>
            </a:r>
            <a:r>
              <a:rPr lang="fr-FR" sz="1200" dirty="0" err="1" smtClean="0"/>
              <a:t>Logstach</a:t>
            </a:r>
            <a:r>
              <a:rPr lang="fr-FR" sz="1200" dirty="0" smtClean="0"/>
              <a:t>. Protocole TCP propriétaire, non géré par les F5.</a:t>
            </a:r>
            <a:endParaRPr lang="fr-FR" sz="1200" dirty="0"/>
          </a:p>
        </p:txBody>
      </p:sp>
      <p:sp>
        <p:nvSpPr>
          <p:cNvPr id="313" name="Rectangle à coins arrondis 312"/>
          <p:cNvSpPr/>
          <p:nvPr/>
        </p:nvSpPr>
        <p:spPr>
          <a:xfrm>
            <a:off x="9325120" y="3648068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la solution monétique S2M. </a:t>
            </a:r>
            <a:r>
              <a:rPr lang="fr-FR" sz="1200" dirty="0" err="1" smtClean="0"/>
              <a:t>Selfcare</a:t>
            </a:r>
            <a:r>
              <a:rPr lang="fr-FR" sz="1200" dirty="0" smtClean="0"/>
              <a:t> monétique (Gestion des cartes bancaires)</a:t>
            </a:r>
            <a:endParaRPr lang="fr-FR" sz="1200" dirty="0"/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1" y="24143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4598422" y="24352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71" name="Rectangle à coins arrondis 270"/>
          <p:cNvSpPr/>
          <p:nvPr/>
        </p:nvSpPr>
        <p:spPr>
          <a:xfrm>
            <a:off x="9325122" y="116632"/>
            <a:ext cx="2519685" cy="2048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Pas d’intégration avec le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en R3.</a:t>
            </a:r>
          </a:p>
          <a:p>
            <a:r>
              <a:rPr lang="fr-FR" sz="1200" dirty="0" smtClean="0"/>
              <a:t>Le transfert des lors d’audit vers le </a:t>
            </a:r>
            <a:r>
              <a:rPr lang="fr-FR" sz="1200" dirty="0" err="1"/>
              <a:t>D</a:t>
            </a:r>
            <a:r>
              <a:rPr lang="fr-FR" sz="1200" dirty="0" err="1" smtClean="0"/>
              <a:t>atalake</a:t>
            </a:r>
            <a:r>
              <a:rPr lang="fr-FR" sz="1200" dirty="0" smtClean="0"/>
              <a:t> est effectué via des requêtes JDBC. Le transfert est effectué 1 fois par jour. Actuellement, le transfert complet est prévu. Un transfert par delta doit être discuté avec l’équipe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sp>
        <p:nvSpPr>
          <p:cNvPr id="273" name="Rectangle 272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74" name="Rectangle à coins arrondis 27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76" name="Rectangle à coins arrondis 275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cxnSp>
        <p:nvCxnSpPr>
          <p:cNvPr id="280" name="Connecteur en angle 279"/>
          <p:cNvCxnSpPr/>
          <p:nvPr/>
        </p:nvCxnSpPr>
        <p:spPr>
          <a:xfrm rot="16200000" flipH="1">
            <a:off x="4615063" y="4466262"/>
            <a:ext cx="974841" cy="4437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82" name="Rectangle à coins arrondis 281"/>
          <p:cNvSpPr/>
          <p:nvPr/>
        </p:nvSpPr>
        <p:spPr>
          <a:xfrm>
            <a:off x="9325120" y="4381951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Services Chéquier reporté en Release 4 au moment du lot 3 Refonte Afrique (Bascule SAB).</a:t>
            </a:r>
            <a:endParaRPr lang="fr-FR" sz="1200" dirty="0"/>
          </a:p>
        </p:txBody>
      </p:sp>
      <p:sp>
        <p:nvSpPr>
          <p:cNvPr id="28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750104"/>
            <a:ext cx="838320" cy="44164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Vision 360 Client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&amp; Mode autonome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" name="AutoShape 273"/>
          <p:cNvSpPr>
            <a:spLocks noChangeArrowheads="1"/>
          </p:cNvSpPr>
          <p:nvPr/>
        </p:nvSpPr>
        <p:spPr bwMode="auto">
          <a:xfrm>
            <a:off x="7983467" y="2700784"/>
            <a:ext cx="619910" cy="47480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Vision 360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Client &amp; Mode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Autonome</a:t>
            </a:r>
          </a:p>
        </p:txBody>
      </p:sp>
      <p:cxnSp>
        <p:nvCxnSpPr>
          <p:cNvPr id="306" name="Connecteur en angle 305"/>
          <p:cNvCxnSpPr>
            <a:cxnSpLocks/>
            <a:stCxn id="284" idx="3"/>
            <a:endCxn id="287" idx="2"/>
          </p:cNvCxnSpPr>
          <p:nvPr/>
        </p:nvCxnSpPr>
        <p:spPr>
          <a:xfrm flipV="1">
            <a:off x="7325499" y="2938188"/>
            <a:ext cx="657968" cy="3274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9" name="Rectangle à coins arrondis 308"/>
          <p:cNvSpPr/>
          <p:nvPr/>
        </p:nvSpPr>
        <p:spPr>
          <a:xfrm>
            <a:off x="9325120" y="5126018"/>
            <a:ext cx="2519685" cy="13043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Quelle alimentation pour la base du Mode Autonome ?</a:t>
            </a:r>
          </a:p>
          <a:p>
            <a:r>
              <a:rPr lang="fr-FR" sz="1200" dirty="0" smtClean="0"/>
              <a:t>Extraction depuis Atlas en R3</a:t>
            </a:r>
          </a:p>
          <a:p>
            <a:r>
              <a:rPr lang="fr-FR" sz="1200" dirty="0" smtClean="0"/>
              <a:t>Le flux passe par SELFI.</a:t>
            </a:r>
          </a:p>
          <a:p>
            <a:r>
              <a:rPr lang="fr-FR" sz="1200" dirty="0" smtClean="0"/>
              <a:t>R4 : Extraction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? (Cible)</a:t>
            </a:r>
          </a:p>
          <a:p>
            <a:r>
              <a:rPr lang="fr-FR" sz="1200" dirty="0" smtClean="0"/>
              <a:t>Ou Extraction Atlas ?</a:t>
            </a:r>
            <a:endParaRPr lang="fr-FR" sz="1200" dirty="0"/>
          </a:p>
        </p:txBody>
      </p:sp>
      <p:sp>
        <p:nvSpPr>
          <p:cNvPr id="310" name="Rectangle à coins arrondis 309"/>
          <p:cNvSpPr/>
          <p:nvPr/>
        </p:nvSpPr>
        <p:spPr>
          <a:xfrm>
            <a:off x="-2628400" y="1132266"/>
            <a:ext cx="2519685" cy="7568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Web </a:t>
            </a:r>
            <a:r>
              <a:rPr lang="fr-FR" sz="1200" dirty="0" err="1" smtClean="0"/>
              <a:t>analytics</a:t>
            </a:r>
            <a:r>
              <a:rPr lang="fr-FR" sz="1200" dirty="0"/>
              <a:t> </a:t>
            </a:r>
            <a:r>
              <a:rPr lang="fr-FR" sz="1200" dirty="0" smtClean="0"/>
              <a:t>: Google </a:t>
            </a:r>
            <a:r>
              <a:rPr lang="fr-FR" sz="1200" dirty="0" err="1" smtClean="0"/>
              <a:t>Analytics</a:t>
            </a:r>
            <a:r>
              <a:rPr lang="fr-FR" sz="1200" dirty="0" smtClean="0"/>
              <a:t> version Premium en 2021.</a:t>
            </a:r>
          </a:p>
        </p:txBody>
      </p:sp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0" y="3583628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6" y="356314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06" y="3560380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12" y="353989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Image 3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15" y="3897248"/>
            <a:ext cx="147792" cy="162172"/>
          </a:xfrm>
          <a:prstGeom prst="rect">
            <a:avLst/>
          </a:prstGeom>
        </p:spPr>
      </p:pic>
      <p:pic>
        <p:nvPicPr>
          <p:cNvPr id="325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21" y="387676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Image 33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5" y="5901978"/>
            <a:ext cx="147792" cy="162172"/>
          </a:xfrm>
          <a:prstGeom prst="rect">
            <a:avLst/>
          </a:prstGeom>
        </p:spPr>
      </p:pic>
      <p:pic>
        <p:nvPicPr>
          <p:cNvPr id="3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31" y="5881495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9" name="Connecteur en angle 348"/>
          <p:cNvCxnSpPr>
            <a:endCxn id="549" idx="3"/>
          </p:cNvCxnSpPr>
          <p:nvPr/>
        </p:nvCxnSpPr>
        <p:spPr>
          <a:xfrm rot="10800000">
            <a:off x="3792178" y="660056"/>
            <a:ext cx="2646946" cy="914287"/>
          </a:xfrm>
          <a:prstGeom prst="bentConnector3">
            <a:avLst>
              <a:gd name="adj1" fmla="val 58444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5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94" y="48809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Text Box 174"/>
          <p:cNvSpPr txBox="1">
            <a:spLocks noChangeArrowheads="1"/>
          </p:cNvSpPr>
          <p:nvPr/>
        </p:nvSpPr>
        <p:spPr bwMode="auto">
          <a:xfrm>
            <a:off x="4125645" y="50898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57" name="Plus 356"/>
          <p:cNvSpPr/>
          <p:nvPr/>
        </p:nvSpPr>
        <p:spPr>
          <a:xfrm rot="2673062">
            <a:off x="8482116" y="536998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Rectangle à coins arrondis 155"/>
          <p:cNvSpPr>
            <a:spLocks noChangeArrowheads="1"/>
          </p:cNvSpPr>
          <p:nvPr/>
        </p:nvSpPr>
        <p:spPr bwMode="auto">
          <a:xfrm>
            <a:off x="1674743" y="1129445"/>
            <a:ext cx="747245" cy="41135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OpenID</a:t>
            </a: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RedHat</a:t>
            </a: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 SSO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DSI-RA</a:t>
            </a:r>
          </a:p>
        </p:txBody>
      </p:sp>
      <p:sp>
        <p:nvSpPr>
          <p:cNvPr id="385" name="Rectangle à coins arrondis 155"/>
          <p:cNvSpPr>
            <a:spLocks noChangeArrowheads="1"/>
          </p:cNvSpPr>
          <p:nvPr/>
        </p:nvSpPr>
        <p:spPr bwMode="auto">
          <a:xfrm>
            <a:off x="99510" y="349971"/>
            <a:ext cx="651725" cy="40963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B1CAF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Web </a:t>
            </a:r>
            <a:r>
              <a:rPr lang="fr-FR" sz="700" b="1" dirty="0" err="1">
                <a:solidFill>
                  <a:srgbClr val="000000"/>
                </a:solidFill>
                <a:latin typeface="Arial" pitchFamily="34" charset="0"/>
              </a:rPr>
              <a:t>Analytics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0000"/>
                </a:solidFill>
                <a:latin typeface="Arial" pitchFamily="34" charset="0"/>
              </a:rPr>
              <a:t>Google</a:t>
            </a:r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92" y="13797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2134378" y="1400605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38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8" y="598527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 Box 174"/>
          <p:cNvSpPr txBox="1">
            <a:spLocks noChangeArrowheads="1"/>
          </p:cNvSpPr>
          <p:nvPr/>
        </p:nvSpPr>
        <p:spPr bwMode="auto">
          <a:xfrm>
            <a:off x="505970" y="696268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cxnSp>
        <p:nvCxnSpPr>
          <p:cNvPr id="431" name="Connecteur en angle 430"/>
          <p:cNvCxnSpPr>
            <a:stCxn id="378" idx="0"/>
            <a:endCxn id="382" idx="2"/>
          </p:cNvCxnSpPr>
          <p:nvPr/>
        </p:nvCxnSpPr>
        <p:spPr>
          <a:xfrm rot="16200000" flipV="1">
            <a:off x="1767398" y="1821765"/>
            <a:ext cx="1397157" cy="835220"/>
          </a:xfrm>
          <a:prstGeom prst="bentConnector3">
            <a:avLst>
              <a:gd name="adj1" fmla="val 71816"/>
            </a:avLst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necteur en angle 416"/>
          <p:cNvCxnSpPr>
            <a:endCxn id="385" idx="2"/>
          </p:cNvCxnSpPr>
          <p:nvPr/>
        </p:nvCxnSpPr>
        <p:spPr>
          <a:xfrm rot="5400000" flipH="1" flipV="1">
            <a:off x="-901828" y="2006403"/>
            <a:ext cx="2573993" cy="80409"/>
          </a:xfrm>
          <a:prstGeom prst="bentConnector3">
            <a:avLst>
              <a:gd name="adj1" fmla="val 80344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4" y="390123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Text Box 174"/>
          <p:cNvSpPr txBox="1">
            <a:spLocks noChangeArrowheads="1"/>
          </p:cNvSpPr>
          <p:nvPr/>
        </p:nvSpPr>
        <p:spPr bwMode="auto">
          <a:xfrm>
            <a:off x="5161045" y="392212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20" name="Image 4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22" y="5760605"/>
            <a:ext cx="147792" cy="162172"/>
          </a:xfrm>
          <a:prstGeom prst="rect">
            <a:avLst/>
          </a:prstGeom>
        </p:spPr>
      </p:pic>
      <p:pic>
        <p:nvPicPr>
          <p:cNvPr id="437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28" y="574012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Image 44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7" y="5760605"/>
            <a:ext cx="147792" cy="162172"/>
          </a:xfrm>
          <a:prstGeom prst="rect">
            <a:avLst/>
          </a:prstGeom>
        </p:spPr>
      </p:pic>
      <p:pic>
        <p:nvPicPr>
          <p:cNvPr id="44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33" y="574012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Image 44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07" y="5827116"/>
            <a:ext cx="147792" cy="162172"/>
          </a:xfrm>
          <a:prstGeom prst="rect">
            <a:avLst/>
          </a:prstGeom>
        </p:spPr>
      </p:pic>
      <p:pic>
        <p:nvPicPr>
          <p:cNvPr id="44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13" y="580663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Image 4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16" y="4198690"/>
            <a:ext cx="147792" cy="162172"/>
          </a:xfrm>
          <a:prstGeom prst="rect">
            <a:avLst/>
          </a:prstGeom>
        </p:spPr>
      </p:pic>
      <p:pic>
        <p:nvPicPr>
          <p:cNvPr id="448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2" y="4178207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1" y="366147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09" y="4319222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44" y="5842666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61" y="5860213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32" y="5775119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79" y="5003759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05" y="5003238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44" y="4992021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0" name="Connecteur droit 459"/>
          <p:cNvCxnSpPr/>
          <p:nvPr/>
        </p:nvCxnSpPr>
        <p:spPr>
          <a:xfrm>
            <a:off x="3655286" y="6349462"/>
            <a:ext cx="25404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3655286" y="672780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3653256" y="6608213"/>
            <a:ext cx="25404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3655286" y="6475462"/>
            <a:ext cx="25404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>
            <a:off x="5148522" y="6421799"/>
            <a:ext cx="25404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67" name="Connecteur droit 466"/>
          <p:cNvCxnSpPr/>
          <p:nvPr/>
        </p:nvCxnSpPr>
        <p:spPr>
          <a:xfrm>
            <a:off x="5146492" y="6276808"/>
            <a:ext cx="25404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1" name="Connecteur droit 470"/>
          <p:cNvCxnSpPr/>
          <p:nvPr/>
        </p:nvCxnSpPr>
        <p:spPr>
          <a:xfrm>
            <a:off x="5148522" y="6135590"/>
            <a:ext cx="25404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2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76" y="6540321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" name="Rectangle 472"/>
          <p:cNvSpPr/>
          <p:nvPr/>
        </p:nvSpPr>
        <p:spPr>
          <a:xfrm>
            <a:off x="5371205" y="6478000"/>
            <a:ext cx="112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dirty="0" smtClean="0">
                <a:solidFill>
                  <a:prstClr val="black"/>
                </a:solidFill>
              </a:rPr>
              <a:t>HTTPS ?</a:t>
            </a:r>
            <a:r>
              <a:rPr lang="fr-FR" sz="700" dirty="0" smtClean="0">
                <a:solidFill>
                  <a:prstClr val="black"/>
                </a:solidFill>
              </a:rPr>
              <a:t> vers plateforme web </a:t>
            </a:r>
            <a:r>
              <a:rPr lang="fr-FR" sz="700" dirty="0" err="1" smtClean="0">
                <a:solidFill>
                  <a:prstClr val="black"/>
                </a:solidFill>
              </a:rPr>
              <a:t>analytics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b="1" dirty="0" smtClean="0"/>
              <a:t>Google</a:t>
            </a:r>
          </a:p>
        </p:txBody>
      </p:sp>
      <p:pic>
        <p:nvPicPr>
          <p:cNvPr id="474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7" y="308387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\\Bdss00900006\Gestion Documentaire RA\DSI RA ARCHITECTURE ET SECURITE\DSI RA Architecture\Equipe Architecture\Notes\FBO\images\icon-statistiques-black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0" y="3762406"/>
            <a:ext cx="146195" cy="1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63" y="618351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" name="Rectangle 491"/>
          <p:cNvSpPr/>
          <p:nvPr/>
        </p:nvSpPr>
        <p:spPr>
          <a:xfrm>
            <a:off x="7896886" y="6092774"/>
            <a:ext cx="113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&amp; REST JSON/HTTPS vers plateforme ELK ITG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494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11" y="6545953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5" name="Rectangle 494"/>
          <p:cNvSpPr/>
          <p:nvPr/>
        </p:nvSpPr>
        <p:spPr>
          <a:xfrm>
            <a:off x="7895987" y="6543651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Beats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496" name="Image 49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3" y="6580122"/>
            <a:ext cx="147792" cy="162172"/>
          </a:xfrm>
          <a:prstGeom prst="rect">
            <a:avLst/>
          </a:prstGeom>
        </p:spPr>
      </p:pic>
      <p:sp>
        <p:nvSpPr>
          <p:cNvPr id="497" name="Rectangle 496"/>
          <p:cNvSpPr/>
          <p:nvPr/>
        </p:nvSpPr>
        <p:spPr>
          <a:xfrm>
            <a:off x="6617884" y="6562421"/>
            <a:ext cx="11993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Agent </a:t>
            </a:r>
            <a:r>
              <a:rPr lang="fr-FR" sz="700" dirty="0" err="1" smtClean="0">
                <a:solidFill>
                  <a:prstClr val="black"/>
                </a:solidFill>
              </a:rPr>
              <a:t>Logstach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r>
              <a:rPr lang="fr-FR" sz="700" dirty="0" smtClean="0">
                <a:solidFill>
                  <a:prstClr val="black"/>
                </a:solidFill>
              </a:rPr>
              <a:t> (Log)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351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3226818"/>
            <a:ext cx="838320" cy="33686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+ 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 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8" name="AutoShape 273"/>
          <p:cNvSpPr>
            <a:spLocks noChangeArrowheads="1"/>
          </p:cNvSpPr>
          <p:nvPr/>
        </p:nvSpPr>
        <p:spPr bwMode="auto">
          <a:xfrm>
            <a:off x="7983467" y="3254785"/>
            <a:ext cx="619910" cy="31587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DUAL</a:t>
            </a:r>
          </a:p>
        </p:txBody>
      </p:sp>
      <p:cxnSp>
        <p:nvCxnSpPr>
          <p:cNvPr id="369" name="Connecteur en angle 368"/>
          <p:cNvCxnSpPr>
            <a:cxnSpLocks/>
            <a:stCxn id="351" idx="3"/>
            <a:endCxn id="368" idx="2"/>
          </p:cNvCxnSpPr>
          <p:nvPr/>
        </p:nvCxnSpPr>
        <p:spPr>
          <a:xfrm>
            <a:off x="7325499" y="3395249"/>
            <a:ext cx="657968" cy="174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87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131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0" name="Connecteur en angle 379"/>
          <p:cNvCxnSpPr>
            <a:stCxn id="377" idx="0"/>
            <a:endCxn id="370" idx="1"/>
          </p:cNvCxnSpPr>
          <p:nvPr/>
        </p:nvCxnSpPr>
        <p:spPr>
          <a:xfrm rot="5400000" flipH="1" flipV="1">
            <a:off x="1744376" y="877758"/>
            <a:ext cx="56750" cy="176872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3" name="Plus 382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Plus 383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Plus 393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5" name="Connecteur en angle 424"/>
          <p:cNvCxnSpPr/>
          <p:nvPr/>
        </p:nvCxnSpPr>
        <p:spPr>
          <a:xfrm>
            <a:off x="2984017" y="3255269"/>
            <a:ext cx="1255991" cy="8216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28" name="Plus 427"/>
          <p:cNvSpPr/>
          <p:nvPr/>
        </p:nvSpPr>
        <p:spPr>
          <a:xfrm rot="2673062">
            <a:off x="3735949" y="385652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Plus 428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Rectangle à coins arrondis 429"/>
          <p:cNvSpPr/>
          <p:nvPr/>
        </p:nvSpPr>
        <p:spPr>
          <a:xfrm>
            <a:off x="-2628400" y="2791180"/>
            <a:ext cx="2519685" cy="56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ELK sur SELFI ? Sur ATLAS ?</a:t>
            </a:r>
          </a:p>
        </p:txBody>
      </p:sp>
      <p:pic>
        <p:nvPicPr>
          <p:cNvPr id="363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7" y="40289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" name="Vague 287"/>
          <p:cNvSpPr>
            <a:spLocks noChangeAspect="1" noChangeArrowheads="1"/>
          </p:cNvSpPr>
          <p:nvPr/>
        </p:nvSpPr>
        <p:spPr bwMode="auto">
          <a:xfrm>
            <a:off x="3200406" y="332022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98" name="Vague 287"/>
          <p:cNvSpPr>
            <a:spLocks noChangeAspect="1" noChangeArrowheads="1"/>
          </p:cNvSpPr>
          <p:nvPr/>
        </p:nvSpPr>
        <p:spPr bwMode="auto">
          <a:xfrm>
            <a:off x="3200406" y="3667536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3" name="Vague 287"/>
          <p:cNvSpPr>
            <a:spLocks noChangeAspect="1" noChangeArrowheads="1"/>
          </p:cNvSpPr>
          <p:nvPr/>
        </p:nvSpPr>
        <p:spPr bwMode="auto">
          <a:xfrm>
            <a:off x="7143598" y="260359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4" name="Vague 287"/>
          <p:cNvSpPr>
            <a:spLocks noChangeAspect="1" noChangeArrowheads="1"/>
          </p:cNvSpPr>
          <p:nvPr/>
        </p:nvSpPr>
        <p:spPr bwMode="auto">
          <a:xfrm>
            <a:off x="7143598" y="302912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7" name="Vague 287"/>
          <p:cNvSpPr>
            <a:spLocks noChangeAspect="1" noChangeArrowheads="1"/>
          </p:cNvSpPr>
          <p:nvPr/>
        </p:nvSpPr>
        <p:spPr bwMode="auto">
          <a:xfrm>
            <a:off x="7143598" y="345353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08" name="Vague 287"/>
          <p:cNvSpPr>
            <a:spLocks noChangeAspect="1" noChangeArrowheads="1"/>
          </p:cNvSpPr>
          <p:nvPr/>
        </p:nvSpPr>
        <p:spPr bwMode="auto">
          <a:xfrm>
            <a:off x="8522457" y="2154324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2" name="Vague 287"/>
          <p:cNvSpPr>
            <a:spLocks noChangeAspect="1" noChangeArrowheads="1"/>
          </p:cNvSpPr>
          <p:nvPr/>
        </p:nvSpPr>
        <p:spPr bwMode="auto">
          <a:xfrm>
            <a:off x="8522457" y="268883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3" name="Vague 287"/>
          <p:cNvSpPr>
            <a:spLocks noChangeAspect="1" noChangeArrowheads="1"/>
          </p:cNvSpPr>
          <p:nvPr/>
        </p:nvSpPr>
        <p:spPr bwMode="auto">
          <a:xfrm>
            <a:off x="8522457" y="3224770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8" name="Vague 287"/>
          <p:cNvSpPr>
            <a:spLocks noChangeAspect="1" noChangeArrowheads="1"/>
          </p:cNvSpPr>
          <p:nvPr/>
        </p:nvSpPr>
        <p:spPr bwMode="auto">
          <a:xfrm>
            <a:off x="3831860" y="382303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19" name="Vague 287"/>
          <p:cNvSpPr>
            <a:spLocks noChangeAspect="1" noChangeArrowheads="1"/>
          </p:cNvSpPr>
          <p:nvPr/>
        </p:nvSpPr>
        <p:spPr bwMode="auto">
          <a:xfrm>
            <a:off x="8121370" y="473744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526" name="Vague 287"/>
          <p:cNvSpPr>
            <a:spLocks noChangeAspect="1" noChangeArrowheads="1"/>
          </p:cNvSpPr>
          <p:nvPr/>
        </p:nvSpPr>
        <p:spPr bwMode="auto">
          <a:xfrm>
            <a:off x="6482114" y="474621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32" name="Rectangle à coins arrondis 331"/>
          <p:cNvSpPr/>
          <p:nvPr/>
        </p:nvSpPr>
        <p:spPr>
          <a:xfrm>
            <a:off x="-2628400" y="3440230"/>
            <a:ext cx="2519685" cy="12719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Emplacement du module « Change 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 » sur la zone Omnicanal. Du fait, de l’incapacité  de l’équipe SELFI de mettre en place cette fonctionnalité au niveau du serveur OpenID via un SPI.</a:t>
            </a:r>
          </a:p>
        </p:txBody>
      </p:sp>
      <p:sp>
        <p:nvSpPr>
          <p:cNvPr id="514" name="Vague 287"/>
          <p:cNvSpPr>
            <a:spLocks noChangeAspect="1" noChangeArrowheads="1"/>
          </p:cNvSpPr>
          <p:nvPr/>
        </p:nvSpPr>
        <p:spPr bwMode="auto">
          <a:xfrm>
            <a:off x="7143598" y="2319762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52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49" y="200538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752" y="450373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" name="Rectangle à coins arrondis 529"/>
          <p:cNvSpPr/>
          <p:nvPr/>
        </p:nvSpPr>
        <p:spPr>
          <a:xfrm>
            <a:off x="6613068" y="6957610"/>
            <a:ext cx="2519685" cy="7087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WS </a:t>
            </a:r>
            <a:r>
              <a:rPr lang="fr-FR" sz="1200" dirty="0" err="1" smtClean="0"/>
              <a:t>Transco</a:t>
            </a:r>
            <a:r>
              <a:rPr lang="fr-FR" sz="1200" dirty="0" smtClean="0"/>
              <a:t> Compte apparu en février 2020 suite à un incident de production.</a:t>
            </a:r>
            <a:endParaRPr lang="fr-FR" sz="1200" dirty="0"/>
          </a:p>
        </p:txBody>
      </p:sp>
      <p:sp>
        <p:nvSpPr>
          <p:cNvPr id="532" name="Rectangle à coins arrondis 531"/>
          <p:cNvSpPr/>
          <p:nvPr/>
        </p:nvSpPr>
        <p:spPr>
          <a:xfrm>
            <a:off x="-2628400" y="4854560"/>
            <a:ext cx="2519685" cy="210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Sur le BFF : Validation du token offline à partir du certificat OpenID récupéré online (clé publique).</a:t>
            </a:r>
          </a:p>
          <a:p>
            <a:r>
              <a:rPr lang="fr-FR" sz="1200" dirty="0" smtClean="0"/>
              <a:t>Optimisation des performances.</a:t>
            </a:r>
          </a:p>
          <a:p>
            <a:r>
              <a:rPr lang="fr-FR" sz="1200" dirty="0" smtClean="0"/>
              <a:t>A valider, côté BFF : Cache sur  le certificat, tentative d’utiliser le certificat conservé, en cas d’échec télécharger le certificat OpenID online.</a:t>
            </a:r>
          </a:p>
        </p:txBody>
      </p:sp>
      <p:pic>
        <p:nvPicPr>
          <p:cNvPr id="53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6" y="544455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949" y="152035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" name="Rectangle à coins arrondis 516"/>
          <p:cNvSpPr/>
          <p:nvPr/>
        </p:nvSpPr>
        <p:spPr>
          <a:xfrm>
            <a:off x="-2628400" y="351277"/>
            <a:ext cx="2519685" cy="68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devrait être en production pour la release 3. A confirmer par Youssef SAGOU.</a:t>
            </a:r>
          </a:p>
        </p:txBody>
      </p:sp>
      <p:pic>
        <p:nvPicPr>
          <p:cNvPr id="539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30" y="2219018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" name="Rectangle à coins arrondis 539"/>
          <p:cNvSpPr/>
          <p:nvPr/>
        </p:nvSpPr>
        <p:spPr>
          <a:xfrm>
            <a:off x="-2628400" y="1971846"/>
            <a:ext cx="2519685" cy="7417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S2M et CMI/</a:t>
            </a:r>
            <a:r>
              <a:rPr lang="fr-FR" sz="1200" dirty="0" err="1" smtClean="0"/>
              <a:t>Fatourati</a:t>
            </a:r>
            <a:r>
              <a:rPr lang="fr-FR" sz="1200" dirty="0" smtClean="0"/>
              <a:t> passent par SELFI en Release 3. Validé avec l’équipe SELFI. </a:t>
            </a:r>
          </a:p>
        </p:txBody>
      </p:sp>
      <p:cxnSp>
        <p:nvCxnSpPr>
          <p:cNvPr id="459" name="Connecteur en angle 458"/>
          <p:cNvCxnSpPr/>
          <p:nvPr/>
        </p:nvCxnSpPr>
        <p:spPr>
          <a:xfrm rot="10800000" flipV="1">
            <a:off x="5103365" y="254473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48" name="Connecteur en angle 547"/>
          <p:cNvCxnSpPr/>
          <p:nvPr/>
        </p:nvCxnSpPr>
        <p:spPr>
          <a:xfrm rot="16200000" flipH="1">
            <a:off x="5543608" y="3120918"/>
            <a:ext cx="953878" cy="3193129"/>
          </a:xfrm>
          <a:prstGeom prst="bentConnector3">
            <a:avLst>
              <a:gd name="adj1" fmla="val 34023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55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13" y="707183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" name="Picture 2" descr="\\Bdss00900006\Gestion Documentaire RA\DSI RA ARCHITECTURE ET SECURITE\DSI RA Architecture\Equipe Architecture\Notes\FBO\images\icon-question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873" y="816765"/>
            <a:ext cx="343591" cy="3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97" y="460626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3359241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3594261"/>
            <a:ext cx="609599" cy="855143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3356992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913235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3566136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3556083"/>
            <a:ext cx="978912" cy="78578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720651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564771" y="1716688"/>
            <a:ext cx="2098162" cy="2523855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531791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572772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564772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393106" y="2204487"/>
            <a:ext cx="998543" cy="181734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432843" y="2446094"/>
            <a:ext cx="905018" cy="14825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615205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317611" y="1996734"/>
            <a:ext cx="1118863" cy="214554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327064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227126" y="4077072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" y="27011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166567" y="254006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24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48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826650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611136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547664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6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437400"/>
            <a:ext cx="2293042" cy="16725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8996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29777" y="1067325"/>
            <a:ext cx="1101764" cy="184928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0"/>
            <a:ext cx="926623" cy="1429823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298589"/>
            <a:ext cx="1022064" cy="161801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604685"/>
            <a:ext cx="799482" cy="123072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>
            <a:off x="7324199" y="1938228"/>
            <a:ext cx="679856" cy="15839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5433324" y="996088"/>
            <a:ext cx="3396112" cy="277991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5439546" y="1005769"/>
            <a:ext cx="1122202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56047" y="3707039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91480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25" name="Groupe 424"/>
          <p:cNvGrpSpPr/>
          <p:nvPr/>
        </p:nvGrpSpPr>
        <p:grpSpPr>
          <a:xfrm>
            <a:off x="1043950" y="884394"/>
            <a:ext cx="3075125" cy="777352"/>
            <a:chOff x="3251870" y="4060428"/>
            <a:chExt cx="1544663" cy="664688"/>
          </a:xfrm>
        </p:grpSpPr>
        <p:sp>
          <p:nvSpPr>
            <p:cNvPr id="426" name="Rectangle à coins arrondis 425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7" name="ZoneTexte 21"/>
            <p:cNvSpPr txBox="1">
              <a:spLocks noChangeArrowheads="1"/>
            </p:cNvSpPr>
            <p:nvPr/>
          </p:nvSpPr>
          <p:spPr bwMode="auto">
            <a:xfrm>
              <a:off x="3268812" y="4060428"/>
              <a:ext cx="1512682" cy="22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1116504" y="1125579"/>
            <a:ext cx="895176" cy="438533"/>
            <a:chOff x="2113212" y="6462161"/>
            <a:chExt cx="700896" cy="342037"/>
          </a:xfrm>
          <a:solidFill>
            <a:srgbClr val="FFCCFF"/>
          </a:solidFill>
        </p:grpSpPr>
        <p:sp>
          <p:nvSpPr>
            <p:cNvPr id="429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0" name="Rectangle à coins arrondis 155"/>
            <p:cNvSpPr>
              <a:spLocks noChangeArrowheads="1"/>
            </p:cNvSpPr>
            <p:nvPr/>
          </p:nvSpPr>
          <p:spPr bwMode="auto">
            <a:xfrm>
              <a:off x="2113212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OpenID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Keycloak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DSI-RA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endCxn id="430" idx="1"/>
          </p:cNvCxnSpPr>
          <p:nvPr/>
        </p:nvCxnSpPr>
        <p:spPr>
          <a:xfrm rot="5400000" flipH="1" flipV="1">
            <a:off x="-226597" y="1948576"/>
            <a:ext cx="1961779" cy="724423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876877"/>
            <a:ext cx="1104304" cy="1180284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48522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660160"/>
            <a:ext cx="1476754" cy="1463723"/>
            <a:chOff x="3301021" y="1411159"/>
            <a:chExt cx="1476754" cy="3148498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411159"/>
              <a:ext cx="1350259" cy="3056740"/>
              <a:chOff x="6795145" y="1231301"/>
              <a:chExt cx="1350259" cy="30567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231301"/>
                <a:ext cx="1350259" cy="3056740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246209"/>
                <a:ext cx="760538" cy="242191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04" name="Groupe 503"/>
          <p:cNvGrpSpPr/>
          <p:nvPr/>
        </p:nvGrpSpPr>
        <p:grpSpPr>
          <a:xfrm>
            <a:off x="1767050" y="6119276"/>
            <a:ext cx="1457118" cy="649275"/>
            <a:chOff x="3251870" y="4060428"/>
            <a:chExt cx="1544663" cy="664688"/>
          </a:xfrm>
        </p:grpSpPr>
        <p:sp>
          <p:nvSpPr>
            <p:cNvPr id="505" name="Rectangle à coins arrondis 50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7" name="Groupe 506"/>
          <p:cNvGrpSpPr/>
          <p:nvPr/>
        </p:nvGrpSpPr>
        <p:grpSpPr>
          <a:xfrm>
            <a:off x="1943099" y="6324819"/>
            <a:ext cx="932894" cy="395048"/>
            <a:chOff x="2113212" y="6476648"/>
            <a:chExt cx="700896" cy="327550"/>
          </a:xfrm>
        </p:grpSpPr>
        <p:sp>
          <p:nvSpPr>
            <p:cNvPr id="50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WebSSO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StieMinder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SAML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ZoneTexte 514"/>
          <p:cNvSpPr txBox="1"/>
          <p:nvPr/>
        </p:nvSpPr>
        <p:spPr>
          <a:xfrm>
            <a:off x="1136990" y="4437112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11588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3670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grpSp>
        <p:nvGrpSpPr>
          <p:cNvPr id="544" name="Groupe 543"/>
          <p:cNvGrpSpPr/>
          <p:nvPr/>
        </p:nvGrpSpPr>
        <p:grpSpPr>
          <a:xfrm>
            <a:off x="2021417" y="287159"/>
            <a:ext cx="1457118" cy="563446"/>
            <a:chOff x="3251870" y="4060428"/>
            <a:chExt cx="1544663" cy="664688"/>
          </a:xfrm>
        </p:grpSpPr>
        <p:sp>
          <p:nvSpPr>
            <p:cNvPr id="545" name="Rectangle à coins arrondis 54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</a:rPr>
                <a:t>Infra BNPINET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2197466" y="492702"/>
            <a:ext cx="932894" cy="270701"/>
            <a:chOff x="2113212" y="6476648"/>
            <a:chExt cx="700896" cy="327550"/>
          </a:xfrm>
        </p:grpSpPr>
        <p:sp>
          <p:nvSpPr>
            <p:cNvPr id="54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BNPINET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2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32896" y="1997933"/>
            <a:ext cx="80040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430" idx="0"/>
            <a:endCxn id="549" idx="1"/>
          </p:cNvCxnSpPr>
          <p:nvPr/>
        </p:nvCxnSpPr>
        <p:spPr>
          <a:xfrm rot="5400000" flipH="1" flipV="1">
            <a:off x="1619004" y="547117"/>
            <a:ext cx="513149" cy="643776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4" name="Rectangle 233"/>
          <p:cNvSpPr/>
          <p:nvPr/>
        </p:nvSpPr>
        <p:spPr>
          <a:xfrm>
            <a:off x="4511040" y="6021830"/>
            <a:ext cx="4560279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5" name="Connecteur droit 234"/>
          <p:cNvCxnSpPr/>
          <p:nvPr/>
        </p:nvCxnSpPr>
        <p:spPr>
          <a:xfrm>
            <a:off x="6287981" y="6271362"/>
            <a:ext cx="56799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6" name="Rectangle 235"/>
          <p:cNvSpPr/>
          <p:nvPr/>
        </p:nvSpPr>
        <p:spPr>
          <a:xfrm>
            <a:off x="6821787" y="6174301"/>
            <a:ext cx="5148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SQL*NET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4578396" y="6593211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5081981" y="650511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9" name="Connecteur droit 238"/>
          <p:cNvCxnSpPr/>
          <p:nvPr/>
        </p:nvCxnSpPr>
        <p:spPr>
          <a:xfrm>
            <a:off x="4578396" y="6461013"/>
            <a:ext cx="56799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081981" y="601483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1" name="Connecteur droit 240"/>
          <p:cNvCxnSpPr/>
          <p:nvPr/>
        </p:nvCxnSpPr>
        <p:spPr>
          <a:xfrm>
            <a:off x="4578396" y="6339423"/>
            <a:ext cx="56799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081981" y="6242362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1" name="Connecteur droit 250"/>
          <p:cNvCxnSpPr/>
          <p:nvPr/>
        </p:nvCxnSpPr>
        <p:spPr>
          <a:xfrm>
            <a:off x="4578396" y="6720208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081981" y="663211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4" name="Connecteur droit 253"/>
          <p:cNvCxnSpPr/>
          <p:nvPr/>
        </p:nvCxnSpPr>
        <p:spPr>
          <a:xfrm>
            <a:off x="6287981" y="6136802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821787" y="604592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1" name="Connecteur en angle 350"/>
          <p:cNvCxnSpPr>
            <a:endCxn id="356" idx="1"/>
          </p:cNvCxnSpPr>
          <p:nvPr/>
        </p:nvCxnSpPr>
        <p:spPr>
          <a:xfrm>
            <a:off x="2984017" y="3255269"/>
            <a:ext cx="1255991" cy="8216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183041" y="3356992"/>
            <a:ext cx="909215" cy="1238037"/>
            <a:chOff x="291380" y="1234735"/>
            <a:chExt cx="909215" cy="1238037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Appli Native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Navigateur web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35496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4253918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8" name="Connecteur droit 607"/>
          <p:cNvCxnSpPr/>
          <p:nvPr/>
        </p:nvCxnSpPr>
        <p:spPr>
          <a:xfrm>
            <a:off x="6287981" y="6388594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9" name="Rectangle 608"/>
          <p:cNvSpPr/>
          <p:nvPr/>
        </p:nvSpPr>
        <p:spPr>
          <a:xfrm>
            <a:off x="6821787" y="6291533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619" name="ZoneTexte 618"/>
          <p:cNvSpPr txBox="1"/>
          <p:nvPr/>
        </p:nvSpPr>
        <p:spPr>
          <a:xfrm>
            <a:off x="4579545" y="3923000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887459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277" name="Groupe 276"/>
          <p:cNvGrpSpPr/>
          <p:nvPr/>
        </p:nvGrpSpPr>
        <p:grpSpPr>
          <a:xfrm>
            <a:off x="2041560" y="1136637"/>
            <a:ext cx="653951" cy="427476"/>
            <a:chOff x="2650864" y="5175511"/>
            <a:chExt cx="708230" cy="311425"/>
          </a:xfrm>
        </p:grpSpPr>
        <p:sp>
          <p:nvSpPr>
            <p:cNvPr id="285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6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Mail IRIS v4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89" name="Groupe 288"/>
          <p:cNvGrpSpPr/>
          <p:nvPr/>
        </p:nvGrpSpPr>
        <p:grpSpPr>
          <a:xfrm>
            <a:off x="2710840" y="1124743"/>
            <a:ext cx="674214" cy="440287"/>
            <a:chOff x="2650865" y="5175511"/>
            <a:chExt cx="708229" cy="311425"/>
          </a:xfrm>
        </p:grpSpPr>
        <p:sp>
          <p:nvSpPr>
            <p:cNvPr id="291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4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SMS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ATRAIT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72" name="ZoneTexte 271"/>
          <p:cNvSpPr txBox="1"/>
          <p:nvPr/>
        </p:nvSpPr>
        <p:spPr>
          <a:xfrm>
            <a:off x="4719234" y="6086597"/>
            <a:ext cx="396631" cy="1538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5081981" y="638597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83" name="Rectangle à coins arrondis 282"/>
          <p:cNvSpPr/>
          <p:nvPr/>
        </p:nvSpPr>
        <p:spPr>
          <a:xfrm>
            <a:off x="-2607541" y="4021040"/>
            <a:ext cx="2463282" cy="45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Architecture applicative  mobile ?</a:t>
            </a:r>
            <a:endParaRPr lang="fr-FR" sz="1200" dirty="0"/>
          </a:p>
        </p:txBody>
      </p:sp>
      <p:sp>
        <p:nvSpPr>
          <p:cNvPr id="310" name="Rectangle à coins arrondis 309"/>
          <p:cNvSpPr/>
          <p:nvPr/>
        </p:nvSpPr>
        <p:spPr>
          <a:xfrm>
            <a:off x="9325123" y="1287818"/>
            <a:ext cx="2519684" cy="91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Etudier la volumétrie des nouveaux appels à Atlas. Déterminer les impacts sur les ressources d’infrastructure.</a:t>
            </a:r>
            <a:endParaRPr lang="fr-FR" sz="1200" dirty="0"/>
          </a:p>
        </p:txBody>
      </p:sp>
      <p:sp>
        <p:nvSpPr>
          <p:cNvPr id="348" name="Rectangle à coins arrondis 347"/>
          <p:cNvSpPr/>
          <p:nvPr/>
        </p:nvSpPr>
        <p:spPr>
          <a:xfrm>
            <a:off x="9325123" y="597599"/>
            <a:ext cx="2519684" cy="59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Archivage des logs d’activité. Compliance. Sécurité IRB ?</a:t>
            </a:r>
            <a:endParaRPr lang="fr-FR" sz="1200" dirty="0"/>
          </a:p>
        </p:txBody>
      </p:sp>
      <p:sp>
        <p:nvSpPr>
          <p:cNvPr id="400" name="Rectangle à coins arrondis 155"/>
          <p:cNvSpPr>
            <a:spLocks noChangeArrowheads="1"/>
          </p:cNvSpPr>
          <p:nvPr/>
        </p:nvSpPr>
        <p:spPr bwMode="auto">
          <a:xfrm>
            <a:off x="5498734" y="441056"/>
            <a:ext cx="1490703" cy="421470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Customer Journey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30931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66771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71067" y="357589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5492441"/>
            <a:ext cx="883647" cy="51192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 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cxnSp>
        <p:nvCxnSpPr>
          <p:cNvPr id="438" name="Connecteur en angle 437"/>
          <p:cNvCxnSpPr>
            <a:stCxn id="354" idx="0"/>
            <a:endCxn id="224" idx="0"/>
          </p:cNvCxnSpPr>
          <p:nvPr/>
        </p:nvCxnSpPr>
        <p:spPr>
          <a:xfrm rot="5400000" flipH="1" flipV="1">
            <a:off x="4475741" y="2375924"/>
            <a:ext cx="1082771" cy="879367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8" y="2463800"/>
            <a:ext cx="1394472" cy="1013006"/>
          </a:xfrm>
          <a:prstGeom prst="bentConnector3">
            <a:avLst>
              <a:gd name="adj1" fmla="val 2486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15" y="140261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3006136" y="1474311"/>
            <a:ext cx="35939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14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298800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56" y="14847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1505342" y="150567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1816831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19042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2094547" y="2983056"/>
            <a:ext cx="371143" cy="2929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2094547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984" y="404664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35033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630230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946691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23838" y="206986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732559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90" y="3171031"/>
            <a:ext cx="829938" cy="209981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(Raiser3)</a:t>
            </a:r>
          </a:p>
        </p:txBody>
      </p:sp>
      <p:cxnSp>
        <p:nvCxnSpPr>
          <p:cNvPr id="328" name="Connecteur en angle 327"/>
          <p:cNvCxnSpPr>
            <a:stCxn id="344" idx="3"/>
          </p:cNvCxnSpPr>
          <p:nvPr/>
        </p:nvCxnSpPr>
        <p:spPr>
          <a:xfrm>
            <a:off x="2094547" y="2983056"/>
            <a:ext cx="371143" cy="53378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4" name="Rectangle à coins arrondis 363"/>
          <p:cNvSpPr/>
          <p:nvPr/>
        </p:nvSpPr>
        <p:spPr bwMode="auto">
          <a:xfrm>
            <a:off x="3916251" y="4848840"/>
            <a:ext cx="3555073" cy="1108546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5" name="ZoneTexte 21"/>
          <p:cNvSpPr txBox="1">
            <a:spLocks noChangeArrowheads="1"/>
          </p:cNvSpPr>
          <p:nvPr/>
        </p:nvSpPr>
        <p:spPr bwMode="auto">
          <a:xfrm>
            <a:off x="3916252" y="4857455"/>
            <a:ext cx="35481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</a:rPr>
              <a:t>Environnement Atlas Maroc - IPS </a:t>
            </a:r>
            <a:r>
              <a:rPr lang="fr-FR" sz="800" b="1" dirty="0">
                <a:solidFill>
                  <a:srgbClr val="000000"/>
                </a:solidFill>
              </a:rPr>
              <a:t>-</a:t>
            </a:r>
            <a:r>
              <a:rPr lang="fr-FR" sz="800" b="1" dirty="0" smtClean="0">
                <a:solidFill>
                  <a:srgbClr val="000000"/>
                </a:solidFill>
              </a:rPr>
              <a:t> </a:t>
            </a:r>
            <a:r>
              <a:rPr lang="fr-FR" sz="800" b="1" dirty="0">
                <a:solidFill>
                  <a:srgbClr val="000000"/>
                </a:solidFill>
              </a:rPr>
              <a:t>Datacenter Paris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366" name="Rectangle à coins arrondis 155"/>
          <p:cNvSpPr>
            <a:spLocks noChangeArrowheads="1"/>
          </p:cNvSpPr>
          <p:nvPr/>
        </p:nvSpPr>
        <p:spPr bwMode="auto">
          <a:xfrm>
            <a:off x="4501737" y="5210132"/>
            <a:ext cx="1359479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1" name="Rectangle 169"/>
          <p:cNvSpPr>
            <a:spLocks noChangeArrowheads="1"/>
          </p:cNvSpPr>
          <p:nvPr/>
        </p:nvSpPr>
        <p:spPr bwMode="auto">
          <a:xfrm>
            <a:off x="4589559" y="5384294"/>
            <a:ext cx="421431" cy="439388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Standards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CIB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R1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5" name="ZoneTexte 21"/>
          <p:cNvSpPr txBox="1">
            <a:spLocks noChangeArrowheads="1"/>
          </p:cNvSpPr>
          <p:nvPr/>
        </p:nvSpPr>
        <p:spPr bwMode="auto">
          <a:xfrm>
            <a:off x="4528567" y="5194422"/>
            <a:ext cx="132204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business Atlas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511" name="Connecteur en angle 510"/>
          <p:cNvCxnSpPr>
            <a:stCxn id="356" idx="2"/>
            <a:endCxn id="302" idx="0"/>
          </p:cNvCxnSpPr>
          <p:nvPr/>
        </p:nvCxnSpPr>
        <p:spPr>
          <a:xfrm rot="5400000">
            <a:off x="3790815" y="4597284"/>
            <a:ext cx="969588" cy="25610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6" name="Connecteur en angle 515"/>
          <p:cNvCxnSpPr>
            <a:stCxn id="620" idx="4"/>
            <a:endCxn id="292" idx="0"/>
          </p:cNvCxnSpPr>
          <p:nvPr/>
        </p:nvCxnSpPr>
        <p:spPr>
          <a:xfrm rot="16200000" flipH="1">
            <a:off x="5261679" y="3761637"/>
            <a:ext cx="974841" cy="18907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35" name="Rectangle à coins arrondis 534"/>
          <p:cNvSpPr/>
          <p:nvPr/>
        </p:nvSpPr>
        <p:spPr>
          <a:xfrm>
            <a:off x="-2607541" y="1780030"/>
            <a:ext cx="2519683" cy="646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SMTPS (chiffrés) en production. Non chiffré sur </a:t>
            </a:r>
            <a:r>
              <a:rPr lang="fr-FR" sz="1200" dirty="0" err="1" smtClean="0"/>
              <a:t>env</a:t>
            </a:r>
            <a:r>
              <a:rPr lang="fr-FR" sz="1200" dirty="0" smtClean="0"/>
              <a:t> d’INTEG.</a:t>
            </a:r>
            <a:endParaRPr lang="fr-FR" sz="1200" dirty="0"/>
          </a:p>
        </p:txBody>
      </p:sp>
      <p:pic>
        <p:nvPicPr>
          <p:cNvPr id="626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53" y="1107035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66" y="2260524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05" y="4892562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82" y="3694373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9" name="Connecteur droit 638"/>
          <p:cNvCxnSpPr/>
          <p:nvPr/>
        </p:nvCxnSpPr>
        <p:spPr>
          <a:xfrm>
            <a:off x="6297719" y="6525140"/>
            <a:ext cx="528059" cy="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40" name="Rectangle 639"/>
          <p:cNvSpPr/>
          <p:nvPr/>
        </p:nvSpPr>
        <p:spPr>
          <a:xfrm>
            <a:off x="6830047" y="6413584"/>
            <a:ext cx="7537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File Beat </a:t>
            </a:r>
            <a:r>
              <a:rPr lang="fr-FR" sz="700" dirty="0" err="1" smtClean="0">
                <a:solidFill>
                  <a:prstClr val="black"/>
                </a:solidFill>
              </a:rPr>
              <a:t>Elastic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90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54" y="108140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75" y="6326756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" name="Rectangle 644"/>
          <p:cNvSpPr/>
          <p:nvPr/>
        </p:nvSpPr>
        <p:spPr>
          <a:xfrm>
            <a:off x="7833480" y="6318905"/>
            <a:ext cx="12795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SMTPS vers plateforme IRISv4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646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7" y="1338040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7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56" y="6105744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" name="Rectangle 647"/>
          <p:cNvSpPr/>
          <p:nvPr/>
        </p:nvSpPr>
        <p:spPr>
          <a:xfrm>
            <a:off x="7834379" y="6045487"/>
            <a:ext cx="103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TCP </a:t>
            </a:r>
            <a:r>
              <a:rPr lang="fr-FR" sz="700" dirty="0" err="1" smtClean="0">
                <a:solidFill>
                  <a:prstClr val="black"/>
                </a:solidFill>
              </a:rPr>
              <a:t>Lumberjack</a:t>
            </a:r>
            <a:r>
              <a:rPr lang="fr-FR" sz="700" dirty="0" smtClean="0">
                <a:solidFill>
                  <a:prstClr val="black"/>
                </a:solidFill>
              </a:rPr>
              <a:t> vers plateforme ELK ITG</a:t>
            </a:r>
            <a:endParaRPr lang="fr-FR" sz="700" dirty="0">
              <a:solidFill>
                <a:prstClr val="black"/>
              </a:solidFill>
            </a:endParaRPr>
          </a:p>
        </p:txBody>
      </p:sp>
      <p:pic>
        <p:nvPicPr>
          <p:cNvPr id="192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0" y="1077410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2" y="1472384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35" y="6522319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Rectangle 651"/>
          <p:cNvSpPr/>
          <p:nvPr/>
        </p:nvSpPr>
        <p:spPr>
          <a:xfrm>
            <a:off x="7831555" y="6453894"/>
            <a:ext cx="117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 vers plateforme SMS ATRAIT</a:t>
            </a:r>
            <a:endParaRPr lang="fr-FR" sz="700" dirty="0">
              <a:solidFill>
                <a:prstClr val="black"/>
              </a:solidFill>
            </a:endParaRPr>
          </a:p>
        </p:txBody>
      </p:sp>
      <p:grpSp>
        <p:nvGrpSpPr>
          <p:cNvPr id="658" name="Groupe 657"/>
          <p:cNvGrpSpPr/>
          <p:nvPr/>
        </p:nvGrpSpPr>
        <p:grpSpPr>
          <a:xfrm>
            <a:off x="3416228" y="1126550"/>
            <a:ext cx="674214" cy="440287"/>
            <a:chOff x="2650865" y="5175511"/>
            <a:chExt cx="708229" cy="311425"/>
          </a:xfrm>
        </p:grpSpPr>
        <p:sp>
          <p:nvSpPr>
            <p:cNvPr id="659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6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60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Logs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Agregator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ELK ITG</a:t>
              </a:r>
              <a:endParaRPr lang="fr-FR" sz="6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68" y="142146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3792719" y="144235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625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62" y="106407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" name="Rectangle à coins arrondis 660"/>
          <p:cNvSpPr/>
          <p:nvPr/>
        </p:nvSpPr>
        <p:spPr>
          <a:xfrm>
            <a:off x="-2844824" y="773564"/>
            <a:ext cx="2756967" cy="9283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ATRAIT : Solution installée dans le </a:t>
            </a:r>
            <a:r>
              <a:rPr lang="fr-FR" sz="1200" dirty="0" err="1" smtClean="0"/>
              <a:t>datacenter</a:t>
            </a:r>
            <a:r>
              <a:rPr lang="fr-FR" sz="1200" dirty="0" smtClean="0"/>
              <a:t> BMCI. La solution locale fait ensuite appel à la solution ATRAIT centralisée dans le </a:t>
            </a:r>
            <a:r>
              <a:rPr lang="fr-FR" sz="1200" dirty="0" err="1" smtClean="0"/>
              <a:t>datacenter</a:t>
            </a:r>
            <a:r>
              <a:rPr lang="fr-FR" sz="1200" dirty="0" smtClean="0"/>
              <a:t> ATRAIT.</a:t>
            </a:r>
            <a:endParaRPr lang="fr-FR" sz="1200" dirty="0"/>
          </a:p>
        </p:txBody>
      </p:sp>
      <p:pic>
        <p:nvPicPr>
          <p:cNvPr id="6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65" y="455584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" name="Text Box 174"/>
          <p:cNvSpPr txBox="1">
            <a:spLocks noChangeArrowheads="1"/>
          </p:cNvSpPr>
          <p:nvPr/>
        </p:nvSpPr>
        <p:spPr bwMode="auto">
          <a:xfrm>
            <a:off x="4069016" y="457673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672" name="Connecteur en angle 671"/>
          <p:cNvCxnSpPr/>
          <p:nvPr/>
        </p:nvCxnSpPr>
        <p:spPr>
          <a:xfrm flipV="1">
            <a:off x="2984017" y="646829"/>
            <a:ext cx="2721456" cy="2320799"/>
          </a:xfrm>
          <a:prstGeom prst="bentConnector3">
            <a:avLst>
              <a:gd name="adj1" fmla="val 8294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79" name="Rectangle à coins arrondis 278"/>
          <p:cNvSpPr/>
          <p:nvPr/>
        </p:nvSpPr>
        <p:spPr>
          <a:xfrm>
            <a:off x="-2607541" y="2496994"/>
            <a:ext cx="2519684" cy="6621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Ajouter </a:t>
            </a:r>
            <a:r>
              <a:rPr lang="fr-FR" sz="1200" dirty="0" err="1" smtClean="0"/>
              <a:t>Docubase</a:t>
            </a:r>
            <a:r>
              <a:rPr lang="fr-FR" sz="1200" dirty="0" smtClean="0"/>
              <a:t> et le flux associé. Applicable uniquement pour la Release 3.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288" name="Rectangle à coins arrondis 155"/>
          <p:cNvSpPr>
            <a:spLocks noChangeArrowheads="1"/>
          </p:cNvSpPr>
          <p:nvPr/>
        </p:nvSpPr>
        <p:spPr bwMode="auto">
          <a:xfrm>
            <a:off x="6028787" y="5210132"/>
            <a:ext cx="1359479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ZoneTexte 21"/>
          <p:cNvSpPr txBox="1">
            <a:spLocks noChangeArrowheads="1"/>
          </p:cNvSpPr>
          <p:nvPr/>
        </p:nvSpPr>
        <p:spPr bwMode="auto">
          <a:xfrm>
            <a:off x="6000660" y="5194422"/>
            <a:ext cx="1387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 cobol/data Atlas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02" name="Rectangle à coins arrondis 155"/>
          <p:cNvSpPr>
            <a:spLocks noChangeArrowheads="1"/>
          </p:cNvSpPr>
          <p:nvPr/>
        </p:nvSpPr>
        <p:spPr bwMode="auto">
          <a:xfrm>
            <a:off x="4001615" y="5210132"/>
            <a:ext cx="291878" cy="659799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3600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5" name="ZoneTexte 21"/>
          <p:cNvSpPr txBox="1">
            <a:spLocks noChangeArrowheads="1"/>
          </p:cNvSpPr>
          <p:nvPr/>
        </p:nvSpPr>
        <p:spPr bwMode="auto">
          <a:xfrm>
            <a:off x="3743293" y="5237692"/>
            <a:ext cx="7684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Serveur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Présentation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Atlas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17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79" y="2474919"/>
            <a:ext cx="838320" cy="26765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+ Batch (Raiser3)</a:t>
            </a:r>
          </a:p>
        </p:txBody>
      </p:sp>
      <p:sp>
        <p:nvSpPr>
          <p:cNvPr id="372" name="AutoShape 273"/>
          <p:cNvSpPr>
            <a:spLocks noChangeArrowheads="1"/>
          </p:cNvSpPr>
          <p:nvPr/>
        </p:nvSpPr>
        <p:spPr bwMode="auto">
          <a:xfrm>
            <a:off x="7983467" y="2365191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Commandes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3" name="Connecteur en angle 372"/>
          <p:cNvCxnSpPr>
            <a:cxnSpLocks/>
            <a:stCxn id="317" idx="3"/>
          </p:cNvCxnSpPr>
          <p:nvPr/>
        </p:nvCxnSpPr>
        <p:spPr>
          <a:xfrm flipV="1">
            <a:off x="7325499" y="2531762"/>
            <a:ext cx="657968" cy="769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78" name="Rectangle 169"/>
          <p:cNvSpPr>
            <a:spLocks noChangeArrowheads="1"/>
          </p:cNvSpPr>
          <p:nvPr/>
        </p:nvSpPr>
        <p:spPr bwMode="auto">
          <a:xfrm>
            <a:off x="2459546" y="2890328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Release 1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9" name="Rectangle 169"/>
          <p:cNvSpPr>
            <a:spLocks noChangeArrowheads="1"/>
          </p:cNvSpPr>
          <p:nvPr/>
        </p:nvSpPr>
        <p:spPr bwMode="auto">
          <a:xfrm>
            <a:off x="6484594" y="2105593"/>
            <a:ext cx="848080" cy="331317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Ordres 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Et Bénéficiaires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WS + Batch (Raiser3)</a:t>
            </a:r>
          </a:p>
        </p:txBody>
      </p:sp>
      <p:cxnSp>
        <p:nvCxnSpPr>
          <p:cNvPr id="381" name="Connecteur en angle 380"/>
          <p:cNvCxnSpPr>
            <a:stCxn id="228" idx="3"/>
            <a:endCxn id="374" idx="1"/>
          </p:cNvCxnSpPr>
          <p:nvPr/>
        </p:nvCxnSpPr>
        <p:spPr>
          <a:xfrm flipV="1">
            <a:off x="5916735" y="1991966"/>
            <a:ext cx="413042" cy="3539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83" name="Connecteur en angle 382"/>
          <p:cNvCxnSpPr>
            <a:endCxn id="548" idx="3"/>
          </p:cNvCxnSpPr>
          <p:nvPr/>
        </p:nvCxnSpPr>
        <p:spPr>
          <a:xfrm rot="10800000">
            <a:off x="3130360" y="643672"/>
            <a:ext cx="3308762" cy="930666"/>
          </a:xfrm>
          <a:prstGeom prst="bentConnector3">
            <a:avLst>
              <a:gd name="adj1" fmla="val 53102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4" name="Rectangle à coins arrondis 383"/>
          <p:cNvSpPr/>
          <p:nvPr/>
        </p:nvSpPr>
        <p:spPr>
          <a:xfrm>
            <a:off x="9325122" y="3501096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de contrôle des nouveaux bénéficiaires vers l’outil groupe Vigilance.</a:t>
            </a:r>
            <a:endParaRPr lang="fr-FR" sz="1200" dirty="0"/>
          </a:p>
        </p:txBody>
      </p:sp>
      <p:sp>
        <p:nvSpPr>
          <p:cNvPr id="392" name="Rectangle à coins arrondis 391"/>
          <p:cNvSpPr/>
          <p:nvPr/>
        </p:nvSpPr>
        <p:spPr bwMode="auto">
          <a:xfrm>
            <a:off x="678818" y="1707504"/>
            <a:ext cx="790725" cy="1643069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3" name="ZoneTexte 392"/>
          <p:cNvSpPr txBox="1"/>
          <p:nvPr/>
        </p:nvSpPr>
        <p:spPr>
          <a:xfrm>
            <a:off x="678819" y="1723635"/>
            <a:ext cx="790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DC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Akamai</a:t>
            </a:r>
            <a:endParaRPr lang="fr-FR" sz="9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94" name="Rectangle à coins arrondis 155"/>
          <p:cNvSpPr>
            <a:spLocks noChangeArrowheads="1"/>
          </p:cNvSpPr>
          <p:nvPr/>
        </p:nvSpPr>
        <p:spPr bwMode="auto">
          <a:xfrm rot="16200000">
            <a:off x="612008" y="2383758"/>
            <a:ext cx="87089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6" name="Rectangle à coins arrondis 155"/>
          <p:cNvSpPr>
            <a:spLocks noChangeArrowheads="1"/>
          </p:cNvSpPr>
          <p:nvPr/>
        </p:nvSpPr>
        <p:spPr bwMode="auto">
          <a:xfrm rot="16200000">
            <a:off x="653346" y="2451337"/>
            <a:ext cx="895932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763175" y="2257708"/>
            <a:ext cx="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KONA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Anti-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Ddos</a:t>
            </a:r>
            <a:endParaRPr lang="fr-FR" sz="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Standard </a:t>
            </a:r>
            <a:r>
              <a:rPr lang="fr-FR" sz="700" b="1" dirty="0" err="1" smtClean="0">
                <a:solidFill>
                  <a:srgbClr val="000000"/>
                </a:solidFill>
                <a:latin typeface="Arial" pitchFamily="34" charset="0"/>
              </a:rPr>
              <a:t>Protecion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9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963711" y="2742576"/>
            <a:ext cx="241105" cy="3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angle 398"/>
          <p:cNvSpPr/>
          <p:nvPr/>
        </p:nvSpPr>
        <p:spPr>
          <a:xfrm>
            <a:off x="740295" y="2049884"/>
            <a:ext cx="672278" cy="1197696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68287" y="3141521"/>
            <a:ext cx="247314" cy="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angle 404"/>
          <p:cNvSpPr/>
          <p:nvPr/>
        </p:nvSpPr>
        <p:spPr>
          <a:xfrm>
            <a:off x="729051" y="206084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</a:p>
        </p:txBody>
      </p:sp>
      <p:cxnSp>
        <p:nvCxnSpPr>
          <p:cNvPr id="340" name="Connecteur en angle 339"/>
          <p:cNvCxnSpPr/>
          <p:nvPr/>
        </p:nvCxnSpPr>
        <p:spPr>
          <a:xfrm rot="5400000" flipH="1" flipV="1">
            <a:off x="459171" y="2805798"/>
            <a:ext cx="468822" cy="502933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>
            <a:stCxn id="398" idx="3"/>
            <a:endCxn id="344" idx="1"/>
          </p:cNvCxnSpPr>
          <p:nvPr/>
        </p:nvCxnSpPr>
        <p:spPr>
          <a:xfrm>
            <a:off x="1204816" y="2897501"/>
            <a:ext cx="594432" cy="85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11" name="Connecteur en angle 410"/>
          <p:cNvCxnSpPr/>
          <p:nvPr/>
        </p:nvCxnSpPr>
        <p:spPr>
          <a:xfrm>
            <a:off x="1251471" y="2813522"/>
            <a:ext cx="566439" cy="948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3" name="Connecteur en angle 432"/>
          <p:cNvCxnSpPr>
            <a:stCxn id="260" idx="0"/>
            <a:endCxn id="398" idx="1"/>
          </p:cNvCxnSpPr>
          <p:nvPr/>
        </p:nvCxnSpPr>
        <p:spPr>
          <a:xfrm rot="5400000" flipH="1" flipV="1">
            <a:off x="496496" y="2889777"/>
            <a:ext cx="459491" cy="47494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3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89" y="270941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Box 174"/>
          <p:cNvSpPr txBox="1">
            <a:spLocks noChangeArrowheads="1"/>
          </p:cNvSpPr>
          <p:nvPr/>
        </p:nvSpPr>
        <p:spPr bwMode="auto">
          <a:xfrm>
            <a:off x="1229778" y="2978290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sp>
        <p:nvSpPr>
          <p:cNvPr id="437" name="Rectangle à coins arrondis 436"/>
          <p:cNvSpPr/>
          <p:nvPr/>
        </p:nvSpPr>
        <p:spPr>
          <a:xfrm>
            <a:off x="-2607542" y="3225475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de la protection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</a:t>
            </a:r>
            <a:r>
              <a:rPr lang="fr-FR" sz="1200" dirty="0" err="1" smtClean="0"/>
              <a:t>Akamaï</a:t>
            </a:r>
            <a:r>
              <a:rPr lang="fr-FR" sz="1200" dirty="0" smtClean="0"/>
              <a:t> KONA (Standard groupe BNPP).</a:t>
            </a:r>
            <a:endParaRPr lang="fr-FR" sz="1200" dirty="0"/>
          </a:p>
        </p:txBody>
      </p:sp>
      <p:cxnSp>
        <p:nvCxnSpPr>
          <p:cNvPr id="303" name="Connecteur en angle 302"/>
          <p:cNvCxnSpPr>
            <a:cxnSpLocks/>
            <a:stCxn id="379" idx="3"/>
          </p:cNvCxnSpPr>
          <p:nvPr/>
        </p:nvCxnSpPr>
        <p:spPr>
          <a:xfrm flipV="1">
            <a:off x="7332674" y="2220046"/>
            <a:ext cx="671381" cy="5120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69" name="Rectangle à coins arrondis 268"/>
          <p:cNvSpPr/>
          <p:nvPr/>
        </p:nvSpPr>
        <p:spPr>
          <a:xfrm>
            <a:off x="-2844824" y="4552540"/>
            <a:ext cx="2756967" cy="7762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 de bénéficiaire avec validation SMS directement par le module </a:t>
            </a:r>
            <a:r>
              <a:rPr lang="fr-FR" sz="1200" dirty="0" err="1" smtClean="0"/>
              <a:t>Omnicanal</a:t>
            </a:r>
            <a:r>
              <a:rPr lang="fr-FR" sz="1200" dirty="0" smtClean="0"/>
              <a:t> Paiement et </a:t>
            </a:r>
            <a:r>
              <a:rPr lang="fr-FR" sz="1200" dirty="0" err="1" smtClean="0"/>
              <a:t>Bénéficaires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270" name="Rectangle à coins arrondis 269"/>
          <p:cNvSpPr/>
          <p:nvPr/>
        </p:nvSpPr>
        <p:spPr>
          <a:xfrm>
            <a:off x="-2844824" y="5424101"/>
            <a:ext cx="2756967" cy="13172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Service chéquier SAB non disponible. Appel en direct JDBC vers la base BNPINET de façon à limiter l’impact sur l’existant, en attendant la mise à disposition du service Chéquier par SAB. </a:t>
            </a:r>
            <a:endParaRPr lang="fr-FR" sz="1200" dirty="0"/>
          </a:p>
        </p:txBody>
      </p:sp>
      <p:sp>
        <p:nvSpPr>
          <p:cNvPr id="271" name="Rectangle à coins arrondis 270"/>
          <p:cNvSpPr/>
          <p:nvPr/>
        </p:nvSpPr>
        <p:spPr>
          <a:xfrm>
            <a:off x="9325123" y="2297488"/>
            <a:ext cx="2519684" cy="11129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Vigilance sortie du périmètre de la release 2. L’équipe Conformité a indiqué qu’une validation par SMS était suffisante. Ce point est confirmé par le métier BMCI.</a:t>
            </a:r>
            <a:endParaRPr lang="fr-FR" sz="1200" dirty="0"/>
          </a:p>
        </p:txBody>
      </p:sp>
      <p:pic>
        <p:nvPicPr>
          <p:cNvPr id="27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5" y="4318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Text Box 174"/>
          <p:cNvSpPr txBox="1">
            <a:spLocks noChangeArrowheads="1"/>
          </p:cNvSpPr>
          <p:nvPr/>
        </p:nvSpPr>
        <p:spPr bwMode="auto">
          <a:xfrm>
            <a:off x="1701556" y="452707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27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8" y="478571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 Box 174"/>
          <p:cNvSpPr txBox="1">
            <a:spLocks noChangeArrowheads="1"/>
          </p:cNvSpPr>
          <p:nvPr/>
        </p:nvSpPr>
        <p:spPr bwMode="auto">
          <a:xfrm>
            <a:off x="3436439" y="499463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28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22" y="240624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 Box 174"/>
          <p:cNvSpPr txBox="1">
            <a:spLocks noChangeArrowheads="1"/>
          </p:cNvSpPr>
          <p:nvPr/>
        </p:nvSpPr>
        <p:spPr bwMode="auto">
          <a:xfrm>
            <a:off x="4632273" y="242714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58" name="Rectangle à coins arrondis 257"/>
          <p:cNvSpPr/>
          <p:nvPr/>
        </p:nvSpPr>
        <p:spPr>
          <a:xfrm>
            <a:off x="9325122" y="4247267"/>
            <a:ext cx="2519685" cy="8850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</a:t>
            </a:r>
            <a:r>
              <a:rPr lang="fr-FR" sz="1200" dirty="0" err="1" smtClean="0"/>
              <a:t>Datalake</a:t>
            </a:r>
            <a:r>
              <a:rPr lang="fr-FR" sz="1200" dirty="0" smtClean="0"/>
              <a:t> retiré de la release 2 suite aux interrogations métier. Nécessite une instruction approfondie.</a:t>
            </a:r>
            <a:endParaRPr lang="fr-FR" sz="1200" dirty="0"/>
          </a:p>
        </p:txBody>
      </p:sp>
      <p:sp>
        <p:nvSpPr>
          <p:cNvPr id="255" name="Rectangle 254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257" name="Rectangle à coins arrondis 256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259" name="Rectangle à coins arrondis 258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261" name="Rectangle à coins arrondis 260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262" name="Rectangle 169"/>
          <p:cNvSpPr>
            <a:spLocks noChangeArrowheads="1"/>
          </p:cNvSpPr>
          <p:nvPr/>
        </p:nvSpPr>
        <p:spPr bwMode="auto">
          <a:xfrm>
            <a:off x="5077780" y="5386127"/>
            <a:ext cx="694713" cy="19862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err="1" smtClean="0">
                <a:solidFill>
                  <a:srgbClr val="000000"/>
                </a:solidFill>
                <a:latin typeface="Arial" pitchFamily="34" charset="0"/>
              </a:rPr>
              <a:t>Status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 Paiement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3" name="Rectangle 169"/>
          <p:cNvSpPr>
            <a:spLocks noChangeArrowheads="1"/>
          </p:cNvSpPr>
          <p:nvPr/>
        </p:nvSpPr>
        <p:spPr bwMode="auto">
          <a:xfrm>
            <a:off x="5077780" y="5633716"/>
            <a:ext cx="694713" cy="19862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WS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kern="0" dirty="0" err="1" smtClean="0">
                <a:solidFill>
                  <a:srgbClr val="000000"/>
                </a:solidFill>
                <a:latin typeface="Arial" pitchFamily="34" charset="0"/>
              </a:rPr>
              <a:t>Transco</a:t>
            </a:r>
            <a:r>
              <a:rPr lang="fr-FR" sz="600" kern="0" dirty="0" smtClean="0">
                <a:solidFill>
                  <a:srgbClr val="000000"/>
                </a:solidFill>
                <a:latin typeface="Arial" pitchFamily="34" charset="0"/>
              </a:rPr>
              <a:t> Compte</a:t>
            </a:r>
            <a:endParaRPr lang="fr-FR" sz="6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64" name="Connecteur en angle 263"/>
          <p:cNvCxnSpPr>
            <a:stCxn id="302" idx="3"/>
            <a:endCxn id="366" idx="1"/>
          </p:cNvCxnSpPr>
          <p:nvPr/>
        </p:nvCxnSpPr>
        <p:spPr>
          <a:xfrm>
            <a:off x="4293493" y="5540032"/>
            <a:ext cx="208244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87" name="AutoShape 273"/>
          <p:cNvSpPr>
            <a:spLocks noChangeArrowheads="1"/>
          </p:cNvSpPr>
          <p:nvPr/>
        </p:nvSpPr>
        <p:spPr bwMode="auto">
          <a:xfrm>
            <a:off x="6173607" y="5375136"/>
            <a:ext cx="511331" cy="272398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Virement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3" name="AutoShape 273"/>
          <p:cNvSpPr>
            <a:spLocks noChangeArrowheads="1"/>
          </p:cNvSpPr>
          <p:nvPr/>
        </p:nvSpPr>
        <p:spPr bwMode="auto">
          <a:xfrm>
            <a:off x="6785699" y="5592877"/>
            <a:ext cx="511331" cy="2674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DC42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GESTAB ??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97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2" y="4536570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 Box 174"/>
          <p:cNvSpPr txBox="1">
            <a:spLocks noChangeArrowheads="1"/>
          </p:cNvSpPr>
          <p:nvPr/>
        </p:nvSpPr>
        <p:spPr bwMode="auto">
          <a:xfrm>
            <a:off x="5186603" y="4557462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cxnSp>
        <p:nvCxnSpPr>
          <p:cNvPr id="308" name="Connecteur en angle 307"/>
          <p:cNvCxnSpPr>
            <a:cxnSpLocks/>
            <a:stCxn id="263" idx="3"/>
            <a:endCxn id="293" idx="2"/>
          </p:cNvCxnSpPr>
          <p:nvPr/>
        </p:nvCxnSpPr>
        <p:spPr>
          <a:xfrm flipV="1">
            <a:off x="5772493" y="5726609"/>
            <a:ext cx="1013206" cy="64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9" name="Connecteur en angle 308"/>
          <p:cNvCxnSpPr>
            <a:cxnSpLocks/>
            <a:stCxn id="262" idx="3"/>
            <a:endCxn id="287" idx="2"/>
          </p:cNvCxnSpPr>
          <p:nvPr/>
        </p:nvCxnSpPr>
        <p:spPr>
          <a:xfrm>
            <a:off x="5772493" y="5485437"/>
            <a:ext cx="401114" cy="258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1" name="Rectangle à coins arrondis 310"/>
          <p:cNvSpPr/>
          <p:nvPr/>
        </p:nvSpPr>
        <p:spPr>
          <a:xfrm>
            <a:off x="9325122" y="5215574"/>
            <a:ext cx="2519685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En R2 : Suppression du batch « </a:t>
            </a:r>
            <a:r>
              <a:rPr lang="fr-FR" sz="1200" dirty="0" err="1" smtClean="0"/>
              <a:t>Status</a:t>
            </a:r>
            <a:r>
              <a:rPr lang="fr-FR" sz="1200" dirty="0" smtClean="0"/>
              <a:t> Paiement » et du flux CFT associé. Remplacé par un WS Atlas.</a:t>
            </a:r>
            <a:endParaRPr lang="fr-FR" sz="1200" dirty="0"/>
          </a:p>
        </p:txBody>
      </p:sp>
      <p:pic>
        <p:nvPicPr>
          <p:cNvPr id="312" name="Image 31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2" y="3885943"/>
            <a:ext cx="147792" cy="162172"/>
          </a:xfrm>
          <a:prstGeom prst="rect">
            <a:avLst/>
          </a:prstGeom>
        </p:spPr>
      </p:pic>
      <p:pic>
        <p:nvPicPr>
          <p:cNvPr id="31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8" y="3865460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Image 31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4" y="5923493"/>
            <a:ext cx="147792" cy="162172"/>
          </a:xfrm>
          <a:prstGeom prst="rect">
            <a:avLst/>
          </a:prstGeom>
        </p:spPr>
      </p:pic>
      <p:pic>
        <p:nvPicPr>
          <p:cNvPr id="316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80" y="5903010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Image 3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0" y="2779845"/>
            <a:ext cx="147792" cy="162172"/>
          </a:xfrm>
          <a:prstGeom prst="rect">
            <a:avLst/>
          </a:prstGeom>
        </p:spPr>
      </p:pic>
      <p:pic>
        <p:nvPicPr>
          <p:cNvPr id="321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36" y="2759362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2769544"/>
            <a:ext cx="147792" cy="162172"/>
          </a:xfrm>
          <a:prstGeom prst="rect">
            <a:avLst/>
          </a:prstGeom>
        </p:spPr>
      </p:pic>
      <p:pic>
        <p:nvPicPr>
          <p:cNvPr id="323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5" y="2749061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02" y="1327921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Rectangle à coins arrondis 354"/>
          <p:cNvSpPr/>
          <p:nvPr/>
        </p:nvSpPr>
        <p:spPr>
          <a:xfrm>
            <a:off x="9325123" y="-99392"/>
            <a:ext cx="2519684" cy="59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ELK faisable sur Atlas ?</a:t>
            </a:r>
            <a:endParaRPr lang="fr-FR" sz="1200" dirty="0"/>
          </a:p>
        </p:txBody>
      </p:sp>
      <p:sp>
        <p:nvSpPr>
          <p:cNvPr id="357" name="Rectangle à coins arrondis 356"/>
          <p:cNvSpPr/>
          <p:nvPr/>
        </p:nvSpPr>
        <p:spPr>
          <a:xfrm>
            <a:off x="9325122" y="5949280"/>
            <a:ext cx="2519685" cy="12961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En R2 : Suppression du batch « Bénéficiaire » et du flux CFT associé. Remplacé par la gestion des bénéficiaires dans le carnet d’ordre de paiement. + Validation OTP.</a:t>
            </a:r>
            <a:endParaRPr lang="fr-FR" sz="1200" dirty="0"/>
          </a:p>
        </p:txBody>
      </p:sp>
      <p:sp>
        <p:nvSpPr>
          <p:cNvPr id="306" name="Plus 305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4" name="Plus 313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Plus 362"/>
          <p:cNvSpPr/>
          <p:nvPr/>
        </p:nvSpPr>
        <p:spPr>
          <a:xfrm rot="2673062">
            <a:off x="9724568" y="-184751"/>
            <a:ext cx="754439" cy="778635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94" y="782049"/>
            <a:ext cx="608132" cy="311539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BNPINET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78" y="994569"/>
            <a:ext cx="320367" cy="22251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SPI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7" name="Connecteur en angle 376"/>
          <p:cNvCxnSpPr>
            <a:stCxn id="370" idx="0"/>
            <a:endCxn id="369" idx="1"/>
          </p:cNvCxnSpPr>
          <p:nvPr/>
        </p:nvCxnSpPr>
        <p:spPr>
          <a:xfrm rot="5400000" flipH="1" flipV="1">
            <a:off x="1195903" y="898078"/>
            <a:ext cx="56750" cy="136232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82" name="Plus 381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Plus 384"/>
          <p:cNvSpPr/>
          <p:nvPr/>
        </p:nvSpPr>
        <p:spPr>
          <a:xfrm rot="2673062">
            <a:off x="5153058" y="549879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Plus 386"/>
          <p:cNvSpPr/>
          <p:nvPr/>
        </p:nvSpPr>
        <p:spPr>
          <a:xfrm rot="2673062">
            <a:off x="6809724" y="549879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0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9" y="213285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77" y="133512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22" y="386802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" name="Plus 324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361" y="6502600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" name="Vague 287"/>
          <p:cNvSpPr>
            <a:spLocks noChangeAspect="1" noChangeArrowheads="1"/>
          </p:cNvSpPr>
          <p:nvPr/>
        </p:nvSpPr>
        <p:spPr bwMode="auto">
          <a:xfrm>
            <a:off x="6098568" y="133379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67" name="Vague 287"/>
          <p:cNvSpPr>
            <a:spLocks noChangeAspect="1" noChangeArrowheads="1"/>
          </p:cNvSpPr>
          <p:nvPr/>
        </p:nvSpPr>
        <p:spPr bwMode="auto">
          <a:xfrm>
            <a:off x="7126451" y="270572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380" name="Vague 287"/>
          <p:cNvSpPr>
            <a:spLocks noChangeAspect="1" noChangeArrowheads="1"/>
          </p:cNvSpPr>
          <p:nvPr/>
        </p:nvSpPr>
        <p:spPr bwMode="auto">
          <a:xfrm>
            <a:off x="8478164" y="2665688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06" name="Vague 287"/>
          <p:cNvSpPr>
            <a:spLocks noChangeAspect="1" noChangeArrowheads="1"/>
          </p:cNvSpPr>
          <p:nvPr/>
        </p:nvSpPr>
        <p:spPr bwMode="auto">
          <a:xfrm>
            <a:off x="3185833" y="3297207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sp>
        <p:nvSpPr>
          <p:cNvPr id="417" name="Vague 287"/>
          <p:cNvSpPr>
            <a:spLocks noChangeAspect="1" noChangeArrowheads="1"/>
          </p:cNvSpPr>
          <p:nvPr/>
        </p:nvSpPr>
        <p:spPr bwMode="auto">
          <a:xfrm>
            <a:off x="5714204" y="5266369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cxnSp>
        <p:nvCxnSpPr>
          <p:cNvPr id="418" name="Connecteur en angle 417"/>
          <p:cNvCxnSpPr/>
          <p:nvPr/>
        </p:nvCxnSpPr>
        <p:spPr>
          <a:xfrm flipV="1">
            <a:off x="5062204" y="2519043"/>
            <a:ext cx="1270343" cy="917125"/>
          </a:xfrm>
          <a:prstGeom prst="bentConnector3">
            <a:avLst>
              <a:gd name="adj1" fmla="val 8039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0" name="Vague 287"/>
          <p:cNvSpPr>
            <a:spLocks noChangeAspect="1" noChangeArrowheads="1"/>
          </p:cNvSpPr>
          <p:nvPr/>
        </p:nvSpPr>
        <p:spPr bwMode="auto">
          <a:xfrm>
            <a:off x="7258350" y="2073471"/>
            <a:ext cx="197397" cy="1704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22169" tIns="61085" rIns="122169" bIns="61085" anchor="ctr"/>
          <a:lstStyle>
            <a:lvl1pPr defTabSz="16891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891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891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891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891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8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" b="1" dirty="0">
                <a:latin typeface="Calibri" pitchFamily="34" charset="0"/>
                <a:ea typeface="MS PGothic" pitchFamily="34" charset="-128"/>
              </a:rPr>
              <a:t>NEW</a:t>
            </a:r>
          </a:p>
        </p:txBody>
      </p:sp>
      <p:pic>
        <p:nvPicPr>
          <p:cNvPr id="304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042" y="3596227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à coins arrondis 334"/>
          <p:cNvSpPr/>
          <p:nvPr/>
        </p:nvSpPr>
        <p:spPr bwMode="auto">
          <a:xfrm rot="16200000">
            <a:off x="4087457" y="2718520"/>
            <a:ext cx="973364" cy="103761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3" name="Rectangle à coins arrondis 155"/>
          <p:cNvSpPr>
            <a:spLocks noChangeArrowheads="1"/>
          </p:cNvSpPr>
          <p:nvPr/>
        </p:nvSpPr>
        <p:spPr bwMode="auto">
          <a:xfrm rot="16200000">
            <a:off x="4286697" y="2953540"/>
            <a:ext cx="609599" cy="855143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4075895" y="2716271"/>
            <a:ext cx="1003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SELFI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56" name="Picture 4" descr="C:\Flavien\Projets\04 Mobile Banking\adaptability-transformation-adjust-change-mutation-revoloti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08" y="3272514"/>
            <a:ext cx="327309" cy="3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" name="Rectangle 357"/>
          <p:cNvSpPr/>
          <p:nvPr/>
        </p:nvSpPr>
        <p:spPr>
          <a:xfrm>
            <a:off x="4105756" y="2925415"/>
            <a:ext cx="97305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 L0, L1,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099903" y="2915362"/>
            <a:ext cx="978912" cy="78578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4163921" y="3079930"/>
            <a:ext cx="845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ESB Fuse</a:t>
            </a: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" name="Rectangle à coins arrondis 295"/>
          <p:cNvSpPr/>
          <p:nvPr/>
        </p:nvSpPr>
        <p:spPr bwMode="auto">
          <a:xfrm>
            <a:off x="1253105" y="1716688"/>
            <a:ext cx="2098162" cy="2689543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8" name="Rectangle à coins arrondis 155"/>
          <p:cNvSpPr>
            <a:spLocks noChangeArrowheads="1"/>
          </p:cNvSpPr>
          <p:nvPr/>
        </p:nvSpPr>
        <p:spPr bwMode="auto">
          <a:xfrm rot="16200000">
            <a:off x="1220125" y="261404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261106" y="249856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6" name="ZoneTexte 325"/>
          <p:cNvSpPr txBox="1"/>
          <p:nvPr/>
        </p:nvSpPr>
        <p:spPr>
          <a:xfrm>
            <a:off x="1253106" y="1719240"/>
            <a:ext cx="209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329" name="Rectangle à coins arrondis 328"/>
          <p:cNvSpPr/>
          <p:nvPr/>
        </p:nvSpPr>
        <p:spPr bwMode="auto">
          <a:xfrm>
            <a:off x="2081440" y="2204487"/>
            <a:ext cx="998543" cy="214601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0" name="Rectangle 144"/>
          <p:cNvSpPr>
            <a:spLocks noChangeArrowheads="1"/>
          </p:cNvSpPr>
          <p:nvPr/>
        </p:nvSpPr>
        <p:spPr bwMode="auto">
          <a:xfrm>
            <a:off x="2121177" y="2446094"/>
            <a:ext cx="905018" cy="186148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303539" y="2162198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005945" y="1996733"/>
            <a:ext cx="1118863" cy="238245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015398" y="2006684"/>
            <a:ext cx="810018" cy="13346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33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915460" y="4274047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0" name="Connecteur en angle 339"/>
          <p:cNvCxnSpPr>
            <a:stCxn id="260" idx="0"/>
            <a:endCxn id="344" idx="1"/>
          </p:cNvCxnSpPr>
          <p:nvPr/>
        </p:nvCxnSpPr>
        <p:spPr>
          <a:xfrm rot="5400000" flipH="1" flipV="1">
            <a:off x="884896" y="2754307"/>
            <a:ext cx="373936" cy="831435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4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278983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 Box 174"/>
          <p:cNvSpPr txBox="1">
            <a:spLocks noChangeArrowheads="1"/>
          </p:cNvSpPr>
          <p:nvPr/>
        </p:nvSpPr>
        <p:spPr bwMode="auto">
          <a:xfrm>
            <a:off x="487200" y="2628785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343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58" y="307682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82" y="283540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514984" y="2762074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Rectangle 345"/>
          <p:cNvSpPr/>
          <p:nvPr/>
        </p:nvSpPr>
        <p:spPr>
          <a:xfrm>
            <a:off x="1299470" y="2153137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235998" y="3300770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0" y="21894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Rectangle à coins arrondis 360"/>
          <p:cNvSpPr/>
          <p:nvPr/>
        </p:nvSpPr>
        <p:spPr bwMode="auto">
          <a:xfrm>
            <a:off x="1136991" y="4437400"/>
            <a:ext cx="2293042" cy="1672548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2" name="Rectangle à coins arrondis 361"/>
          <p:cNvSpPr/>
          <p:nvPr/>
        </p:nvSpPr>
        <p:spPr bwMode="auto">
          <a:xfrm>
            <a:off x="5364088" y="103392"/>
            <a:ext cx="3537356" cy="3552510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4" name="Rectangle à coins arrondis 373"/>
          <p:cNvSpPr/>
          <p:nvPr/>
        </p:nvSpPr>
        <p:spPr bwMode="auto">
          <a:xfrm>
            <a:off x="6337643" y="1067324"/>
            <a:ext cx="1093898" cy="254382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5" name="Rectangle 144"/>
          <p:cNvSpPr>
            <a:spLocks noChangeArrowheads="1"/>
          </p:cNvSpPr>
          <p:nvPr/>
        </p:nvSpPr>
        <p:spPr bwMode="auto">
          <a:xfrm>
            <a:off x="6439122" y="1393031"/>
            <a:ext cx="926623" cy="217052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76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1117479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Rectangle à coins arrondis 385"/>
          <p:cNvSpPr/>
          <p:nvPr/>
        </p:nvSpPr>
        <p:spPr bwMode="auto">
          <a:xfrm>
            <a:off x="7741412" y="1298589"/>
            <a:ext cx="1022064" cy="231256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388" name="Rectangle 144"/>
          <p:cNvSpPr>
            <a:spLocks noChangeArrowheads="1"/>
          </p:cNvSpPr>
          <p:nvPr/>
        </p:nvSpPr>
        <p:spPr bwMode="auto">
          <a:xfrm>
            <a:off x="7884368" y="1604684"/>
            <a:ext cx="799482" cy="195886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90" name="Connecteur en angle 389"/>
          <p:cNvCxnSpPr>
            <a:cxnSpLocks/>
            <a:stCxn id="391" idx="3"/>
            <a:endCxn id="422" idx="2"/>
          </p:cNvCxnSpPr>
          <p:nvPr/>
        </p:nvCxnSpPr>
        <p:spPr>
          <a:xfrm flipV="1">
            <a:off x="7324199" y="2096619"/>
            <a:ext cx="679856" cy="2203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8" name="Rectangle 407"/>
          <p:cNvSpPr/>
          <p:nvPr/>
        </p:nvSpPr>
        <p:spPr>
          <a:xfrm>
            <a:off x="6035041" y="996089"/>
            <a:ext cx="2794396" cy="263552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6043528" y="1005769"/>
            <a:ext cx="945909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10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7984" y="3520267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AutoShape 273"/>
          <p:cNvSpPr>
            <a:spLocks noChangeArrowheads="1"/>
          </p:cNvSpPr>
          <p:nvPr/>
        </p:nvSpPr>
        <p:spPr bwMode="auto">
          <a:xfrm>
            <a:off x="8004055" y="1914808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Offres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Commerciales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25" name="Groupe 424"/>
          <p:cNvGrpSpPr/>
          <p:nvPr/>
        </p:nvGrpSpPr>
        <p:grpSpPr>
          <a:xfrm>
            <a:off x="1043951" y="884394"/>
            <a:ext cx="3109342" cy="777352"/>
            <a:chOff x="3251870" y="4060428"/>
            <a:chExt cx="1544663" cy="664688"/>
          </a:xfrm>
        </p:grpSpPr>
        <p:sp>
          <p:nvSpPr>
            <p:cNvPr id="426" name="Rectangle à coins arrondis 425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7" name="ZoneTexte 21"/>
            <p:cNvSpPr txBox="1">
              <a:spLocks noChangeArrowheads="1"/>
            </p:cNvSpPr>
            <p:nvPr/>
          </p:nvSpPr>
          <p:spPr bwMode="auto">
            <a:xfrm>
              <a:off x="3268812" y="4060428"/>
              <a:ext cx="1512682" cy="22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1116504" y="1125579"/>
            <a:ext cx="895176" cy="438533"/>
            <a:chOff x="2113212" y="6462161"/>
            <a:chExt cx="700896" cy="342037"/>
          </a:xfrm>
          <a:solidFill>
            <a:srgbClr val="FFCCFF"/>
          </a:solidFill>
        </p:grpSpPr>
        <p:sp>
          <p:nvSpPr>
            <p:cNvPr id="429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0" name="Rectangle à coins arrondis 155"/>
            <p:cNvSpPr>
              <a:spLocks noChangeArrowheads="1"/>
            </p:cNvSpPr>
            <p:nvPr/>
          </p:nvSpPr>
          <p:spPr bwMode="auto">
            <a:xfrm>
              <a:off x="2113212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OpenID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Keycloak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DSI-RA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2" name="ZoneTexte 431"/>
          <p:cNvSpPr txBox="1"/>
          <p:nvPr/>
        </p:nvSpPr>
        <p:spPr>
          <a:xfrm>
            <a:off x="5364088" y="103392"/>
            <a:ext cx="3537356" cy="23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OMNICANAL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464" name="Connecteur en angle 463"/>
          <p:cNvCxnSpPr>
            <a:stCxn id="260" idx="0"/>
            <a:endCxn id="430" idx="1"/>
          </p:cNvCxnSpPr>
          <p:nvPr/>
        </p:nvCxnSpPr>
        <p:spPr>
          <a:xfrm rot="5400000" flipH="1" flipV="1">
            <a:off x="-127222" y="2113267"/>
            <a:ext cx="2027095" cy="460357"/>
          </a:xfrm>
          <a:prstGeom prst="bentConnector2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Rectangle à coins arrondis 475"/>
          <p:cNvSpPr/>
          <p:nvPr/>
        </p:nvSpPr>
        <p:spPr bwMode="auto">
          <a:xfrm>
            <a:off x="2154724" y="4876877"/>
            <a:ext cx="1104304" cy="1180284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7" name="Rectangle 144"/>
          <p:cNvSpPr>
            <a:spLocks noChangeArrowheads="1"/>
          </p:cNvSpPr>
          <p:nvPr/>
        </p:nvSpPr>
        <p:spPr bwMode="auto">
          <a:xfrm>
            <a:off x="2230321" y="5080699"/>
            <a:ext cx="959138" cy="967209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18.0.3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7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4852212"/>
            <a:ext cx="275654" cy="3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5" name="Groupe 484"/>
          <p:cNvGrpSpPr/>
          <p:nvPr/>
        </p:nvGrpSpPr>
        <p:grpSpPr>
          <a:xfrm>
            <a:off x="1881270" y="4660160"/>
            <a:ext cx="1476754" cy="1463723"/>
            <a:chOff x="3301021" y="1411159"/>
            <a:chExt cx="1476754" cy="3148498"/>
          </a:xfrm>
        </p:grpSpPr>
        <p:grpSp>
          <p:nvGrpSpPr>
            <p:cNvPr id="486" name="Groupe 485"/>
            <p:cNvGrpSpPr/>
            <p:nvPr/>
          </p:nvGrpSpPr>
          <p:grpSpPr>
            <a:xfrm>
              <a:off x="3427516" y="1411159"/>
              <a:ext cx="1350259" cy="3056740"/>
              <a:chOff x="6795145" y="1231301"/>
              <a:chExt cx="1350259" cy="30567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6795145" y="1231301"/>
                <a:ext cx="1350259" cy="3056740"/>
              </a:xfrm>
              <a:prstGeom prst="rect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04671" y="1246209"/>
                <a:ext cx="760538" cy="242191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Zone P (</a:t>
                </a:r>
                <a:r>
                  <a:rPr lang="fr-FR" sz="800" b="1" dirty="0" smtClean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L1-R)</a:t>
                </a:r>
                <a:endParaRPr lang="fr-FR" sz="8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87" name="Picture 7" descr="S:\W_Atlas2\ATES\_Modèles de documentation\Cliparts\Matériel\Firewal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55" b="15086"/>
            <a:stretch/>
          </p:blipFill>
          <p:spPr bwMode="auto">
            <a:xfrm>
              <a:off x="3301021" y="4267834"/>
              <a:ext cx="251844" cy="291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0" name="Picture 8" descr="S:\W_Atlas2\ATES\_Modèles de documentation\Cliparts\Personnes\Computer-user.png">
            <a:extLst>
              <a:ext uri="{FF2B5EF4-FFF2-40B4-BE49-F238E27FC236}">
                <a16:creationId xmlns:a16="http://schemas.microsoft.com/office/drawing/2014/main" id="{6D61B97F-0378-453E-A472-D2E3FAD1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5" y="5699435"/>
            <a:ext cx="409842" cy="4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" name="Rectangle 500">
            <a:extLst>
              <a:ext uri="{FF2B5EF4-FFF2-40B4-BE49-F238E27FC236}">
                <a16:creationId xmlns:a16="http://schemas.microsoft.com/office/drawing/2014/main" id="{348E4450-4E54-45D0-9FEA-A9F27330EE4C}"/>
              </a:ext>
            </a:extLst>
          </p:cNvPr>
          <p:cNvSpPr/>
          <p:nvPr/>
        </p:nvSpPr>
        <p:spPr>
          <a:xfrm>
            <a:off x="-5133" y="6098961"/>
            <a:ext cx="8255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Administrateur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Casablanca</a:t>
            </a:r>
            <a:endParaRPr lang="fr-FR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04" name="Groupe 503"/>
          <p:cNvGrpSpPr/>
          <p:nvPr/>
        </p:nvGrpSpPr>
        <p:grpSpPr>
          <a:xfrm>
            <a:off x="1767050" y="6119276"/>
            <a:ext cx="1457118" cy="649275"/>
            <a:chOff x="3251870" y="4060428"/>
            <a:chExt cx="1544663" cy="664688"/>
          </a:xfrm>
        </p:grpSpPr>
        <p:sp>
          <p:nvSpPr>
            <p:cNvPr id="505" name="Rectangle à coins arrondis 50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</a:rPr>
                <a:t>Plateformes </a:t>
              </a:r>
              <a:r>
                <a:rPr lang="fr-FR" sz="800" b="1" dirty="0" smtClean="0">
                  <a:solidFill>
                    <a:srgbClr val="000000"/>
                  </a:solidFill>
                </a:rPr>
                <a:t>Transverses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7" name="Groupe 506"/>
          <p:cNvGrpSpPr/>
          <p:nvPr/>
        </p:nvGrpSpPr>
        <p:grpSpPr>
          <a:xfrm>
            <a:off x="1943099" y="6324819"/>
            <a:ext cx="932894" cy="395048"/>
            <a:chOff x="2113212" y="6476648"/>
            <a:chExt cx="700896" cy="327550"/>
          </a:xfrm>
        </p:grpSpPr>
        <p:sp>
          <p:nvSpPr>
            <p:cNvPr id="50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0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WebSSO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StieMinder</a:t>
              </a: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 SAML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510" name="Connecteur en angle 509"/>
          <p:cNvCxnSpPr>
            <a:stCxn id="501" idx="2"/>
            <a:endCxn id="509" idx="1"/>
          </p:cNvCxnSpPr>
          <p:nvPr/>
        </p:nvCxnSpPr>
        <p:spPr>
          <a:xfrm rot="16200000" flipH="1">
            <a:off x="1098184" y="5654629"/>
            <a:ext cx="154362" cy="1535468"/>
          </a:xfrm>
          <a:prstGeom prst="bentConnector2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AutoShape 273"/>
          <p:cNvSpPr>
            <a:spLocks noChangeArrowheads="1"/>
          </p:cNvSpPr>
          <p:nvPr/>
        </p:nvSpPr>
        <p:spPr bwMode="auto">
          <a:xfrm>
            <a:off x="7992674" y="2337555"/>
            <a:ext cx="619910" cy="524346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Ordres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Paiement 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Bénéficiaires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14" name="Connecteur en angle 513"/>
          <p:cNvCxnSpPr>
            <a:cxnSpLocks/>
            <a:stCxn id="512" idx="3"/>
            <a:endCxn id="513" idx="2"/>
          </p:cNvCxnSpPr>
          <p:nvPr/>
        </p:nvCxnSpPr>
        <p:spPr>
          <a:xfrm flipV="1">
            <a:off x="7336117" y="2599728"/>
            <a:ext cx="656557" cy="418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5" name="ZoneTexte 514"/>
          <p:cNvSpPr txBox="1"/>
          <p:nvPr/>
        </p:nvSpPr>
        <p:spPr>
          <a:xfrm>
            <a:off x="1136990" y="4437112"/>
            <a:ext cx="229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Administr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. Fonctionnelle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pic>
        <p:nvPicPr>
          <p:cNvPr id="52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" y="115888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Text Box 174"/>
          <p:cNvSpPr txBox="1">
            <a:spLocks noChangeArrowheads="1"/>
          </p:cNvSpPr>
          <p:nvPr/>
        </p:nvSpPr>
        <p:spPr bwMode="auto">
          <a:xfrm>
            <a:off x="399433" y="1036701"/>
            <a:ext cx="51488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2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" y="5290515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" name="Text Box 174"/>
          <p:cNvSpPr txBox="1">
            <a:spLocks noChangeArrowheads="1"/>
          </p:cNvSpPr>
          <p:nvPr/>
        </p:nvSpPr>
        <p:spPr bwMode="auto">
          <a:xfrm>
            <a:off x="487200" y="5553150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2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2" y="6299033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 Box 174"/>
          <p:cNvSpPr txBox="1">
            <a:spLocks noChangeArrowheads="1"/>
          </p:cNvSpPr>
          <p:nvPr/>
        </p:nvSpPr>
        <p:spPr bwMode="auto">
          <a:xfrm>
            <a:off x="552327" y="6561668"/>
            <a:ext cx="63190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WIN BNPP</a:t>
            </a:r>
            <a:endParaRPr lang="fr-FR" b="1" i="1" dirty="0"/>
          </a:p>
        </p:txBody>
      </p:sp>
      <p:pic>
        <p:nvPicPr>
          <p:cNvPr id="536" name="Image 5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265527"/>
            <a:ext cx="261876" cy="343301"/>
          </a:xfrm>
          <a:prstGeom prst="rect">
            <a:avLst/>
          </a:prstGeom>
        </p:spPr>
      </p:pic>
      <p:cxnSp>
        <p:nvCxnSpPr>
          <p:cNvPr id="540" name="Connecteur en angle 539"/>
          <p:cNvCxnSpPr>
            <a:stCxn id="228" idx="3"/>
            <a:endCxn id="391" idx="1"/>
          </p:cNvCxnSpPr>
          <p:nvPr/>
        </p:nvCxnSpPr>
        <p:spPr>
          <a:xfrm flipV="1">
            <a:off x="5916735" y="2317007"/>
            <a:ext cx="559384" cy="288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41" name="Connecteur en angle 540"/>
          <p:cNvCxnSpPr>
            <a:stCxn id="228" idx="3"/>
          </p:cNvCxnSpPr>
          <p:nvPr/>
        </p:nvCxnSpPr>
        <p:spPr>
          <a:xfrm>
            <a:off x="5916735" y="2345866"/>
            <a:ext cx="567998" cy="3197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544" name="Groupe 543"/>
          <p:cNvGrpSpPr/>
          <p:nvPr/>
        </p:nvGrpSpPr>
        <p:grpSpPr>
          <a:xfrm>
            <a:off x="2021417" y="287159"/>
            <a:ext cx="1457118" cy="563446"/>
            <a:chOff x="3251870" y="4060428"/>
            <a:chExt cx="1544663" cy="664688"/>
          </a:xfrm>
        </p:grpSpPr>
        <p:sp>
          <p:nvSpPr>
            <p:cNvPr id="545" name="Rectangle à coins arrondis 544"/>
            <p:cNvSpPr/>
            <p:nvPr/>
          </p:nvSpPr>
          <p:spPr bwMode="auto">
            <a:xfrm>
              <a:off x="3251870" y="4087290"/>
              <a:ext cx="1544663" cy="637826"/>
            </a:xfrm>
            <a:prstGeom prst="roundRect">
              <a:avLst>
                <a:gd name="adj" fmla="val 3458"/>
              </a:avLst>
            </a:prstGeom>
            <a:gradFill flip="none" rotWithShape="1">
              <a:gsLst>
                <a:gs pos="0">
                  <a:srgbClr val="FFFFFF">
                    <a:lumMod val="95000"/>
                    <a:shade val="30000"/>
                    <a:satMod val="115000"/>
                  </a:srgbClr>
                </a:gs>
                <a:gs pos="9000">
                  <a:srgbClr val="FFFFFF">
                    <a:lumMod val="95000"/>
                    <a:shade val="67500"/>
                    <a:satMod val="115000"/>
                  </a:srgbClr>
                </a:gs>
                <a:gs pos="100000">
                  <a:srgbClr val="FFFFFF">
                    <a:lumMod val="9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7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6" name="ZoneTexte 21"/>
            <p:cNvSpPr txBox="1">
              <a:spLocks noChangeArrowheads="1"/>
            </p:cNvSpPr>
            <p:nvPr/>
          </p:nvSpPr>
          <p:spPr bwMode="auto">
            <a:xfrm>
              <a:off x="3251870" y="4060428"/>
              <a:ext cx="1529624" cy="2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</a:rPr>
                <a:t>Infra BNPINET</a:t>
              </a:r>
              <a:endParaRPr lang="fr-FR" sz="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2197466" y="492702"/>
            <a:ext cx="932894" cy="270701"/>
            <a:chOff x="2113212" y="6476648"/>
            <a:chExt cx="700896" cy="327550"/>
          </a:xfrm>
        </p:grpSpPr>
        <p:sp>
          <p:nvSpPr>
            <p:cNvPr id="548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9" name="Rectangle à coins arrondis 155"/>
            <p:cNvSpPr>
              <a:spLocks noChangeArrowheads="1"/>
            </p:cNvSpPr>
            <p:nvPr/>
          </p:nvSpPr>
          <p:spPr bwMode="auto">
            <a:xfrm>
              <a:off x="2113212" y="6476648"/>
              <a:ext cx="684606" cy="289743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BNPINET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3419872" y="1121821"/>
            <a:ext cx="671510" cy="452001"/>
            <a:chOff x="2117175" y="6462161"/>
            <a:chExt cx="696933" cy="342037"/>
          </a:xfrm>
          <a:solidFill>
            <a:srgbClr val="FFCCFF"/>
          </a:solidFill>
        </p:grpSpPr>
        <p:sp>
          <p:nvSpPr>
            <p:cNvPr id="551" name="Rectangle à coins arrondis 155"/>
            <p:cNvSpPr>
              <a:spLocks noChangeArrowheads="1"/>
            </p:cNvSpPr>
            <p:nvPr/>
          </p:nvSpPr>
          <p:spPr bwMode="auto">
            <a:xfrm>
              <a:off x="2129502" y="6514448"/>
              <a:ext cx="684606" cy="28975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2" name="Rectangle à coins arrondis 155"/>
            <p:cNvSpPr>
              <a:spLocks noChangeArrowheads="1"/>
            </p:cNvSpPr>
            <p:nvPr/>
          </p:nvSpPr>
          <p:spPr bwMode="auto">
            <a:xfrm>
              <a:off x="2117175" y="6462161"/>
              <a:ext cx="684606" cy="3187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tIns="36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Logs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err="1" smtClean="0">
                  <a:solidFill>
                    <a:srgbClr val="000000"/>
                  </a:solidFill>
                  <a:latin typeface="Arial" pitchFamily="34" charset="0"/>
                </a:rPr>
                <a:t>Agregator</a:t>
              </a:r>
              <a:endParaRPr lang="fr-FR" sz="7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 smtClean="0">
                  <a:solidFill>
                    <a:srgbClr val="000000"/>
                  </a:solidFill>
                  <a:latin typeface="Arial" pitchFamily="34" charset="0"/>
                </a:rPr>
                <a:t>ELK IPS</a:t>
              </a:r>
              <a:endParaRPr lang="fr-FR" sz="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564" name="ZoneTexte 563"/>
          <p:cNvSpPr txBox="1"/>
          <p:nvPr/>
        </p:nvSpPr>
        <p:spPr>
          <a:xfrm>
            <a:off x="0" y="-11538"/>
            <a:ext cx="52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Architecture Technique / </a:t>
            </a:r>
            <a:r>
              <a:rPr lang="fr-FR" b="1" dirty="0" err="1" smtClean="0"/>
              <a:t>MBanking</a:t>
            </a:r>
            <a:r>
              <a:rPr lang="fr-FR" b="1" dirty="0" smtClean="0"/>
              <a:t> / Release 1</a:t>
            </a:r>
            <a:endParaRPr lang="fr-FR" b="1" dirty="0"/>
          </a:p>
        </p:txBody>
      </p:sp>
      <p:sp>
        <p:nvSpPr>
          <p:cNvPr id="202" name="Rectangle à coins arrondis 155"/>
          <p:cNvSpPr>
            <a:spLocks noChangeArrowheads="1"/>
          </p:cNvSpPr>
          <p:nvPr/>
        </p:nvSpPr>
        <p:spPr bwMode="auto">
          <a:xfrm rot="16200000">
            <a:off x="1111900" y="5123425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152881" y="5007950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95314" y="4671582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(L0-R)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0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3" y="5586205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57" y="5344790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1406759" y="5271458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/>
          <p:cNvSpPr/>
          <p:nvPr/>
        </p:nvSpPr>
        <p:spPr>
          <a:xfrm>
            <a:off x="1191245" y="4662521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9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127773" y="5810154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2" name="Connecteur en angle 501"/>
          <p:cNvCxnSpPr>
            <a:stCxn id="500" idx="0"/>
            <a:endCxn id="206" idx="1"/>
          </p:cNvCxnSpPr>
          <p:nvPr/>
        </p:nvCxnSpPr>
        <p:spPr>
          <a:xfrm rot="5400000" flipH="1" flipV="1">
            <a:off x="800304" y="5120383"/>
            <a:ext cx="206995" cy="951111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99" name="Connecteur en angle 498"/>
          <p:cNvCxnSpPr>
            <a:stCxn id="206" idx="3"/>
          </p:cNvCxnSpPr>
          <p:nvPr/>
        </p:nvCxnSpPr>
        <p:spPr>
          <a:xfrm>
            <a:off x="1674656" y="5492440"/>
            <a:ext cx="623187" cy="1817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24" name="Rectangle à coins arrondis 155"/>
          <p:cNvSpPr>
            <a:spLocks noChangeArrowheads="1"/>
          </p:cNvSpPr>
          <p:nvPr/>
        </p:nvSpPr>
        <p:spPr bwMode="auto">
          <a:xfrm rot="16200000">
            <a:off x="5353979" y="1976851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5394960" y="1861376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27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12" y="2439631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6" y="2198216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1" name="Connecteur en angle 530"/>
          <p:cNvCxnSpPr/>
          <p:nvPr/>
        </p:nvCxnSpPr>
        <p:spPr>
          <a:xfrm flipV="1">
            <a:off x="2984017" y="2408419"/>
            <a:ext cx="2588756" cy="701123"/>
          </a:xfrm>
          <a:prstGeom prst="bentConnector3">
            <a:avLst>
              <a:gd name="adj1" fmla="val 29222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01" name="Connecteur en angle 300"/>
          <p:cNvCxnSpPr>
            <a:cxnSpLocks/>
            <a:stCxn id="430" idx="0"/>
            <a:endCxn id="549" idx="1"/>
          </p:cNvCxnSpPr>
          <p:nvPr/>
        </p:nvCxnSpPr>
        <p:spPr>
          <a:xfrm rot="5400000" flipH="1" flipV="1">
            <a:off x="1619004" y="547117"/>
            <a:ext cx="513149" cy="643776"/>
          </a:xfrm>
          <a:prstGeom prst="bentConnector2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3" name="Rectangle à coins arrondis 222"/>
          <p:cNvSpPr/>
          <p:nvPr/>
        </p:nvSpPr>
        <p:spPr bwMode="auto">
          <a:xfrm>
            <a:off x="4414812" y="3803639"/>
            <a:ext cx="4525988" cy="2993401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4419859" y="3812081"/>
            <a:ext cx="452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Environnement </a:t>
            </a:r>
            <a:r>
              <a:rPr lang="fr-FR" sz="900" b="1" dirty="0" err="1" smtClean="0">
                <a:solidFill>
                  <a:srgbClr val="000000"/>
                </a:solidFill>
                <a:latin typeface="Arial" pitchFamily="34" charset="0"/>
              </a:rPr>
              <a:t>Legacy</a:t>
            </a: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 ATLAS MAROC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156544" y="4023069"/>
            <a:ext cx="1085086" cy="2744669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157820" y="4031971"/>
            <a:ext cx="953067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Présentation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46" name="Rectangle à coins arrondis 155"/>
          <p:cNvSpPr>
            <a:spLocks noChangeArrowheads="1"/>
          </p:cNvSpPr>
          <p:nvPr/>
        </p:nvSpPr>
        <p:spPr bwMode="auto">
          <a:xfrm rot="16200000">
            <a:off x="4429184" y="4521696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470165" y="4406221"/>
            <a:ext cx="6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512598" y="4069853"/>
            <a:ext cx="606963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Hors Cloud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55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17" y="4984476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Image associ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41" y="4743061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4" descr="Image associé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4724043" y="4669729"/>
            <a:ext cx="120247" cy="15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Rectangle 258"/>
          <p:cNvSpPr/>
          <p:nvPr/>
        </p:nvSpPr>
        <p:spPr>
          <a:xfrm>
            <a:off x="4508529" y="4060792"/>
            <a:ext cx="611033" cy="1216328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62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445057" y="5208425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ectangle à coins arrondis 269"/>
          <p:cNvSpPr/>
          <p:nvPr/>
        </p:nvSpPr>
        <p:spPr bwMode="auto">
          <a:xfrm>
            <a:off x="6372082" y="4338416"/>
            <a:ext cx="879723" cy="240464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strike="sngStrike" kern="0" dirty="0" smtClean="0">
                <a:solidFill>
                  <a:srgbClr val="000000"/>
                </a:solidFill>
                <a:latin typeface="Arial" pitchFamily="34" charset="0"/>
              </a:rPr>
              <a:t>HORS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Agence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AIX 7.1 TL3</a:t>
            </a:r>
          </a:p>
        </p:txBody>
      </p:sp>
      <p:sp>
        <p:nvSpPr>
          <p:cNvPr id="271" name="Rectangle à coins arrondis 270"/>
          <p:cNvSpPr/>
          <p:nvPr/>
        </p:nvSpPr>
        <p:spPr bwMode="auto">
          <a:xfrm>
            <a:off x="5260847" y="4337532"/>
            <a:ext cx="950303" cy="2405528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Prés.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strike="sngStrike" kern="0" dirty="0" smtClean="0">
                <a:solidFill>
                  <a:srgbClr val="000000"/>
                </a:solidFill>
                <a:latin typeface="Arial" pitchFamily="34" charset="0"/>
              </a:rPr>
              <a:t>HORS</a:t>
            </a: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 Agence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AIX 7.1 TL3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73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52" y="4281570"/>
            <a:ext cx="273426" cy="3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Rectangle à coins arrondis 273"/>
          <p:cNvSpPr/>
          <p:nvPr/>
        </p:nvSpPr>
        <p:spPr bwMode="auto">
          <a:xfrm>
            <a:off x="7362019" y="4345425"/>
            <a:ext cx="1431330" cy="2397635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Serveur Data/Cobol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AIX 6.1 TL9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6" name="Rectangle 144"/>
          <p:cNvSpPr>
            <a:spLocks noChangeArrowheads="1"/>
          </p:cNvSpPr>
          <p:nvPr/>
        </p:nvSpPr>
        <p:spPr bwMode="auto">
          <a:xfrm>
            <a:off x="5291328" y="4852396"/>
            <a:ext cx="889838" cy="186026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IHS/WAS-ND-8.5.5.1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6?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" name="Rectangle 144"/>
          <p:cNvSpPr>
            <a:spLocks noChangeArrowheads="1"/>
          </p:cNvSpPr>
          <p:nvPr/>
        </p:nvSpPr>
        <p:spPr bwMode="auto">
          <a:xfrm>
            <a:off x="8140192" y="5293418"/>
            <a:ext cx="604752" cy="79415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0000"/>
                </a:solidFill>
                <a:latin typeface="Arial" pitchFamily="34" charset="0"/>
              </a:rPr>
              <a:t>Oracle </a:t>
            </a: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x?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8" name="AutoShape 273"/>
          <p:cNvSpPr>
            <a:spLocks noChangeArrowheads="1"/>
          </p:cNvSpPr>
          <p:nvPr/>
        </p:nvSpPr>
        <p:spPr bwMode="auto">
          <a:xfrm>
            <a:off x="8180451" y="5601670"/>
            <a:ext cx="537093" cy="2185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ATLAS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 rot="16200000">
            <a:off x="7575391" y="5586036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Cobol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2" name="AutoShape 273"/>
          <p:cNvSpPr>
            <a:spLocks noChangeArrowheads="1"/>
          </p:cNvSpPr>
          <p:nvPr/>
        </p:nvSpPr>
        <p:spPr bwMode="auto">
          <a:xfrm>
            <a:off x="8180450" y="5844086"/>
            <a:ext cx="537093" cy="21856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REFLET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93" name="Connecteur en angle 292"/>
          <p:cNvCxnSpPr>
            <a:cxnSpLocks/>
            <a:stCxn id="320" idx="2"/>
            <a:endCxn id="288" idx="2"/>
          </p:cNvCxnSpPr>
          <p:nvPr/>
        </p:nvCxnSpPr>
        <p:spPr>
          <a:xfrm>
            <a:off x="7742055" y="5442626"/>
            <a:ext cx="438396" cy="26832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2" name="Connecteur en angle 301"/>
          <p:cNvCxnSpPr>
            <a:cxnSpLocks/>
            <a:stCxn id="321" idx="2"/>
            <a:endCxn id="292" idx="2"/>
          </p:cNvCxnSpPr>
          <p:nvPr/>
        </p:nvCxnSpPr>
        <p:spPr>
          <a:xfrm>
            <a:off x="7742056" y="5862647"/>
            <a:ext cx="438394" cy="907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3" name="Rectangle 144"/>
          <p:cNvSpPr>
            <a:spLocks noChangeArrowheads="1"/>
          </p:cNvSpPr>
          <p:nvPr/>
        </p:nvSpPr>
        <p:spPr bwMode="auto">
          <a:xfrm>
            <a:off x="6406176" y="4852396"/>
            <a:ext cx="801498" cy="187352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WAS-ND-8.5.5.1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6?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06" name="Connecteur en angle 305"/>
          <p:cNvCxnSpPr>
            <a:cxnSpLocks/>
            <a:stCxn id="232" idx="3"/>
            <a:endCxn id="321" idx="0"/>
          </p:cNvCxnSpPr>
          <p:nvPr/>
        </p:nvCxnSpPr>
        <p:spPr>
          <a:xfrm>
            <a:off x="7159643" y="5273343"/>
            <a:ext cx="271686" cy="5893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7" name="Connecteur en angle 306"/>
          <p:cNvCxnSpPr>
            <a:stCxn id="257" idx="3"/>
            <a:endCxn id="368" idx="1"/>
          </p:cNvCxnSpPr>
          <p:nvPr/>
        </p:nvCxnSpPr>
        <p:spPr>
          <a:xfrm>
            <a:off x="4991940" y="4890711"/>
            <a:ext cx="441384" cy="633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2" name="Rectangle 311"/>
          <p:cNvSpPr/>
          <p:nvPr/>
        </p:nvSpPr>
        <p:spPr>
          <a:xfrm>
            <a:off x="6286434" y="4024846"/>
            <a:ext cx="1008376" cy="275187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6296502" y="4033746"/>
            <a:ext cx="928756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Business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7327392" y="4031856"/>
            <a:ext cx="1514236" cy="274486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15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30" y="4292166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Rectangle 315"/>
          <p:cNvSpPr/>
          <p:nvPr/>
        </p:nvSpPr>
        <p:spPr>
          <a:xfrm>
            <a:off x="7337774" y="4043833"/>
            <a:ext cx="1066226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Hors Cloud</a:t>
            </a:r>
          </a:p>
          <a:p>
            <a:pPr marL="87313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Data / Cobol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317" name="Image 3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80" y="4309337"/>
            <a:ext cx="244604" cy="320659"/>
          </a:xfrm>
          <a:prstGeom prst="rect">
            <a:avLst/>
          </a:prstGeom>
        </p:spPr>
      </p:pic>
      <p:cxnSp>
        <p:nvCxnSpPr>
          <p:cNvPr id="243" name="Connecteur en angle 242"/>
          <p:cNvCxnSpPr>
            <a:stCxn id="356" idx="2"/>
            <a:endCxn id="257" idx="0"/>
          </p:cNvCxnSpPr>
          <p:nvPr/>
        </p:nvCxnSpPr>
        <p:spPr>
          <a:xfrm rot="16200000" flipH="1">
            <a:off x="4052358" y="3951128"/>
            <a:ext cx="1143238" cy="440628"/>
          </a:xfrm>
          <a:prstGeom prst="bentConnector3">
            <a:avLst>
              <a:gd name="adj1" fmla="val 32311"/>
            </a:avLst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3029071" y="6873720"/>
            <a:ext cx="3303476" cy="780746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5" name="Connecteur droit 234"/>
          <p:cNvCxnSpPr/>
          <p:nvPr/>
        </p:nvCxnSpPr>
        <p:spPr>
          <a:xfrm>
            <a:off x="4806011" y="7214692"/>
            <a:ext cx="56799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6" name="Rectangle 235"/>
          <p:cNvSpPr/>
          <p:nvPr/>
        </p:nvSpPr>
        <p:spPr>
          <a:xfrm>
            <a:off x="5339817" y="7117631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SQL* et 3270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3096426" y="7445101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600011" y="7357004"/>
            <a:ext cx="1259944" cy="176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(Flux </a:t>
            </a:r>
            <a:r>
              <a:rPr lang="fr-FR" sz="700" dirty="0" err="1" smtClean="0">
                <a:solidFill>
                  <a:prstClr val="black"/>
                </a:solidFill>
              </a:rPr>
              <a:t>OpenID</a:t>
            </a:r>
            <a:r>
              <a:rPr lang="fr-FR" sz="700" dirty="0" smtClean="0">
                <a:solidFill>
                  <a:prstClr val="black"/>
                </a:solidFill>
              </a:rPr>
              <a:t> </a:t>
            </a:r>
            <a:r>
              <a:rPr lang="fr-FR" sz="700" dirty="0" err="1" smtClean="0">
                <a:solidFill>
                  <a:prstClr val="black"/>
                </a:solidFill>
              </a:rPr>
              <a:t>Connect</a:t>
            </a:r>
            <a:r>
              <a:rPr lang="fr-FR" sz="700" dirty="0" smtClean="0">
                <a:solidFill>
                  <a:prstClr val="black"/>
                </a:solidFill>
              </a:rPr>
              <a:t>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39" name="Connecteur droit 238"/>
          <p:cNvCxnSpPr/>
          <p:nvPr/>
        </p:nvCxnSpPr>
        <p:spPr>
          <a:xfrm>
            <a:off x="3096426" y="7312903"/>
            <a:ext cx="567995" cy="0"/>
          </a:xfrm>
          <a:prstGeom prst="line">
            <a:avLst/>
          </a:prstGeom>
          <a:ln w="6350" cmpd="sng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00011" y="6866726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Nouveaux</a:t>
            </a:r>
          </a:p>
          <a:p>
            <a:r>
              <a:rPr lang="fr-FR" sz="700" dirty="0" smtClean="0">
                <a:solidFill>
                  <a:prstClr val="black"/>
                </a:solidFill>
              </a:rPr>
              <a:t>composants/déploiements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1" name="Connecteur droit 240"/>
          <p:cNvCxnSpPr/>
          <p:nvPr/>
        </p:nvCxnSpPr>
        <p:spPr>
          <a:xfrm>
            <a:off x="3096426" y="7191313"/>
            <a:ext cx="567995" cy="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3600011" y="7094252"/>
            <a:ext cx="415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>
            <a:off x="4806011" y="7099251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5339817" y="7002190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RMI-IIOP et Socket TCP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1" name="Connecteur droit 250"/>
          <p:cNvCxnSpPr/>
          <p:nvPr/>
        </p:nvCxnSpPr>
        <p:spPr>
          <a:xfrm>
            <a:off x="3096426" y="7572098"/>
            <a:ext cx="567995" cy="0"/>
          </a:xfrm>
          <a:prstGeom prst="line">
            <a:avLst/>
          </a:prstGeom>
          <a:ln w="6350" cmpd="sng">
            <a:solidFill>
              <a:srgbClr val="0070C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600011" y="7484001"/>
            <a:ext cx="8723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HTTPS (SAML v2.0)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54" name="Connecteur droit 253"/>
          <p:cNvCxnSpPr/>
          <p:nvPr/>
        </p:nvCxnSpPr>
        <p:spPr>
          <a:xfrm>
            <a:off x="4806011" y="6988692"/>
            <a:ext cx="567995" cy="0"/>
          </a:xfrm>
          <a:prstGeom prst="line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5339817" y="6897819"/>
            <a:ext cx="6495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261" name="Connecteur en angle 260"/>
          <p:cNvCxnSpPr>
            <a:stCxn id="330" idx="0"/>
            <a:endCxn id="551" idx="2"/>
          </p:cNvCxnSpPr>
          <p:nvPr/>
        </p:nvCxnSpPr>
        <p:spPr>
          <a:xfrm rot="5400000" flipH="1" flipV="1">
            <a:off x="2731490" y="1416018"/>
            <a:ext cx="872272" cy="1187880"/>
          </a:xfrm>
          <a:prstGeom prst="bentConnector3">
            <a:avLst>
              <a:gd name="adj1" fmla="val 6048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4" name="Connecteur en angle 263"/>
          <p:cNvCxnSpPr>
            <a:stCxn id="360" idx="0"/>
          </p:cNvCxnSpPr>
          <p:nvPr/>
        </p:nvCxnSpPr>
        <p:spPr>
          <a:xfrm rot="16200000" flipV="1">
            <a:off x="3466219" y="1959523"/>
            <a:ext cx="1506108" cy="734706"/>
          </a:xfrm>
          <a:prstGeom prst="bentConnector3">
            <a:avLst>
              <a:gd name="adj1" fmla="val 7698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7" name="Connecteur en angle 266"/>
          <p:cNvCxnSpPr/>
          <p:nvPr/>
        </p:nvCxnSpPr>
        <p:spPr>
          <a:xfrm rot="5400000" flipH="1" flipV="1">
            <a:off x="770591" y="5106506"/>
            <a:ext cx="273445" cy="9124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0" name="Connecteur en angle 349"/>
          <p:cNvCxnSpPr/>
          <p:nvPr/>
        </p:nvCxnSpPr>
        <p:spPr>
          <a:xfrm rot="5400000" flipH="1" flipV="1">
            <a:off x="895067" y="2743811"/>
            <a:ext cx="414215" cy="8121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1" name="Connecteur en angle 350"/>
          <p:cNvCxnSpPr>
            <a:stCxn id="496" idx="3"/>
            <a:endCxn id="356" idx="1"/>
          </p:cNvCxnSpPr>
          <p:nvPr/>
        </p:nvCxnSpPr>
        <p:spPr>
          <a:xfrm>
            <a:off x="2984017" y="3255269"/>
            <a:ext cx="1255991" cy="1809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33" name="Groupe 232"/>
          <p:cNvGrpSpPr/>
          <p:nvPr/>
        </p:nvGrpSpPr>
        <p:grpSpPr>
          <a:xfrm>
            <a:off x="350417" y="3356992"/>
            <a:ext cx="909215" cy="1114926"/>
            <a:chOff x="291380" y="1234735"/>
            <a:chExt cx="909215" cy="1114926"/>
          </a:xfrm>
        </p:grpSpPr>
        <p:pic>
          <p:nvPicPr>
            <p:cNvPr id="26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>
            <a:xfrm>
              <a:off x="291380" y="1764886"/>
              <a:ext cx="9092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Mobile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APP </a:t>
              </a:r>
              <a:r>
                <a:rPr lang="fr-FR" sz="800" b="1" dirty="0" err="1" smtClean="0">
                  <a:solidFill>
                    <a:srgbClr val="000000"/>
                  </a:solidFill>
                  <a:latin typeface="Arial" pitchFamily="34" charset="0"/>
                </a:rPr>
                <a:t>React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 Native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IOS + Android</a:t>
              </a:r>
            </a:p>
          </p:txBody>
        </p:sp>
        <p:pic>
          <p:nvPicPr>
            <p:cNvPr id="266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8" name="AutoShape 273"/>
          <p:cNvSpPr>
            <a:spLocks noChangeArrowheads="1"/>
          </p:cNvSpPr>
          <p:nvPr/>
        </p:nvSpPr>
        <p:spPr bwMode="auto">
          <a:xfrm>
            <a:off x="202872" y="3555325"/>
            <a:ext cx="336680" cy="327259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2" name="Rectangle 169"/>
          <p:cNvSpPr>
            <a:spLocks noChangeArrowheads="1"/>
          </p:cNvSpPr>
          <p:nvPr/>
        </p:nvSpPr>
        <p:spPr bwMode="auto">
          <a:xfrm>
            <a:off x="6629400" y="5168037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Middleware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4" name="Rectangle 169"/>
          <p:cNvSpPr>
            <a:spLocks noChangeArrowheads="1"/>
          </p:cNvSpPr>
          <p:nvPr/>
        </p:nvSpPr>
        <p:spPr bwMode="auto">
          <a:xfrm>
            <a:off x="6465221" y="5417484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Produits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0" name="Rectangle 144"/>
          <p:cNvSpPr>
            <a:spLocks noChangeArrowheads="1"/>
          </p:cNvSpPr>
          <p:nvPr/>
        </p:nvSpPr>
        <p:spPr bwMode="auto">
          <a:xfrm rot="16200000">
            <a:off x="7393002" y="5287262"/>
            <a:ext cx="387378" cy="31072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UNIKIX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Jour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1" name="Rectangle 144"/>
          <p:cNvSpPr>
            <a:spLocks noChangeArrowheads="1"/>
          </p:cNvSpPr>
          <p:nvPr/>
        </p:nvSpPr>
        <p:spPr bwMode="auto">
          <a:xfrm rot="16200000">
            <a:off x="7393003" y="5707283"/>
            <a:ext cx="387378" cy="310727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UNIKIX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Nuit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5" name="Rectangle 169"/>
          <p:cNvSpPr>
            <a:spLocks noChangeArrowheads="1"/>
          </p:cNvSpPr>
          <p:nvPr/>
        </p:nvSpPr>
        <p:spPr bwMode="auto">
          <a:xfrm>
            <a:off x="5604119" y="5168037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Middleware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63" name="Connecteur en angle 362"/>
          <p:cNvCxnSpPr/>
          <p:nvPr/>
        </p:nvCxnSpPr>
        <p:spPr>
          <a:xfrm rot="16200000" flipH="1">
            <a:off x="4023011" y="4046718"/>
            <a:ext cx="1110850" cy="223714"/>
          </a:xfrm>
          <a:prstGeom prst="bentConnector3">
            <a:avLst>
              <a:gd name="adj1" fmla="val 29421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68" name="Rectangle 169"/>
          <p:cNvSpPr>
            <a:spLocks noChangeArrowheads="1"/>
          </p:cNvSpPr>
          <p:nvPr/>
        </p:nvSpPr>
        <p:spPr bwMode="auto">
          <a:xfrm>
            <a:off x="5433324" y="5433533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Produits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69" name="Connecteur en angle 368"/>
          <p:cNvCxnSpPr>
            <a:stCxn id="368" idx="3"/>
            <a:endCxn id="304" idx="1"/>
          </p:cNvCxnSpPr>
          <p:nvPr/>
        </p:nvCxnSpPr>
        <p:spPr>
          <a:xfrm flipV="1">
            <a:off x="6095167" y="5510890"/>
            <a:ext cx="370054" cy="1349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17" name="Rectangle à coins arrondis 216"/>
          <p:cNvSpPr/>
          <p:nvPr/>
        </p:nvSpPr>
        <p:spPr>
          <a:xfrm>
            <a:off x="9188987" y="4830396"/>
            <a:ext cx="1584176" cy="7586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Projet de migration Linux en attente. </a:t>
            </a:r>
          </a:p>
        </p:txBody>
      </p:sp>
      <p:pic>
        <p:nvPicPr>
          <p:cNvPr id="40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078815" y="6679520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6224949" y="6680575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7266230" y="6679687"/>
            <a:ext cx="236135" cy="1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4027371" y="3613197"/>
            <a:ext cx="251844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Rectangle à coins arrondis 444"/>
          <p:cNvSpPr/>
          <p:nvPr/>
        </p:nvSpPr>
        <p:spPr>
          <a:xfrm>
            <a:off x="9180974" y="2401177"/>
            <a:ext cx="1961289" cy="8604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Flux vers SAB et vers Atlas  doivent passer obligatoirement par SELFI : OK</a:t>
            </a:r>
            <a:endParaRPr lang="fr-FR" sz="1200" dirty="0"/>
          </a:p>
        </p:txBody>
      </p:sp>
      <p:cxnSp>
        <p:nvCxnSpPr>
          <p:cNvPr id="452" name="Connecteur en angle 451"/>
          <p:cNvCxnSpPr>
            <a:stCxn id="451" idx="3"/>
            <a:endCxn id="450" idx="1"/>
          </p:cNvCxnSpPr>
          <p:nvPr/>
        </p:nvCxnSpPr>
        <p:spPr>
          <a:xfrm>
            <a:off x="6107191" y="5931933"/>
            <a:ext cx="353893" cy="300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55" name="Connecteur en angle 454"/>
          <p:cNvCxnSpPr>
            <a:stCxn id="255" idx="2"/>
            <a:endCxn id="451" idx="1"/>
          </p:cNvCxnSpPr>
          <p:nvPr/>
        </p:nvCxnSpPr>
        <p:spPr>
          <a:xfrm rot="16200000" flipH="1">
            <a:off x="4722995" y="5209580"/>
            <a:ext cx="820234" cy="624472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55" name="Connecteur en angle 554"/>
          <p:cNvCxnSpPr>
            <a:stCxn id="228" idx="3"/>
            <a:endCxn id="492" idx="1"/>
          </p:cNvCxnSpPr>
          <p:nvPr/>
        </p:nvCxnSpPr>
        <p:spPr>
          <a:xfrm>
            <a:off x="5916735" y="2345866"/>
            <a:ext cx="554963" cy="657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6" name="AutoShape 273"/>
          <p:cNvSpPr>
            <a:spLocks noChangeArrowheads="1"/>
          </p:cNvSpPr>
          <p:nvPr/>
        </p:nvSpPr>
        <p:spPr bwMode="auto">
          <a:xfrm>
            <a:off x="7992674" y="2924944"/>
            <a:ext cx="619910" cy="241306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Customer</a:t>
            </a:r>
          </a:p>
        </p:txBody>
      </p:sp>
      <p:cxnSp>
        <p:nvCxnSpPr>
          <p:cNvPr id="567" name="Connecteur en angle 566"/>
          <p:cNvCxnSpPr>
            <a:cxnSpLocks/>
            <a:stCxn id="492" idx="3"/>
            <a:endCxn id="566" idx="2"/>
          </p:cNvCxnSpPr>
          <p:nvPr/>
        </p:nvCxnSpPr>
        <p:spPr>
          <a:xfrm>
            <a:off x="7338848" y="3002978"/>
            <a:ext cx="653826" cy="4261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94" name="Connecteur en angle 593"/>
          <p:cNvCxnSpPr>
            <a:endCxn id="593" idx="1"/>
          </p:cNvCxnSpPr>
          <p:nvPr/>
        </p:nvCxnSpPr>
        <p:spPr>
          <a:xfrm rot="16200000" flipH="1">
            <a:off x="4523854" y="5219977"/>
            <a:ext cx="1173470" cy="672732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97" name="Connecteur en angle 596"/>
          <p:cNvCxnSpPr>
            <a:stCxn id="593" idx="3"/>
            <a:endCxn id="448" idx="1"/>
          </p:cNvCxnSpPr>
          <p:nvPr/>
        </p:nvCxnSpPr>
        <p:spPr>
          <a:xfrm>
            <a:off x="6108798" y="6143078"/>
            <a:ext cx="356423" cy="250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08" name="Connecteur droit 607"/>
          <p:cNvCxnSpPr/>
          <p:nvPr/>
        </p:nvCxnSpPr>
        <p:spPr>
          <a:xfrm>
            <a:off x="4806011" y="7331924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9" name="Rectangle 608"/>
          <p:cNvSpPr/>
          <p:nvPr/>
        </p:nvSpPr>
        <p:spPr>
          <a:xfrm>
            <a:off x="5339817" y="7234863"/>
            <a:ext cx="5020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CFT/PGP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611" name="Connecteur en angle 610"/>
          <p:cNvCxnSpPr>
            <a:stCxn id="619" idx="2"/>
            <a:endCxn id="444" idx="0"/>
          </p:cNvCxnSpPr>
          <p:nvPr/>
        </p:nvCxnSpPr>
        <p:spPr>
          <a:xfrm rot="16200000" flipH="1">
            <a:off x="5730466" y="2680465"/>
            <a:ext cx="1062294" cy="2881476"/>
          </a:xfrm>
          <a:prstGeom prst="bentConnector3">
            <a:avLst>
              <a:gd name="adj1" fmla="val 23220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19" name="ZoneTexte 618"/>
          <p:cNvSpPr txBox="1"/>
          <p:nvPr/>
        </p:nvSpPr>
        <p:spPr>
          <a:xfrm>
            <a:off x="4579545" y="3282279"/>
            <a:ext cx="48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CFT</a:t>
            </a:r>
          </a:p>
        </p:txBody>
      </p:sp>
      <p:sp>
        <p:nvSpPr>
          <p:cNvPr id="620" name="Ellipse 619"/>
          <p:cNvSpPr/>
          <p:nvPr/>
        </p:nvSpPr>
        <p:spPr>
          <a:xfrm>
            <a:off x="4615531" y="3246738"/>
            <a:ext cx="376409" cy="33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0" name="Rectangle 169"/>
          <p:cNvSpPr>
            <a:spLocks noChangeArrowheads="1"/>
          </p:cNvSpPr>
          <p:nvPr/>
        </p:nvSpPr>
        <p:spPr bwMode="auto">
          <a:xfrm>
            <a:off x="6480343" y="1831722"/>
            <a:ext cx="841724" cy="270333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Configuration Appli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Spring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 Cloud Config</a:t>
            </a:r>
          </a:p>
        </p:txBody>
      </p:sp>
      <p:cxnSp>
        <p:nvCxnSpPr>
          <p:cNvPr id="300" name="Connecteur en angle 299"/>
          <p:cNvCxnSpPr>
            <a:stCxn id="228" idx="3"/>
            <a:endCxn id="280" idx="1"/>
          </p:cNvCxnSpPr>
          <p:nvPr/>
        </p:nvCxnSpPr>
        <p:spPr>
          <a:xfrm flipV="1">
            <a:off x="5916735" y="1966889"/>
            <a:ext cx="563608" cy="37897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311" name="Picture 5" descr="\\bdss00900006\Gestion Documentaire RA\DSI RA_TESTS &amp; SOCLES\Livrables demandes\IRB-03247_Plateforme_Mikasa\03-Préparation\05-Valider l'architecture\icon-fichie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44" y="1690151"/>
            <a:ext cx="179672" cy="2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5" descr="\\bdss00900006\Gestion Documentaire RA\DSI RA_TESTS &amp; SOCLES\Livrables demandes\IRB-03247_Plateforme_Mikasa\03-Préparation\05-Valider l'architecture\icon-fichie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91" y="1798278"/>
            <a:ext cx="179672" cy="2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" name="Groupe 276"/>
          <p:cNvGrpSpPr/>
          <p:nvPr/>
        </p:nvGrpSpPr>
        <p:grpSpPr>
          <a:xfrm>
            <a:off x="2041560" y="1136637"/>
            <a:ext cx="653951" cy="427476"/>
            <a:chOff x="2650864" y="5175511"/>
            <a:chExt cx="708230" cy="311425"/>
          </a:xfrm>
        </p:grpSpPr>
        <p:sp>
          <p:nvSpPr>
            <p:cNvPr id="285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6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Mail IRIS v4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89" name="Groupe 288"/>
          <p:cNvGrpSpPr/>
          <p:nvPr/>
        </p:nvGrpSpPr>
        <p:grpSpPr>
          <a:xfrm>
            <a:off x="2710840" y="1124743"/>
            <a:ext cx="674214" cy="440287"/>
            <a:chOff x="2650865" y="5175511"/>
            <a:chExt cx="708229" cy="311425"/>
          </a:xfrm>
        </p:grpSpPr>
        <p:sp>
          <p:nvSpPr>
            <p:cNvPr id="291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4" name="Rectangle à coins arrondis 155"/>
            <p:cNvSpPr>
              <a:spLocks noChangeArrowheads="1"/>
            </p:cNvSpPr>
            <p:nvPr/>
          </p:nvSpPr>
          <p:spPr bwMode="auto">
            <a:xfrm>
              <a:off x="2650865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ctr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SMS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ATRAIT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cxnSp>
        <p:nvCxnSpPr>
          <p:cNvPr id="309" name="Connecteur en angle 308"/>
          <p:cNvCxnSpPr>
            <a:stCxn id="375" idx="0"/>
            <a:endCxn id="552" idx="3"/>
          </p:cNvCxnSpPr>
          <p:nvPr/>
        </p:nvCxnSpPr>
        <p:spPr>
          <a:xfrm rot="16200000" flipV="1">
            <a:off x="5460662" y="-48742"/>
            <a:ext cx="60617" cy="2822929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63" name="Rectangle à coins arrondis 262"/>
          <p:cNvSpPr/>
          <p:nvPr/>
        </p:nvSpPr>
        <p:spPr>
          <a:xfrm>
            <a:off x="-2065697" y="1618105"/>
            <a:ext cx="1981953" cy="510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En production, Plateforme ELK IPS : OK</a:t>
            </a:r>
          </a:p>
        </p:txBody>
      </p:sp>
      <p:sp>
        <p:nvSpPr>
          <p:cNvPr id="269" name="Rectangle à coins arrondis 268"/>
          <p:cNvSpPr/>
          <p:nvPr/>
        </p:nvSpPr>
        <p:spPr>
          <a:xfrm>
            <a:off x="9196881" y="5652120"/>
            <a:ext cx="1754467" cy="12220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Détailler les services à développer et/ou à déployer sur l’infra </a:t>
            </a:r>
            <a:r>
              <a:rPr lang="fr-FR" sz="1200" dirty="0" err="1"/>
              <a:t>Legacy</a:t>
            </a:r>
            <a:r>
              <a:rPr lang="fr-FR" sz="1200" dirty="0"/>
              <a:t> Atlas : OK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3165256" y="6938487"/>
            <a:ext cx="396631" cy="1538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/>
          </a:p>
        </p:txBody>
      </p:sp>
      <p:sp>
        <p:nvSpPr>
          <p:cNvPr id="281" name="Rectangle 280"/>
          <p:cNvSpPr/>
          <p:nvPr/>
        </p:nvSpPr>
        <p:spPr>
          <a:xfrm>
            <a:off x="3600011" y="7237860"/>
            <a:ext cx="8354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REST JSON/HTTPS</a:t>
            </a:r>
            <a:endParaRPr lang="fr-FR" sz="700" dirty="0">
              <a:solidFill>
                <a:prstClr val="black"/>
              </a:solidFill>
            </a:endParaRPr>
          </a:p>
        </p:txBody>
      </p:sp>
      <p:sp>
        <p:nvSpPr>
          <p:cNvPr id="282" name="Rectangle à coins arrondis 281"/>
          <p:cNvSpPr/>
          <p:nvPr/>
        </p:nvSpPr>
        <p:spPr>
          <a:xfrm>
            <a:off x="-1980727" y="2452526"/>
            <a:ext cx="1899570" cy="660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Corrélation ID créé par le 1er service appelé. API </a:t>
            </a:r>
            <a:r>
              <a:rPr lang="fr-FR" sz="1200" dirty="0" smtClean="0"/>
              <a:t>Raiser.</a:t>
            </a:r>
            <a:endParaRPr lang="fr-FR" sz="1200" dirty="0"/>
          </a:p>
        </p:txBody>
      </p:sp>
      <p:sp>
        <p:nvSpPr>
          <p:cNvPr id="283" name="Rectangle à coins arrondis 282"/>
          <p:cNvSpPr/>
          <p:nvPr/>
        </p:nvSpPr>
        <p:spPr>
          <a:xfrm>
            <a:off x="-1944725" y="4122730"/>
            <a:ext cx="1800465" cy="45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Architecture applicative  mobile ?</a:t>
            </a:r>
            <a:endParaRPr lang="fr-FR" sz="1200" dirty="0"/>
          </a:p>
        </p:txBody>
      </p:sp>
      <p:sp>
        <p:nvSpPr>
          <p:cNvPr id="284" name="Rectangle à coins arrondis 283"/>
          <p:cNvSpPr/>
          <p:nvPr/>
        </p:nvSpPr>
        <p:spPr>
          <a:xfrm>
            <a:off x="9196881" y="1609089"/>
            <a:ext cx="1584176" cy="6980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Flux vers Multicanal ne passent pas par SELFI : OK</a:t>
            </a:r>
          </a:p>
        </p:txBody>
      </p:sp>
      <p:sp>
        <p:nvSpPr>
          <p:cNvPr id="310" name="Rectangle à coins arrondis 309"/>
          <p:cNvSpPr/>
          <p:nvPr/>
        </p:nvSpPr>
        <p:spPr>
          <a:xfrm>
            <a:off x="9180975" y="3361621"/>
            <a:ext cx="1872473" cy="108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Etudier la volumétrie des nouveaux appels à Atlas. Déterminer les impacts sur les ressources d’infrastructure.</a:t>
            </a:r>
            <a:endParaRPr lang="fr-FR" sz="1200" dirty="0"/>
          </a:p>
        </p:txBody>
      </p:sp>
      <p:sp>
        <p:nvSpPr>
          <p:cNvPr id="348" name="Rectangle à coins arrondis 347"/>
          <p:cNvSpPr/>
          <p:nvPr/>
        </p:nvSpPr>
        <p:spPr>
          <a:xfrm>
            <a:off x="9222108" y="637963"/>
            <a:ext cx="1584176" cy="85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Archivage des logs d’activité. Compliance. Sécurité IRB ?</a:t>
            </a:r>
            <a:endParaRPr lang="fr-FR" sz="1200" dirty="0"/>
          </a:p>
        </p:txBody>
      </p:sp>
      <p:sp>
        <p:nvSpPr>
          <p:cNvPr id="352" name="Rectangle à coins arrondis 351"/>
          <p:cNvSpPr/>
          <p:nvPr/>
        </p:nvSpPr>
        <p:spPr>
          <a:xfrm>
            <a:off x="-1980727" y="3339141"/>
            <a:ext cx="1836467" cy="6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Transco</a:t>
            </a:r>
            <a:r>
              <a:rPr lang="fr-FR" sz="1200" dirty="0" smtClean="0"/>
              <a:t> du code agent BMCINET vers le code agent Atlas</a:t>
            </a:r>
            <a:endParaRPr lang="fr-FR" sz="1200" dirty="0"/>
          </a:p>
        </p:txBody>
      </p:sp>
      <p:sp>
        <p:nvSpPr>
          <p:cNvPr id="357" name="Rectangle à coins arrondis 356"/>
          <p:cNvSpPr/>
          <p:nvPr/>
        </p:nvSpPr>
        <p:spPr>
          <a:xfrm>
            <a:off x="-2065697" y="526885"/>
            <a:ext cx="1984540" cy="742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Cache : Réplication de la connexion utilisateur sur les différentes instances</a:t>
            </a:r>
            <a:endParaRPr lang="fr-FR" sz="1200" dirty="0"/>
          </a:p>
        </p:txBody>
      </p:sp>
      <p:sp>
        <p:nvSpPr>
          <p:cNvPr id="367" name="Rectangle à coins arrondis 366"/>
          <p:cNvSpPr/>
          <p:nvPr/>
        </p:nvSpPr>
        <p:spPr>
          <a:xfrm>
            <a:off x="-2346302" y="5407972"/>
            <a:ext cx="2202041" cy="5024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Faisabilité du chiffrement SSL / HTTPS  côté Atlas? OK</a:t>
            </a:r>
          </a:p>
        </p:txBody>
      </p:sp>
      <p:sp>
        <p:nvSpPr>
          <p:cNvPr id="373" name="Rectangle 169"/>
          <p:cNvSpPr>
            <a:spLocks noChangeArrowheads="1"/>
          </p:cNvSpPr>
          <p:nvPr/>
        </p:nvSpPr>
        <p:spPr bwMode="auto">
          <a:xfrm>
            <a:off x="6461084" y="5650637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7" name="Rectangle 169"/>
          <p:cNvSpPr>
            <a:spLocks noChangeArrowheads="1"/>
          </p:cNvSpPr>
          <p:nvPr/>
        </p:nvSpPr>
        <p:spPr bwMode="auto">
          <a:xfrm>
            <a:off x="5445348" y="5643465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8" name="Connecteur en angle 377"/>
          <p:cNvCxnSpPr>
            <a:stCxn id="377" idx="3"/>
            <a:endCxn id="373" idx="1"/>
          </p:cNvCxnSpPr>
          <p:nvPr/>
        </p:nvCxnSpPr>
        <p:spPr>
          <a:xfrm>
            <a:off x="6107191" y="5734315"/>
            <a:ext cx="353893" cy="97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50" name="Rectangle 169"/>
          <p:cNvSpPr>
            <a:spLocks noChangeArrowheads="1"/>
          </p:cNvSpPr>
          <p:nvPr/>
        </p:nvSpPr>
        <p:spPr bwMode="auto">
          <a:xfrm>
            <a:off x="6461084" y="5868575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Soldes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1" name="Rectangle 169"/>
          <p:cNvSpPr>
            <a:spLocks noChangeArrowheads="1"/>
          </p:cNvSpPr>
          <p:nvPr/>
        </p:nvSpPr>
        <p:spPr bwMode="auto">
          <a:xfrm>
            <a:off x="5445348" y="5841083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Soldes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3" name="Rectangle 169"/>
          <p:cNvSpPr>
            <a:spLocks noChangeArrowheads="1"/>
          </p:cNvSpPr>
          <p:nvPr/>
        </p:nvSpPr>
        <p:spPr bwMode="auto">
          <a:xfrm>
            <a:off x="5446955" y="6052228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Hist. Opérations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79" name="Connecteur en angle 378"/>
          <p:cNvCxnSpPr>
            <a:endCxn id="377" idx="1"/>
          </p:cNvCxnSpPr>
          <p:nvPr/>
        </p:nvCxnSpPr>
        <p:spPr>
          <a:xfrm rot="16200000" flipH="1">
            <a:off x="4791029" y="5079996"/>
            <a:ext cx="734228" cy="574409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3" name="Rectangle 169"/>
          <p:cNvSpPr>
            <a:spLocks noChangeArrowheads="1"/>
          </p:cNvSpPr>
          <p:nvPr/>
        </p:nvSpPr>
        <p:spPr bwMode="auto">
          <a:xfrm rot="16200000">
            <a:off x="10925614" y="5591541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ORION</a:t>
            </a:r>
            <a:endParaRPr lang="fr-FR" sz="12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4" name="Rectangle 169"/>
          <p:cNvSpPr>
            <a:spLocks noChangeArrowheads="1"/>
          </p:cNvSpPr>
          <p:nvPr/>
        </p:nvSpPr>
        <p:spPr bwMode="auto">
          <a:xfrm rot="16200000">
            <a:off x="11194441" y="5572925"/>
            <a:ext cx="651901" cy="21860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Services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 smtClean="0">
                <a:solidFill>
                  <a:srgbClr val="000000"/>
                </a:solidFill>
                <a:latin typeface="Arial" pitchFamily="34" charset="0"/>
              </a:rPr>
              <a:t>NOYAU</a:t>
            </a:r>
            <a:endParaRPr lang="fr-FR" sz="12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7" name="Rectangle à coins arrondis 396"/>
          <p:cNvSpPr/>
          <p:nvPr/>
        </p:nvSpPr>
        <p:spPr>
          <a:xfrm>
            <a:off x="10674630" y="1600831"/>
            <a:ext cx="1584176" cy="895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Appel Localisation sur infra Customer Journey (Canal et Multicanal)</a:t>
            </a:r>
            <a:endParaRPr lang="fr-FR" sz="1200" dirty="0"/>
          </a:p>
        </p:txBody>
      </p:sp>
      <p:grpSp>
        <p:nvGrpSpPr>
          <p:cNvPr id="398" name="Groupe 397"/>
          <p:cNvGrpSpPr/>
          <p:nvPr/>
        </p:nvGrpSpPr>
        <p:grpSpPr>
          <a:xfrm>
            <a:off x="5498734" y="441056"/>
            <a:ext cx="1542146" cy="453003"/>
            <a:chOff x="2650864" y="5175511"/>
            <a:chExt cx="708230" cy="311425"/>
          </a:xfrm>
        </p:grpSpPr>
        <p:sp>
          <p:nvSpPr>
            <p:cNvPr id="399" name="Rectangle à coins arrondis 155"/>
            <p:cNvSpPr>
              <a:spLocks noChangeArrowheads="1"/>
            </p:cNvSpPr>
            <p:nvPr/>
          </p:nvSpPr>
          <p:spPr bwMode="auto">
            <a:xfrm>
              <a:off x="2674491" y="5197189"/>
              <a:ext cx="684603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 b="1">
                <a:solidFill>
                  <a:srgbClr val="000000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0" name="Rectangle à coins arrondis 155"/>
            <p:cNvSpPr>
              <a:spLocks noChangeArrowheads="1"/>
            </p:cNvSpPr>
            <p:nvPr/>
          </p:nvSpPr>
          <p:spPr bwMode="auto">
            <a:xfrm>
              <a:off x="2650864" y="5175511"/>
              <a:ext cx="684605" cy="289747"/>
            </a:xfrm>
            <a:prstGeom prst="roundRect">
              <a:avLst>
                <a:gd name="adj" fmla="val 16667"/>
              </a:avLst>
            </a:prstGeom>
            <a:solidFill>
              <a:srgbClr val="DAE6FE"/>
            </a:solidFill>
            <a:ln w="9525" algn="ctr">
              <a:solidFill>
                <a:srgbClr val="B1CAFD"/>
              </a:solidFill>
              <a:round/>
              <a:headEnd/>
              <a:tailEnd/>
            </a:ln>
          </p:spPr>
          <p:txBody>
            <a:bodyPr tIns="18000" anchor="t" anchorCtr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900" b="1" dirty="0" smtClean="0">
                  <a:solidFill>
                    <a:srgbClr val="000000"/>
                  </a:solidFill>
                  <a:latin typeface="Arial" pitchFamily="34" charset="0"/>
                </a:rPr>
                <a:t>Customer Journey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95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3" y="630931"/>
            <a:ext cx="1054164" cy="19435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Localisation Agence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461614" y="347639"/>
            <a:ext cx="1667711" cy="58723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481227" y="357589"/>
            <a:ext cx="936456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A&amp;D 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L2-LE)</a:t>
            </a:r>
            <a:endParaRPr lang="fr-FR" sz="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03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5364088" y="842423"/>
            <a:ext cx="208685" cy="15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86" y="5399394"/>
            <a:ext cx="829938" cy="604969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Admin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 Client,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Habilitations,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Statistiques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7" name="AutoShape 273"/>
          <p:cNvSpPr>
            <a:spLocks noChangeArrowheads="1"/>
          </p:cNvSpPr>
          <p:nvPr/>
        </p:nvSpPr>
        <p:spPr bwMode="auto">
          <a:xfrm>
            <a:off x="7996435" y="3245619"/>
            <a:ext cx="619910" cy="238757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Admin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18" name="Connecteur en angle 417"/>
          <p:cNvCxnSpPr>
            <a:cxnSpLocks/>
            <a:stCxn id="419" idx="3"/>
            <a:endCxn id="417" idx="2"/>
          </p:cNvCxnSpPr>
          <p:nvPr/>
        </p:nvCxnSpPr>
        <p:spPr>
          <a:xfrm flipV="1">
            <a:off x="7336117" y="3364998"/>
            <a:ext cx="660318" cy="1879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20" name="Connecteur en angle 419"/>
          <p:cNvCxnSpPr>
            <a:stCxn id="228" idx="3"/>
            <a:endCxn id="419" idx="1"/>
          </p:cNvCxnSpPr>
          <p:nvPr/>
        </p:nvCxnSpPr>
        <p:spPr>
          <a:xfrm>
            <a:off x="5916735" y="2345866"/>
            <a:ext cx="567998" cy="10379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Plus 29"/>
          <p:cNvSpPr/>
          <p:nvPr/>
        </p:nvSpPr>
        <p:spPr>
          <a:xfrm rot="2673062">
            <a:off x="-1370556" y="307111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3" name="Rectangle à coins arrondis 432"/>
          <p:cNvSpPr/>
          <p:nvPr/>
        </p:nvSpPr>
        <p:spPr>
          <a:xfrm>
            <a:off x="-3420888" y="206031"/>
            <a:ext cx="2149172" cy="903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OpenID</a:t>
            </a:r>
            <a:r>
              <a:rPr lang="fr-FR" sz="1200" dirty="0" smtClean="0"/>
              <a:t> permet la vérification du jeton JWT sur les n instances sans solliciter l’utilisateur.</a:t>
            </a:r>
            <a:endParaRPr lang="fr-FR" sz="1200" dirty="0"/>
          </a:p>
        </p:txBody>
      </p:sp>
      <p:sp>
        <p:nvSpPr>
          <p:cNvPr id="434" name="Rectangle à coins arrondis 433"/>
          <p:cNvSpPr/>
          <p:nvPr/>
        </p:nvSpPr>
        <p:spPr>
          <a:xfrm>
            <a:off x="-3157632" y="3286159"/>
            <a:ext cx="1896984" cy="6944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Transmission des user id via le jeton </a:t>
            </a:r>
            <a:r>
              <a:rPr lang="fr-FR" sz="1200" dirty="0" err="1" smtClean="0"/>
              <a:t>OpenID</a:t>
            </a:r>
            <a:r>
              <a:rPr lang="fr-FR" sz="1200" dirty="0"/>
              <a:t> </a:t>
            </a:r>
            <a:r>
              <a:rPr lang="fr-FR" sz="1200" dirty="0" smtClean="0"/>
              <a:t>(SAB et Atlas)</a:t>
            </a:r>
            <a:endParaRPr lang="fr-FR" sz="1200" dirty="0"/>
          </a:p>
        </p:txBody>
      </p:sp>
      <p:sp>
        <p:nvSpPr>
          <p:cNvPr id="435" name="Plus 434"/>
          <p:cNvSpPr/>
          <p:nvPr/>
        </p:nvSpPr>
        <p:spPr>
          <a:xfrm rot="2673062">
            <a:off x="-1393402" y="2351760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Rectangle à coins arrondis 436"/>
          <p:cNvSpPr/>
          <p:nvPr/>
        </p:nvSpPr>
        <p:spPr>
          <a:xfrm>
            <a:off x="10954940" y="3265273"/>
            <a:ext cx="1969988" cy="7653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Réservation de </a:t>
            </a:r>
            <a:r>
              <a:rPr lang="fr-FR" sz="1200" dirty="0" smtClean="0"/>
              <a:t>Fonds. Conversion </a:t>
            </a:r>
            <a:r>
              <a:rPr lang="fr-FR" sz="1200" dirty="0"/>
              <a:t>SOAP vers REST dans </a:t>
            </a:r>
            <a:r>
              <a:rPr lang="fr-FR" sz="1200" dirty="0" smtClean="0"/>
              <a:t>SELFI : OK</a:t>
            </a:r>
            <a:endParaRPr lang="fr-FR" sz="1200" dirty="0"/>
          </a:p>
        </p:txBody>
      </p:sp>
      <p:sp>
        <p:nvSpPr>
          <p:cNvPr id="323" name="Rectangle à coins arrondis 322"/>
          <p:cNvSpPr/>
          <p:nvPr/>
        </p:nvSpPr>
        <p:spPr>
          <a:xfrm>
            <a:off x="10619002" y="872154"/>
            <a:ext cx="1584176" cy="6736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API Multicanal d’audit + schéma BDD dédié en Lot 1</a:t>
            </a:r>
          </a:p>
        </p:txBody>
      </p:sp>
      <p:sp>
        <p:nvSpPr>
          <p:cNvPr id="324" name="Rectangle à coins arrondis 323"/>
          <p:cNvSpPr/>
          <p:nvPr/>
        </p:nvSpPr>
        <p:spPr>
          <a:xfrm>
            <a:off x="10705746" y="4282936"/>
            <a:ext cx="2117582" cy="9977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/>
              <a:t>Prod</a:t>
            </a:r>
            <a:r>
              <a:rPr lang="fr-FR" sz="1200" dirty="0"/>
              <a:t> </a:t>
            </a:r>
            <a:r>
              <a:rPr lang="fr-FR" sz="1200" dirty="0" smtClean="0"/>
              <a:t>actuelle:</a:t>
            </a:r>
          </a:p>
          <a:p>
            <a:r>
              <a:rPr lang="fr-FR" sz="1200" dirty="0" smtClean="0"/>
              <a:t>Data : AIX 5.3 TL9</a:t>
            </a:r>
          </a:p>
          <a:p>
            <a:r>
              <a:rPr lang="fr-FR" sz="1200" dirty="0" err="1" smtClean="0"/>
              <a:t>Pres</a:t>
            </a:r>
            <a:r>
              <a:rPr lang="fr-FR" sz="1200" dirty="0" smtClean="0"/>
              <a:t>/Bus : AIX 7.1 TL3, WAS8.5.51, Java6 </a:t>
            </a:r>
            <a:endParaRPr lang="fr-FR" sz="1200" dirty="0"/>
          </a:p>
        </p:txBody>
      </p:sp>
      <p:sp>
        <p:nvSpPr>
          <p:cNvPr id="332" name="Rectangle à coins arrondis 331"/>
          <p:cNvSpPr/>
          <p:nvPr/>
        </p:nvSpPr>
        <p:spPr>
          <a:xfrm>
            <a:off x="10663330" y="5315753"/>
            <a:ext cx="1595476" cy="744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Pas de développement prévu côté Atlas</a:t>
            </a:r>
          </a:p>
        </p:txBody>
      </p:sp>
      <p:cxnSp>
        <p:nvCxnSpPr>
          <p:cNvPr id="438" name="Connecteur en angle 437"/>
          <p:cNvCxnSpPr>
            <a:endCxn id="224" idx="0"/>
          </p:cNvCxnSpPr>
          <p:nvPr/>
        </p:nvCxnSpPr>
        <p:spPr>
          <a:xfrm rot="5400000" flipH="1" flipV="1">
            <a:off x="4670368" y="2321795"/>
            <a:ext cx="855098" cy="717784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9" name="Connecteur en angle 438"/>
          <p:cNvCxnSpPr/>
          <p:nvPr/>
        </p:nvCxnSpPr>
        <p:spPr>
          <a:xfrm rot="10800000" flipV="1">
            <a:off x="5062205" y="2871338"/>
            <a:ext cx="1406763" cy="605469"/>
          </a:xfrm>
          <a:prstGeom prst="bentConnector3">
            <a:avLst>
              <a:gd name="adj1" fmla="val 25445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1" name="Connecteur en angle 440"/>
          <p:cNvCxnSpPr>
            <a:stCxn id="453" idx="0"/>
          </p:cNvCxnSpPr>
          <p:nvPr/>
        </p:nvCxnSpPr>
        <p:spPr>
          <a:xfrm rot="16200000" flipV="1">
            <a:off x="6181202" y="2319010"/>
            <a:ext cx="1007178" cy="3614793"/>
          </a:xfrm>
          <a:prstGeom prst="bentConnector3">
            <a:avLst>
              <a:gd name="adj1" fmla="val 85307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42" name="Connecteur en angle 441"/>
          <p:cNvCxnSpPr>
            <a:stCxn id="619" idx="3"/>
          </p:cNvCxnSpPr>
          <p:nvPr/>
        </p:nvCxnSpPr>
        <p:spPr>
          <a:xfrm flipV="1">
            <a:off x="5062204" y="2519043"/>
            <a:ext cx="1270343" cy="917125"/>
          </a:xfrm>
          <a:prstGeom prst="bentConnector3">
            <a:avLst>
              <a:gd name="adj1" fmla="val 80392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5" name="Connecteur en angle 294"/>
          <p:cNvCxnSpPr>
            <a:cxnSpLocks/>
            <a:stCxn id="232" idx="3"/>
            <a:endCxn id="320" idx="0"/>
          </p:cNvCxnSpPr>
          <p:nvPr/>
        </p:nvCxnSpPr>
        <p:spPr>
          <a:xfrm>
            <a:off x="7159643" y="5273343"/>
            <a:ext cx="271685" cy="16928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7" name="Connecteur en angle 296"/>
          <p:cNvCxnSpPr>
            <a:cxnSpLocks/>
            <a:stCxn id="467" idx="3"/>
          </p:cNvCxnSpPr>
          <p:nvPr/>
        </p:nvCxnSpPr>
        <p:spPr>
          <a:xfrm flipV="1">
            <a:off x="7036743" y="6243407"/>
            <a:ext cx="100560" cy="375851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necteur en angle 307"/>
          <p:cNvCxnSpPr>
            <a:cxnSpLocks/>
            <a:stCxn id="450" idx="3"/>
          </p:cNvCxnSpPr>
          <p:nvPr/>
        </p:nvCxnSpPr>
        <p:spPr>
          <a:xfrm flipV="1">
            <a:off x="7036743" y="5396735"/>
            <a:ext cx="99055" cy="565246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necteur en angle 321"/>
          <p:cNvCxnSpPr>
            <a:cxnSpLocks/>
            <a:stCxn id="373" idx="3"/>
          </p:cNvCxnSpPr>
          <p:nvPr/>
        </p:nvCxnSpPr>
        <p:spPr>
          <a:xfrm flipV="1">
            <a:off x="7036743" y="5396735"/>
            <a:ext cx="99055" cy="347308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necteur en angle 395"/>
          <p:cNvCxnSpPr>
            <a:cxnSpLocks/>
            <a:stCxn id="304" idx="3"/>
          </p:cNvCxnSpPr>
          <p:nvPr/>
        </p:nvCxnSpPr>
        <p:spPr>
          <a:xfrm flipV="1">
            <a:off x="7040880" y="5396735"/>
            <a:ext cx="94918" cy="114155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4" name="Rectangle 169"/>
          <p:cNvSpPr>
            <a:spLocks noChangeArrowheads="1"/>
          </p:cNvSpPr>
          <p:nvPr/>
        </p:nvSpPr>
        <p:spPr bwMode="auto">
          <a:xfrm>
            <a:off x="7437229" y="4652350"/>
            <a:ext cx="530243" cy="307777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aiement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6" name="Rectangle 169"/>
          <p:cNvSpPr>
            <a:spLocks noChangeArrowheads="1"/>
          </p:cNvSpPr>
          <p:nvPr/>
        </p:nvSpPr>
        <p:spPr bwMode="auto">
          <a:xfrm>
            <a:off x="8138878" y="4984476"/>
            <a:ext cx="530243" cy="210612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Bénéficiaire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47" name="Connecteur en angle 446"/>
          <p:cNvCxnSpPr>
            <a:cxnSpLocks/>
            <a:stCxn id="444" idx="2"/>
            <a:endCxn id="288" idx="0"/>
          </p:cNvCxnSpPr>
          <p:nvPr/>
        </p:nvCxnSpPr>
        <p:spPr>
          <a:xfrm rot="16200000" flipH="1">
            <a:off x="7731796" y="4930681"/>
            <a:ext cx="687756" cy="746647"/>
          </a:xfrm>
          <a:prstGeom prst="bentConnector3">
            <a:avLst>
              <a:gd name="adj1" fmla="val 39659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48" name="Rectangle 169"/>
          <p:cNvSpPr>
            <a:spLocks noChangeArrowheads="1"/>
          </p:cNvSpPr>
          <p:nvPr/>
        </p:nvSpPr>
        <p:spPr bwMode="auto">
          <a:xfrm>
            <a:off x="6465221" y="6074752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Hist. Opérations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9" name="Rectangle 169"/>
          <p:cNvSpPr>
            <a:spLocks noChangeArrowheads="1"/>
          </p:cNvSpPr>
          <p:nvPr/>
        </p:nvSpPr>
        <p:spPr bwMode="auto">
          <a:xfrm>
            <a:off x="6461084" y="6307905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Réserv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Fonds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71" name="Connecteur droit avec flèche 170"/>
          <p:cNvCxnSpPr>
            <a:endCxn id="400" idx="1"/>
          </p:cNvCxnSpPr>
          <p:nvPr/>
        </p:nvCxnSpPr>
        <p:spPr>
          <a:xfrm flipV="1">
            <a:off x="2984017" y="651791"/>
            <a:ext cx="2514717" cy="2297899"/>
          </a:xfrm>
          <a:prstGeom prst="straightConnector1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53" name="Rectangle 169"/>
          <p:cNvSpPr>
            <a:spLocks noChangeArrowheads="1"/>
          </p:cNvSpPr>
          <p:nvPr/>
        </p:nvSpPr>
        <p:spPr bwMode="auto">
          <a:xfrm>
            <a:off x="8227065" y="4629996"/>
            <a:ext cx="530243" cy="319425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Statut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56" name="Connecteur en angle 455"/>
          <p:cNvCxnSpPr/>
          <p:nvPr/>
        </p:nvCxnSpPr>
        <p:spPr>
          <a:xfrm rot="16200000" flipV="1">
            <a:off x="5859920" y="2666991"/>
            <a:ext cx="1405151" cy="3255845"/>
          </a:xfrm>
          <a:prstGeom prst="bentConnector3">
            <a:avLst>
              <a:gd name="adj1" fmla="val 89045"/>
            </a:avLst>
          </a:prstGeom>
          <a:noFill/>
          <a:ln w="6350" cap="flat" cmpd="sng" algn="ctr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57" name="Connecteur en angle 456"/>
          <p:cNvCxnSpPr>
            <a:cxnSpLocks/>
            <a:stCxn id="449" idx="3"/>
          </p:cNvCxnSpPr>
          <p:nvPr/>
        </p:nvCxnSpPr>
        <p:spPr>
          <a:xfrm flipV="1">
            <a:off x="7036743" y="5904691"/>
            <a:ext cx="100560" cy="496620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Rectangle 169"/>
          <p:cNvSpPr>
            <a:spLocks noChangeArrowheads="1"/>
          </p:cNvSpPr>
          <p:nvPr/>
        </p:nvSpPr>
        <p:spPr bwMode="auto">
          <a:xfrm>
            <a:off x="6461084" y="6525852"/>
            <a:ext cx="575659" cy="186812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Tiers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SweetDEV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9" name="Rectangle 169"/>
          <p:cNvSpPr>
            <a:spLocks noChangeArrowheads="1"/>
          </p:cNvSpPr>
          <p:nvPr/>
        </p:nvSpPr>
        <p:spPr bwMode="auto">
          <a:xfrm>
            <a:off x="5445348" y="6271030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.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Réserv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Fonds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0" name="Rectangle 169"/>
          <p:cNvSpPr>
            <a:spLocks noChangeArrowheads="1"/>
          </p:cNvSpPr>
          <p:nvPr/>
        </p:nvSpPr>
        <p:spPr bwMode="auto">
          <a:xfrm>
            <a:off x="5446955" y="6482175"/>
            <a:ext cx="661843" cy="18170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Exp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.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Tiers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61" name="Connecteur en angle 460"/>
          <p:cNvCxnSpPr>
            <a:endCxn id="459" idx="1"/>
          </p:cNvCxnSpPr>
          <p:nvPr/>
        </p:nvCxnSpPr>
        <p:spPr>
          <a:xfrm rot="16200000" flipH="1">
            <a:off x="4566049" y="5482581"/>
            <a:ext cx="1239872" cy="518725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2" name="Connecteur en angle 461"/>
          <p:cNvCxnSpPr>
            <a:endCxn id="460" idx="1"/>
          </p:cNvCxnSpPr>
          <p:nvPr/>
        </p:nvCxnSpPr>
        <p:spPr>
          <a:xfrm rot="16200000" flipH="1">
            <a:off x="4428350" y="5554420"/>
            <a:ext cx="1329280" cy="707930"/>
          </a:xfrm>
          <a:prstGeom prst="bentConnector2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3" name="Connecteur en angle 462"/>
          <p:cNvCxnSpPr>
            <a:stCxn id="459" idx="3"/>
            <a:endCxn id="449" idx="1"/>
          </p:cNvCxnSpPr>
          <p:nvPr/>
        </p:nvCxnSpPr>
        <p:spPr>
          <a:xfrm>
            <a:off x="6107191" y="6361880"/>
            <a:ext cx="353893" cy="3943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5" name="Connecteur en angle 464"/>
          <p:cNvCxnSpPr>
            <a:stCxn id="460" idx="3"/>
            <a:endCxn id="467" idx="1"/>
          </p:cNvCxnSpPr>
          <p:nvPr/>
        </p:nvCxnSpPr>
        <p:spPr>
          <a:xfrm>
            <a:off x="6108798" y="6573025"/>
            <a:ext cx="352286" cy="46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66" name="Connecteur en angle 465"/>
          <p:cNvCxnSpPr>
            <a:cxnSpLocks/>
            <a:stCxn id="448" idx="3"/>
          </p:cNvCxnSpPr>
          <p:nvPr/>
        </p:nvCxnSpPr>
        <p:spPr>
          <a:xfrm flipV="1">
            <a:off x="7040880" y="5597837"/>
            <a:ext cx="96423" cy="570321"/>
          </a:xfrm>
          <a:prstGeom prst="bentConnector2">
            <a:avLst/>
          </a:prstGeom>
          <a:ln w="635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Rectangle 169"/>
          <p:cNvSpPr>
            <a:spLocks noChangeArrowheads="1"/>
          </p:cNvSpPr>
          <p:nvPr/>
        </p:nvSpPr>
        <p:spPr bwMode="auto">
          <a:xfrm>
            <a:off x="7485582" y="6331524"/>
            <a:ext cx="798527" cy="326386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JCL/Batch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Ordonnancement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Bascule 24/24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72" name="Connecteur droit 471"/>
          <p:cNvCxnSpPr/>
          <p:nvPr/>
        </p:nvCxnSpPr>
        <p:spPr>
          <a:xfrm>
            <a:off x="4806011" y="7455260"/>
            <a:ext cx="567995" cy="0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473" name="Rectangle 472"/>
          <p:cNvSpPr/>
          <p:nvPr/>
        </p:nvSpPr>
        <p:spPr>
          <a:xfrm>
            <a:off x="5339817" y="7358199"/>
            <a:ext cx="83708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prstClr val="black"/>
                </a:solidFill>
              </a:rPr>
              <a:t>JMX/SOAP/HTTPS</a:t>
            </a:r>
            <a:endParaRPr lang="fr-FR" sz="700" dirty="0">
              <a:solidFill>
                <a:prstClr val="black"/>
              </a:solidFill>
            </a:endParaRPr>
          </a:p>
        </p:txBody>
      </p:sp>
      <p:cxnSp>
        <p:nvCxnSpPr>
          <p:cNvPr id="479" name="Connecteur droit 478"/>
          <p:cNvCxnSpPr>
            <a:stCxn id="471" idx="1"/>
            <a:endCxn id="232" idx="3"/>
          </p:cNvCxnSpPr>
          <p:nvPr/>
        </p:nvCxnSpPr>
        <p:spPr>
          <a:xfrm flipH="1" flipV="1">
            <a:off x="7159643" y="5273343"/>
            <a:ext cx="325939" cy="1221374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</p:cxnSp>
      <p:cxnSp>
        <p:nvCxnSpPr>
          <p:cNvPr id="483" name="Connecteur en angle 482"/>
          <p:cNvCxnSpPr>
            <a:cxnSpLocks/>
          </p:cNvCxnSpPr>
          <p:nvPr/>
        </p:nvCxnSpPr>
        <p:spPr>
          <a:xfrm rot="16200000" flipH="1">
            <a:off x="8324808" y="5375880"/>
            <a:ext cx="406582" cy="449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1" name="Connecteur en angle 490"/>
          <p:cNvCxnSpPr>
            <a:cxnSpLocks/>
          </p:cNvCxnSpPr>
          <p:nvPr/>
        </p:nvCxnSpPr>
        <p:spPr>
          <a:xfrm rot="5400000">
            <a:off x="8389742" y="5248986"/>
            <a:ext cx="607182" cy="4842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0" name="Rectangle à coins arrondis 379"/>
          <p:cNvSpPr/>
          <p:nvPr/>
        </p:nvSpPr>
        <p:spPr>
          <a:xfrm>
            <a:off x="10997459" y="6118400"/>
            <a:ext cx="2215501" cy="983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Comment fonctionnent les </a:t>
            </a:r>
            <a:r>
              <a:rPr lang="fr-FR" sz="1200" dirty="0" err="1" smtClean="0"/>
              <a:t>batchs</a:t>
            </a:r>
            <a:r>
              <a:rPr lang="fr-FR" sz="1200" dirty="0" smtClean="0"/>
              <a:t> sur Atlas ? Soit scripts SQL, soit programmes qui génèrent des appels Cobol ?</a:t>
            </a:r>
            <a:endParaRPr lang="fr-FR" sz="1200" dirty="0"/>
          </a:p>
        </p:txBody>
      </p:sp>
      <p:sp>
        <p:nvSpPr>
          <p:cNvPr id="381" name="Plus 380"/>
          <p:cNvSpPr/>
          <p:nvPr/>
        </p:nvSpPr>
        <p:spPr>
          <a:xfrm rot="2673062">
            <a:off x="5699405" y="5130744"/>
            <a:ext cx="305505" cy="310598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Rectangle à coins arrondis 382"/>
          <p:cNvSpPr/>
          <p:nvPr/>
        </p:nvSpPr>
        <p:spPr>
          <a:xfrm>
            <a:off x="2340681" y="-586254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SMS ATRAIT : SAAS avec ligne spécialisée</a:t>
            </a:r>
          </a:p>
        </p:txBody>
      </p:sp>
      <p:pic>
        <p:nvPicPr>
          <p:cNvPr id="468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15" y="13721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9" name="Text Box 174"/>
          <p:cNvSpPr txBox="1">
            <a:spLocks noChangeArrowheads="1"/>
          </p:cNvSpPr>
          <p:nvPr/>
        </p:nvSpPr>
        <p:spPr bwMode="auto">
          <a:xfrm>
            <a:off x="2884331" y="1393031"/>
            <a:ext cx="6639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Ligne</a:t>
            </a:r>
          </a:p>
          <a:p>
            <a:pPr algn="ctr"/>
            <a:r>
              <a:rPr lang="fr-FR" b="1" i="1" dirty="0" smtClean="0"/>
              <a:t>spécialisée</a:t>
            </a:r>
            <a:endParaRPr lang="fr-FR" b="1" i="1" dirty="0"/>
          </a:p>
        </p:txBody>
      </p:sp>
      <p:pic>
        <p:nvPicPr>
          <p:cNvPr id="470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14" y="1383739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0" name="Text Box 174"/>
          <p:cNvSpPr txBox="1">
            <a:spLocks noChangeArrowheads="1"/>
          </p:cNvSpPr>
          <p:nvPr/>
        </p:nvSpPr>
        <p:spPr bwMode="auto">
          <a:xfrm>
            <a:off x="2298800" y="1404631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1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79" y="1430706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Text Box 174"/>
          <p:cNvSpPr txBox="1">
            <a:spLocks noChangeArrowheads="1"/>
          </p:cNvSpPr>
          <p:nvPr/>
        </p:nvSpPr>
        <p:spPr bwMode="auto">
          <a:xfrm>
            <a:off x="3701730" y="1451598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pic>
        <p:nvPicPr>
          <p:cNvPr id="48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56" y="1484784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 Box 174"/>
          <p:cNvSpPr txBox="1">
            <a:spLocks noChangeArrowheads="1"/>
          </p:cNvSpPr>
          <p:nvPr/>
        </p:nvSpPr>
        <p:spPr bwMode="auto">
          <a:xfrm>
            <a:off x="1505342" y="1505676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391" name="Rectangle 169"/>
          <p:cNvSpPr>
            <a:spLocks noChangeArrowheads="1"/>
          </p:cNvSpPr>
          <p:nvPr/>
        </p:nvSpPr>
        <p:spPr bwMode="auto">
          <a:xfrm>
            <a:off x="6476119" y="2195610"/>
            <a:ext cx="848080" cy="242793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Offres 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Commer</a:t>
            </a:r>
            <a:endParaRPr lang="fr-FR" sz="7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-</a:t>
            </a: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ciales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967" y="2474678"/>
            <a:ext cx="867150" cy="333790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Ordres Paiement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Et Bénéficiaires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WS </a:t>
            </a: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+ Batch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98" y="2828840"/>
            <a:ext cx="867150" cy="348276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Customer 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 Client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(Raiser3)</a:t>
            </a:r>
          </a:p>
        </p:txBody>
      </p:sp>
      <p:sp>
        <p:nvSpPr>
          <p:cNvPr id="419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733" y="3212502"/>
            <a:ext cx="851384" cy="342584"/>
          </a:xfrm>
          <a:prstGeom prst="rect">
            <a:avLst/>
          </a:prstGeom>
          <a:solidFill>
            <a:srgbClr val="FDDBF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Admin : Statistiques,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Habilitations, Audit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4" name="Rectangle à coins arrondis 493"/>
          <p:cNvSpPr/>
          <p:nvPr/>
        </p:nvSpPr>
        <p:spPr>
          <a:xfrm>
            <a:off x="7753816" y="-586255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Schéma BDD Notification en Lot 2</a:t>
            </a:r>
            <a:endParaRPr lang="fr-FR" sz="1200" dirty="0"/>
          </a:p>
        </p:txBody>
      </p:sp>
      <p:sp>
        <p:nvSpPr>
          <p:cNvPr id="495" name="Rectangle à coins arrondis 494"/>
          <p:cNvSpPr/>
          <p:nvPr/>
        </p:nvSpPr>
        <p:spPr>
          <a:xfrm>
            <a:off x="6053202" y="-586255"/>
            <a:ext cx="164914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Souscription en Lot 3</a:t>
            </a:r>
            <a:endParaRPr lang="fr-FR" sz="1200" dirty="0"/>
          </a:p>
        </p:txBody>
      </p:sp>
      <p:sp>
        <p:nvSpPr>
          <p:cNvPr id="49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79" y="2873257"/>
            <a:ext cx="829938" cy="764024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Consultation: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Authentification,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Comptes, Produits,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Préférences,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Customer,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Géolocation</a:t>
            </a:r>
            <a:endParaRPr lang="fr-FR" sz="7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0" name="Rectangle à coins arrondis 369"/>
          <p:cNvSpPr/>
          <p:nvPr/>
        </p:nvSpPr>
        <p:spPr>
          <a:xfrm>
            <a:off x="9469272" y="-586254"/>
            <a:ext cx="2375536" cy="11297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La Haute Disponibilité de la base de données Oracle est gérée par </a:t>
            </a:r>
            <a:r>
              <a:rPr lang="fr-FR" sz="1200" dirty="0" err="1"/>
              <a:t>Exadata</a:t>
            </a:r>
            <a:r>
              <a:rPr lang="fr-FR" sz="1200" dirty="0"/>
              <a:t>. La base de données sera toujours exposée sur un point d’entrée fixe (IP + Port).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943897" y="4307582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7010464" y="4313888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8505600" y="4309337"/>
            <a:ext cx="312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A/P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8477299" y="128630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11" name="Rectangle à coins arrondis 410"/>
          <p:cNvSpPr/>
          <p:nvPr/>
        </p:nvSpPr>
        <p:spPr>
          <a:xfrm>
            <a:off x="11142263" y="330466"/>
            <a:ext cx="1584176" cy="465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/>
              <a:t>Eligibilité à Oracle </a:t>
            </a:r>
            <a:r>
              <a:rPr lang="fr-FR" sz="1200" dirty="0" err="1"/>
              <a:t>Exadata</a:t>
            </a:r>
            <a:r>
              <a:rPr lang="fr-FR" sz="1200" dirty="0"/>
              <a:t> ? OUI</a:t>
            </a:r>
          </a:p>
        </p:txBody>
      </p:sp>
      <p:cxnSp>
        <p:nvCxnSpPr>
          <p:cNvPr id="334" name="Connecteur en angle 333"/>
          <p:cNvCxnSpPr/>
          <p:nvPr/>
        </p:nvCxnSpPr>
        <p:spPr>
          <a:xfrm rot="10800000" flipV="1">
            <a:off x="4820877" y="1719241"/>
            <a:ext cx="1626374" cy="1357071"/>
          </a:xfrm>
          <a:prstGeom prst="bentConnector3">
            <a:avLst>
              <a:gd name="adj1" fmla="val 10016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2" name="Rectangle à coins arrondis 391"/>
          <p:cNvSpPr/>
          <p:nvPr/>
        </p:nvSpPr>
        <p:spPr>
          <a:xfrm>
            <a:off x="4027371" y="-891480"/>
            <a:ext cx="1930315" cy="809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Un flux est ajouté pour permettre à l’API Météo des comptes d’appeler SELFI.</a:t>
            </a:r>
            <a:endParaRPr lang="fr-FR" sz="1200" dirty="0"/>
          </a:p>
        </p:txBody>
      </p:sp>
      <p:cxnSp>
        <p:nvCxnSpPr>
          <p:cNvPr id="412" name="Connecteur en angle 411"/>
          <p:cNvCxnSpPr>
            <a:stCxn id="344" idx="3"/>
            <a:endCxn id="436" idx="1"/>
          </p:cNvCxnSpPr>
          <p:nvPr/>
        </p:nvCxnSpPr>
        <p:spPr>
          <a:xfrm>
            <a:off x="1782881" y="2983056"/>
            <a:ext cx="371143" cy="9238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39" name="Connecteur en angle 338"/>
          <p:cNvCxnSpPr>
            <a:stCxn id="344" idx="3"/>
          </p:cNvCxnSpPr>
          <p:nvPr/>
        </p:nvCxnSpPr>
        <p:spPr>
          <a:xfrm>
            <a:off x="1782881" y="2983056"/>
            <a:ext cx="368763" cy="48945"/>
          </a:xfrm>
          <a:prstGeom prst="bentConnector3">
            <a:avLst>
              <a:gd name="adj1" fmla="val 45463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13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41" y="586788"/>
            <a:ext cx="481856" cy="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Text Box 174"/>
          <p:cNvSpPr txBox="1">
            <a:spLocks noChangeArrowheads="1"/>
          </p:cNvSpPr>
          <p:nvPr/>
        </p:nvSpPr>
        <p:spPr bwMode="auto">
          <a:xfrm>
            <a:off x="5022892" y="607680"/>
            <a:ext cx="418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Local</a:t>
            </a:r>
          </a:p>
          <a:p>
            <a:pPr algn="ctr"/>
            <a:r>
              <a:rPr lang="fr-FR" b="1" i="1" dirty="0" smtClean="0"/>
              <a:t>Paris</a:t>
            </a:r>
            <a:endParaRPr lang="fr-FR" b="1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984" y="404664"/>
            <a:ext cx="807351" cy="484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900" b="1" dirty="0" smtClean="0">
                <a:solidFill>
                  <a:schemeClr val="tx1"/>
                </a:solidFill>
              </a:rPr>
              <a:t>Résilience</a:t>
            </a:r>
            <a:endParaRPr lang="fr-FR" sz="900" b="1" dirty="0">
              <a:solidFill>
                <a:schemeClr val="tx1"/>
              </a:solidFill>
            </a:endParaRPr>
          </a:p>
          <a:p>
            <a:pPr lvl="0" algn="ctr"/>
            <a:r>
              <a:rPr lang="fr-FR" sz="900" b="1" dirty="0">
                <a:solidFill>
                  <a:schemeClr val="tx1"/>
                </a:solidFill>
              </a:rPr>
              <a:t>Applicative</a:t>
            </a:r>
          </a:p>
          <a:p>
            <a:pPr lvl="0" algn="ctr"/>
            <a:r>
              <a:rPr lang="fr-FR" sz="1200" b="1" dirty="0" smtClean="0">
                <a:solidFill>
                  <a:schemeClr val="tx1"/>
                </a:solidFill>
              </a:rPr>
              <a:t>N+N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623367" y="2712593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512321" y="5223394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18564" y="238234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187624" y="489256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33324" y="172148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745670" y="207682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151401" y="1042576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2812172" y="2069865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910965" y="4732559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6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24" y="3736644"/>
            <a:ext cx="829938" cy="340428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Paiement 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Bénéficiaires 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(Raiser3)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" name="Rectangle à coins arrondis 326"/>
          <p:cNvSpPr/>
          <p:nvPr/>
        </p:nvSpPr>
        <p:spPr>
          <a:xfrm>
            <a:off x="44012" y="-989437"/>
            <a:ext cx="2149172" cy="9072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Ajouter la protection AKAMAI/KONA  anti-</a:t>
            </a:r>
            <a:r>
              <a:rPr lang="fr-FR" sz="1200" dirty="0" err="1" smtClean="0"/>
              <a:t>Ddos</a:t>
            </a:r>
            <a:r>
              <a:rPr lang="fr-FR" sz="1200" dirty="0" smtClean="0"/>
              <a:t> pour protéger  les API front</a:t>
            </a:r>
          </a:p>
          <a:p>
            <a:r>
              <a:rPr lang="fr-FR" sz="1200" dirty="0" smtClean="0"/>
              <a:t>(Standard groupe)</a:t>
            </a:r>
            <a:endParaRPr lang="fr-FR" sz="1200" dirty="0"/>
          </a:p>
        </p:txBody>
      </p:sp>
      <p:sp>
        <p:nvSpPr>
          <p:cNvPr id="328" name="Rectangle à coins arrondis 327"/>
          <p:cNvSpPr/>
          <p:nvPr/>
        </p:nvSpPr>
        <p:spPr>
          <a:xfrm>
            <a:off x="-2268761" y="4653313"/>
            <a:ext cx="2124499" cy="659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/>
              <a:t>Transco</a:t>
            </a:r>
            <a:r>
              <a:rPr lang="fr-FR" sz="1200" dirty="0" smtClean="0"/>
              <a:t> des id de comptes de SAB vers Atlas : Passage au format RIB (invariant)</a:t>
            </a:r>
            <a:endParaRPr lang="fr-FR" sz="1200" dirty="0"/>
          </a:p>
        </p:txBody>
      </p:sp>
      <p:sp>
        <p:nvSpPr>
          <p:cNvPr id="355" name="Rectangle 354"/>
          <p:cNvSpPr/>
          <p:nvPr/>
        </p:nvSpPr>
        <p:spPr>
          <a:xfrm>
            <a:off x="-3465417" y="-819472"/>
            <a:ext cx="3375552" cy="7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Légende :</a:t>
            </a:r>
            <a:endParaRPr lang="fr-FR" sz="1200" b="1" dirty="0"/>
          </a:p>
        </p:txBody>
      </p:sp>
      <p:sp>
        <p:nvSpPr>
          <p:cNvPr id="364" name="Rectangle à coins arrondis 363"/>
          <p:cNvSpPr/>
          <p:nvPr/>
        </p:nvSpPr>
        <p:spPr>
          <a:xfrm>
            <a:off x="-3399193" y="-538041"/>
            <a:ext cx="1034814" cy="46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à instruire</a:t>
            </a:r>
            <a:endParaRPr lang="fr-FR" sz="1200" dirty="0"/>
          </a:p>
        </p:txBody>
      </p:sp>
      <p:sp>
        <p:nvSpPr>
          <p:cNvPr id="365" name="Rectangle à coins arrondis 364"/>
          <p:cNvSpPr/>
          <p:nvPr/>
        </p:nvSpPr>
        <p:spPr>
          <a:xfrm>
            <a:off x="-2294167" y="-538041"/>
            <a:ext cx="1034814" cy="4624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résolu</a:t>
            </a:r>
            <a:endParaRPr lang="fr-FR" sz="1200" dirty="0"/>
          </a:p>
        </p:txBody>
      </p:sp>
      <p:sp>
        <p:nvSpPr>
          <p:cNvPr id="366" name="Rectangle à coins arrondis 365"/>
          <p:cNvSpPr/>
          <p:nvPr/>
        </p:nvSpPr>
        <p:spPr>
          <a:xfrm>
            <a:off x="-1187729" y="-538041"/>
            <a:ext cx="1034814" cy="462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Point risqué à instruire</a:t>
            </a:r>
            <a:endParaRPr lang="fr-FR" sz="1200" dirty="0"/>
          </a:p>
        </p:txBody>
      </p:sp>
      <p:sp>
        <p:nvSpPr>
          <p:cNvPr id="371" name="Plus 370"/>
          <p:cNvSpPr/>
          <p:nvPr/>
        </p:nvSpPr>
        <p:spPr>
          <a:xfrm rot="2673062">
            <a:off x="6679273" y="1710674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Plus 371"/>
          <p:cNvSpPr/>
          <p:nvPr/>
        </p:nvSpPr>
        <p:spPr>
          <a:xfrm rot="2673062">
            <a:off x="7349157" y="5637370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Plus 381"/>
          <p:cNvSpPr/>
          <p:nvPr/>
        </p:nvSpPr>
        <p:spPr>
          <a:xfrm rot="2673062">
            <a:off x="7595236" y="6251545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Plus 474"/>
          <p:cNvSpPr/>
          <p:nvPr/>
        </p:nvSpPr>
        <p:spPr>
          <a:xfrm rot="2673062">
            <a:off x="1950300" y="4782837"/>
            <a:ext cx="1377399" cy="1399693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Plus 496"/>
          <p:cNvSpPr/>
          <p:nvPr/>
        </p:nvSpPr>
        <p:spPr>
          <a:xfrm rot="2673062">
            <a:off x="2821787" y="1083717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Plus 497"/>
          <p:cNvSpPr/>
          <p:nvPr/>
        </p:nvSpPr>
        <p:spPr>
          <a:xfrm rot="2673062">
            <a:off x="1296885" y="5239283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Plus 502"/>
          <p:cNvSpPr/>
          <p:nvPr/>
        </p:nvSpPr>
        <p:spPr>
          <a:xfrm rot="2673062">
            <a:off x="2167918" y="6235451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Plus 510"/>
          <p:cNvSpPr/>
          <p:nvPr/>
        </p:nvSpPr>
        <p:spPr>
          <a:xfrm rot="2673062">
            <a:off x="179774" y="5636936"/>
            <a:ext cx="496780" cy="495997"/>
          </a:xfrm>
          <a:prstGeom prst="mathPlus">
            <a:avLst>
              <a:gd name="adj1" fmla="val 10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6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7" y="387198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8" name="Rectangle à coins arrondis 517"/>
          <p:cNvSpPr/>
          <p:nvPr/>
        </p:nvSpPr>
        <p:spPr>
          <a:xfrm>
            <a:off x="-2820906" y="5997321"/>
            <a:ext cx="2676646" cy="9004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Contrainte </a:t>
            </a:r>
            <a:r>
              <a:rPr lang="fr-FR" sz="1200" dirty="0" err="1" smtClean="0"/>
              <a:t>legacy</a:t>
            </a:r>
            <a:r>
              <a:rPr lang="fr-FR" sz="1200" dirty="0" smtClean="0"/>
              <a:t> : La solution </a:t>
            </a:r>
            <a:r>
              <a:rPr lang="fr-FR" sz="1200" dirty="0" err="1" smtClean="0"/>
              <a:t>OpenID</a:t>
            </a:r>
            <a:r>
              <a:rPr lang="fr-FR" sz="1200" dirty="0" smtClean="0"/>
              <a:t> a un flux vers le serveur BNPINET car BNPINET est maître sur le référentiel des identifiants.</a:t>
            </a:r>
            <a:endParaRPr lang="fr-FR" sz="1200" dirty="0"/>
          </a:p>
        </p:txBody>
      </p:sp>
      <p:pic>
        <p:nvPicPr>
          <p:cNvPr id="519" name="Picture 6" descr="\\Bdss00900006\Gestion Documentaire RA\DSI RA ARCHITECTURE ET SECURITE\DSI RA Architecture\70 Equipe Architecture\Notes\FBO\images\icon-warning-red-whit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223" y="6675386"/>
            <a:ext cx="318190" cy="3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5107797" y="1268758"/>
            <a:ext cx="2838773" cy="2846041"/>
            <a:chOff x="899592" y="692696"/>
            <a:chExt cx="3537356" cy="3817972"/>
          </a:xfrm>
        </p:grpSpPr>
        <p:sp>
          <p:nvSpPr>
            <p:cNvPr id="4" name="Rectangle à coins arrondis 3"/>
            <p:cNvSpPr/>
            <p:nvPr/>
          </p:nvSpPr>
          <p:spPr bwMode="auto">
            <a:xfrm>
              <a:off x="899592" y="692696"/>
              <a:ext cx="3537356" cy="3817972"/>
            </a:xfrm>
            <a:prstGeom prst="roundRect">
              <a:avLst>
                <a:gd name="adj" fmla="val 3458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600" kern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3607" y="695221"/>
              <a:ext cx="1159220" cy="155417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7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fr-FR" sz="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Zone </a:t>
              </a:r>
              <a:r>
                <a:rPr lang="fr-FR" sz="8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A&amp;D </a:t>
              </a:r>
              <a:r>
                <a:rPr lang="fr-FR" sz="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(</a:t>
              </a:r>
              <a:r>
                <a:rPr lang="fr-FR" sz="8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L2-LE)</a:t>
              </a:r>
              <a:endParaRPr lang="fr-FR" sz="800" b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à coins arrondis 9"/>
          <p:cNvSpPr/>
          <p:nvPr/>
        </p:nvSpPr>
        <p:spPr bwMode="auto">
          <a:xfrm>
            <a:off x="5289646" y="1575264"/>
            <a:ext cx="1101764" cy="1849282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 Métier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Rectangle 144"/>
          <p:cNvSpPr>
            <a:spLocks noChangeArrowheads="1"/>
          </p:cNvSpPr>
          <p:nvPr/>
        </p:nvSpPr>
        <p:spPr bwMode="auto">
          <a:xfrm>
            <a:off x="5398991" y="1900969"/>
            <a:ext cx="926623" cy="1429823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8.5.5.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2" name="Picture 10" descr="S:\W_Atlas2\ATES\_Modèles de documentation\Cliparts\Matériel\Middleware-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02" y="1625418"/>
            <a:ext cx="260902" cy="3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à coins arrondis 12"/>
          <p:cNvSpPr/>
          <p:nvPr/>
        </p:nvSpPr>
        <p:spPr bwMode="auto">
          <a:xfrm>
            <a:off x="6701281" y="1806528"/>
            <a:ext cx="1022064" cy="161801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Serveur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</p:txBody>
      </p:sp>
      <p:sp>
        <p:nvSpPr>
          <p:cNvPr id="14" name="Rectangle 144"/>
          <p:cNvSpPr>
            <a:spLocks noChangeArrowheads="1"/>
          </p:cNvSpPr>
          <p:nvPr/>
        </p:nvSpPr>
        <p:spPr bwMode="auto">
          <a:xfrm>
            <a:off x="6844237" y="2112624"/>
            <a:ext cx="799482" cy="123072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Oracle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12.2.0.x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5" name="Connecteur en angle 14"/>
          <p:cNvCxnSpPr>
            <a:cxnSpLocks/>
            <a:stCxn id="18" idx="3"/>
            <a:endCxn id="16" idx="2"/>
          </p:cNvCxnSpPr>
          <p:nvPr/>
        </p:nvCxnSpPr>
        <p:spPr>
          <a:xfrm>
            <a:off x="6284068" y="2446167"/>
            <a:ext cx="679856" cy="15839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" name="AutoShape 273"/>
          <p:cNvSpPr>
            <a:spLocks noChangeArrowheads="1"/>
          </p:cNvSpPr>
          <p:nvPr/>
        </p:nvSpPr>
        <p:spPr bwMode="auto">
          <a:xfrm>
            <a:off x="6963924" y="2422747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 </a:t>
            </a:r>
            <a:b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Sénégal</a:t>
            </a:r>
            <a:endParaRPr lang="fr-FR" sz="700" b="1" kern="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04" y="1773466"/>
            <a:ext cx="261876" cy="343301"/>
          </a:xfrm>
          <a:prstGeom prst="rect">
            <a:avLst/>
          </a:prstGeom>
        </p:spPr>
      </p:pic>
      <p:sp>
        <p:nvSpPr>
          <p:cNvPr id="18" name="Rectangle 169"/>
          <p:cNvSpPr>
            <a:spLocks noChangeArrowheads="1"/>
          </p:cNvSpPr>
          <p:nvPr/>
        </p:nvSpPr>
        <p:spPr bwMode="auto">
          <a:xfrm>
            <a:off x="5435988" y="2324770"/>
            <a:ext cx="848080" cy="242793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APIs UEMOA</a:t>
            </a:r>
            <a:br>
              <a:rPr lang="fr-FR" sz="700" kern="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(Raiser4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37168" y="169836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1270" y="1454630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2" y="1614974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\\Bdss00900006\Gestion Documentaire RA\DSI RA ARCHITECTURE ET SECURITE\DSI RA Architecture\Equipe Architecture\Notes\FBO\images\icon-mail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46" y="1845979"/>
            <a:ext cx="167904" cy="1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\\Bdss00900006\Gestion Documentaire RA\DSI RA ARCHITECTURE ET SECURITE\DSI RA Architecture\Equipe Architecture\Notes\FBO\images\icon-mail-oran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61" y="1980323"/>
            <a:ext cx="172270" cy="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048" y="2982858"/>
            <a:ext cx="838320" cy="267657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Batchs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Cote d’ivoire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AutoShape 273"/>
          <p:cNvSpPr>
            <a:spLocks noChangeArrowheads="1"/>
          </p:cNvSpPr>
          <p:nvPr/>
        </p:nvSpPr>
        <p:spPr bwMode="auto">
          <a:xfrm>
            <a:off x="6933113" y="2873130"/>
            <a:ext cx="619910" cy="36362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1905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Schémas</a:t>
            </a:r>
            <a:endParaRPr lang="fr-FR" sz="700" b="1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Cote d’ivoire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6" name="Connecteur en angle 25"/>
          <p:cNvCxnSpPr>
            <a:cxnSpLocks/>
            <a:stCxn id="24" idx="3"/>
          </p:cNvCxnSpPr>
          <p:nvPr/>
        </p:nvCxnSpPr>
        <p:spPr>
          <a:xfrm>
            <a:off x="6285368" y="3116687"/>
            <a:ext cx="678556" cy="7229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7" name="Rectangle 169"/>
          <p:cNvSpPr>
            <a:spLocks noChangeArrowheads="1"/>
          </p:cNvSpPr>
          <p:nvPr/>
        </p:nvSpPr>
        <p:spPr bwMode="auto">
          <a:xfrm>
            <a:off x="5444463" y="2613532"/>
            <a:ext cx="848080" cy="331317"/>
          </a:xfrm>
          <a:prstGeom prst="rect">
            <a:avLst/>
          </a:prstGeom>
          <a:solidFill>
            <a:srgbClr val="FDDBF2"/>
          </a:solidFill>
          <a:ln w="9525">
            <a:solidFill>
              <a:srgbClr val="FCC4F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err="1" smtClean="0">
                <a:solidFill>
                  <a:srgbClr val="000000"/>
                </a:solidFill>
                <a:latin typeface="Arial" pitchFamily="34" charset="0"/>
              </a:rPr>
              <a:t>Batchs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 Sénégal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8" name="Connecteur en angle 27"/>
          <p:cNvCxnSpPr>
            <a:cxnSpLocks/>
            <a:stCxn id="27" idx="3"/>
          </p:cNvCxnSpPr>
          <p:nvPr/>
        </p:nvCxnSpPr>
        <p:spPr>
          <a:xfrm flipV="1">
            <a:off x="6292543" y="2727985"/>
            <a:ext cx="671381" cy="51206"/>
          </a:xfrm>
          <a:prstGeom prst="bentConnector3">
            <a:avLst>
              <a:gd name="adj1" fmla="val 5633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99" y="3287784"/>
            <a:ext cx="147792" cy="162172"/>
          </a:xfrm>
          <a:prstGeom prst="rect">
            <a:avLst/>
          </a:prstGeom>
        </p:spPr>
      </p:pic>
      <p:pic>
        <p:nvPicPr>
          <p:cNvPr id="30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05" y="3267301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68" y="3277483"/>
            <a:ext cx="147792" cy="162172"/>
          </a:xfrm>
          <a:prstGeom prst="rect">
            <a:avLst/>
          </a:prstGeom>
        </p:spPr>
      </p:pic>
      <p:pic>
        <p:nvPicPr>
          <p:cNvPr id="32" name="Picture 2" descr="\\Bdss00900006\Gestion Documentaire RA\DSI RA ARCHITECTURE ET SECURITE\DSI RA Architecture\70 Equipe Architecture\Notes\FBO\images\techno\logo-elastic-beat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74" y="3257000"/>
            <a:ext cx="205575" cy="2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\\Bdss00900006\Gestion Documentaire RA\DSI RA ARCHITECTURE ET SECURITE\DSI RA Architecture\Equipe Architecture\Notes\FBO\images\techno\logo-elastic-min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71" y="1835860"/>
            <a:ext cx="166123" cy="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en angle 38"/>
          <p:cNvCxnSpPr>
            <a:cxnSpLocks/>
            <a:stCxn id="18" idx="3"/>
          </p:cNvCxnSpPr>
          <p:nvPr/>
        </p:nvCxnSpPr>
        <p:spPr>
          <a:xfrm>
            <a:off x="6284068" y="2446167"/>
            <a:ext cx="643396" cy="622177"/>
          </a:xfrm>
          <a:prstGeom prst="bentConnector3">
            <a:avLst>
              <a:gd name="adj1" fmla="val 54307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5" name="Rectangle à coins arrondis 44"/>
          <p:cNvSpPr/>
          <p:nvPr/>
        </p:nvSpPr>
        <p:spPr bwMode="auto">
          <a:xfrm>
            <a:off x="1835696" y="1268760"/>
            <a:ext cx="2179838" cy="2812195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" name="Rectangle à coins arrondis 155"/>
          <p:cNvSpPr>
            <a:spLocks noChangeArrowheads="1"/>
          </p:cNvSpPr>
          <p:nvPr/>
        </p:nvSpPr>
        <p:spPr bwMode="auto">
          <a:xfrm rot="16200000">
            <a:off x="1796182" y="2172646"/>
            <a:ext cx="792813" cy="57408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843697" y="2050638"/>
            <a:ext cx="71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F5 – BIG IP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(LTM+ASM)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35697" y="1271311"/>
            <a:ext cx="2179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0000"/>
                </a:solidFill>
                <a:latin typeface="Arial" pitchFamily="34" charset="0"/>
              </a:rPr>
              <a:t>CANAL / DC IPS Paris</a:t>
            </a:r>
            <a:endParaRPr lang="fr-FR" sz="900" b="1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 bwMode="auto">
          <a:xfrm>
            <a:off x="2664031" y="1756558"/>
            <a:ext cx="1037414" cy="2243877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45720" rIns="3600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RHEL 7.4+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Rectangle 144"/>
          <p:cNvSpPr>
            <a:spLocks noChangeArrowheads="1"/>
          </p:cNvSpPr>
          <p:nvPr/>
        </p:nvSpPr>
        <p:spPr bwMode="auto">
          <a:xfrm>
            <a:off x="2703768" y="1998166"/>
            <a:ext cx="940248" cy="1946378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IHS 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WAS LC 18.0.3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dirty="0" smtClean="0">
                <a:solidFill>
                  <a:srgbClr val="000000"/>
                </a:solidFill>
                <a:latin typeface="Arial" pitchFamily="34" charset="0"/>
              </a:rPr>
              <a:t>Java 8</a:t>
            </a: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86130" y="1714270"/>
            <a:ext cx="630590" cy="24622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Zone WAF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fr-FR" sz="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(L0-P</a:t>
            </a: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88536" y="1548805"/>
            <a:ext cx="1162417" cy="2491101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7989" y="1558756"/>
            <a:ext cx="841550" cy="123111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Arial" panose="020B0604020202020204" pitchFamily="34" charset="0"/>
              </a:rPr>
              <a:t>  Zone P (L1-P)</a:t>
            </a:r>
          </a:p>
        </p:txBody>
      </p:sp>
      <p:pic>
        <p:nvPicPr>
          <p:cNvPr id="54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2498051" y="3826119"/>
            <a:ext cx="218202" cy="15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eur en angle 54"/>
          <p:cNvCxnSpPr>
            <a:stCxn id="66" idx="0"/>
            <a:endCxn id="59" idx="1"/>
          </p:cNvCxnSpPr>
          <p:nvPr/>
        </p:nvCxnSpPr>
        <p:spPr>
          <a:xfrm rot="5400000" flipH="1" flipV="1">
            <a:off x="1389810" y="2192767"/>
            <a:ext cx="331269" cy="1029458"/>
          </a:xfrm>
          <a:prstGeom prst="bentConnector2">
            <a:avLst/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56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91" y="2341910"/>
            <a:ext cx="503831" cy="3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174"/>
          <p:cNvSpPr txBox="1">
            <a:spLocks noChangeArrowheads="1"/>
          </p:cNvSpPr>
          <p:nvPr/>
        </p:nvSpPr>
        <p:spPr bwMode="auto">
          <a:xfrm>
            <a:off x="1069791" y="2180857"/>
            <a:ext cx="53492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b="1" i="1" dirty="0" smtClean="0"/>
              <a:t>Internet</a:t>
            </a:r>
            <a:endParaRPr lang="fr-FR" b="1" i="1" dirty="0"/>
          </a:p>
        </p:txBody>
      </p:sp>
      <p:pic>
        <p:nvPicPr>
          <p:cNvPr id="58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49" y="2628893"/>
            <a:ext cx="473572" cy="13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Image associé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73" y="2387478"/>
            <a:ext cx="308766" cy="3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Image associée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9668" r="18326" b="9197"/>
          <a:stretch/>
        </p:blipFill>
        <p:spPr bwMode="auto">
          <a:xfrm>
            <a:off x="2097575" y="2314145"/>
            <a:ext cx="125731" cy="1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882061" y="1705208"/>
            <a:ext cx="634819" cy="1271797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2" name="Picture 7" descr="S:\W_Atlas2\ATES\_Modèles de documentation\Cliparts\Matériel\Firewall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b="15086"/>
          <a:stretch/>
        </p:blipFill>
        <p:spPr bwMode="auto">
          <a:xfrm>
            <a:off x="1818588" y="2852842"/>
            <a:ext cx="263329" cy="15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70" y="1741484"/>
            <a:ext cx="288225" cy="3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e 64"/>
          <p:cNvGrpSpPr/>
          <p:nvPr/>
        </p:nvGrpSpPr>
        <p:grpSpPr>
          <a:xfrm>
            <a:off x="723084" y="2873130"/>
            <a:ext cx="944608" cy="1139103"/>
            <a:chOff x="291380" y="1234735"/>
            <a:chExt cx="909215" cy="1089422"/>
          </a:xfrm>
        </p:grpSpPr>
        <p:pic>
          <p:nvPicPr>
            <p:cNvPr id="66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291380" y="1764886"/>
              <a:ext cx="909215" cy="559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Clients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WEB,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b="1" dirty="0">
                  <a:solidFill>
                    <a:srgbClr val="000000"/>
                  </a:solidFill>
                  <a:latin typeface="Arial" pitchFamily="34" charset="0"/>
                </a:rPr>
                <a:t>IOS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et </a:t>
              </a: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Android</a:t>
              </a:r>
              <a:b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fr-FR" sz="800" b="1" dirty="0" smtClean="0">
                  <a:solidFill>
                    <a:srgbClr val="000000"/>
                  </a:solidFill>
                  <a:latin typeface="Arial" pitchFamily="34" charset="0"/>
                </a:rPr>
                <a:t>(Sénégal &amp; Cote d’ivoire)</a:t>
              </a:r>
              <a:endParaRPr lang="fr-FR" sz="8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68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AutoShape 273"/>
          <p:cNvSpPr>
            <a:spLocks noChangeArrowheads="1"/>
          </p:cNvSpPr>
          <p:nvPr/>
        </p:nvSpPr>
        <p:spPr bwMode="auto">
          <a:xfrm>
            <a:off x="1336228" y="3065787"/>
            <a:ext cx="349786" cy="342183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Cache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b="1" kern="0" dirty="0" smtClean="0">
                <a:solidFill>
                  <a:srgbClr val="000000"/>
                </a:solidFill>
                <a:latin typeface="Arial" pitchFamily="34" charset="0"/>
              </a:rPr>
              <a:t>mobile</a:t>
            </a: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" name="Rectangle 169">
            <a:extLst>
              <a:ext uri="{FF2B5EF4-FFF2-40B4-BE49-F238E27FC236}">
                <a16:creationId xmlns:a16="http://schemas.microsoft.com/office/drawing/2014/main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669" y="2425329"/>
            <a:ext cx="862245" cy="798866"/>
          </a:xfrm>
          <a:prstGeom prst="rect">
            <a:avLst/>
          </a:prstGeom>
          <a:solidFill>
            <a:srgbClr val="FDDBF2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>
                <a:solidFill>
                  <a:srgbClr val="000000"/>
                </a:solidFill>
                <a:latin typeface="Arial" pitchFamily="34" charset="0"/>
              </a:rPr>
              <a:t>Canal 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BFF</a:t>
            </a:r>
            <a:b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UEMOA</a:t>
            </a:r>
            <a:endParaRPr lang="fr-FR" sz="7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fr-FR" sz="700" kern="0" dirty="0" smtClean="0">
                <a:solidFill>
                  <a:srgbClr val="000000"/>
                </a:solidFill>
                <a:latin typeface="Arial" pitchFamily="34" charset="0"/>
              </a:rPr>
              <a:t>Raiser4)</a:t>
            </a:r>
            <a:endParaRPr lang="fr-FR" sz="7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4" name="Connecteur en angle 73"/>
          <p:cNvCxnSpPr>
            <a:stCxn id="59" idx="3"/>
          </p:cNvCxnSpPr>
          <p:nvPr/>
        </p:nvCxnSpPr>
        <p:spPr>
          <a:xfrm>
            <a:off x="2378939" y="2541861"/>
            <a:ext cx="355296" cy="422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2205958" y="2264664"/>
            <a:ext cx="33008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1155" y="1934416"/>
            <a:ext cx="33008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94763" y="1621936"/>
            <a:ext cx="33008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83" name="Connecteur en angle 82"/>
          <p:cNvCxnSpPr>
            <a:stCxn id="72" idx="3"/>
          </p:cNvCxnSpPr>
          <p:nvPr/>
        </p:nvCxnSpPr>
        <p:spPr>
          <a:xfrm flipV="1">
            <a:off x="3598914" y="2446167"/>
            <a:ext cx="1800077" cy="3785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1198079" y="2355994"/>
            <a:ext cx="7553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X-TENANT-ID</a:t>
            </a:r>
            <a:endParaRPr lang="fr-FR" sz="700" dirty="0"/>
          </a:p>
        </p:txBody>
      </p:sp>
      <p:sp>
        <p:nvSpPr>
          <p:cNvPr id="89" name="Rectangle 88"/>
          <p:cNvSpPr/>
          <p:nvPr/>
        </p:nvSpPr>
        <p:spPr>
          <a:xfrm>
            <a:off x="4455297" y="2267939"/>
            <a:ext cx="7553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X-TENANT-ID</a:t>
            </a:r>
            <a:endParaRPr lang="fr-FR" sz="700" dirty="0"/>
          </a:p>
        </p:txBody>
      </p:sp>
      <p:sp>
        <p:nvSpPr>
          <p:cNvPr id="91" name="ZoneTexte 90"/>
          <p:cNvSpPr txBox="1"/>
          <p:nvPr/>
        </p:nvSpPr>
        <p:spPr>
          <a:xfrm>
            <a:off x="323528" y="11663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134817" y="4807058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Front: </a:t>
            </a:r>
            <a:r>
              <a:rPr lang="fr-FR" sz="1400" dirty="0" smtClean="0"/>
              <a:t>Ajouter le paramètre X-TENANT-ID dans le header des requêtes HTTPS depuis le FRONT vers le CANAL-BFF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CANAL-BFF: </a:t>
            </a:r>
            <a:r>
              <a:rPr lang="fr-FR" sz="1400" dirty="0" smtClean="0"/>
              <a:t>Ajouter </a:t>
            </a:r>
            <a:r>
              <a:rPr lang="fr-FR" sz="1400" dirty="0"/>
              <a:t>le paramètre X-TENANT-ID dans le header des requêtes HTTPS depuis le </a:t>
            </a:r>
            <a:r>
              <a:rPr lang="fr-FR" sz="1400" dirty="0" smtClean="0"/>
              <a:t>BFF </a:t>
            </a:r>
            <a:r>
              <a:rPr lang="fr-FR" sz="1400" dirty="0"/>
              <a:t>vers </a:t>
            </a:r>
            <a:r>
              <a:rPr lang="fr-FR" sz="1400" dirty="0" smtClean="0"/>
              <a:t>l’OMNICANAL.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OMNICANAL: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1604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203848" y="594206"/>
            <a:ext cx="2592288" cy="3054156"/>
          </a:xfrm>
          <a:prstGeom prst="roundRect">
            <a:avLst/>
          </a:prstGeom>
          <a:solidFill>
            <a:srgbClr val="FFE79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3432462" y="2538423"/>
            <a:ext cx="851506" cy="889210"/>
            <a:chOff x="840174" y="5517232"/>
            <a:chExt cx="936104" cy="977869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5517232"/>
              <a:ext cx="673252" cy="673252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840174" y="6190484"/>
              <a:ext cx="936104" cy="30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       DB</a:t>
              </a:r>
              <a:endParaRPr lang="fr-FR" sz="1200" b="1" dirty="0"/>
            </a:p>
          </p:txBody>
        </p:sp>
      </p:grpSp>
      <p:sp>
        <p:nvSpPr>
          <p:cNvPr id="14" name="Rectangle à coins arrondis 155"/>
          <p:cNvSpPr>
            <a:spLocks noChangeArrowheads="1"/>
          </p:cNvSpPr>
          <p:nvPr/>
        </p:nvSpPr>
        <p:spPr bwMode="auto">
          <a:xfrm rot="16200000">
            <a:off x="3461058" y="1398038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02039" y="1282563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HBK APIs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6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91" y="1860818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15" y="1619403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852749" y="1498007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3858215" y="2085077"/>
            <a:ext cx="6240" cy="44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187" y="594206"/>
            <a:ext cx="320698" cy="363869"/>
          </a:xfrm>
          <a:prstGeom prst="rect">
            <a:avLst/>
          </a:prstGeom>
        </p:spPr>
      </p:pic>
      <p:cxnSp>
        <p:nvCxnSpPr>
          <p:cNvPr id="25" name="Connecteur droit avec flèche 24"/>
          <p:cNvCxnSpPr/>
          <p:nvPr/>
        </p:nvCxnSpPr>
        <p:spPr>
          <a:xfrm>
            <a:off x="3840175" y="966485"/>
            <a:ext cx="12574" cy="30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679110" y="2526913"/>
            <a:ext cx="851506" cy="889210"/>
            <a:chOff x="840174" y="5517232"/>
            <a:chExt cx="936104" cy="97786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5517232"/>
              <a:ext cx="673252" cy="673252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840174" y="6190484"/>
              <a:ext cx="936104" cy="30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       DB</a:t>
              </a:r>
              <a:endParaRPr lang="fr-FR" sz="1200" b="1" dirty="0"/>
            </a:p>
          </p:txBody>
        </p:sp>
      </p:grpSp>
      <p:sp>
        <p:nvSpPr>
          <p:cNvPr id="32" name="Rectangle à coins arrondis 155"/>
          <p:cNvSpPr>
            <a:spLocks noChangeArrowheads="1"/>
          </p:cNvSpPr>
          <p:nvPr/>
        </p:nvSpPr>
        <p:spPr bwMode="auto">
          <a:xfrm rot="16200000">
            <a:off x="4707706" y="1386528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748687" y="1271053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HBK APIs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4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39" y="1849308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63" y="1607893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099397" y="1486497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H="1">
            <a:off x="5104863" y="2073567"/>
            <a:ext cx="6240" cy="44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5091877" y="954246"/>
            <a:ext cx="12986" cy="28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454" y="600870"/>
            <a:ext cx="353008" cy="36561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572000" y="1029272"/>
            <a:ext cx="1080120" cy="23868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318155" y="1040782"/>
            <a:ext cx="1080120" cy="238685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397105" y="3394446"/>
            <a:ext cx="9284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 </a:t>
            </a:r>
            <a:r>
              <a:rPr lang="fr-FR" sz="1050" dirty="0" smtClean="0"/>
              <a:t>Infra </a:t>
            </a:r>
            <a:r>
              <a:rPr lang="fr-FR" sz="1050" dirty="0"/>
              <a:t>S</a:t>
            </a:r>
            <a:r>
              <a:rPr lang="fr-FR" sz="1050" dirty="0" smtClean="0"/>
              <a:t>énégal</a:t>
            </a:r>
            <a:endParaRPr lang="fr-FR" sz="1050" dirty="0"/>
          </a:p>
        </p:txBody>
      </p:sp>
      <p:sp>
        <p:nvSpPr>
          <p:cNvPr id="56" name="Rectangle 55"/>
          <p:cNvSpPr/>
          <p:nvPr/>
        </p:nvSpPr>
        <p:spPr>
          <a:xfrm>
            <a:off x="4453224" y="3394446"/>
            <a:ext cx="11977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 </a:t>
            </a:r>
            <a:r>
              <a:rPr lang="fr-FR" sz="1050" dirty="0" smtClean="0"/>
              <a:t>Infra Cote d’ivoire</a:t>
            </a:r>
            <a:endParaRPr lang="fr-FR" sz="105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6228184" y="548680"/>
            <a:ext cx="2592288" cy="3054156"/>
          </a:xfrm>
          <a:prstGeom prst="roundRect">
            <a:avLst/>
          </a:prstGeom>
          <a:solidFill>
            <a:srgbClr val="FFE79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712" y="548680"/>
            <a:ext cx="320698" cy="363869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endCxn id="73" idx="0"/>
          </p:cNvCxnSpPr>
          <p:nvPr/>
        </p:nvCxnSpPr>
        <p:spPr>
          <a:xfrm>
            <a:off x="7241754" y="919885"/>
            <a:ext cx="287628" cy="42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155"/>
          <p:cNvSpPr>
            <a:spLocks noChangeArrowheads="1"/>
          </p:cNvSpPr>
          <p:nvPr/>
        </p:nvSpPr>
        <p:spPr bwMode="auto">
          <a:xfrm rot="16200000">
            <a:off x="7145211" y="1459273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186192" y="1343798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HBK APIs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74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44" y="1922053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6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68" y="1680638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536902" y="155924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78" name="Connecteur droit avec flèche 77"/>
          <p:cNvCxnSpPr/>
          <p:nvPr/>
        </p:nvCxnSpPr>
        <p:spPr>
          <a:xfrm flipH="1">
            <a:off x="7584944" y="927912"/>
            <a:ext cx="110817" cy="4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328" y="558876"/>
            <a:ext cx="353008" cy="36561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425309" y="983746"/>
            <a:ext cx="2255015" cy="23868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7065290" y="3376548"/>
            <a:ext cx="9380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 </a:t>
            </a:r>
            <a:r>
              <a:rPr lang="fr-FR" sz="1050" dirty="0" smtClean="0"/>
              <a:t>Infra UEMOA</a:t>
            </a:r>
            <a:endParaRPr lang="fr-FR" sz="1050" dirty="0"/>
          </a:p>
        </p:txBody>
      </p:sp>
      <p:sp>
        <p:nvSpPr>
          <p:cNvPr id="84" name="Rectangle à coins arrondis 83"/>
          <p:cNvSpPr/>
          <p:nvPr/>
        </p:nvSpPr>
        <p:spPr bwMode="auto">
          <a:xfrm>
            <a:off x="6873313" y="2378659"/>
            <a:ext cx="1368152" cy="936104"/>
          </a:xfrm>
          <a:prstGeom prst="roundRect">
            <a:avLst>
              <a:gd name="adj" fmla="val 7779"/>
            </a:avLst>
          </a:prstGeom>
          <a:gradFill flip="none" rotWithShape="1">
            <a:gsLst>
              <a:gs pos="0">
                <a:srgbClr val="F18D26">
                  <a:tint val="66000"/>
                  <a:satMod val="160000"/>
                </a:srgbClr>
              </a:gs>
              <a:gs pos="50000">
                <a:srgbClr val="F18D26">
                  <a:tint val="44500"/>
                  <a:satMod val="160000"/>
                </a:srgbClr>
              </a:gs>
              <a:gs pos="100000">
                <a:srgbClr val="F18D26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" name="Rectangle 144"/>
          <p:cNvSpPr>
            <a:spLocks noChangeArrowheads="1"/>
          </p:cNvSpPr>
          <p:nvPr/>
        </p:nvSpPr>
        <p:spPr bwMode="auto">
          <a:xfrm>
            <a:off x="6945321" y="2513901"/>
            <a:ext cx="1224136" cy="728854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" name="AutoShape 273"/>
          <p:cNvSpPr>
            <a:spLocks noChangeArrowheads="1"/>
          </p:cNvSpPr>
          <p:nvPr/>
        </p:nvSpPr>
        <p:spPr bwMode="auto">
          <a:xfrm>
            <a:off x="7008134" y="2854280"/>
            <a:ext cx="488249" cy="267291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b="1" kern="0" dirty="0" smtClean="0">
                <a:solidFill>
                  <a:srgbClr val="000000"/>
                </a:solidFill>
                <a:latin typeface="Arial" pitchFamily="34" charset="0"/>
              </a:rPr>
              <a:t>Schémas </a:t>
            </a:r>
            <a:br>
              <a:rPr lang="fr-FR" sz="600" b="1" kern="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fr-FR" sz="600" b="1" kern="0" dirty="0" smtClean="0">
                <a:solidFill>
                  <a:srgbClr val="000000"/>
                </a:solidFill>
                <a:latin typeface="Arial" pitchFamily="34" charset="0"/>
              </a:rPr>
              <a:t>Sénégal</a:t>
            </a:r>
            <a:endParaRPr lang="fr-FR" sz="600" b="1" kern="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" name="AutoShape 273"/>
          <p:cNvSpPr>
            <a:spLocks noChangeArrowheads="1"/>
          </p:cNvSpPr>
          <p:nvPr/>
        </p:nvSpPr>
        <p:spPr bwMode="auto">
          <a:xfrm>
            <a:off x="7593393" y="2846915"/>
            <a:ext cx="488249" cy="282022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08000" tIns="108000" bIns="720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b="1" kern="0" dirty="0">
                <a:solidFill>
                  <a:srgbClr val="000000"/>
                </a:solidFill>
                <a:latin typeface="Arial" pitchFamily="34" charset="0"/>
              </a:rPr>
              <a:t>Schémas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600" b="1" kern="0" dirty="0">
                <a:solidFill>
                  <a:srgbClr val="000000"/>
                </a:solidFill>
                <a:latin typeface="Arial" pitchFamily="34" charset="0"/>
              </a:rPr>
              <a:t>Cote d’ivoire</a:t>
            </a:r>
            <a:endParaRPr lang="fr-FR" sz="60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2" y="2372708"/>
            <a:ext cx="282724" cy="274914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7369921" y="222993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 </a:t>
            </a:r>
            <a:r>
              <a:rPr lang="fr-FR" sz="1000" b="1" dirty="0"/>
              <a:t>DB</a:t>
            </a:r>
            <a:endParaRPr lang="fr-FR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7630187" y="2105036"/>
            <a:ext cx="242384" cy="714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endCxn id="86" idx="1"/>
          </p:cNvCxnSpPr>
          <p:nvPr/>
        </p:nvCxnSpPr>
        <p:spPr>
          <a:xfrm flipH="1">
            <a:off x="7252259" y="2124659"/>
            <a:ext cx="237780" cy="72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à coins arrondis 103"/>
          <p:cNvSpPr/>
          <p:nvPr/>
        </p:nvSpPr>
        <p:spPr>
          <a:xfrm>
            <a:off x="251520" y="563240"/>
            <a:ext cx="2592288" cy="3054156"/>
          </a:xfrm>
          <a:prstGeom prst="roundRect">
            <a:avLst/>
          </a:prstGeom>
          <a:solidFill>
            <a:srgbClr val="FFE79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48" y="563240"/>
            <a:ext cx="320698" cy="363869"/>
          </a:xfrm>
          <a:prstGeom prst="rect">
            <a:avLst/>
          </a:prstGeom>
        </p:spPr>
      </p:pic>
      <p:cxnSp>
        <p:nvCxnSpPr>
          <p:cNvPr id="106" name="Connecteur droit avec flèche 105"/>
          <p:cNvCxnSpPr>
            <a:endCxn id="108" idx="0"/>
          </p:cNvCxnSpPr>
          <p:nvPr/>
        </p:nvCxnSpPr>
        <p:spPr>
          <a:xfrm>
            <a:off x="1265090" y="934445"/>
            <a:ext cx="287628" cy="42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à coins arrondis 155"/>
          <p:cNvSpPr>
            <a:spLocks noChangeArrowheads="1"/>
          </p:cNvSpPr>
          <p:nvPr/>
        </p:nvSpPr>
        <p:spPr bwMode="auto">
          <a:xfrm rot="16200000">
            <a:off x="1168547" y="1473833"/>
            <a:ext cx="758235" cy="552575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18000" anchor="ctr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209528" y="1358358"/>
            <a:ext cx="686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 smtClean="0">
                <a:solidFill>
                  <a:srgbClr val="000000"/>
                </a:solidFill>
                <a:latin typeface="Arial" pitchFamily="34" charset="0"/>
              </a:rPr>
              <a:t>HBK APIs</a:t>
            </a:r>
            <a:endParaRPr lang="fr-FR" sz="9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9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0" y="1936613"/>
            <a:ext cx="452917" cy="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6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04" y="1695198"/>
            <a:ext cx="295299" cy="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1560238" y="1573802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A/A</a:t>
            </a:r>
            <a:endParaRPr lang="fr-FR" sz="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1608280" y="942472"/>
            <a:ext cx="110817" cy="4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Image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664" y="573436"/>
            <a:ext cx="353008" cy="365615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448645" y="998306"/>
            <a:ext cx="2255015" cy="23868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1088626" y="3391108"/>
            <a:ext cx="9380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 </a:t>
            </a:r>
            <a:r>
              <a:rPr lang="fr-FR" sz="1050" dirty="0" smtClean="0"/>
              <a:t>Infra UEMOA</a:t>
            </a:r>
            <a:endParaRPr lang="fr-FR" sz="1050" dirty="0"/>
          </a:p>
        </p:txBody>
      </p:sp>
      <p:cxnSp>
        <p:nvCxnSpPr>
          <p:cNvPr id="123" name="Connecteur droit 122"/>
          <p:cNvCxnSpPr/>
          <p:nvPr/>
        </p:nvCxnSpPr>
        <p:spPr>
          <a:xfrm>
            <a:off x="1555751" y="2132856"/>
            <a:ext cx="1913" cy="35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e 123"/>
          <p:cNvGrpSpPr/>
          <p:nvPr/>
        </p:nvGrpSpPr>
        <p:grpSpPr>
          <a:xfrm>
            <a:off x="1106456" y="2529471"/>
            <a:ext cx="851506" cy="889210"/>
            <a:chOff x="840174" y="5517232"/>
            <a:chExt cx="936104" cy="977869"/>
          </a:xfrm>
        </p:grpSpPr>
        <p:pic>
          <p:nvPicPr>
            <p:cNvPr id="125" name="Imag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5517232"/>
              <a:ext cx="673252" cy="673252"/>
            </a:xfrm>
            <a:prstGeom prst="rect">
              <a:avLst/>
            </a:prstGeom>
          </p:spPr>
        </p:pic>
        <p:sp>
          <p:nvSpPr>
            <p:cNvPr id="126" name="ZoneTexte 125"/>
            <p:cNvSpPr txBox="1"/>
            <p:nvPr/>
          </p:nvSpPr>
          <p:spPr>
            <a:xfrm>
              <a:off x="840174" y="6190484"/>
              <a:ext cx="936104" cy="30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       DB</a:t>
              </a:r>
              <a:endParaRPr lang="fr-FR" sz="1200" b="1" dirty="0"/>
            </a:p>
          </p:txBody>
        </p:sp>
      </p:grpSp>
      <p:grpSp>
        <p:nvGrpSpPr>
          <p:cNvPr id="138" name="Groupe 137"/>
          <p:cNvGrpSpPr/>
          <p:nvPr/>
        </p:nvGrpSpPr>
        <p:grpSpPr>
          <a:xfrm>
            <a:off x="0" y="441487"/>
            <a:ext cx="9144000" cy="6416513"/>
            <a:chOff x="0" y="307458"/>
            <a:chExt cx="9144000" cy="6515905"/>
          </a:xfrm>
        </p:grpSpPr>
        <p:cxnSp>
          <p:nvCxnSpPr>
            <p:cNvPr id="129" name="Connecteur droit 128"/>
            <p:cNvCxnSpPr/>
            <p:nvPr/>
          </p:nvCxnSpPr>
          <p:spPr>
            <a:xfrm>
              <a:off x="3059832" y="332656"/>
              <a:ext cx="0" cy="64907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6012160" y="310257"/>
              <a:ext cx="0" cy="65131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0" y="307458"/>
              <a:ext cx="9144000" cy="27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0" y="0"/>
            <a:ext cx="9144000" cy="441487"/>
          </a:xfrm>
          <a:prstGeom prst="rect">
            <a:avLst/>
          </a:prstGeom>
          <a:solidFill>
            <a:srgbClr val="B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/>
              <a:t>Différentes </a:t>
            </a:r>
            <a:r>
              <a:rPr lang="fr-FR" sz="2000" b="1" dirty="0"/>
              <a:t>approches </a:t>
            </a:r>
            <a:r>
              <a:rPr lang="fr-FR" sz="2000" b="1" dirty="0" smtClean="0"/>
              <a:t>de déploiement de </a:t>
            </a:r>
            <a:r>
              <a:rPr lang="fr-FR" sz="2000" b="1" dirty="0" err="1" smtClean="0"/>
              <a:t>Homebanking</a:t>
            </a:r>
            <a:r>
              <a:rPr lang="fr-FR" sz="2000" b="1" dirty="0" smtClean="0"/>
              <a:t> dans la zone UEMOA</a:t>
            </a:r>
            <a:endParaRPr lang="fr-FR" sz="2000" b="1" dirty="0"/>
          </a:p>
        </p:txBody>
      </p:sp>
      <p:sp>
        <p:nvSpPr>
          <p:cNvPr id="141" name="ZoneTexte 140"/>
          <p:cNvSpPr txBox="1"/>
          <p:nvPr/>
        </p:nvSpPr>
        <p:spPr>
          <a:xfrm>
            <a:off x="0" y="3701789"/>
            <a:ext cx="3059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Une seule Infra avec une colonne discriminatoire pour différencier entre les deux Pays.</a:t>
            </a:r>
            <a:endParaRPr lang="fr-FR" sz="1100" b="1" dirty="0"/>
          </a:p>
        </p:txBody>
      </p:sp>
      <p:sp>
        <p:nvSpPr>
          <p:cNvPr id="142" name="ZoneTexte 141"/>
          <p:cNvSpPr txBox="1"/>
          <p:nvPr/>
        </p:nvSpPr>
        <p:spPr>
          <a:xfrm>
            <a:off x="3024336" y="3735572"/>
            <a:ext cx="3059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L’application est dupliquée sur deux infrastructures indépendantes, chacune par pays</a:t>
            </a:r>
            <a:endParaRPr lang="fr-FR" sz="11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6048672" y="3724232"/>
            <a:ext cx="3059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Une seule application avec des schémas séparés par pays</a:t>
            </a:r>
            <a:endParaRPr lang="fr-FR" sz="1100" b="1" dirty="0"/>
          </a:p>
        </p:txBody>
      </p:sp>
      <p:sp>
        <p:nvSpPr>
          <p:cNvPr id="144" name="ZoneTexte 143"/>
          <p:cNvSpPr txBox="1"/>
          <p:nvPr/>
        </p:nvSpPr>
        <p:spPr>
          <a:xfrm>
            <a:off x="-20216" y="4253669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Avantage:</a:t>
            </a:r>
            <a:endParaRPr lang="fr-FR" sz="1400" b="1" u="sng" dirty="0"/>
          </a:p>
        </p:txBody>
      </p:sp>
      <p:sp>
        <p:nvSpPr>
          <p:cNvPr id="145" name="ZoneTexte 144"/>
          <p:cNvSpPr txBox="1"/>
          <p:nvPr/>
        </p:nvSpPr>
        <p:spPr>
          <a:xfrm>
            <a:off x="-20216" y="5528533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Inconvénients:</a:t>
            </a:r>
            <a:endParaRPr lang="fr-FR" sz="1400" b="1" u="sng" dirty="0"/>
          </a:p>
        </p:txBody>
      </p:sp>
      <p:sp>
        <p:nvSpPr>
          <p:cNvPr id="146" name="ZoneTexte 145"/>
          <p:cNvSpPr txBox="1"/>
          <p:nvPr/>
        </p:nvSpPr>
        <p:spPr>
          <a:xfrm>
            <a:off x="3059832" y="4253669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Avantage:</a:t>
            </a:r>
            <a:endParaRPr lang="fr-FR" sz="1400" b="1" u="sng" dirty="0"/>
          </a:p>
        </p:txBody>
      </p:sp>
      <p:sp>
        <p:nvSpPr>
          <p:cNvPr id="147" name="ZoneTexte 146"/>
          <p:cNvSpPr txBox="1"/>
          <p:nvPr/>
        </p:nvSpPr>
        <p:spPr>
          <a:xfrm>
            <a:off x="3059832" y="5528533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Inconvénients:</a:t>
            </a:r>
            <a:endParaRPr lang="fr-FR" sz="1400" b="1" u="sng" dirty="0"/>
          </a:p>
        </p:txBody>
      </p:sp>
      <p:sp>
        <p:nvSpPr>
          <p:cNvPr id="148" name="ZoneTexte 147"/>
          <p:cNvSpPr txBox="1"/>
          <p:nvPr/>
        </p:nvSpPr>
        <p:spPr>
          <a:xfrm>
            <a:off x="6012160" y="4261943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Avantage:</a:t>
            </a:r>
            <a:endParaRPr lang="fr-FR" sz="1400" b="1" u="sng" dirty="0"/>
          </a:p>
        </p:txBody>
      </p:sp>
      <p:sp>
        <p:nvSpPr>
          <p:cNvPr id="149" name="ZoneTexte 148"/>
          <p:cNvSpPr txBox="1"/>
          <p:nvPr/>
        </p:nvSpPr>
        <p:spPr>
          <a:xfrm>
            <a:off x="6012160" y="5536807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Inconvénients:</a:t>
            </a:r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1926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3CAD02BEC064F8FBAA27C1565BD0D" ma:contentTypeVersion="1" ma:contentTypeDescription="Crée un document." ma:contentTypeScope="" ma:versionID="1d6cb4c9245a5c84240ca1e3d3785a69">
  <xsd:schema xmlns:xsd="http://www.w3.org/2001/XMLSchema" xmlns:xs="http://www.w3.org/2001/XMLSchema" xmlns:p="http://schemas.microsoft.com/office/2006/metadata/properties" xmlns:ns2="2d9f620c-be96-49cb-8aa7-87de2a40de1b" targetNamespace="http://schemas.microsoft.com/office/2006/metadata/properties" ma:root="true" ma:fieldsID="84ecd5f1132198a19bce82f0fbe6fb5f" ns2:_="">
    <xsd:import namespace="2d9f620c-be96-49cb-8aa7-87de2a40de1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f620c-be96-49cb-8aa7-87de2a40de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15DE0-13F3-47F0-AC45-F9FD1076B0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C5841C-E6E4-4E19-830D-7EFF8A1BAD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F10B1-6644-4CDD-ACD3-1C798B259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f620c-be96-49cb-8aa7-87de2a40de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231001</TotalTime>
  <Words>3889</Words>
  <Application>Microsoft Office PowerPoint</Application>
  <PresentationFormat>Affichage à l'écran (4:3)</PresentationFormat>
  <Paragraphs>1314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MS PGothic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flavien.bourgoin@bnpparibas.com</dc:creator>
  <cp:lastModifiedBy>Samir GRABOU</cp:lastModifiedBy>
  <cp:revision>1100</cp:revision>
  <dcterms:created xsi:type="dcterms:W3CDTF">2018-02-08T17:08:01Z</dcterms:created>
  <dcterms:modified xsi:type="dcterms:W3CDTF">2021-07-08T01:18:25Z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0x010100D853CAD02BEC064F8FBAA27C1565BD0D</vt:lpwstr>
  </property>
  <property fmtid="{D5CDD505-2E9C-101B-9397-08002B2CF9AE}" pid="3" name="MSIP_Label_812e1ed0-4700-41e0-aec3-61ed249f3333_Enabled">
    <vt:lpwstr>true</vt:lpwstr>
  </property>
  <property fmtid="{D5CDD505-2E9C-101B-9397-08002B2CF9AE}" pid="4" name="MSIP_Label_812e1ed0-4700-41e0-aec3-61ed249f3333_SetDate">
    <vt:lpwstr>2021-07-08T01:18:25Z</vt:lpwstr>
  </property>
  <property fmtid="{D5CDD505-2E9C-101B-9397-08002B2CF9AE}" pid="5" name="MSIP_Label_812e1ed0-4700-41e0-aec3-61ed249f3333_Method">
    <vt:lpwstr>Standard</vt:lpwstr>
  </property>
  <property fmtid="{D5CDD505-2E9C-101B-9397-08002B2CF9AE}" pid="6" name="MSIP_Label_812e1ed0-4700-41e0-aec3-61ed249f3333_Name">
    <vt:lpwstr>Internal - Standard</vt:lpwstr>
  </property>
  <property fmtid="{D5CDD505-2E9C-101B-9397-08002B2CF9AE}" pid="7" name="MSIP_Label_812e1ed0-4700-41e0-aec3-61ed249f3333_SiteId">
    <vt:lpwstr>614f9c25-bffa-42c7-86d8-964101f55fa2</vt:lpwstr>
  </property>
  <property fmtid="{D5CDD505-2E9C-101B-9397-08002B2CF9AE}" pid="8" name="MSIP_Label_812e1ed0-4700-41e0-aec3-61ed249f3333_ActionId">
    <vt:lpwstr>f44382b6-6042-42d5-8f2e-46cf98f82cce</vt:lpwstr>
  </property>
  <property fmtid="{D5CDD505-2E9C-101B-9397-08002B2CF9AE}" pid="9" name="MSIP_Label_812e1ed0-4700-41e0-aec3-61ed249f3333_ContentBits">
    <vt:lpwstr>2</vt:lpwstr>
  </property>
</Properties>
</file>