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3" r:id="rId2"/>
    <p:sldId id="274" r:id="rId3"/>
    <p:sldId id="278" r:id="rId4"/>
    <p:sldId id="276" r:id="rId5"/>
    <p:sldId id="280" r:id="rId6"/>
    <p:sldId id="281" r:id="rId7"/>
    <p:sldId id="284" r:id="rId8"/>
    <p:sldId id="286" r:id="rId9"/>
    <p:sldId id="287" r:id="rId10"/>
    <p:sldId id="289" r:id="rId11"/>
    <p:sldId id="292" r:id="rId12"/>
    <p:sldId id="291" r:id="rId13"/>
    <p:sldId id="306" r:id="rId14"/>
    <p:sldId id="307" r:id="rId15"/>
    <p:sldId id="297" r:id="rId16"/>
    <p:sldId id="299" r:id="rId17"/>
    <p:sldId id="308" r:id="rId18"/>
    <p:sldId id="309" r:id="rId19"/>
    <p:sldId id="311" r:id="rId20"/>
    <p:sldId id="312" r:id="rId21"/>
    <p:sldId id="313" r:id="rId22"/>
    <p:sldId id="282" r:id="rId23"/>
    <p:sldId id="314" r:id="rId24"/>
    <p:sldId id="283" r:id="rId25"/>
    <p:sldId id="315" r:id="rId2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09E92D7-FFF5-4FA6-9BD6-1FACEF6B7C7A}">
          <p14:sldIdLst>
            <p14:sldId id="273"/>
            <p14:sldId id="274"/>
            <p14:sldId id="278"/>
            <p14:sldId id="276"/>
            <p14:sldId id="280"/>
            <p14:sldId id="281"/>
            <p14:sldId id="284"/>
            <p14:sldId id="286"/>
            <p14:sldId id="287"/>
            <p14:sldId id="289"/>
            <p14:sldId id="292"/>
            <p14:sldId id="291"/>
            <p14:sldId id="306"/>
            <p14:sldId id="307"/>
            <p14:sldId id="297"/>
            <p14:sldId id="299"/>
            <p14:sldId id="308"/>
            <p14:sldId id="309"/>
            <p14:sldId id="311"/>
            <p14:sldId id="312"/>
            <p14:sldId id="313"/>
            <p14:sldId id="282"/>
            <p14:sldId id="314"/>
            <p14:sldId id="28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0349" autoAdjust="0"/>
  </p:normalViewPr>
  <p:slideViewPr>
    <p:cSldViewPr snapToGrid="0">
      <p:cViewPr varScale="1">
        <p:scale>
          <a:sx n="92" d="100"/>
          <a:sy n="92" d="100"/>
        </p:scale>
        <p:origin x="21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>
                <a:latin typeface="Arial" pitchFamily="34" charset="0"/>
              </a:rPr>
              <a:t>KIT – University of the State of Baden-Wuerttemberg and </a:t>
            </a:r>
            <a:br>
              <a:rPr lang="en-US" sz="800">
                <a:latin typeface="Arial" pitchFamily="34" charset="0"/>
              </a:rPr>
            </a:br>
            <a:r>
              <a:rPr lang="en-US" sz="80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</a:t>
            </a:r>
            <a:r>
              <a:rPr lang="en-GB" baseline="0" dirty="0" smtClean="0"/>
              <a:t> outline is just an and has to be adjusted example (see https://sdqweb.ipd.kit.edu/wiki/Vortragshinweise)  and copied to each slide manually. The current chapter should be in bold font. The distance of the words can be adjusted automatically by PowerPoint: select all words and arrows  and then select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smtClean="0"/>
              <a:t>” (</a:t>
            </a:r>
            <a:r>
              <a:rPr lang="en-GB" baseline="0" dirty="0" smtClean="0"/>
              <a:t>PowerPoint2007).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3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03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8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2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Prof. Dr. Max Mustermann | </a:t>
            </a:r>
            <a:br>
              <a:rPr lang="de-DE" smtClean="0"/>
            </a:br>
            <a:r>
              <a:rPr lang="de-DE" smtClean="0"/>
              <a:t>Name of Faculty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17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28" y="3070561"/>
            <a:ext cx="8988647" cy="33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University of the State of Baden-Wuerttemberg and </a:t>
            </a:r>
            <a:br>
              <a:rPr lang="en-US" sz="1000" dirty="0">
                <a:latin typeface="Arial" pitchFamily="34" charset="0"/>
              </a:rPr>
            </a:br>
            <a:r>
              <a:rPr lang="en-US" sz="1000" dirty="0">
                <a:latin typeface="Arial" pitchFamily="34" charset="0"/>
              </a:rPr>
              <a:t>National Research Center of the Helmholtz Association</a:t>
            </a:r>
            <a:r>
              <a:rPr lang="de-DE" sz="1000" dirty="0">
                <a:latin typeface="Arial" pitchFamily="34" charset="0"/>
              </a:rPr>
              <a:t> 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8677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26538"/>
            <a:ext cx="4040188" cy="43057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8677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26539"/>
            <a:ext cx="4041775" cy="43130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Surname Lastname - Presentation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1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 userDrawn="1"/>
        </p:nvSpPr>
        <p:spPr bwMode="auto">
          <a:xfrm>
            <a:off x="504623" y="6445250"/>
            <a:ext cx="733771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16-01-30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Mao L., Wang C., Sebastian G. – </a:t>
            </a:r>
            <a:r>
              <a:rPr lang="de-DE" dirty="0" err="1" smtClean="0"/>
              <a:t>Ghosts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on </a:t>
            </a:r>
            <a:r>
              <a:rPr lang="de-DE" dirty="0" err="1" smtClean="0"/>
              <a:t>sight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140.270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200" b="1" dirty="0" smtClean="0">
                <a:solidFill>
                  <a:schemeClr val="tx2"/>
                </a:solidFill>
              </a:rPr>
              <a:t>Pacman – Ghosts activate on sight</a:t>
            </a:r>
            <a:endParaRPr lang="en-GB" sz="22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 smtClean="0">
                <a:solidFill>
                  <a:srgbClr val="000000"/>
                </a:solidFill>
              </a:rPr>
              <a:t>Mao L., Wang C., Sebastian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ray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1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334730" y="47374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9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1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82028"/>
            <a:ext cx="3629025" cy="3277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8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containing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94797"/>
            <a:ext cx="3629025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Given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describing </a:t>
                </a:r>
                <a:r>
                  <a:rPr lang="en-US" dirty="0"/>
                  <a:t>a landscape with obstacles modeled </a:t>
                </a:r>
                <a:r>
                  <a:rPr lang="en-US" dirty="0" smtClean="0"/>
                  <a:t>through</a:t>
                </a:r>
              </a:p>
              <a:p>
                <a:pPr lvl="1"/>
                <a:r>
                  <a:rPr lang="en-US" dirty="0" smtClean="0"/>
                  <a:t>simple </a:t>
                </a:r>
                <a:r>
                  <a:rPr lang="en-US" dirty="0"/>
                  <a:t>polygons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in </a:t>
                </a:r>
                <a:r>
                  <a:rPr lang="en-US" dirty="0" smtClean="0"/>
                  <a:t>total</a:t>
                </a:r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/>
                  <a:t>straight-line drawing of the landscape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(Pacman)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∈{1,…,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ghosts</a:t>
                </a:r>
              </a:p>
              <a:p>
                <a:r>
                  <a:rPr lang="en-US" b="1" dirty="0" smtClean="0"/>
                  <a:t>Problem</a:t>
                </a:r>
              </a:p>
              <a:p>
                <a:pPr lvl="1"/>
                <a:r>
                  <a:rPr lang="en-US" dirty="0" smtClean="0"/>
                  <a:t>Find </a:t>
                </a:r>
                <a:r>
                  <a:rPr lang="en-US" dirty="0"/>
                  <a:t>an efficient way to determine if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each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positions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visible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smtClean="0"/>
                  <a:t>the segment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no intersection with any polygon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105" b="-2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20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Return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i="1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with </a:t>
                </a:r>
                <a:r>
                  <a:rPr lang="de-DE" dirty="0" err="1"/>
                  <a:t>any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triangles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880" y="2794797"/>
            <a:ext cx="3591319" cy="325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5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Construction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Given a </a:t>
                </a:r>
                <a:r>
                  <a:rPr lang="de-DE" dirty="0" err="1" smtClean="0"/>
                  <a:t>list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polygons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build</a:t>
                </a:r>
                <a:r>
                  <a:rPr lang="de-DE" dirty="0" smtClean="0"/>
                  <a:t> a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average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query</a:t>
                </a:r>
                <a:r>
                  <a:rPr lang="de-DE" dirty="0" smtClean="0"/>
                  <a:t> time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low</a:t>
                </a:r>
                <a:endParaRPr lang="de-DE" dirty="0" smtClean="0"/>
              </a:p>
              <a:p>
                <a:r>
                  <a:rPr lang="de-DE" dirty="0" smtClean="0"/>
                  <a:t>Different </a:t>
                </a:r>
                <a:r>
                  <a:rPr lang="de-DE" dirty="0" err="1" smtClean="0"/>
                  <a:t>heuristics</a:t>
                </a:r>
                <a:endParaRPr lang="de-DE" dirty="0"/>
              </a:p>
              <a:p>
                <a:pPr lvl="1"/>
                <a:r>
                  <a:rPr lang="de-DE" dirty="0" err="1" smtClean="0"/>
                  <a:t>Spatial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Object</a:t>
                </a:r>
                <a:r>
                  <a:rPr lang="de-DE" dirty="0" smtClean="0"/>
                  <a:t> median</a:t>
                </a:r>
              </a:p>
              <a:p>
                <a:pPr lvl="1"/>
                <a:r>
                  <a:rPr lang="de-DE" dirty="0" err="1" smtClean="0"/>
                  <a:t>Cost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function</a:t>
                </a:r>
                <a:r>
                  <a:rPr lang="de-DE" dirty="0" smtClean="0"/>
                  <a:t> (Surface Area </a:t>
                </a:r>
                <a:r>
                  <a:rPr lang="de-DE" dirty="0" err="1" smtClean="0"/>
                  <a:t>Heuristic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err="1" smtClean="0"/>
                  <a:t>Implemented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construction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based</a:t>
                </a:r>
                <a:r>
                  <a:rPr lang="de-DE" dirty="0" smtClean="0"/>
                  <a:t> on Surface Area </a:t>
                </a:r>
                <a:r>
                  <a:rPr lang="de-DE" dirty="0" err="1" smtClean="0"/>
                  <a:t>Heuristic</a:t>
                </a:r>
                <a:endParaRPr lang="de-DE" dirty="0" smtClean="0"/>
              </a:p>
              <a:p>
                <a:r>
                  <a:rPr lang="de-DE" dirty="0" err="1" smtClean="0"/>
                  <a:t>Based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approach</a:t>
                </a:r>
                <a:r>
                  <a:rPr lang="de-DE" dirty="0" smtClean="0"/>
                  <a:t> in [1]</a:t>
                </a:r>
              </a:p>
              <a:p>
                <a:pPr lvl="1"/>
                <a:r>
                  <a:rPr lang="de-DE" dirty="0" smtClean="0"/>
                  <a:t>Paper also </a:t>
                </a:r>
                <a:r>
                  <a:rPr lang="de-DE" dirty="0" err="1" smtClean="0"/>
                  <a:t>describes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DE" dirty="0" smtClean="0"/>
                  <a:t> algorithm</a:t>
                </a:r>
              </a:p>
              <a:p>
                <a:endParaRPr lang="de-DE" dirty="0" smtClean="0"/>
              </a:p>
              <a:p>
                <a:pPr lvl="1"/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29" b="-2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5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smtClean="0"/>
              <a:t>Performance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23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[1] </a:t>
            </a:r>
            <a:r>
              <a:rPr lang="en-US" dirty="0">
                <a:hlinkClick r:id="rId2"/>
              </a:rPr>
              <a:t>On building fast </a:t>
            </a:r>
            <a:r>
              <a:rPr lang="en-US" dirty="0" err="1">
                <a:hlinkClick r:id="rId2"/>
              </a:rPr>
              <a:t>kd</a:t>
            </a:r>
            <a:r>
              <a:rPr lang="en-US" dirty="0">
                <a:hlinkClick r:id="rId2"/>
              </a:rPr>
              <a:t>-Trees for Ray Tracing, and on doing that in O(N log N) (2006</a:t>
            </a:r>
            <a:r>
              <a:rPr lang="en-US" dirty="0" smtClean="0">
                <a:hlinkClick r:id="rId2"/>
              </a:rPr>
              <a:t>),</a:t>
            </a:r>
            <a:r>
              <a:rPr lang="de-DE" dirty="0">
                <a:hlinkClick r:id="rId2"/>
              </a:rPr>
              <a:t> </a:t>
            </a:r>
            <a:r>
              <a:rPr lang="de-DE" dirty="0" smtClean="0">
                <a:hlinkClick r:id="rId2"/>
              </a:rPr>
              <a:t>Ingo Wald, </a:t>
            </a:r>
            <a:r>
              <a:rPr lang="de-DE" dirty="0">
                <a:hlinkClick r:id="rId2"/>
              </a:rPr>
              <a:t>Vlastimil </a:t>
            </a:r>
            <a:r>
              <a:rPr lang="de-DE" dirty="0" err="1">
                <a:hlinkClick r:id="rId2"/>
              </a:rPr>
              <a:t>Havran</a:t>
            </a:r>
            <a:endParaRPr lang="de-DE" dirty="0" smtClean="0"/>
          </a:p>
          <a:p>
            <a:pPr lvl="1"/>
            <a:endParaRPr lang="de-DE" dirty="0"/>
          </a:p>
          <a:p>
            <a:pPr marL="418388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4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OpenStreetMap data for realistic input geometry</a:t>
                </a:r>
              </a:p>
              <a:p>
                <a:r>
                  <a:rPr lang="en-US" dirty="0" smtClean="0"/>
                  <a:t>Java</a:t>
                </a:r>
              </a:p>
              <a:p>
                <a:r>
                  <a:rPr lang="en-US" dirty="0" smtClean="0"/>
                  <a:t>Outline: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Parse an OSM file for polygons of buildings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Triangulate the input polygons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Build a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on the triangle soup</a:t>
                </a:r>
              </a:p>
              <a:p>
                <a:pPr marL="947737" lvl="1" indent="-514350">
                  <a:buFont typeface="+mj-lt"/>
                  <a:buAutoNum type="arabicPeriod"/>
                </a:pPr>
                <a:r>
                  <a:rPr lang="en-US" dirty="0" smtClean="0"/>
                  <a:t>Perform the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visibility checks with the help of the </a:t>
                </a:r>
                <a:r>
                  <a:rPr lang="en-US" i="1" dirty="0" err="1" smtClean="0"/>
                  <a:t>kd</a:t>
                </a:r>
                <a:r>
                  <a:rPr lang="en-US" dirty="0" smtClean="0"/>
                  <a:t>-tree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29" r="-4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Mao L., Wang C., Sebastian G. – Ghosts activate on 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1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96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Ear</a:t>
            </a:r>
            <a:r>
              <a:rPr lang="de-DE" dirty="0" smtClean="0"/>
              <a:t> Clipping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Triangulation </a:t>
            </a:r>
            <a:r>
              <a:rPr lang="de-DE" dirty="0" err="1" smtClean="0"/>
              <a:t>of</a:t>
            </a:r>
            <a:r>
              <a:rPr lang="de-DE" dirty="0" smtClean="0"/>
              <a:t> Simple </a:t>
            </a:r>
            <a:r>
              <a:rPr lang="de-DE" dirty="0"/>
              <a:t>P</a:t>
            </a:r>
            <a:r>
              <a:rPr lang="de-DE" dirty="0" smtClean="0"/>
              <a:t>olygons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3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i="1" dirty="0" err="1"/>
              <a:t>k</a:t>
            </a:r>
            <a:r>
              <a:rPr lang="de-DE" i="1" dirty="0" err="1" smtClean="0"/>
              <a:t>d</a:t>
            </a:r>
            <a:r>
              <a:rPr lang="de-DE" dirty="0" err="1" smtClean="0"/>
              <a:t>-tree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de-DE" b="1" dirty="0" smtClean="0"/>
                  <a:t>Given</a:t>
                </a:r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to</a:t>
                </a:r>
                <a:r>
                  <a:rPr lang="de-DE" dirty="0" smtClean="0"/>
                  <a:t> check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The </a:t>
                </a:r>
                <a:r>
                  <a:rPr lang="de-DE" dirty="0" err="1" smtClean="0"/>
                  <a:t>currently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visited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node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kd</a:t>
                </a:r>
                <a:r>
                  <a:rPr lang="de-DE" dirty="0" err="1" smtClean="0"/>
                  <a:t>-tree</a:t>
                </a:r>
                <a:endParaRPr lang="de-DE" dirty="0" smtClean="0"/>
              </a:p>
              <a:p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is</a:t>
                </a:r>
                <a:r>
                  <a:rPr lang="de-DE" dirty="0" smtClean="0"/>
                  <a:t> not 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into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de-DE" dirty="0" smtClean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splitting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err="1"/>
                  <a:t>Perform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child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line-of-sight</a:t>
                </a:r>
                <a:r>
                  <a:rPr lang="de-DE" dirty="0"/>
                  <a:t> </a:t>
                </a:r>
                <a:r>
                  <a:rPr lang="de-DE" dirty="0" err="1" smtClean="0"/>
                  <a:t>segment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Perform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/>
                  <a:t>child</a:t>
                </a:r>
                <a:r>
                  <a:rPr lang="de-DE" dirty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 smtClean="0"/>
                  <a:t>containing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dirty="0" smtClean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line-of-sight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segment</a:t>
                </a:r>
                <a:endParaRPr lang="de-DE" dirty="0"/>
              </a:p>
              <a:p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leaf</a:t>
                </a:r>
                <a:endParaRPr lang="de-DE" dirty="0" smtClean="0"/>
              </a:p>
              <a:p>
                <a:pPr marL="851775" lvl="1" indent="-457200">
                  <a:buFont typeface="+mj-lt"/>
                  <a:buAutoNum type="arabicPeriod"/>
                </a:pPr>
                <a:r>
                  <a:rPr lang="de-DE" dirty="0" smtClean="0"/>
                  <a:t>Return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i="1" dirty="0" err="1" smtClean="0"/>
                  <a:t>nearest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 smtClean="0"/>
                  <a:t> with </a:t>
                </a:r>
                <a:r>
                  <a:rPr lang="de-DE" dirty="0" err="1" smtClean="0"/>
                  <a:t>any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associated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triangles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,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any</a:t>
                </a:r>
                <a:endParaRPr lang="de-DE" dirty="0"/>
              </a:p>
              <a:p>
                <a:pPr marL="851775" lvl="1" indent="-457200">
                  <a:buFont typeface="+mj-lt"/>
                  <a:buAutoNum type="arabicPeriod"/>
                </a:pPr>
                <a:endParaRPr lang="de-DE" dirty="0"/>
              </a:p>
              <a:p>
                <a:pPr marL="418388" indent="-457200">
                  <a:buFont typeface="+mj-lt"/>
                  <a:buAutoNum type="arabicPeriod"/>
                </a:pPr>
                <a:endParaRPr lang="de-DE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Mao L., Wang C., Sebastian G. – </a:t>
            </a:r>
            <a:r>
              <a:rPr lang="de-DE" dirty="0" err="1"/>
              <a:t>Ghosts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on </a:t>
            </a:r>
            <a:r>
              <a:rPr lang="de-DE" dirty="0" err="1"/>
              <a:t>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- </a:t>
            </a:r>
            <a:r>
              <a:rPr lang="de-DE" dirty="0" err="1" smtClean="0"/>
              <a:t>example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10" y="2777727"/>
            <a:ext cx="3629025" cy="3286125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Split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ba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bar>
                  </m:oMath>
                </a14:m>
                <a:r>
                  <a:rPr lang="de-DE" dirty="0"/>
                  <a:t>, where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intersection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ray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splitting</a:t>
                </a:r>
                <a:r>
                  <a:rPr lang="de-DE" dirty="0"/>
                  <a:t> plane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94" r="-1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Mao L., Wang C., Sebastian G. – Ghosts activate on sight</a:t>
            </a:r>
            <a:endParaRPr lang="en-US" dirty="0"/>
          </a:p>
        </p:txBody>
      </p:sp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810" y="2777727"/>
            <a:ext cx="3629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46" y="3386930"/>
            <a:ext cx="3286125" cy="229552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41664" y="31854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590005" y="56240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de-DE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3314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800</Words>
  <Application>Microsoft Office PowerPoint</Application>
  <PresentationFormat>Bildschirmpräsentation (4:3)</PresentationFormat>
  <Paragraphs>124</Paragraphs>
  <Slides>25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8" baseType="lpstr">
      <vt:lpstr>Arial</vt:lpstr>
      <vt:lpstr>Cambria Math</vt:lpstr>
      <vt:lpstr>KIT-Masterslides-EN-SDQ</vt:lpstr>
      <vt:lpstr>PowerPoint-Präsentation</vt:lpstr>
      <vt:lpstr>Problem specification</vt:lpstr>
      <vt:lpstr>Our approach</vt:lpstr>
      <vt:lpstr>PowerPoint-Präsentation</vt:lpstr>
      <vt:lpstr>Ear Clipping</vt:lpstr>
      <vt:lpstr>Intersection test</vt:lpstr>
      <vt:lpstr>Intersection test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Intersection test - example</vt:lpstr>
      <vt:lpstr>construction</vt:lpstr>
      <vt:lpstr>Construction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Sebastian Graf</cp:lastModifiedBy>
  <cp:revision>231</cp:revision>
  <dcterms:created xsi:type="dcterms:W3CDTF">2010-10-20T15:21:04Z</dcterms:created>
  <dcterms:modified xsi:type="dcterms:W3CDTF">2016-01-31T19:25:05Z</dcterms:modified>
</cp:coreProperties>
</file>