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73" r:id="rId2"/>
    <p:sldId id="274" r:id="rId3"/>
    <p:sldId id="278" r:id="rId4"/>
    <p:sldId id="276" r:id="rId5"/>
    <p:sldId id="280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6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281" r:id="rId37"/>
    <p:sldId id="284" r:id="rId38"/>
    <p:sldId id="286" r:id="rId39"/>
    <p:sldId id="287" r:id="rId40"/>
    <p:sldId id="289" r:id="rId41"/>
    <p:sldId id="292" r:id="rId42"/>
    <p:sldId id="291" r:id="rId43"/>
    <p:sldId id="306" r:id="rId44"/>
    <p:sldId id="307" r:id="rId45"/>
    <p:sldId id="297" r:id="rId46"/>
    <p:sldId id="299" r:id="rId47"/>
    <p:sldId id="308" r:id="rId48"/>
    <p:sldId id="309" r:id="rId49"/>
    <p:sldId id="311" r:id="rId50"/>
    <p:sldId id="312" r:id="rId51"/>
    <p:sldId id="313" r:id="rId52"/>
    <p:sldId id="282" r:id="rId53"/>
    <p:sldId id="314" r:id="rId54"/>
    <p:sldId id="318" r:id="rId55"/>
    <p:sldId id="319" r:id="rId56"/>
    <p:sldId id="320" r:id="rId57"/>
    <p:sldId id="321" r:id="rId58"/>
    <p:sldId id="323" r:id="rId59"/>
    <p:sldId id="324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283" r:id="rId68"/>
    <p:sldId id="333" r:id="rId69"/>
    <p:sldId id="334" r:id="rId70"/>
    <p:sldId id="335" r:id="rId71"/>
    <p:sldId id="315" r:id="rId7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9E92D7-FFF5-4FA6-9BD6-1FACEF6B7C7A}">
          <p14:sldIdLst>
            <p14:sldId id="273"/>
            <p14:sldId id="274"/>
            <p14:sldId id="278"/>
            <p14:sldId id="276"/>
            <p14:sldId id="280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6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281"/>
            <p14:sldId id="284"/>
            <p14:sldId id="286"/>
            <p14:sldId id="287"/>
            <p14:sldId id="289"/>
            <p14:sldId id="292"/>
            <p14:sldId id="291"/>
            <p14:sldId id="306"/>
            <p14:sldId id="307"/>
            <p14:sldId id="297"/>
            <p14:sldId id="299"/>
            <p14:sldId id="308"/>
            <p14:sldId id="309"/>
            <p14:sldId id="311"/>
            <p14:sldId id="312"/>
            <p14:sldId id="313"/>
            <p14:sldId id="282"/>
            <p14:sldId id="314"/>
            <p14:sldId id="318"/>
            <p14:sldId id="319"/>
            <p14:sldId id="320"/>
            <p14:sldId id="321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283"/>
            <p14:sldId id="333"/>
            <p14:sldId id="334"/>
            <p14:sldId id="335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0349" autoAdjust="0"/>
  </p:normalViewPr>
  <p:slideViewPr>
    <p:cSldViewPr snapToGrid="0">
      <p:cViewPr varScale="1">
        <p:scale>
          <a:sx n="92" d="100"/>
          <a:sy n="92" d="100"/>
        </p:scale>
        <p:origin x="21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Naïve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 in 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2117</c:v>
                </c:pt>
                <c:pt idx="1">
                  <c:v>14485</c:v>
                </c:pt>
                <c:pt idx="2">
                  <c:v>305662</c:v>
                </c:pt>
                <c:pt idx="3">
                  <c:v>1283858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29.9</c:v>
                </c:pt>
                <c:pt idx="1">
                  <c:v>242.4</c:v>
                </c:pt>
                <c:pt idx="2">
                  <c:v>18244.5</c:v>
                </c:pt>
                <c:pt idx="3">
                  <c:v>48345.599999999999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E3-49AC-B63C-7E9C5B292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088136"/>
        <c:axId val="505083872"/>
      </c:scatterChart>
      <c:valAx>
        <c:axId val="50508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Number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of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triangles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3872"/>
        <c:crosses val="autoZero"/>
        <c:crossBetween val="midCat"/>
      </c:valAx>
      <c:valAx>
        <c:axId val="5050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 in µs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8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kd-tree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 in 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2117</c:v>
                </c:pt>
                <c:pt idx="1">
                  <c:v>14485</c:v>
                </c:pt>
                <c:pt idx="2">
                  <c:v>305662</c:v>
                </c:pt>
                <c:pt idx="3">
                  <c:v>1283858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902.2</c:v>
                </c:pt>
                <c:pt idx="1">
                  <c:v>1025</c:v>
                </c:pt>
                <c:pt idx="2">
                  <c:v>1961.5</c:v>
                </c:pt>
                <c:pt idx="3">
                  <c:v>3489.4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E3-49AC-B63C-7E9C5B292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088136"/>
        <c:axId val="505083872"/>
      </c:scatterChart>
      <c:valAx>
        <c:axId val="50508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Number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of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triangles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3872"/>
        <c:crosses val="autoZero"/>
        <c:crossBetween val="midCat"/>
      </c:valAx>
      <c:valAx>
        <c:axId val="5050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 in </a:t>
                </a:r>
                <a:r>
                  <a:rPr lang="de-DE" dirty="0" err="1" smtClean="0"/>
                  <a:t>ns</a:t>
                </a:r>
                <a:endParaRPr lang="de-DE" dirty="0" smtClean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8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03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78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7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27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7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0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3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72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4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41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98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41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8" y="3070561"/>
            <a:ext cx="8988647" cy="33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3572" y="714375"/>
            <a:ext cx="1191816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7771210" y="6130925"/>
            <a:ext cx="859631" cy="36988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39F8F-08BD-4B86-AFBC-8DEBB0100DAC}" type="datetimeFigureOut">
              <a:rPr lang="en-US" altLang="zh-CN"/>
              <a:pPr>
                <a:defRPr/>
              </a:pPr>
              <a:t>2/1/2016</a:t>
            </a:fld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59" y="787401"/>
            <a:ext cx="584597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623422-6D1E-4B71-818A-FB9875E07780}" type="slidenum">
              <a:rPr lang="en-US" altLang="zh-CN"/>
              <a:pPr>
                <a:defRPr/>
              </a:pPr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0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504623" y="6445250"/>
            <a:ext cx="73377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16-02-01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5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140.270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200" b="1" dirty="0" smtClean="0">
                <a:solidFill>
                  <a:schemeClr val="tx2"/>
                </a:solidFill>
              </a:rPr>
              <a:t>Pacman – Ghosts activate on sight</a:t>
            </a:r>
            <a:endParaRPr lang="en-GB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 smtClean="0">
                <a:solidFill>
                  <a:srgbClr val="000000"/>
                </a:solidFill>
              </a:rPr>
              <a:t>Mao L., Wang C., Sebastian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  <a:sym typeface="+mn-ea"/>
              </a:rPr>
              <a:t>Example</a:t>
            </a:r>
            <a:endParaRPr lang="en-US" altLang="zh-CN" sz="3000" dirty="0">
              <a:cs typeface="幼圆"/>
            </a:endParaRPr>
          </a:p>
        </p:txBody>
      </p:sp>
      <p:pic>
        <p:nvPicPr>
          <p:cNvPr id="9218" name="图片 4" descr="b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932180"/>
            <a:ext cx="2925445" cy="144526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下箭头 6"/>
          <p:cNvSpPr/>
          <p:nvPr/>
        </p:nvSpPr>
        <p:spPr>
          <a:xfrm>
            <a:off x="1550035" y="2506980"/>
            <a:ext cx="288925" cy="452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9221" name="图片 7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2981960"/>
            <a:ext cx="2834005" cy="14827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224" name="图片 10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4936490"/>
            <a:ext cx="2444115" cy="126746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下箭头 9"/>
          <p:cNvSpPr/>
          <p:nvPr/>
        </p:nvSpPr>
        <p:spPr>
          <a:xfrm>
            <a:off x="1463993" y="4599305"/>
            <a:ext cx="288925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219" name="文本框 5"/>
          <p:cNvSpPr txBox="1"/>
          <p:nvPr/>
        </p:nvSpPr>
        <p:spPr>
          <a:xfrm>
            <a:off x="3375660" y="1374775"/>
            <a:ext cx="510159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>
                <a:latin typeface="Times New Roman" charset="0"/>
                <a:ea typeface="宋体" charset="-122"/>
              </a:rPr>
              <a:t> </a:t>
            </a:r>
            <a:r>
              <a:rPr lang="de-DE" altLang="zh-CN" sz="2000">
                <a:latin typeface="+mn-lt"/>
                <a:ea typeface="宋体" charset="-122"/>
              </a:rPr>
              <a:t>T</a:t>
            </a:r>
            <a:r>
              <a:rPr lang="zh-CN" altLang="en-US" sz="2000">
                <a:latin typeface="+mn-lt"/>
                <a:ea typeface="宋体" charset="-122"/>
              </a:rPr>
              <a:t>he initial list of ears is E = { </a:t>
            </a:r>
            <a:r>
              <a:rPr lang="zh-CN" altLang="en-US" sz="2000">
                <a:solidFill>
                  <a:srgbClr val="FF0000"/>
                </a:solidFill>
                <a:latin typeface="+mn-lt"/>
                <a:ea typeface="宋体" charset="-122"/>
              </a:rPr>
              <a:t>3</a:t>
            </a:r>
            <a:r>
              <a:rPr lang="zh-CN" altLang="en-US" sz="2000">
                <a:latin typeface="+mn-lt"/>
                <a:ea typeface="宋体" charset="-122"/>
              </a:rPr>
              <a:t>, 4, 6, 9 }</a:t>
            </a:r>
          </a:p>
        </p:txBody>
      </p:sp>
      <p:sp>
        <p:nvSpPr>
          <p:cNvPr id="9222" name="文本框 8"/>
          <p:cNvSpPr txBox="1"/>
          <p:nvPr/>
        </p:nvSpPr>
        <p:spPr>
          <a:xfrm>
            <a:off x="3386455" y="3230880"/>
            <a:ext cx="545846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en-US" sz="2000">
                <a:latin typeface="+mn-lt"/>
                <a:ea typeface="宋体" charset="-122"/>
              </a:rPr>
              <a:t>The ear at vertex </a:t>
            </a:r>
            <a:r>
              <a:rPr lang="de-DE" altLang="en-US" sz="2000">
                <a:solidFill>
                  <a:srgbClr val="FF0000"/>
                </a:solidFill>
                <a:latin typeface="+mn-lt"/>
                <a:ea typeface="宋体" charset="-122"/>
              </a:rPr>
              <a:t>3</a:t>
            </a:r>
            <a:r>
              <a:rPr lang="de-DE" altLang="en-US" sz="2000">
                <a:latin typeface="+mn-lt"/>
                <a:ea typeface="宋体" charset="-122"/>
              </a:rPr>
              <a:t> is removed, E = { </a:t>
            </a:r>
            <a:r>
              <a:rPr lang="de-DE" altLang="en-US" sz="2000">
                <a:solidFill>
                  <a:srgbClr val="FF0000"/>
                </a:solidFill>
                <a:latin typeface="+mn-lt"/>
                <a:ea typeface="宋体" charset="-122"/>
              </a:rPr>
              <a:t>4</a:t>
            </a:r>
            <a:r>
              <a:rPr lang="de-DE" altLang="en-US" sz="2000">
                <a:latin typeface="+mn-lt"/>
                <a:ea typeface="宋体" charset="-122"/>
              </a:rPr>
              <a:t>, 6, 9 }</a:t>
            </a:r>
          </a:p>
        </p:txBody>
      </p:sp>
      <p:sp>
        <p:nvSpPr>
          <p:cNvPr id="9225" name="文本框 11"/>
          <p:cNvSpPr txBox="1"/>
          <p:nvPr/>
        </p:nvSpPr>
        <p:spPr>
          <a:xfrm>
            <a:off x="3430270" y="5146675"/>
            <a:ext cx="529463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 sz="2000">
                <a:latin typeface="+mn-lt"/>
                <a:ea typeface="宋体" charset="-122"/>
              </a:rPr>
              <a:t>A</a:t>
            </a:r>
            <a:r>
              <a:rPr lang="zh-CN" altLang="en-US" sz="2000">
                <a:latin typeface="+mn-lt"/>
                <a:ea typeface="宋体" charset="-122"/>
              </a:rPr>
              <a:t>dded vertex </a:t>
            </a:r>
            <a:r>
              <a:rPr lang="zh-CN" altLang="en-US" sz="2000">
                <a:solidFill>
                  <a:srgbClr val="FF0000"/>
                </a:solidFill>
                <a:latin typeface="+mn-lt"/>
                <a:ea typeface="宋体" charset="-122"/>
              </a:rPr>
              <a:t>5</a:t>
            </a:r>
            <a:r>
              <a:rPr lang="zh-CN" altLang="en-US" sz="2000">
                <a:latin typeface="+mn-lt"/>
                <a:ea typeface="宋体" charset="-122"/>
              </a:rPr>
              <a:t>, removed vertex 4</a:t>
            </a:r>
            <a:r>
              <a:rPr lang="de-DE" altLang="zh-CN" sz="2000">
                <a:latin typeface="+mn-lt"/>
                <a:ea typeface="宋体" charset="-122"/>
              </a:rPr>
              <a:t>, E = { </a:t>
            </a:r>
            <a:r>
              <a:rPr lang="de-DE" altLang="zh-CN" sz="2000">
                <a:solidFill>
                  <a:srgbClr val="FF0000"/>
                </a:solidFill>
                <a:latin typeface="+mn-lt"/>
                <a:ea typeface="宋体" charset="-122"/>
              </a:rPr>
              <a:t>6</a:t>
            </a:r>
            <a:r>
              <a:rPr lang="de-DE" altLang="zh-CN" sz="2000">
                <a:latin typeface="+mn-lt"/>
                <a:ea typeface="宋体" charset="-122"/>
              </a:rPr>
              <a:t>, 9 } </a:t>
            </a:r>
          </a:p>
        </p:txBody>
      </p:sp>
    </p:spTree>
    <p:extLst>
      <p:ext uri="{BB962C8B-B14F-4D97-AF65-F5344CB8AC3E}">
        <p14:creationId xmlns:p14="http://schemas.microsoft.com/office/powerpoint/2010/main" val="199030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  <a:sym typeface="+mn-ea"/>
              </a:rPr>
              <a:t>Example</a:t>
            </a:r>
            <a:endParaRPr lang="en-US" altLang="zh-CN" sz="3000" dirty="0">
              <a:cs typeface="幼圆"/>
            </a:endParaRPr>
          </a:p>
        </p:txBody>
      </p:sp>
      <p:sp>
        <p:nvSpPr>
          <p:cNvPr id="10242" name="文本框 4"/>
          <p:cNvSpPr txBox="1"/>
          <p:nvPr/>
        </p:nvSpPr>
        <p:spPr>
          <a:xfrm>
            <a:off x="323215" y="921385"/>
            <a:ext cx="553085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latin typeface="Times New Roman" charset="0"/>
                <a:ea typeface="宋体" charset="-122"/>
              </a:rPr>
              <a:t>Repeat the process</a:t>
            </a:r>
          </a:p>
        </p:txBody>
      </p:sp>
      <p:cxnSp>
        <p:nvCxnSpPr>
          <p:cNvPr id="6" name="曲线连接符 5"/>
          <p:cNvCxnSpPr/>
          <p:nvPr/>
        </p:nvCxnSpPr>
        <p:spPr>
          <a:xfrm rot="5400000" flipV="1">
            <a:off x="853599" y="1418749"/>
            <a:ext cx="550863" cy="200025"/>
          </a:xfrm>
          <a:prstGeom prst="curvedConnector3">
            <a:avLst>
              <a:gd name="adj1" fmla="val 45994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44" name="图片 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1828800"/>
            <a:ext cx="1363663" cy="12350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45" name="文本框 7"/>
          <p:cNvSpPr txBox="1"/>
          <p:nvPr/>
        </p:nvSpPr>
        <p:spPr>
          <a:xfrm>
            <a:off x="2522538" y="2311400"/>
            <a:ext cx="58451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de-DE" sz="2000">
                <a:latin typeface="+mn-lt"/>
                <a:ea typeface="宋体" charset="-122"/>
              </a:rPr>
              <a:t>T</a:t>
            </a:r>
            <a:r>
              <a:rPr lang="de-DE" altLang="zh-CN" sz="2000">
                <a:latin typeface="+mn-lt"/>
                <a:ea typeface="宋体" charset="-122"/>
              </a:rPr>
              <a:t>he number of vert</a:t>
            </a:r>
            <a:r>
              <a:rPr lang="en-US" altLang="de-DE" sz="2000">
                <a:latin typeface="+mn-lt"/>
                <a:ea typeface="宋体" charset="-122"/>
              </a:rPr>
              <a:t>ices</a:t>
            </a:r>
            <a:r>
              <a:rPr lang="de-DE" altLang="zh-CN" sz="2000">
                <a:latin typeface="+mn-lt"/>
                <a:ea typeface="宋体" charset="-122"/>
              </a:rPr>
              <a:t> less than </a:t>
            </a:r>
            <a:r>
              <a:rPr lang="de-DE" altLang="zh-CN" sz="2000">
                <a:solidFill>
                  <a:srgbClr val="FF0000"/>
                </a:solidFill>
                <a:latin typeface="+mn-lt"/>
                <a:ea typeface="宋体" charset="-122"/>
              </a:rPr>
              <a:t>four</a:t>
            </a:r>
            <a:r>
              <a:rPr lang="de-DE" altLang="zh-CN" sz="2000">
                <a:latin typeface="+mn-lt"/>
                <a:ea typeface="宋体" charset="-122"/>
              </a:rPr>
              <a:t>, then end</a:t>
            </a:r>
          </a:p>
        </p:txBody>
      </p:sp>
      <p:pic>
        <p:nvPicPr>
          <p:cNvPr id="10246" name="图片 8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3197543"/>
            <a:ext cx="3846513" cy="2114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47" name="文本框 9"/>
          <p:cNvSpPr txBox="1"/>
          <p:nvPr/>
        </p:nvSpPr>
        <p:spPr>
          <a:xfrm>
            <a:off x="1651953" y="5413375"/>
            <a:ext cx="64135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>
                <a:solidFill>
                  <a:schemeClr val="tx1"/>
                </a:solidFill>
                <a:latin typeface="Consolas" charset="0"/>
                <a:ea typeface="宋体" charset="-122"/>
              </a:rPr>
              <a:t>The full triangulation of the original polygon</a:t>
            </a:r>
          </a:p>
        </p:txBody>
      </p:sp>
    </p:spTree>
    <p:extLst>
      <p:ext uri="{BB962C8B-B14F-4D97-AF65-F5344CB8AC3E}">
        <p14:creationId xmlns:p14="http://schemas.microsoft.com/office/powerpoint/2010/main" val="33701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Time Complexity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224536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  <a:sym typeface="+mn-ea"/>
              </a:rPr>
              <a:t>There are O(n) ears. Each update of an adjacent vertex involves an earnesstest, a process that is O(n) per update. Thus, the total removal process is O(n*n).</a:t>
            </a:r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66844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Polygon with holes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81000" y="1200150"/>
            <a:ext cx="8356600" cy="12128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cs typeface="幼圆"/>
                <a:sym typeface="+mn-ea"/>
              </a:rPr>
              <a:t>Idea</a:t>
            </a:r>
          </a:p>
          <a:p>
            <a:pPr marL="0" lvl="0" indent="0" algn="l" eaLnBrk="1" hangingPunct="1">
              <a:buNone/>
            </a:pPr>
            <a:r>
              <a:rPr lang="en-US" altLang="zh-CN" sz="2400" smtClean="0">
                <a:ea typeface="Arial" charset="0"/>
                <a:cs typeface="幼圆"/>
                <a:sym typeface="+mn-ea"/>
              </a:rPr>
              <a:t>Connect two vertex, one vertex from the outer polygon   and one vertex from the inner polygon</a:t>
            </a:r>
            <a:endParaRPr lang="de-DE" altLang="zh-CN">
              <a:latin typeface="Georgia" charset="0"/>
              <a:ea typeface="宋体" charset="-122"/>
            </a:endParaRPr>
          </a:p>
          <a:p>
            <a:pPr eaLnBrk="1" hangingPunct="1"/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</p:txBody>
      </p:sp>
      <p:pic>
        <p:nvPicPr>
          <p:cNvPr id="12291" name="图片 4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33" y="3036570"/>
            <a:ext cx="4054475" cy="2232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字版面配置區 4"/>
          <p:cNvSpPr>
            <a:spLocks noGrp="1"/>
          </p:cNvSpPr>
          <p:nvPr/>
        </p:nvSpPr>
        <p:spPr>
          <a:xfrm>
            <a:off x="4561053" y="2629334"/>
            <a:ext cx="2994512" cy="5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2pPr>
            <a:lvl3pPr marL="685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50" b="1">
                <a:solidFill>
                  <a:schemeClr val="tx1"/>
                </a:solidFill>
                <a:latin typeface="+mn-lt"/>
              </a:defRPr>
            </a:lvl3pPr>
            <a:lvl4pPr marL="10287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4pPr>
            <a:lvl5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5pPr>
            <a:lvl6pPr marL="17145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0574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24003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dirty="0" smtClean="0">
                <a:cs typeface="幼圆"/>
                <a:sym typeface="+mn-ea"/>
              </a:rPr>
              <a:t>Algorithm</a:t>
            </a:r>
            <a:endParaRPr lang="en-US" altLang="zh-CN" sz="2400" dirty="0" smtClean="0">
              <a:cs typeface="幼圆"/>
            </a:endParaRPr>
          </a:p>
        </p:txBody>
      </p:sp>
      <p:sp>
        <p:nvSpPr>
          <p:cNvPr id="37892" name="內容版面配置區 3"/>
          <p:cNvSpPr>
            <a:spLocks noGrp="1"/>
          </p:cNvSpPr>
          <p:nvPr>
            <p:ph sz="half" idx="2"/>
          </p:nvPr>
        </p:nvSpPr>
        <p:spPr>
          <a:xfrm>
            <a:off x="4566920" y="3250565"/>
            <a:ext cx="4266565" cy="3065780"/>
          </a:xfrm>
        </p:spPr>
        <p:txBody>
          <a:bodyPr>
            <a:normAutofit/>
          </a:bodyPr>
          <a:lstStyle/>
          <a:p>
            <a:pPr lvl="0" fontAlgn="base"/>
            <a:r>
              <a:rPr lang="en-US" altLang="zh-CN" sz="2000" dirty="0" smtClean="0">
                <a:cs typeface="幼圆"/>
                <a:sym typeface="+mn-ea"/>
              </a:rPr>
              <a:t>Find the vertex in inner polygon M </a:t>
            </a:r>
            <a:r>
              <a:rPr lang="en-US" altLang="zh-CN" sz="2000" dirty="0" smtClean="0">
                <a:cs typeface="幼圆"/>
                <a:sym typeface="Arial" charset="0"/>
              </a:rPr>
              <a:t>of maximum x-value</a:t>
            </a:r>
            <a:endParaRPr lang="en-US" altLang="zh-CN" sz="2000" strike="noStrike" noProof="1" smtClean="0">
              <a:cs typeface="幼圆"/>
              <a:sym typeface="Arial" charset="0"/>
            </a:endParaRPr>
          </a:p>
          <a:p>
            <a:pPr lvl="0" fontAlgn="base"/>
            <a:r>
              <a:rPr lang="en-US" altLang="zh-CN" sz="2000" dirty="0" smtClean="0">
                <a:cs typeface="幼圆"/>
                <a:sym typeface="+mn-ea"/>
              </a:rPr>
              <a:t>Find the vertex P with most left segment of the outer polygon </a:t>
            </a:r>
            <a:endParaRPr lang="en-US" altLang="zh-CN" sz="2000" strike="noStrike" noProof="1" smtClean="0">
              <a:cs typeface="幼圆"/>
            </a:endParaRPr>
          </a:p>
          <a:p>
            <a:pPr lvl="0" fontAlgn="base"/>
            <a:r>
              <a:rPr lang="en-US" altLang="zh-CN" sz="2000" dirty="0" smtClean="0">
                <a:cs typeface="幼圆"/>
                <a:sym typeface="宋体" charset="-122"/>
              </a:rPr>
              <a:t>Find the vertex R that minimizes the angle</a:t>
            </a:r>
            <a:endParaRPr lang="en-US" altLang="zh-CN" sz="2000" strike="noStrike" noProof="1" smtClean="0">
              <a:cs typeface="幼圆"/>
              <a:sym typeface="宋体" charset="-122"/>
            </a:endParaRPr>
          </a:p>
          <a:p>
            <a:pPr lvl="0" algn="l" fontAlgn="base"/>
            <a:r>
              <a:rPr lang="en-US" altLang="zh-CN" sz="2000" dirty="0" smtClean="0">
                <a:cs typeface="幼圆"/>
                <a:sym typeface="+mn-ea"/>
              </a:rPr>
              <a:t>Connect M and R</a:t>
            </a:r>
            <a:endParaRPr lang="en-US" altLang="zh-CN" sz="2000" dirty="0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32821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Polygons with Multiple Holes</a:t>
            </a:r>
            <a:endParaRPr lang="en-US" altLang="zh-CN" sz="3000" dirty="0">
              <a:cs typeface="幼圆"/>
            </a:endParaRPr>
          </a:p>
        </p:txBody>
      </p:sp>
      <p:sp>
        <p:nvSpPr>
          <p:cNvPr id="4" name="文字版面配置區 4"/>
          <p:cNvSpPr>
            <a:spLocks noGrp="1"/>
          </p:cNvSpPr>
          <p:nvPr/>
        </p:nvSpPr>
        <p:spPr>
          <a:xfrm>
            <a:off x="4550258" y="2007034"/>
            <a:ext cx="2994512" cy="5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2pPr>
            <a:lvl3pPr marL="685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50" b="1">
                <a:solidFill>
                  <a:schemeClr val="tx1"/>
                </a:solidFill>
                <a:latin typeface="+mn-lt"/>
              </a:defRPr>
            </a:lvl3pPr>
            <a:lvl4pPr marL="10287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4pPr>
            <a:lvl5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5pPr>
            <a:lvl6pPr marL="17145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0574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24003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dirty="0" smtClean="0">
                <a:cs typeface="幼圆"/>
                <a:sym typeface="+mn-ea"/>
              </a:rPr>
              <a:t>Algorithm</a:t>
            </a:r>
            <a:endParaRPr lang="en-US" altLang="zh-CN" sz="2400" dirty="0" smtClean="0">
              <a:cs typeface="幼圆"/>
            </a:endParaRPr>
          </a:p>
        </p:txBody>
      </p:sp>
      <p:sp>
        <p:nvSpPr>
          <p:cNvPr id="37892" name="內容版面配置區 3"/>
          <p:cNvSpPr>
            <a:spLocks noGrp="1"/>
          </p:cNvSpPr>
          <p:nvPr>
            <p:ph sz="half" idx="2"/>
          </p:nvPr>
        </p:nvSpPr>
        <p:spPr>
          <a:xfrm>
            <a:off x="4555490" y="2694940"/>
            <a:ext cx="4266565" cy="3065780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2000" dirty="0" smtClean="0">
                <a:cs typeface="幼圆"/>
                <a:sym typeface="+mn-ea"/>
              </a:rPr>
              <a:t>Find the inner polygon with the vertex of maximum x-value </a:t>
            </a:r>
            <a:endParaRPr lang="en-US" altLang="zh-CN" sz="2000" strike="noStrike" noProof="1" smtClean="0">
              <a:cs typeface="幼圆"/>
            </a:endParaRPr>
          </a:p>
          <a:p>
            <a:pPr fontAlgn="base"/>
            <a:r>
              <a:rPr lang="en-US" altLang="zh-CN" sz="2000" dirty="0" smtClean="0">
                <a:cs typeface="幼圆"/>
                <a:sym typeface="+mn-ea"/>
              </a:rPr>
              <a:t>Use the previously mentioned algorithm to combine the outer polygon and the select inner polygon</a:t>
            </a:r>
            <a:endParaRPr lang="en-US" altLang="zh-CN" sz="2000" strike="noStrike" noProof="1" smtClean="0">
              <a:cs typeface="幼圆"/>
            </a:endParaRPr>
          </a:p>
          <a:p>
            <a:pPr fontAlgn="base"/>
            <a:r>
              <a:rPr lang="en-US" altLang="zh-CN" sz="2000" dirty="0" smtClean="0">
                <a:cs typeface="幼圆"/>
                <a:sym typeface="+mn-ea"/>
              </a:rPr>
              <a:t>Repeated with the new outer polygon and the remaining inner polygons</a:t>
            </a:r>
            <a:endParaRPr lang="en-US" altLang="zh-CN" sz="2000" dirty="0" smtClean="0">
              <a:cs typeface="幼圆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684213" y="1052513"/>
            <a:ext cx="2068513" cy="137953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斜纹 4"/>
          <p:cNvSpPr/>
          <p:nvPr/>
        </p:nvSpPr>
        <p:spPr>
          <a:xfrm>
            <a:off x="1116013" y="1700213"/>
            <a:ext cx="576263" cy="576263"/>
          </a:xfrm>
          <a:prstGeom prst="diagStri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1908175" y="1412875"/>
            <a:ext cx="431800" cy="504825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六边形 6"/>
          <p:cNvSpPr/>
          <p:nvPr/>
        </p:nvSpPr>
        <p:spPr>
          <a:xfrm>
            <a:off x="695008" y="2968943"/>
            <a:ext cx="2068513" cy="137953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六边形 7"/>
          <p:cNvSpPr/>
          <p:nvPr/>
        </p:nvSpPr>
        <p:spPr>
          <a:xfrm>
            <a:off x="695008" y="4868863"/>
            <a:ext cx="2068513" cy="137795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斜纹 8"/>
          <p:cNvSpPr/>
          <p:nvPr/>
        </p:nvSpPr>
        <p:spPr>
          <a:xfrm>
            <a:off x="1066800" y="5528628"/>
            <a:ext cx="576263" cy="576263"/>
          </a:xfrm>
          <a:prstGeom prst="diagStri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/>
        </p:nvSpPr>
        <p:spPr>
          <a:xfrm>
            <a:off x="1127443" y="3573780"/>
            <a:ext cx="576263" cy="576263"/>
          </a:xfrm>
          <a:prstGeom prst="diagStri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1919605" y="5295900"/>
            <a:ext cx="431800" cy="503238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直角三角形 11"/>
          <p:cNvSpPr/>
          <p:nvPr/>
        </p:nvSpPr>
        <p:spPr>
          <a:xfrm>
            <a:off x="1896745" y="3384550"/>
            <a:ext cx="431800" cy="504825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cxnSp>
        <p:nvCxnSpPr>
          <p:cNvPr id="13" name="直接连接符 12"/>
          <p:cNvCxnSpPr>
            <a:stCxn id="12" idx="4"/>
            <a:endCxn id="7" idx="1"/>
          </p:cNvCxnSpPr>
          <p:nvPr/>
        </p:nvCxnSpPr>
        <p:spPr>
          <a:xfrm>
            <a:off x="2328545" y="3889375"/>
            <a:ext cx="90805" cy="459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4"/>
            <a:endCxn id="8" idx="1"/>
          </p:cNvCxnSpPr>
          <p:nvPr/>
        </p:nvCxnSpPr>
        <p:spPr>
          <a:xfrm>
            <a:off x="2351405" y="5799455"/>
            <a:ext cx="68580" cy="4476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1" idx="2"/>
          </p:cNvCxnSpPr>
          <p:nvPr/>
        </p:nvCxnSpPr>
        <p:spPr>
          <a:xfrm>
            <a:off x="1659255" y="5523230"/>
            <a:ext cx="260350" cy="276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>
            <a:off x="1547813" y="2565400"/>
            <a:ext cx="360363" cy="2873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" name="下箭头 16"/>
          <p:cNvSpPr/>
          <p:nvPr/>
        </p:nvSpPr>
        <p:spPr>
          <a:xfrm>
            <a:off x="1547813" y="4535805"/>
            <a:ext cx="360363" cy="2889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3881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Time Complexity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142367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  <a:sym typeface="Arial" charset="0"/>
              </a:rPr>
              <a:t>There are O(m) inner polygons. Each connection building needs O(n). Thus, the total process is O(m*n).</a:t>
            </a:r>
            <a:endParaRPr lang="en-US" altLang="zh-CN" dirty="0" smtClean="0">
              <a:cs typeface="幼圆"/>
            </a:endParaRPr>
          </a:p>
        </p:txBody>
      </p:sp>
      <p:pic>
        <p:nvPicPr>
          <p:cNvPr id="14338" name="图片 4" descr="p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0" y="2630805"/>
            <a:ext cx="4909820" cy="29368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39" name="文本框 5"/>
          <p:cNvSpPr txBox="1"/>
          <p:nvPr/>
        </p:nvSpPr>
        <p:spPr>
          <a:xfrm>
            <a:off x="1586230" y="5761355"/>
            <a:ext cx="6194425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Example polygon with holes to simple polygon</a:t>
            </a:r>
          </a:p>
        </p:txBody>
      </p:sp>
    </p:spTree>
    <p:extLst>
      <p:ext uri="{BB962C8B-B14F-4D97-AF65-F5344CB8AC3E}">
        <p14:creationId xmlns:p14="http://schemas.microsoft.com/office/powerpoint/2010/main" val="322557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BVH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Bounding</a:t>
            </a:r>
            <a:r>
              <a:rPr lang="de-DE" dirty="0" smtClean="0"/>
              <a:t> Volume </a:t>
            </a:r>
            <a:r>
              <a:rPr lang="de-DE" dirty="0" err="1" smtClean="0"/>
              <a:t>Hierarchy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Structure</a:t>
            </a:r>
            <a:endParaRPr lang="zh-CN" altLang="en-US" sz="3000" dirty="0">
              <a:cs typeface="幼圆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圓形圖 11"/>
          <p:cNvSpPr/>
          <p:nvPr/>
        </p:nvSpPr>
        <p:spPr>
          <a:xfrm>
            <a:off x="1432966" y="3272663"/>
            <a:ext cx="255984" cy="257175"/>
          </a:xfrm>
          <a:prstGeom prst="pi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閃電 12"/>
          <p:cNvSpPr/>
          <p:nvPr/>
        </p:nvSpPr>
        <p:spPr>
          <a:xfrm>
            <a:off x="1560362" y="2622582"/>
            <a:ext cx="423863" cy="672703"/>
          </a:xfrm>
          <a:prstGeom prst="lightningBol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圓柱 14"/>
          <p:cNvSpPr/>
          <p:nvPr/>
        </p:nvSpPr>
        <p:spPr>
          <a:xfrm>
            <a:off x="2147341" y="3901314"/>
            <a:ext cx="257175" cy="6405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心形 15"/>
          <p:cNvSpPr/>
          <p:nvPr/>
        </p:nvSpPr>
        <p:spPr>
          <a:xfrm>
            <a:off x="3592760" y="2863089"/>
            <a:ext cx="602456" cy="563165"/>
          </a:xfrm>
          <a:prstGeom prst="hear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98426" y="2548763"/>
            <a:ext cx="756047" cy="10322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11622" y="3228610"/>
            <a:ext cx="1223963" cy="13585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26988" y="2497566"/>
            <a:ext cx="3192066" cy="22490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9467" name="文字方塊 18"/>
          <p:cNvSpPr txBox="1">
            <a:spLocks noChangeArrowheads="1"/>
          </p:cNvSpPr>
          <p:nvPr/>
        </p:nvSpPr>
        <p:spPr bwMode="auto">
          <a:xfrm>
            <a:off x="1298425" y="2548764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19468" name="文字方塊 21"/>
          <p:cNvSpPr txBox="1">
            <a:spLocks noChangeArrowheads="1"/>
          </p:cNvSpPr>
          <p:nvPr/>
        </p:nvSpPr>
        <p:spPr bwMode="auto">
          <a:xfrm>
            <a:off x="2124719" y="3228610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19469" name="文字方塊 22"/>
          <p:cNvSpPr txBox="1">
            <a:spLocks noChangeArrowheads="1"/>
          </p:cNvSpPr>
          <p:nvPr/>
        </p:nvSpPr>
        <p:spPr bwMode="auto">
          <a:xfrm>
            <a:off x="4126160" y="4403757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35610" y="2628535"/>
            <a:ext cx="756047" cy="10322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71" name="文字方塊 24"/>
          <p:cNvSpPr txBox="1">
            <a:spLocks noChangeArrowheads="1"/>
          </p:cNvSpPr>
          <p:nvPr/>
        </p:nvSpPr>
        <p:spPr bwMode="auto">
          <a:xfrm>
            <a:off x="6374060" y="179271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19472" name="文字方塊 26"/>
          <p:cNvSpPr txBox="1">
            <a:spLocks noChangeArrowheads="1"/>
          </p:cNvSpPr>
          <p:nvPr/>
        </p:nvSpPr>
        <p:spPr bwMode="auto">
          <a:xfrm>
            <a:off x="4951263" y="2686876"/>
            <a:ext cx="16894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				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" name="圓形圖 30"/>
          <p:cNvSpPr/>
          <p:nvPr/>
        </p:nvSpPr>
        <p:spPr>
          <a:xfrm>
            <a:off x="4627413" y="3272663"/>
            <a:ext cx="255985" cy="257175"/>
          </a:xfrm>
          <a:prstGeom prst="pi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閃電 31"/>
          <p:cNvSpPr/>
          <p:nvPr/>
        </p:nvSpPr>
        <p:spPr>
          <a:xfrm>
            <a:off x="5150097" y="3244089"/>
            <a:ext cx="422672" cy="672703"/>
          </a:xfrm>
          <a:prstGeom prst="lightningBol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圓柱 33"/>
          <p:cNvSpPr/>
          <p:nvPr/>
        </p:nvSpPr>
        <p:spPr>
          <a:xfrm>
            <a:off x="5900191" y="3259567"/>
            <a:ext cx="257175" cy="6405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心形 35"/>
          <p:cNvSpPr/>
          <p:nvPr/>
        </p:nvSpPr>
        <p:spPr>
          <a:xfrm>
            <a:off x="7371804" y="2622583"/>
            <a:ext cx="602456" cy="564356"/>
          </a:xfrm>
          <a:prstGeom prst="hear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0" name="直線接點 29"/>
          <p:cNvCxnSpPr>
            <a:stCxn id="19471" idx="2"/>
          </p:cNvCxnSpPr>
          <p:nvPr/>
        </p:nvCxnSpPr>
        <p:spPr>
          <a:xfrm flipH="1">
            <a:off x="5150098" y="2162048"/>
            <a:ext cx="1402056" cy="46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9471" idx="2"/>
          </p:cNvCxnSpPr>
          <p:nvPr/>
        </p:nvCxnSpPr>
        <p:spPr>
          <a:xfrm flipH="1">
            <a:off x="6507410" y="2162048"/>
            <a:ext cx="44744" cy="46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9471" idx="2"/>
          </p:cNvCxnSpPr>
          <p:nvPr/>
        </p:nvCxnSpPr>
        <p:spPr>
          <a:xfrm>
            <a:off x="6552154" y="2162048"/>
            <a:ext cx="1022056" cy="335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4756000" y="2934526"/>
            <a:ext cx="294085" cy="25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059610" y="2904760"/>
            <a:ext cx="147638" cy="32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6157366" y="2964292"/>
            <a:ext cx="294084" cy="22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6456213" y="2964292"/>
            <a:ext cx="292894" cy="22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太陽 3"/>
          <p:cNvSpPr/>
          <p:nvPr/>
        </p:nvSpPr>
        <p:spPr>
          <a:xfrm>
            <a:off x="2740756" y="3309484"/>
            <a:ext cx="580353" cy="490538"/>
          </a:xfrm>
          <a:prstGeom prst="sun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太陽 32"/>
          <p:cNvSpPr/>
          <p:nvPr/>
        </p:nvSpPr>
        <p:spPr>
          <a:xfrm>
            <a:off x="6477699" y="3376842"/>
            <a:ext cx="580353" cy="490538"/>
          </a:xfrm>
          <a:prstGeom prst="sun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5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Introduction</a:t>
            </a:r>
            <a:endParaRPr lang="zh-CN" altLang="en-US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</a:rPr>
              <a:t>Tree structure on a set of geometric objects</a:t>
            </a:r>
          </a:p>
        </p:txBody>
      </p:sp>
    </p:spTree>
    <p:extLst>
      <p:ext uri="{BB962C8B-B14F-4D97-AF65-F5344CB8AC3E}">
        <p14:creationId xmlns:p14="http://schemas.microsoft.com/office/powerpoint/2010/main" val="392217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Introduction</a:t>
            </a:r>
            <a:endParaRPr lang="zh-CN" altLang="en-US" sz="3000" dirty="0">
              <a:cs typeface="幼圆"/>
            </a:endParaRPr>
          </a:p>
        </p:txBody>
      </p:sp>
      <p:sp>
        <p:nvSpPr>
          <p:cNvPr id="21507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</a:rPr>
              <a:t>Tree structure on a set of geometric objects</a:t>
            </a:r>
          </a:p>
          <a:p>
            <a:pPr eaLnBrk="1" hangingPunct="1"/>
            <a:r>
              <a:rPr lang="en-US" altLang="zh-CN" dirty="0" smtClean="0">
                <a:cs typeface="幼圆"/>
              </a:rPr>
              <a:t>Leaf nodes of the tree:</a:t>
            </a:r>
          </a:p>
          <a:p>
            <a:pPr marL="342900" lvl="1" indent="0">
              <a:buNone/>
            </a:pPr>
            <a:r>
              <a:rPr lang="en-US" altLang="zh-CN" dirty="0" smtClean="0">
                <a:cs typeface="幼圆"/>
              </a:rPr>
              <a:t>Geometric objects ( wrapped in bound volumes )</a:t>
            </a:r>
            <a:endParaRPr lang="zh-CN" altLang="en-US" dirty="0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61765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Given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describing </a:t>
                </a:r>
                <a:r>
                  <a:rPr lang="en-US" dirty="0"/>
                  <a:t>a landscape with obstacles modeled </a:t>
                </a:r>
                <a:r>
                  <a:rPr lang="en-US" dirty="0" smtClean="0"/>
                  <a:t>through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/>
                  <a:t>polygons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in </a:t>
                </a:r>
                <a:r>
                  <a:rPr lang="en-US" dirty="0" smtClean="0"/>
                  <a:t>total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straight-line drawing of the landscape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(Pacman)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∈{1,…,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ghosts</a:t>
                </a:r>
              </a:p>
              <a:p>
                <a:r>
                  <a:rPr lang="en-US" b="1" dirty="0" smtClean="0"/>
                  <a:t>Problem</a:t>
                </a:r>
              </a:p>
              <a:p>
                <a:pPr lvl="1"/>
                <a:r>
                  <a:rPr lang="en-US" dirty="0" smtClean="0"/>
                  <a:t>Find </a:t>
                </a:r>
                <a:r>
                  <a:rPr lang="en-US" dirty="0"/>
                  <a:t>an efficient way to determine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positions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the segment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no intersection with any polygon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05" b="-2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Introduction</a:t>
            </a:r>
            <a:endParaRPr lang="zh-CN" altLang="en-US" sz="3000">
              <a:cs typeface="幼圆"/>
            </a:endParaRPr>
          </a:p>
        </p:txBody>
      </p:sp>
      <p:sp>
        <p:nvSpPr>
          <p:cNvPr id="22531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>
                <a:cs typeface="幼圆"/>
              </a:rPr>
              <a:t>Tree structure on a set of geometric objects</a:t>
            </a:r>
          </a:p>
          <a:p>
            <a:pPr eaLnBrk="1" hangingPunct="1"/>
            <a:r>
              <a:rPr lang="en-US" altLang="zh-CN" smtClean="0">
                <a:cs typeface="幼圆"/>
              </a:rPr>
              <a:t>Leaf nodes of the tree:</a:t>
            </a:r>
          </a:p>
          <a:p>
            <a:pPr marL="342900" lvl="1" indent="0">
              <a:buNone/>
            </a:pPr>
            <a:r>
              <a:rPr lang="en-US" altLang="zh-CN" smtClean="0">
                <a:cs typeface="幼圆"/>
              </a:rPr>
              <a:t>Geometric objects ( wrapped in bound volumes )</a:t>
            </a:r>
          </a:p>
          <a:p>
            <a:pPr eaLnBrk="1" hangingPunct="1"/>
            <a:r>
              <a:rPr lang="en-US" altLang="zh-CN" smtClean="0">
                <a:cs typeface="幼圆"/>
              </a:rPr>
              <a:t>Child Nodes </a:t>
            </a:r>
            <a:r>
              <a:rPr lang="en-US" altLang="zh-CN" smtClean="0">
                <a:cs typeface="幼圆"/>
                <a:sym typeface="Wingdings" panose="05000000000000000000" pitchFamily="2" charset="2"/>
              </a:rPr>
              <a:t> Small sets</a:t>
            </a:r>
          </a:p>
          <a:p>
            <a:pPr marL="342900" lvl="1" indent="0">
              <a:buNone/>
            </a:pPr>
            <a:r>
              <a:rPr lang="en-US" altLang="zh-CN" smtClean="0">
                <a:cs typeface="幼圆"/>
                <a:sym typeface="Wingdings" panose="05000000000000000000" pitchFamily="2" charset="2"/>
              </a:rPr>
              <a:t> Father node ( with larger bounding volumes ) </a:t>
            </a:r>
            <a:endParaRPr lang="en-US" altLang="zh-CN" smtClean="0">
              <a:cs typeface="幼圆"/>
            </a:endParaRPr>
          </a:p>
          <a:p>
            <a:pPr eaLnBrk="1" hangingPunct="1"/>
            <a:endParaRPr lang="zh-CN" altLang="en-US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46882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in the project</a:t>
            </a:r>
            <a:endParaRPr lang="zh-CN" altLang="en-US" sz="3000" dirty="0">
              <a:cs typeface="幼圆"/>
            </a:endParaRPr>
          </a:p>
        </p:txBody>
      </p:sp>
      <p:sp>
        <p:nvSpPr>
          <p:cNvPr id="23555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Leaves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3556" name="內容版面配置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Triangles ( triangulated form the polygons )</a:t>
            </a:r>
            <a:endParaRPr lang="zh-CN" altLang="en-US" sz="1800" dirty="0" smtClean="0">
              <a:cs typeface="幼圆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流程圖: 抽選 14"/>
          <p:cNvSpPr/>
          <p:nvPr/>
        </p:nvSpPr>
        <p:spPr>
          <a:xfrm rot="9923227">
            <a:off x="2681287" y="3898107"/>
            <a:ext cx="681038" cy="594122"/>
          </a:xfrm>
          <a:prstGeom prst="flowChartExtra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18185" y="3821907"/>
            <a:ext cx="647700" cy="670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0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in the project</a:t>
            </a:r>
            <a:endParaRPr lang="zh-CN" altLang="en-US" sz="3000">
              <a:cs typeface="幼圆"/>
            </a:endParaRPr>
          </a:p>
        </p:txBody>
      </p:sp>
      <p:sp>
        <p:nvSpPr>
          <p:cNvPr id="2457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Leafs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4580" name="內容版面配置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Triangles ( triangulated form the polygons )</a:t>
            </a:r>
            <a:endParaRPr lang="zh-CN" altLang="en-US" sz="1800" dirty="0" smtClean="0">
              <a:cs typeface="幼圆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流程圖: 抽選 14"/>
          <p:cNvSpPr/>
          <p:nvPr/>
        </p:nvSpPr>
        <p:spPr>
          <a:xfrm rot="9923227">
            <a:off x="2681287" y="3898107"/>
            <a:ext cx="681038" cy="594122"/>
          </a:xfrm>
          <a:prstGeom prst="flowChartExtra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278856" y="3821906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278856" y="4492229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6181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2658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18185" y="3821907"/>
            <a:ext cx="647700" cy="670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7" name="文字方塊 29"/>
          <p:cNvSpPr txBox="1">
            <a:spLocks noChangeArrowheads="1"/>
          </p:cNvSpPr>
          <p:nvPr/>
        </p:nvSpPr>
        <p:spPr bwMode="auto">
          <a:xfrm>
            <a:off x="3756423" y="4355306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4588" name="文字方塊 30"/>
          <p:cNvSpPr txBox="1">
            <a:spLocks noChangeArrowheads="1"/>
          </p:cNvSpPr>
          <p:nvPr/>
        </p:nvSpPr>
        <p:spPr bwMode="auto">
          <a:xfrm>
            <a:off x="3737372" y="3690938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4589" name="文字方塊 31"/>
          <p:cNvSpPr txBox="1">
            <a:spLocks noChangeArrowheads="1"/>
          </p:cNvSpPr>
          <p:nvPr/>
        </p:nvSpPr>
        <p:spPr bwMode="auto">
          <a:xfrm>
            <a:off x="2362200" y="4979194"/>
            <a:ext cx="694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4590" name="文字方塊 32"/>
          <p:cNvSpPr txBox="1">
            <a:spLocks noChangeArrowheads="1"/>
          </p:cNvSpPr>
          <p:nvPr/>
        </p:nvSpPr>
        <p:spPr bwMode="auto">
          <a:xfrm>
            <a:off x="2983706" y="4988719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98529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in the project</a:t>
            </a:r>
            <a:endParaRPr lang="zh-CN" altLang="en-US" sz="3000">
              <a:cs typeface="幼圆"/>
            </a:endParaRPr>
          </a:p>
        </p:txBody>
      </p:sp>
      <p:sp>
        <p:nvSpPr>
          <p:cNvPr id="25603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Leafs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5604" name="內容版面配置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Triangles ( triangulated form the polygons )</a:t>
            </a:r>
            <a:endParaRPr lang="zh-CN" altLang="en-US" sz="1800" dirty="0" smtClean="0">
              <a:cs typeface="幼圆"/>
            </a:endParaRPr>
          </a:p>
        </p:txBody>
      </p:sp>
      <p:sp>
        <p:nvSpPr>
          <p:cNvPr id="25605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Structure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5606" name="內容版面配置區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Binary</a:t>
            </a:r>
            <a:r>
              <a:rPr lang="zh-CN" altLang="en-US" sz="1800" dirty="0" smtClean="0">
                <a:cs typeface="幼圆"/>
              </a:rPr>
              <a:t> </a:t>
            </a:r>
            <a:r>
              <a:rPr lang="en-US" altLang="zh-CN" sz="1800" dirty="0" smtClean="0">
                <a:cs typeface="幼圆"/>
              </a:rPr>
              <a:t>tree</a:t>
            </a:r>
          </a:p>
        </p:txBody>
      </p:sp>
      <p:sp>
        <p:nvSpPr>
          <p:cNvPr id="15" name="流程圖: 抽選 14"/>
          <p:cNvSpPr/>
          <p:nvPr/>
        </p:nvSpPr>
        <p:spPr>
          <a:xfrm rot="9923227">
            <a:off x="2681287" y="3898107"/>
            <a:ext cx="681038" cy="594122"/>
          </a:xfrm>
          <a:prstGeom prst="flowChartExtra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278856" y="3821906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278856" y="4492229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6181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2658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18185" y="3821907"/>
            <a:ext cx="647700" cy="670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13" name="文字方塊 29"/>
          <p:cNvSpPr txBox="1">
            <a:spLocks noChangeArrowheads="1"/>
          </p:cNvSpPr>
          <p:nvPr/>
        </p:nvSpPr>
        <p:spPr bwMode="auto">
          <a:xfrm>
            <a:off x="3756423" y="4355306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5614" name="文字方塊 30"/>
          <p:cNvSpPr txBox="1">
            <a:spLocks noChangeArrowheads="1"/>
          </p:cNvSpPr>
          <p:nvPr/>
        </p:nvSpPr>
        <p:spPr bwMode="auto">
          <a:xfrm>
            <a:off x="3737372" y="3690938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5615" name="文字方塊 31"/>
          <p:cNvSpPr txBox="1">
            <a:spLocks noChangeArrowheads="1"/>
          </p:cNvSpPr>
          <p:nvPr/>
        </p:nvSpPr>
        <p:spPr bwMode="auto">
          <a:xfrm>
            <a:off x="2362200" y="4979194"/>
            <a:ext cx="694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5616" name="文字方塊 32"/>
          <p:cNvSpPr txBox="1">
            <a:spLocks noChangeArrowheads="1"/>
          </p:cNvSpPr>
          <p:nvPr/>
        </p:nvSpPr>
        <p:spPr bwMode="auto">
          <a:xfrm>
            <a:off x="2983706" y="4988719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pic>
        <p:nvPicPr>
          <p:cNvPr id="25617" name="Picture 2" descr="https://upload.wikimedia.org/wikipedia/commons/thumb/f/f7/Binary_tree.svg/192px-Binary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67" y="3212306"/>
            <a:ext cx="2545556" cy="212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939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build up</a:t>
            </a:r>
            <a:endParaRPr lang="zh-CN" altLang="en-US" sz="3000">
              <a:cs typeface="幼圆"/>
            </a:endParaRPr>
          </a:p>
        </p:txBody>
      </p:sp>
      <p:sp>
        <p:nvSpPr>
          <p:cNvPr id="26627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cs typeface="幼圆"/>
              </a:rPr>
              <a:t>Method : </a:t>
            </a:r>
          </a:p>
          <a:p>
            <a:pPr lvl="1" eaLnBrk="1" hangingPunct="1"/>
            <a:r>
              <a:rPr lang="en-US" altLang="zh-CN" dirty="0" smtClean="0">
                <a:cs typeface="幼圆"/>
              </a:rPr>
              <a:t>Find the nearest bounding volumes</a:t>
            </a:r>
          </a:p>
          <a:p>
            <a:pPr lvl="1" eaLnBrk="1" hangingPunct="1"/>
            <a:r>
              <a:rPr lang="en-US" altLang="zh-CN" dirty="0" smtClean="0">
                <a:cs typeface="幼圆"/>
              </a:rPr>
              <a:t>Combination 	</a:t>
            </a:r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	new BVH node generated</a:t>
            </a:r>
          </a:p>
          <a:p>
            <a:pPr lvl="1" eaLnBrk="1" hangingPunct="1"/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……</a:t>
            </a:r>
          </a:p>
          <a:p>
            <a:pPr lvl="1" eaLnBrk="1" hangingPunct="1"/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When only one activated node exists</a:t>
            </a:r>
          </a:p>
          <a:p>
            <a:pPr marL="394575" lvl="1" indent="0" eaLnBrk="1" hangingPunct="1">
              <a:buNone/>
            </a:pPr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			BVH completed</a:t>
            </a:r>
          </a:p>
          <a:p>
            <a:pPr lvl="1" eaLnBrk="1" hangingPunct="1"/>
            <a:endParaRPr lang="zh-CN" altLang="en-US" dirty="0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410978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</a:t>
            </a:r>
            <a:endParaRPr lang="zh-CN" altLang="en-US" sz="3000">
              <a:cs typeface="幼圆"/>
            </a:endParaRPr>
          </a:p>
        </p:txBody>
      </p:sp>
      <p:sp>
        <p:nvSpPr>
          <p:cNvPr id="27651" name="內容版面配置區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cs typeface="幼圆"/>
              </a:rPr>
              <a:t>Method : </a:t>
            </a:r>
          </a:p>
          <a:p>
            <a:pPr lvl="1" eaLnBrk="1" hangingPunct="1"/>
            <a:r>
              <a:rPr lang="en-US" altLang="zh-CN" dirty="0" smtClean="0">
                <a:cs typeface="幼圆"/>
              </a:rPr>
              <a:t>When node A need to be searched:</a:t>
            </a:r>
          </a:p>
          <a:p>
            <a:pPr lvl="2" eaLnBrk="1" hangingPunct="1"/>
            <a:r>
              <a:rPr lang="en-US" altLang="zh-CN" dirty="0" smtClean="0">
                <a:cs typeface="幼圆"/>
              </a:rPr>
              <a:t>Segment intersects A’s bounding volume?</a:t>
            </a:r>
          </a:p>
          <a:p>
            <a:pPr lvl="3" eaLnBrk="1" hangingPunct="1"/>
            <a:r>
              <a:rPr lang="en-US" altLang="zh-CN" dirty="0" smtClean="0">
                <a:cs typeface="幼圆"/>
              </a:rPr>
              <a:t>Yes </a:t>
            </a:r>
          </a:p>
          <a:p>
            <a:pPr lvl="4" eaLnBrk="1" hangingPunct="1"/>
            <a:r>
              <a:rPr lang="en-US" altLang="zh-CN" dirty="0" smtClean="0">
                <a:cs typeface="幼圆"/>
              </a:rPr>
              <a:t>A is a leaf node 		</a:t>
            </a:r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	report A</a:t>
            </a:r>
            <a:endParaRPr lang="en-US" altLang="zh-CN" dirty="0" smtClean="0">
              <a:cs typeface="幼圆"/>
            </a:endParaRPr>
          </a:p>
          <a:p>
            <a:pPr lvl="4" eaLnBrk="1" hangingPunct="1"/>
            <a:r>
              <a:rPr lang="en-US" altLang="zh-CN" dirty="0" smtClean="0">
                <a:cs typeface="幼圆"/>
              </a:rPr>
              <a:t>A is not a leaf node		</a:t>
            </a:r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	search A’s children</a:t>
            </a:r>
            <a:endParaRPr lang="en-US" altLang="zh-CN" dirty="0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8482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6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8687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28688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28689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8690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28691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28692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28693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28687" idx="2"/>
            <a:endCxn id="28688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28687" idx="2"/>
            <a:endCxn id="28689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28688" idx="2"/>
            <a:endCxn id="28690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28688" idx="2"/>
            <a:endCxn id="28691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28689" idx="2"/>
            <a:endCxn id="28693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28689" idx="2"/>
            <a:endCxn id="28692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00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8701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704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894712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search example</a:t>
            </a:r>
            <a:endParaRPr lang="zh-CN" altLang="en-US" sz="3000" dirty="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10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9711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29712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29713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9714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29715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29716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29717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29711" idx="2"/>
            <a:endCxn id="29712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29711" idx="2"/>
            <a:endCxn id="29713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29712" idx="2"/>
            <a:endCxn id="29714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29712" idx="2"/>
            <a:endCxn id="29715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29713" idx="2"/>
            <a:endCxn id="29717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29713" idx="2"/>
            <a:endCxn id="29716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24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9725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29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46811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34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0735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0736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0737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0738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0739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0740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0741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0735" idx="2"/>
            <a:endCxn id="30736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0735" idx="2"/>
            <a:endCxn id="30737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0736" idx="2"/>
            <a:endCxn id="30738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0736" idx="2"/>
            <a:endCxn id="30739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0737" idx="2"/>
            <a:endCxn id="30741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0737" idx="2"/>
            <a:endCxn id="30740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48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0749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53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221186" y="2730315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9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58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759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1760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1761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762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1763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1764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1765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1759" idx="2"/>
            <a:endCxn id="31760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1759" idx="2"/>
            <a:endCxn id="31761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1760" idx="2"/>
            <a:endCxn id="31762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1760" idx="2"/>
            <a:endCxn id="31763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1761" idx="2"/>
            <a:endCxn id="31765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1761" idx="2"/>
            <a:endCxn id="31764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72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773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77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221186" y="2730315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橢圓 44"/>
          <p:cNvSpPr/>
          <p:nvPr/>
        </p:nvSpPr>
        <p:spPr>
          <a:xfrm>
            <a:off x="5624682" y="3608996"/>
            <a:ext cx="267891" cy="27622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2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OpenStreetMap data for realistic input geometry</a:t>
                </a:r>
              </a:p>
              <a:p>
                <a:r>
                  <a:rPr lang="en-US" dirty="0" smtClean="0"/>
                  <a:t>Java</a:t>
                </a:r>
              </a:p>
              <a:p>
                <a:r>
                  <a:rPr lang="en-US" dirty="0" smtClean="0"/>
                  <a:t>Outline: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Parse an OSM file for polygons of buildings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Triangulate the input polygons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Build a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on the triangle soup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Perform the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visibility checks with the help of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29" r="-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9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82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2783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2784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2785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2786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2787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2788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2789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2783" idx="2"/>
            <a:endCxn id="32784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2783" idx="2"/>
            <a:endCxn id="32785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2784" idx="2"/>
            <a:endCxn id="32786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2784" idx="2"/>
            <a:endCxn id="32787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2785" idx="2"/>
            <a:endCxn id="32789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2785" idx="2"/>
            <a:endCxn id="32788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96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2797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01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221186" y="2730315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橢圓 37"/>
          <p:cNvSpPr/>
          <p:nvPr/>
        </p:nvSpPr>
        <p:spPr>
          <a:xfrm>
            <a:off x="6609329" y="3608996"/>
            <a:ext cx="266700" cy="27622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向下箭號 5"/>
          <p:cNvSpPr/>
          <p:nvPr/>
        </p:nvSpPr>
        <p:spPr>
          <a:xfrm>
            <a:off x="6575822" y="3882629"/>
            <a:ext cx="261938" cy="3119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05" name="文字方塊 7"/>
          <p:cNvSpPr txBox="1">
            <a:spLocks noChangeArrowheads="1"/>
          </p:cNvSpPr>
          <p:nvPr/>
        </p:nvSpPr>
        <p:spPr bwMode="auto">
          <a:xfrm>
            <a:off x="6357938" y="4207669"/>
            <a:ext cx="930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774328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06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3807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3808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3809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3810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3811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3812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3813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3807" idx="2"/>
            <a:endCxn id="33808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3807" idx="2"/>
            <a:endCxn id="33809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3808" idx="2"/>
            <a:endCxn id="33810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3808" idx="2"/>
            <a:endCxn id="33811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3809" idx="2"/>
            <a:endCxn id="33813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3809" idx="2"/>
            <a:endCxn id="33812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20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3821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25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834482" y="2719557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96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30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4831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4832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4833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4834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4835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4836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4837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4831" idx="2"/>
            <a:endCxn id="34832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4831" idx="2"/>
            <a:endCxn id="34833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4832" idx="2"/>
            <a:endCxn id="34834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4832" idx="2"/>
            <a:endCxn id="34835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4833" idx="2"/>
            <a:endCxn id="34837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4833" idx="2"/>
            <a:endCxn id="34836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44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4845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49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834482" y="2719557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橢圓 34"/>
          <p:cNvSpPr/>
          <p:nvPr/>
        </p:nvSpPr>
        <p:spPr>
          <a:xfrm>
            <a:off x="7401095" y="3598238"/>
            <a:ext cx="266700" cy="27622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向下箭號 37"/>
          <p:cNvSpPr/>
          <p:nvPr/>
        </p:nvSpPr>
        <p:spPr>
          <a:xfrm>
            <a:off x="7366397" y="3920729"/>
            <a:ext cx="261938" cy="3119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53" name="文字方塊 40"/>
          <p:cNvSpPr txBox="1">
            <a:spLocks noChangeArrowheads="1"/>
          </p:cNvSpPr>
          <p:nvPr/>
        </p:nvSpPr>
        <p:spPr bwMode="auto">
          <a:xfrm>
            <a:off x="7148513" y="4245769"/>
            <a:ext cx="930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9873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854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5855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5856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5857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5858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5859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5860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5861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5855" idx="2"/>
            <a:endCxn id="35856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5855" idx="2"/>
            <a:endCxn id="35857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5856" idx="2"/>
            <a:endCxn id="35858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5856" idx="2"/>
            <a:endCxn id="35859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5857" idx="2"/>
            <a:endCxn id="35861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5857" idx="2"/>
            <a:endCxn id="35860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68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5869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873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834482" y="2719557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橢圓 37"/>
          <p:cNvSpPr/>
          <p:nvPr/>
        </p:nvSpPr>
        <p:spPr>
          <a:xfrm>
            <a:off x="8277395" y="359823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2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78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6879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6880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6881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6882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6883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6884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6885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6879" idx="2"/>
            <a:endCxn id="36880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6879" idx="2"/>
            <a:endCxn id="36881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6880" idx="2"/>
            <a:endCxn id="36882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6880" idx="2"/>
            <a:endCxn id="36883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6881" idx="2"/>
            <a:endCxn id="36885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6881" idx="2"/>
            <a:endCxn id="36884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92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6893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96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Result : E , F reported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483616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Summary</a:t>
            </a:r>
            <a:endParaRPr lang="zh-CN" altLang="en-US" sz="3000">
              <a:cs typeface="幼圆"/>
            </a:endParaRPr>
          </a:p>
        </p:txBody>
      </p:sp>
      <p:sp>
        <p:nvSpPr>
          <p:cNvPr id="37891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Advantage</a:t>
            </a:r>
          </a:p>
        </p:txBody>
      </p:sp>
      <p:sp>
        <p:nvSpPr>
          <p:cNvPr id="37892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Simple structure</a:t>
            </a:r>
          </a:p>
          <a:p>
            <a:pPr eaLnBrk="1" hangingPunct="1"/>
            <a:r>
              <a:rPr lang="en-US" altLang="zh-CN" sz="1800" dirty="0" smtClean="0">
                <a:cs typeface="幼圆"/>
              </a:rPr>
              <a:t>Allows overlapped triangles</a:t>
            </a:r>
          </a:p>
          <a:p>
            <a:pPr eaLnBrk="1" hangingPunct="1"/>
            <a:r>
              <a:rPr lang="en-US" altLang="zh-CN" sz="1800" dirty="0" smtClean="0">
                <a:cs typeface="幼圆"/>
              </a:rPr>
              <a:t>Fast binary search </a:t>
            </a:r>
          </a:p>
        </p:txBody>
      </p:sp>
      <p:sp>
        <p:nvSpPr>
          <p:cNvPr id="37893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Disadvantage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sz="1800" dirty="0">
                <a:cs typeface="幼圆"/>
              </a:rPr>
              <a:t>Unexpected output (sometimes)</a:t>
            </a:r>
          </a:p>
          <a:p>
            <a:pPr marL="0" indent="0" algn="ctr">
              <a:buNone/>
              <a:defRPr/>
            </a:pPr>
            <a:r>
              <a:rPr lang="en-US" altLang="zh-CN" sz="1800" dirty="0">
                <a:cs typeface="幼圆"/>
              </a:rPr>
              <a:t>&lt;reason : segment intersects the bounding volumes but not intersects the triangles&gt;</a:t>
            </a:r>
          </a:p>
          <a:p>
            <a:pPr>
              <a:defRPr/>
            </a:pPr>
            <a:r>
              <a:rPr lang="en-US" altLang="zh-CN" sz="1800" dirty="0">
                <a:cs typeface="幼圆"/>
              </a:rPr>
              <a:t>Long construction time ( O(n³) )</a:t>
            </a:r>
          </a:p>
          <a:p>
            <a:pPr marL="0" indent="0" algn="ctr">
              <a:buNone/>
              <a:defRPr/>
            </a:pPr>
            <a:r>
              <a:rPr lang="en-US" altLang="zh-CN" sz="1800" dirty="0">
                <a:cs typeface="幼圆"/>
              </a:rPr>
              <a:t>&lt;reason : find the nearest bounding volumes costs to much time O(n²)&gt;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65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77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b="1" dirty="0" smtClean="0"/>
                  <a:t>Given</a:t>
                </a:r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to</a:t>
                </a:r>
                <a:r>
                  <a:rPr lang="de-DE" dirty="0" smtClean="0"/>
                  <a:t> check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currently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visited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is</a:t>
                </a:r>
                <a:r>
                  <a:rPr lang="de-DE" dirty="0" smtClean="0"/>
                  <a:t> not 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into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 smtClean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splitting</a:t>
                </a:r>
                <a:r>
                  <a:rPr lang="de-DE" dirty="0" smtClean="0"/>
                  <a:t> plane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err="1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 smtClean="0"/>
                  <a:t>segment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Perform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smtClean="0"/>
                  <a:t>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Return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nearest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with </a:t>
                </a:r>
                <a:r>
                  <a:rPr lang="de-DE" dirty="0" err="1" smtClean="0"/>
                  <a:t>any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associated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  <a:p>
                <a:pPr marL="851775" lvl="1" indent="-457200">
                  <a:buFont typeface="+mj-lt"/>
                  <a:buAutoNum type="arabicPeriod"/>
                </a:pPr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78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0" y="2777727"/>
            <a:ext cx="3629025" cy="32861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8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77727"/>
            <a:ext cx="3629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63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55360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7969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4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95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0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85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70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3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26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Ear</a:t>
            </a:r>
            <a:r>
              <a:rPr lang="de-DE" dirty="0" smtClean="0"/>
              <a:t> Clipping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Polygon Triangulation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9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1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19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5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Given a </a:t>
                </a:r>
                <a:r>
                  <a:rPr lang="de-DE" dirty="0" err="1" smtClean="0"/>
                  <a:t>list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build</a:t>
                </a:r>
                <a:r>
                  <a:rPr lang="de-DE" dirty="0" smtClean="0"/>
                  <a:t> a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average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query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low</a:t>
                </a:r>
                <a:endParaRPr lang="de-DE" dirty="0" smtClean="0"/>
              </a:p>
              <a:p>
                <a:r>
                  <a:rPr lang="de-DE" dirty="0" smtClean="0"/>
                  <a:t>Different </a:t>
                </a:r>
                <a:r>
                  <a:rPr lang="de-DE" dirty="0" err="1" smtClean="0"/>
                  <a:t>heuristics</a:t>
                </a:r>
                <a:endParaRPr lang="de-DE" dirty="0"/>
              </a:p>
              <a:p>
                <a:pPr lvl="1"/>
                <a:r>
                  <a:rPr lang="de-DE" dirty="0" err="1" smtClean="0"/>
                  <a:t>Spatial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Object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(Surface Area </a:t>
                </a:r>
                <a:r>
                  <a:rPr lang="de-DE" dirty="0" err="1" smtClean="0"/>
                  <a:t>Heuristic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err="1" smtClean="0"/>
                  <a:t>Implemented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construction</a:t>
                </a:r>
                <a:r>
                  <a:rPr lang="de-DE" dirty="0" smtClean="0"/>
                  <a:t> </a:t>
                </a:r>
                <a:br>
                  <a:rPr lang="de-DE" dirty="0" smtClean="0"/>
                </a:br>
                <a:r>
                  <a:rPr lang="de-DE" dirty="0" err="1" smtClean="0"/>
                  <a:t>based</a:t>
                </a:r>
                <a:r>
                  <a:rPr lang="de-DE" dirty="0" smtClean="0"/>
                  <a:t> on Surface Area </a:t>
                </a:r>
                <a:r>
                  <a:rPr lang="de-DE" dirty="0" err="1" smtClean="0"/>
                  <a:t>Heuristic</a:t>
                </a:r>
                <a:endParaRPr lang="de-DE" dirty="0" smtClean="0"/>
              </a:p>
              <a:p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in [1]</a:t>
                </a:r>
              </a:p>
              <a:p>
                <a:pPr lvl="1"/>
                <a:r>
                  <a:rPr lang="de-DE" dirty="0" smtClean="0"/>
                  <a:t>Paper also </a:t>
                </a:r>
                <a:r>
                  <a:rPr lang="de-DE" dirty="0" err="1" smtClean="0"/>
                  <a:t>describes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algorithm</a:t>
                </a:r>
              </a:p>
              <a:p>
                <a:endParaRPr lang="de-DE" dirty="0" smtClean="0"/>
              </a:p>
              <a:p>
                <a:pPr lvl="1"/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 b="-2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2" y="1691276"/>
            <a:ext cx="1513609" cy="9742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3" y="2712706"/>
            <a:ext cx="1513609" cy="9742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4" y="3734135"/>
            <a:ext cx="1513609" cy="9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59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Assigns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endParaRPr lang="de-DE" dirty="0" smtClean="0"/>
          </a:p>
          <a:p>
            <a:r>
              <a:rPr lang="de-DE" dirty="0" err="1" smtClean="0"/>
              <a:t>Lowest</a:t>
            </a:r>
            <a:r>
              <a:rPr lang="de-DE" dirty="0"/>
              <a:t> </a:t>
            </a:r>
            <a:r>
              <a:rPr lang="de-DE" dirty="0" err="1" smtClean="0"/>
              <a:t>scoring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 (</a:t>
            </a:r>
            <a:r>
              <a:rPr lang="de-DE" i="1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optimal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uniformly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rays</a:t>
            </a:r>
            <a:r>
              <a:rPr lang="de-DE" dirty="0"/>
              <a:t> </a:t>
            </a:r>
            <a:r>
              <a:rPr lang="de-DE" dirty="0" err="1"/>
              <a:t>penetrating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</a:t>
            </a:r>
            <a:r>
              <a:rPr lang="de-DE" dirty="0" smtClean="0"/>
              <a:t>box</a:t>
            </a:r>
          </a:p>
          <a:p>
            <a:pPr lvl="1"/>
            <a:r>
              <a:rPr lang="de-DE" dirty="0" err="1" smtClean="0"/>
              <a:t>kd-tree</a:t>
            </a:r>
            <a:r>
              <a:rPr lang="de-DE" dirty="0" smtClean="0"/>
              <a:t> </a:t>
            </a:r>
            <a:r>
              <a:rPr lang="de-DE" dirty="0" err="1" smtClean="0"/>
              <a:t>traversal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node‘s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</a:t>
            </a:r>
            <a:r>
              <a:rPr lang="de-DE" dirty="0" err="1" smtClean="0"/>
              <a:t>boxes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intersecting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7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SAH </a:t>
                </a:r>
                <a:r>
                  <a:rPr lang="de-DE" dirty="0" err="1" smtClean="0"/>
                  <a:t>needs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possible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will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at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triangle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candidates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per </a:t>
                </a:r>
                <a:r>
                  <a:rPr lang="de-DE" dirty="0" err="1" smtClean="0"/>
                  <a:t>recursion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step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Naive: </a:t>
                </a:r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left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resulting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overall</a:t>
                </a:r>
              </a:p>
              <a:p>
                <a:r>
                  <a:rPr lang="de-DE" dirty="0" err="1" smtClean="0"/>
                  <a:t>Sweep-line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algorithm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Sweep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along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dimension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DE" b="0" dirty="0" smtClean="0"/>
              </a:p>
              <a:p>
                <a:pPr lvl="1"/>
                <a:r>
                  <a:rPr lang="de-DE" dirty="0" err="1" smtClean="0"/>
                  <a:t>Regard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events</a:t>
                </a:r>
                <a:r>
                  <a:rPr lang="de-DE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sorting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/>
                  <a:t>Compute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minimum</a:t>
                </a:r>
                <a:r>
                  <a:rPr lang="de-DE" dirty="0"/>
                  <a:t> SAH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incrementelly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34" b="-21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20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8" y="1210315"/>
            <a:ext cx="5109913" cy="350921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3118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1" y="958774"/>
            <a:ext cx="5213056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532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3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  <a:sym typeface="+mn-ea"/>
              </a:rPr>
              <a:t>Task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  <a:sym typeface="+mn-ea"/>
              </a:rPr>
              <a:t>Decompose polygons into a collection of triangle</a:t>
            </a:r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</p:txBody>
      </p:sp>
      <p:pic>
        <p:nvPicPr>
          <p:cNvPr id="5123" name="图片 1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76475"/>
            <a:ext cx="3257957" cy="262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" name="右箭头 17"/>
          <p:cNvSpPr/>
          <p:nvPr/>
        </p:nvSpPr>
        <p:spPr>
          <a:xfrm>
            <a:off x="3924300" y="3284538"/>
            <a:ext cx="1008063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5125" name="图片 18" descr="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38" y="2132013"/>
            <a:ext cx="3429000" cy="2797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8" name="文本框 22"/>
          <p:cNvSpPr txBox="1"/>
          <p:nvPr/>
        </p:nvSpPr>
        <p:spPr>
          <a:xfrm>
            <a:off x="1116013" y="4940300"/>
            <a:ext cx="20494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untriangulated</a:t>
            </a:r>
          </a:p>
        </p:txBody>
      </p:sp>
      <p:sp>
        <p:nvSpPr>
          <p:cNvPr id="5127" name="文本框 21"/>
          <p:cNvSpPr txBox="1"/>
          <p:nvPr/>
        </p:nvSpPr>
        <p:spPr>
          <a:xfrm>
            <a:off x="5867400" y="4940300"/>
            <a:ext cx="18843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triangulated</a:t>
            </a:r>
          </a:p>
        </p:txBody>
      </p:sp>
    </p:spTree>
    <p:extLst>
      <p:ext uri="{BB962C8B-B14F-4D97-AF65-F5344CB8AC3E}">
        <p14:creationId xmlns:p14="http://schemas.microsoft.com/office/powerpoint/2010/main" val="1936701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154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426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763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1826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665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6" y="952907"/>
            <a:ext cx="5246370" cy="40942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251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Branch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it</a:t>
                </a:r>
                <a:r>
                  <a:rPr lang="de-DE" dirty="0" smtClean="0"/>
                  <a:t>?</a:t>
                </a:r>
              </a:p>
              <a:p>
                <a:r>
                  <a:rPr lang="de-DE" dirty="0" err="1" smtClean="0"/>
                  <a:t>Branch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en-US" dirty="0" smtClean="0"/>
                  <a:t>triangle</a:t>
                </a:r>
              </a:p>
              <a:p>
                <a:r>
                  <a:rPr lang="en-US" dirty="0" smtClean="0"/>
                  <a:t>Since tree depth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we construct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By sorting only once and maintaining the sort order, construction could happen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[1]</a:t>
                </a:r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343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Performance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230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52624"/>
              </p:ext>
            </p:extLst>
          </p:nvPr>
        </p:nvGraphicFramePr>
        <p:xfrm>
          <a:off x="497235" y="3536040"/>
          <a:ext cx="8146356" cy="237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>
                  <a:extLst>
                    <a:ext uri="{9D8B030D-6E8A-4147-A177-3AD203B41FA5}">
                      <a16:colId xmlns:a16="http://schemas.microsoft.com/office/drawing/2014/main" val="2059509461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2425000257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4148328377"/>
                    </a:ext>
                  </a:extLst>
                </a:gridCol>
              </a:tblGrid>
              <a:tr h="715879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triangles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naïve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b="0" dirty="0" smtClean="0"/>
                        <a:t>(</a:t>
                      </a:r>
                      <a:r>
                        <a:rPr lang="de-DE" b="0" i="1" dirty="0" smtClean="0"/>
                        <a:t>µs</a:t>
                      </a:r>
                      <a:r>
                        <a:rPr lang="de-DE" b="0" dirty="0" smtClean="0"/>
                        <a:t> per </a:t>
                      </a:r>
                      <a:r>
                        <a:rPr lang="de-DE" b="0" dirty="0" err="1" smtClean="0"/>
                        <a:t>random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query</a:t>
                      </a:r>
                      <a:r>
                        <a:rPr lang="de-DE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kd-tree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b="0" dirty="0" smtClean="0"/>
                        <a:t>(</a:t>
                      </a:r>
                      <a:r>
                        <a:rPr lang="de-DE" b="0" i="1" dirty="0" err="1" smtClean="0"/>
                        <a:t>ns</a:t>
                      </a:r>
                      <a:r>
                        <a:rPr lang="de-DE" b="0" dirty="0" smtClean="0"/>
                        <a:t> per </a:t>
                      </a:r>
                      <a:r>
                        <a:rPr lang="de-DE" b="0" dirty="0" err="1" smtClean="0"/>
                        <a:t>random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query</a:t>
                      </a:r>
                      <a:r>
                        <a:rPr lang="de-DE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06236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2,117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29.9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902.2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24734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14,485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242.4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1025.0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92292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305,662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18244.5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1961.5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4125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1,283,858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48345.6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3489.4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4139"/>
                  </a:ext>
                </a:extLst>
              </a:tr>
            </a:tbl>
          </a:graphicData>
        </a:graphic>
      </p:graphicFrame>
      <p:sp>
        <p:nvSpPr>
          <p:cNvPr id="8" name="Inhaltsplatzhalter 5"/>
          <p:cNvSpPr txBox="1">
            <a:spLocks/>
          </p:cNvSpPr>
          <p:nvPr/>
        </p:nvSpPr>
        <p:spPr bwMode="auto">
          <a:xfrm>
            <a:off x="544513" y="1350963"/>
            <a:ext cx="8356600" cy="21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57188" indent="-357188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Benchmark </a:t>
            </a:r>
            <a:r>
              <a:rPr lang="de-DE" kern="0" dirty="0" err="1" smtClean="0"/>
              <a:t>system</a:t>
            </a:r>
            <a:r>
              <a:rPr lang="de-DE" kern="0" dirty="0" smtClean="0"/>
              <a:t>:</a:t>
            </a:r>
          </a:p>
          <a:p>
            <a:pPr lvl="1"/>
            <a:r>
              <a:rPr lang="de-DE" dirty="0" smtClean="0"/>
              <a:t>Intel </a:t>
            </a:r>
            <a:r>
              <a:rPr lang="de-DE" dirty="0"/>
              <a:t>Xeon E3-1231v3 4x </a:t>
            </a:r>
            <a:r>
              <a:rPr lang="de-DE" dirty="0" smtClean="0"/>
              <a:t>3.40GHz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en-US" dirty="0"/>
              <a:t>Java </a:t>
            </a:r>
            <a:r>
              <a:rPr lang="en-US" dirty="0" err="1" smtClean="0"/>
              <a:t>HotSpot</a:t>
            </a:r>
            <a:r>
              <a:rPr lang="en-US" dirty="0" smtClean="0"/>
              <a:t> 64-Bit </a:t>
            </a:r>
            <a:r>
              <a:rPr lang="en-US" dirty="0"/>
              <a:t>Server VM (build </a:t>
            </a:r>
            <a:r>
              <a:rPr lang="en-US" dirty="0" smtClean="0"/>
              <a:t>25.66-b18)</a:t>
            </a:r>
          </a:p>
          <a:p>
            <a:pPr lvl="1"/>
            <a:r>
              <a:rPr lang="de-DE" dirty="0" smtClean="0"/>
              <a:t>Max. JVM </a:t>
            </a:r>
            <a:r>
              <a:rPr lang="de-DE" dirty="0" err="1" smtClean="0"/>
              <a:t>heap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: 4 GB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7871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661541"/>
              </p:ext>
            </p:extLst>
          </p:nvPr>
        </p:nvGraphicFramePr>
        <p:xfrm>
          <a:off x="392113" y="1198563"/>
          <a:ext cx="83566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  <a:sym typeface="+mn-ea"/>
              </a:rPr>
              <a:t>Types of polygons</a:t>
            </a:r>
            <a:r>
              <a:rPr lang="de-DE" altLang="zh-CN" sz="3000">
                <a:solidFill>
                  <a:srgbClr val="00B050"/>
                </a:solidFill>
                <a:sym typeface="+mn-ea"/>
              </a:rPr>
              <a:t> </a:t>
            </a:r>
            <a:endParaRPr lang="zh-CN" altLang="en-US" sz="3000">
              <a:cs typeface="幼圆"/>
            </a:endParaRPr>
          </a:p>
        </p:txBody>
      </p:sp>
      <p:sp>
        <p:nvSpPr>
          <p:cNvPr id="26627" name="內容版面配置區 15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12896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cs typeface="幼圆"/>
                <a:sym typeface="+mn-ea"/>
              </a:rPr>
              <a:t>Simple polygon :</a:t>
            </a:r>
          </a:p>
          <a:p>
            <a:pPr lvl="1" eaLnBrk="1" hangingPunct="1"/>
            <a:r>
              <a:rPr lang="en-US" altLang="zh-CN" smtClean="0">
                <a:cs typeface="幼圆"/>
                <a:sym typeface="+mn-ea"/>
              </a:rPr>
              <a:t>Traverse the edges the interior bounded region is always to one side</a:t>
            </a:r>
            <a:endParaRPr lang="en-US" altLang="zh-CN" smtClean="0">
              <a:cs typeface="幼圆"/>
            </a:endParaRPr>
          </a:p>
          <a:p>
            <a:pPr lvl="1" eaLnBrk="1" hangingPunct="1"/>
            <a:endParaRPr lang="zh-CN" altLang="en-US" smtClean="0">
              <a:cs typeface="幼圆"/>
            </a:endParaRPr>
          </a:p>
        </p:txBody>
      </p:sp>
      <p:sp>
        <p:nvSpPr>
          <p:cNvPr id="2" name="內容版面配置區 15"/>
          <p:cNvSpPr>
            <a:spLocks noGrp="1"/>
          </p:cNvSpPr>
          <p:nvPr/>
        </p:nvSpPr>
        <p:spPr>
          <a:xfrm>
            <a:off x="485775" y="2694305"/>
            <a:ext cx="8356600" cy="1256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marL="357505" indent="-357505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24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mtClean="0">
                <a:cs typeface="幼圆"/>
                <a:sym typeface="+mn-ea"/>
              </a:rPr>
              <a:t>Polygon with holes :</a:t>
            </a:r>
          </a:p>
          <a:p>
            <a:pPr lvl="1" eaLnBrk="1" hangingPunct="1"/>
            <a:r>
              <a:rPr lang="en-US" altLang="zh-CN" kern="0" smtClean="0">
                <a:ea typeface="Arial" charset="0"/>
                <a:cs typeface="幼圆"/>
                <a:sym typeface="+mn-ea"/>
              </a:rPr>
              <a:t>Consists of one outer polygon and at least one inner polygon </a:t>
            </a:r>
            <a:endParaRPr lang="de-DE" altLang="zh-CN" strike="noStrike" noProof="1">
              <a:latin typeface="Times New Roman" charset="0"/>
            </a:endParaRPr>
          </a:p>
          <a:p>
            <a:pPr marL="394335" lvl="1" indent="0" eaLnBrk="1" hangingPunct="1">
              <a:buNone/>
            </a:pPr>
            <a:endParaRPr lang="en-US" altLang="zh-CN" smtClean="0">
              <a:cs typeface="幼圆"/>
            </a:endParaRPr>
          </a:p>
          <a:p>
            <a:pPr marL="394335" lvl="1" indent="0" eaLnBrk="1" hangingPunct="1">
              <a:buNone/>
            </a:pPr>
            <a:endParaRPr lang="zh-CN" altLang="en-US" smtClean="0">
              <a:cs typeface="幼圆"/>
            </a:endParaRPr>
          </a:p>
        </p:txBody>
      </p:sp>
      <p:pic>
        <p:nvPicPr>
          <p:cNvPr id="6146" name="图片 4" descr="b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25" y="4066858"/>
            <a:ext cx="2925763" cy="172243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147" name="图片 5" descr="捕获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463" y="3779520"/>
            <a:ext cx="2955925" cy="22256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148" name="文本框 6"/>
          <p:cNvSpPr txBox="1"/>
          <p:nvPr/>
        </p:nvSpPr>
        <p:spPr>
          <a:xfrm>
            <a:off x="1265555" y="5944870"/>
            <a:ext cx="22669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Simple polygon</a:t>
            </a:r>
          </a:p>
        </p:txBody>
      </p:sp>
      <p:sp>
        <p:nvSpPr>
          <p:cNvPr id="6149" name="文本框 7"/>
          <p:cNvSpPr txBox="1"/>
          <p:nvPr/>
        </p:nvSpPr>
        <p:spPr>
          <a:xfrm>
            <a:off x="5414645" y="5933758"/>
            <a:ext cx="262572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Polygon with holes</a:t>
            </a:r>
          </a:p>
        </p:txBody>
      </p:sp>
    </p:spTree>
    <p:extLst>
      <p:ext uri="{BB962C8B-B14F-4D97-AF65-F5344CB8AC3E}">
        <p14:creationId xmlns:p14="http://schemas.microsoft.com/office/powerpoint/2010/main" val="35921234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90556"/>
              </p:ext>
            </p:extLst>
          </p:nvPr>
        </p:nvGraphicFramePr>
        <p:xfrm>
          <a:off x="392113" y="1198563"/>
          <a:ext cx="83566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090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[1] </a:t>
            </a:r>
            <a:r>
              <a:rPr lang="en-US" dirty="0">
                <a:hlinkClick r:id="rId2"/>
              </a:rPr>
              <a:t>On building fast </a:t>
            </a:r>
            <a:r>
              <a:rPr lang="en-US" dirty="0" err="1">
                <a:hlinkClick r:id="rId2"/>
              </a:rPr>
              <a:t>kd</a:t>
            </a:r>
            <a:r>
              <a:rPr lang="en-US" dirty="0">
                <a:hlinkClick r:id="rId2"/>
              </a:rPr>
              <a:t>-Trees for Ray Tracing, and on doing that in O(N log N) (2006</a:t>
            </a:r>
            <a:r>
              <a:rPr lang="en-US" dirty="0" smtClean="0">
                <a:hlinkClick r:id="rId2"/>
              </a:rPr>
              <a:t>),</a:t>
            </a:r>
            <a:r>
              <a:rPr lang="de-DE" dirty="0">
                <a:hlinkClick r:id="rId2"/>
              </a:rPr>
              <a:t> </a:t>
            </a:r>
            <a:r>
              <a:rPr lang="de-DE" dirty="0" smtClean="0">
                <a:hlinkClick r:id="rId2"/>
              </a:rPr>
              <a:t>Ingo Wald, </a:t>
            </a:r>
            <a:r>
              <a:rPr lang="de-DE" dirty="0">
                <a:hlinkClick r:id="rId2"/>
              </a:rPr>
              <a:t>Vlastimil </a:t>
            </a:r>
            <a:r>
              <a:rPr lang="de-DE" dirty="0" err="1">
                <a:hlinkClick r:id="rId2"/>
              </a:rPr>
              <a:t>Havran</a:t>
            </a:r>
            <a:endParaRPr lang="de-DE" dirty="0" smtClean="0"/>
          </a:p>
          <a:p>
            <a:pPr lvl="1"/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e-DE" altLang="zh-CN" sz="3000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zh-CN" sz="3000">
                <a:cs typeface="幼圆"/>
                <a:sym typeface="+mn-ea"/>
              </a:rPr>
              <a:t>Ear Clipping for the simple polygon</a:t>
            </a:r>
            <a:endParaRPr lang="en-US" altLang="zh-CN" sz="3000">
              <a:cs typeface="幼圆"/>
            </a:endParaRPr>
          </a:p>
        </p:txBody>
      </p:sp>
      <p:sp>
        <p:nvSpPr>
          <p:cNvPr id="26627" name="內容版面配置區 15"/>
          <p:cNvSpPr>
            <a:spLocks noGrp="1"/>
          </p:cNvSpPr>
          <p:nvPr>
            <p:ph idx="1"/>
          </p:nvPr>
        </p:nvSpPr>
        <p:spPr>
          <a:xfrm>
            <a:off x="393700" y="1201420"/>
            <a:ext cx="8767445" cy="259143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mtClean="0">
                <a:cs typeface="幼圆"/>
                <a:sym typeface="+mn-ea"/>
              </a:rPr>
              <a:t>Definition:</a:t>
            </a:r>
          </a:p>
          <a:p>
            <a:pPr lvl="1" eaLnBrk="1" hangingPunct="1"/>
            <a:r>
              <a:rPr lang="en-US" altLang="zh-CN" smtClean="0">
                <a:cs typeface="幼圆"/>
                <a:sym typeface="+mn-ea"/>
              </a:rPr>
              <a:t>Polygon an ordered sequence of n vertices, V</a:t>
            </a:r>
            <a:r>
              <a:rPr lang="en-US" altLang="zh-CN" sz="1600" smtClean="0">
                <a:cs typeface="幼圆"/>
                <a:sym typeface="+mn-ea"/>
              </a:rPr>
              <a:t>0</a:t>
            </a:r>
            <a:r>
              <a:rPr lang="en-US" altLang="zh-CN" smtClean="0">
                <a:cs typeface="幼圆"/>
                <a:sym typeface="+mn-ea"/>
              </a:rPr>
              <a:t> through V</a:t>
            </a:r>
            <a:r>
              <a:rPr lang="en-US" altLang="zh-CN" sz="1600" smtClean="0">
                <a:cs typeface="幼圆"/>
                <a:sym typeface="+mn-ea"/>
              </a:rPr>
              <a:t>n-1</a:t>
            </a:r>
            <a:r>
              <a:rPr lang="de-DE" altLang="zh-CN" sz="1600">
                <a:latin typeface="Times New Roman" charset="0"/>
                <a:sym typeface="+mn-ea"/>
              </a:rPr>
              <a:t>    </a:t>
            </a:r>
            <a:r>
              <a:rPr lang="de-DE" altLang="zh-CN">
                <a:latin typeface="Times New Roman" charset="0"/>
                <a:sym typeface="+mn-ea"/>
              </a:rPr>
              <a:t>  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  <a:cs typeface="幼圆"/>
                <a:sym typeface="+mn-ea"/>
              </a:rPr>
              <a:t>Ear V</a:t>
            </a:r>
            <a:r>
              <a:rPr lang="en-US" altLang="zh-CN" sz="1600" smtClean="0">
                <a:solidFill>
                  <a:schemeClr val="tx1"/>
                </a:solidFill>
                <a:cs typeface="幼圆"/>
                <a:sym typeface="+mn-ea"/>
              </a:rPr>
              <a:t>i</a:t>
            </a:r>
          </a:p>
          <a:p>
            <a:pPr marL="394335" lvl="1" indent="0" fontAlgn="base">
              <a:buNone/>
            </a:pPr>
            <a:r>
              <a:rPr lang="de-DE" altLang="zh-CN">
                <a:solidFill>
                  <a:schemeClr val="tx1"/>
                </a:solidFill>
                <a:latin typeface="Times New Roman" charset="0"/>
                <a:sym typeface="+mn-ea"/>
              </a:rPr>
              <a:t>		     </a:t>
            </a:r>
            <a:r>
              <a:rPr lang="en-US" altLang="zh-CN" sz="2000" smtClean="0">
                <a:solidFill>
                  <a:schemeClr val="tx1"/>
                </a:solidFill>
                <a:cs typeface="幼圆"/>
                <a:sym typeface="+mn-ea"/>
              </a:rPr>
              <a:t>Three consecutive vertices V</a:t>
            </a:r>
            <a:r>
              <a:rPr lang="en-US" altLang="zh-CN" sz="1400" smtClean="0">
                <a:solidFill>
                  <a:schemeClr val="tx1"/>
                </a:solidFill>
                <a:cs typeface="幼圆"/>
                <a:sym typeface="+mn-ea"/>
              </a:rPr>
              <a:t>i-1</a:t>
            </a:r>
            <a:r>
              <a:rPr lang="en-US" altLang="zh-CN" sz="2000" smtClean="0">
                <a:solidFill>
                  <a:schemeClr val="tx1"/>
                </a:solidFill>
                <a:cs typeface="幼圆"/>
                <a:sym typeface="+mn-ea"/>
              </a:rPr>
              <a:t>, V</a:t>
            </a:r>
            <a:r>
              <a:rPr lang="en-US" altLang="zh-CN" sz="1400" smtClean="0">
                <a:solidFill>
                  <a:schemeClr val="tx1"/>
                </a:solidFill>
                <a:cs typeface="幼圆"/>
                <a:sym typeface="+mn-ea"/>
              </a:rPr>
              <a:t>i</a:t>
            </a:r>
            <a:r>
              <a:rPr lang="en-US" altLang="zh-CN" sz="2000" smtClean="0">
                <a:solidFill>
                  <a:schemeClr val="tx1"/>
                </a:solidFill>
                <a:cs typeface="幼圆"/>
                <a:sym typeface="+mn-ea"/>
              </a:rPr>
              <a:t>, V</a:t>
            </a:r>
            <a:r>
              <a:rPr lang="en-US" altLang="zh-CN" sz="1400" smtClean="0">
                <a:solidFill>
                  <a:schemeClr val="tx1"/>
                </a:solidFill>
                <a:cs typeface="幼圆"/>
                <a:sym typeface="+mn-ea"/>
              </a:rPr>
              <a:t>i+1</a:t>
            </a:r>
            <a:r>
              <a:rPr lang="en-US" altLang="zh-CN" sz="2000" smtClean="0">
                <a:solidFill>
                  <a:schemeClr val="tx1"/>
                </a:solidFill>
                <a:cs typeface="幼圆"/>
                <a:sym typeface="+mn-ea"/>
              </a:rPr>
              <a:t>. V</a:t>
            </a:r>
            <a:r>
              <a:rPr lang="en-US" altLang="zh-CN" sz="1400" smtClean="0">
                <a:solidFill>
                  <a:schemeClr val="tx1"/>
                </a:solidFill>
                <a:cs typeface="幼圆"/>
                <a:sym typeface="+mn-ea"/>
              </a:rPr>
              <a:t>i</a:t>
            </a:r>
            <a:r>
              <a:rPr lang="en-US" altLang="zh-CN" sz="2000" smtClean="0">
                <a:solidFill>
                  <a:schemeClr val="tx1"/>
                </a:solidFill>
                <a:cs typeface="幼圆"/>
                <a:sym typeface="+mn-ea"/>
              </a:rPr>
              <a:t> is a convex vertex</a:t>
            </a:r>
          </a:p>
          <a:p>
            <a:pPr marL="394335" lvl="1" indent="0" fontAlgn="base">
              <a:buNone/>
            </a:pPr>
            <a:r>
              <a:rPr lang="en-US" altLang="zh-CN" sz="2000" smtClean="0">
                <a:solidFill>
                  <a:schemeClr val="tx1"/>
                </a:solidFill>
                <a:cs typeface="幼圆"/>
                <a:sym typeface="+mn-ea"/>
              </a:rPr>
              <a:t>      No vertices of the polygon are contained in Triangle (V</a:t>
            </a:r>
            <a:r>
              <a:rPr lang="en-US" altLang="zh-CN" sz="1400" smtClean="0">
                <a:solidFill>
                  <a:schemeClr val="tx1"/>
                </a:solidFill>
                <a:cs typeface="幼圆"/>
                <a:sym typeface="+mn-ea"/>
              </a:rPr>
              <a:t>i-1</a:t>
            </a:r>
            <a:r>
              <a:rPr lang="en-US" altLang="zh-CN" sz="2000" smtClean="0">
                <a:solidFill>
                  <a:schemeClr val="tx1"/>
                </a:solidFill>
                <a:cs typeface="幼圆"/>
                <a:sym typeface="+mn-ea"/>
              </a:rPr>
              <a:t>, V</a:t>
            </a:r>
            <a:r>
              <a:rPr lang="en-US" altLang="zh-CN" sz="1400" smtClean="0">
                <a:solidFill>
                  <a:schemeClr val="tx1"/>
                </a:solidFill>
                <a:cs typeface="幼圆"/>
                <a:sym typeface="+mn-ea"/>
              </a:rPr>
              <a:t>i</a:t>
            </a:r>
            <a:r>
              <a:rPr lang="en-US" altLang="zh-CN" sz="2000" smtClean="0">
                <a:solidFill>
                  <a:schemeClr val="tx1"/>
                </a:solidFill>
                <a:cs typeface="幼圆"/>
                <a:sym typeface="+mn-ea"/>
              </a:rPr>
              <a:t>,  </a:t>
            </a:r>
            <a:r>
              <a:rPr lang="de-DE" altLang="en-US" sz="2000" smtClean="0">
                <a:solidFill>
                  <a:schemeClr val="tx1"/>
                </a:solidFill>
                <a:cs typeface="幼圆"/>
                <a:sym typeface="+mn-ea"/>
              </a:rPr>
              <a:t>	</a:t>
            </a:r>
            <a:r>
              <a:rPr lang="en-US" altLang="zh-CN" sz="2000" smtClean="0">
                <a:cs typeface="幼圆"/>
                <a:sym typeface="+mn-ea"/>
              </a:rPr>
              <a:t>V</a:t>
            </a:r>
            <a:r>
              <a:rPr lang="en-US" altLang="zh-CN" sz="1400" smtClean="0">
                <a:cs typeface="幼圆"/>
                <a:sym typeface="+mn-ea"/>
              </a:rPr>
              <a:t>i+1</a:t>
            </a:r>
            <a:r>
              <a:rPr lang="en-US" altLang="zh-CN" sz="2000" smtClean="0">
                <a:cs typeface="幼圆"/>
                <a:sym typeface="+mn-ea"/>
              </a:rPr>
              <a:t>)</a:t>
            </a:r>
            <a:r>
              <a:rPr lang="en-US" altLang="zh-CN" sz="2000" smtClean="0">
                <a:solidFill>
                  <a:schemeClr val="tx1"/>
                </a:solidFill>
                <a:cs typeface="幼圆"/>
                <a:sym typeface="+mn-ea"/>
              </a:rPr>
              <a:t>  </a:t>
            </a:r>
            <a:r>
              <a:rPr lang="de-DE" altLang="zh-CN">
                <a:solidFill>
                  <a:schemeClr val="tx1"/>
                </a:solidFill>
                <a:latin typeface="Times New Roman" charset="0"/>
                <a:sym typeface="+mn-ea"/>
              </a:rPr>
              <a:t>                      </a:t>
            </a:r>
            <a:endParaRPr lang="de-DE" altLang="zh-CN" strike="noStrike" noProof="1">
              <a:solidFill>
                <a:schemeClr val="tx1"/>
              </a:solidFill>
              <a:latin typeface="Times New Roman" charset="0"/>
              <a:sym typeface="+mn-ea"/>
            </a:endParaRPr>
          </a:p>
          <a:p>
            <a:pPr marL="394335" lvl="1" indent="0" eaLnBrk="1" hangingPunct="1">
              <a:buNone/>
            </a:pPr>
            <a:endParaRPr lang="de-DE" altLang="en-US" strike="noStrike" noProof="1">
              <a:solidFill>
                <a:srgbClr val="FF0000"/>
              </a:solidFill>
              <a:latin typeface="Times New Roman" charset="0"/>
            </a:endParaRPr>
          </a:p>
          <a:p>
            <a:pPr lvl="1" eaLnBrk="1" hangingPunct="1"/>
            <a:endParaRPr lang="de-DE" altLang="zh-CN">
              <a:latin typeface="Times New Roman" charset="0"/>
              <a:sym typeface="+mn-ea"/>
            </a:endParaRPr>
          </a:p>
          <a:p>
            <a:pPr lvl="1" eaLnBrk="1" hangingPunct="1"/>
            <a:endParaRPr lang="zh-CN" altLang="en-US" smtClean="0">
              <a:cs typeface="幼圆"/>
            </a:endParaRPr>
          </a:p>
        </p:txBody>
      </p:sp>
      <p:sp>
        <p:nvSpPr>
          <p:cNvPr id="2" name="內容版面配置區 15"/>
          <p:cNvSpPr>
            <a:spLocks noGrp="1"/>
          </p:cNvSpPr>
          <p:nvPr/>
        </p:nvSpPr>
        <p:spPr>
          <a:xfrm>
            <a:off x="429895" y="3950335"/>
            <a:ext cx="8356600" cy="199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marL="357505" indent="-357505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24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mtClean="0">
                <a:cs typeface="幼圆"/>
                <a:sym typeface="+mn-ea"/>
              </a:rPr>
              <a:t>Theorem :</a:t>
            </a:r>
          </a:p>
          <a:p>
            <a:pPr lvl="1" eaLnBrk="1" hangingPunct="1"/>
            <a:r>
              <a:rPr lang="en-US" altLang="zh-CN" kern="0" smtClean="0">
                <a:ea typeface="Arial" charset="0"/>
                <a:cs typeface="幼圆"/>
                <a:sym typeface="+mn-ea"/>
              </a:rPr>
              <a:t>Any triangulation of n vertices polygon has n−2 triangles</a:t>
            </a:r>
          </a:p>
          <a:p>
            <a:pPr lvl="1" eaLnBrk="1" hangingPunct="1"/>
            <a:r>
              <a:rPr lang="en-US" altLang="zh-CN" kern="0" smtClean="0">
                <a:ea typeface="Arial" charset="0"/>
                <a:cs typeface="幼圆"/>
                <a:sym typeface="+mn-ea"/>
              </a:rPr>
              <a:t>A polygon has at least two nonoverlapping ears</a:t>
            </a:r>
            <a:endParaRPr lang="en-US" altLang="zh-CN" strike="noStrike" kern="0" noProof="1" smtClean="0">
              <a:ea typeface="Arial" charset="0"/>
              <a:cs typeface="幼圆"/>
            </a:endParaRPr>
          </a:p>
          <a:p>
            <a:pPr marL="394335" lvl="1" indent="0" eaLnBrk="1" hangingPunct="1">
              <a:buNone/>
            </a:pPr>
            <a:endParaRPr lang="en-US" altLang="zh-CN" strike="noStrike" kern="0" noProof="1" smtClean="0">
              <a:ea typeface="Arial" charset="0"/>
              <a:cs typeface="幼圆"/>
              <a:sym typeface="+mn-ea"/>
            </a:endParaRPr>
          </a:p>
          <a:p>
            <a:pPr marL="394335" lvl="1" indent="0" eaLnBrk="1" hangingPunct="1">
              <a:buNone/>
            </a:pPr>
            <a:endParaRPr lang="en-US" altLang="zh-CN" smtClean="0">
              <a:cs typeface="幼圆"/>
            </a:endParaRPr>
          </a:p>
          <a:p>
            <a:pPr marL="394335" lvl="1" indent="0" eaLnBrk="1" hangingPunct="1">
              <a:buNone/>
            </a:pPr>
            <a:endParaRPr lang="zh-CN" altLang="en-US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95232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000">
                <a:cs typeface="幼圆"/>
                <a:sym typeface="宋体" charset="-122"/>
              </a:rPr>
              <a:t>Algorithm </a:t>
            </a:r>
            <a:r>
              <a:rPr lang="en-US" altLang="zh-CN" sz="3000">
                <a:cs typeface="幼圆"/>
                <a:sym typeface="+mn-ea"/>
              </a:rPr>
              <a:t>Ear Clipping </a:t>
            </a:r>
            <a:endParaRPr lang="en-US" altLang="zh-CN" sz="3000">
              <a:cs typeface="幼圆"/>
            </a:endParaRPr>
          </a:p>
        </p:txBody>
      </p:sp>
      <p:sp>
        <p:nvSpPr>
          <p:cNvPr id="26627" name="內容版面配置區 15"/>
          <p:cNvSpPr>
            <a:spLocks noGrp="1"/>
          </p:cNvSpPr>
          <p:nvPr>
            <p:ph idx="1"/>
          </p:nvPr>
        </p:nvSpPr>
        <p:spPr>
          <a:xfrm>
            <a:off x="393065" y="1200785"/>
            <a:ext cx="8556625" cy="4989830"/>
          </a:xfrm>
        </p:spPr>
        <p:txBody>
          <a:bodyPr>
            <a:normAutofit fontScale="97500" lnSpcReduction="10000"/>
          </a:bodyPr>
          <a:lstStyle/>
          <a:p>
            <a:pPr lvl="0"/>
            <a:r>
              <a:rPr lang="en-US" altLang="zh-CN" dirty="0" smtClean="0">
                <a:cs typeface="幼圆"/>
                <a:sym typeface="+mn-ea"/>
              </a:rPr>
              <a:t>Step1  Initiate the Earlist</a:t>
            </a:r>
            <a:endParaRPr lang="en-US" altLang="zh-CN" dirty="0" smtClean="0">
              <a:cs typeface="幼圆"/>
            </a:endParaRPr>
          </a:p>
          <a:p>
            <a:pPr lvl="0"/>
            <a:r>
              <a:rPr lang="en-US" altLang="zh-CN" dirty="0" smtClean="0">
                <a:cs typeface="幼圆"/>
                <a:sym typeface="+mn-ea"/>
              </a:rPr>
              <a:t>Step2  Get ear </a:t>
            </a:r>
            <a:r>
              <a:rPr lang="en-US" altLang="zh-CN" dirty="0" smtClean="0">
                <a:cs typeface="幼圆"/>
                <a:sym typeface="Arial" charset="0"/>
              </a:rPr>
              <a:t>V</a:t>
            </a:r>
            <a:r>
              <a:rPr lang="en-US" altLang="zh-CN" sz="1600" dirty="0" smtClean="0">
                <a:cs typeface="幼圆"/>
                <a:sym typeface="Arial" charset="0"/>
              </a:rPr>
              <a:t>i</a:t>
            </a:r>
            <a:r>
              <a:rPr lang="en-US" altLang="zh-CN" dirty="0" smtClean="0">
                <a:cs typeface="幼圆"/>
                <a:sym typeface="Arial" charset="0"/>
              </a:rPr>
              <a:t> </a:t>
            </a:r>
            <a:r>
              <a:rPr lang="en-US" altLang="zh-CN" dirty="0" smtClean="0">
                <a:cs typeface="幼圆"/>
                <a:sym typeface="+mn-ea"/>
              </a:rPr>
              <a:t>from ear list, if V</a:t>
            </a:r>
            <a:r>
              <a:rPr lang="en-US" altLang="zh-CN" sz="1800" dirty="0" smtClean="0">
                <a:cs typeface="幼圆"/>
                <a:sym typeface="+mn-ea"/>
              </a:rPr>
              <a:t>i</a:t>
            </a:r>
            <a:r>
              <a:rPr lang="en-US" altLang="zh-CN" dirty="0" smtClean="0">
                <a:cs typeface="幼圆"/>
                <a:sym typeface="+mn-ea"/>
              </a:rPr>
              <a:t> is ear, go Step3, else    repeat Step2</a:t>
            </a:r>
            <a:endParaRPr lang="en-US" altLang="zh-CN" dirty="0" smtClean="0">
              <a:cs typeface="幼圆"/>
            </a:endParaRPr>
          </a:p>
          <a:p>
            <a:pPr lvl="0"/>
            <a:r>
              <a:rPr lang="en-US" altLang="zh-CN" dirty="0" smtClean="0">
                <a:cs typeface="幼圆"/>
                <a:sym typeface="+mn-ea"/>
              </a:rPr>
              <a:t>Step3  Create triangle</a:t>
            </a:r>
            <a:r>
              <a:rPr lang="en-US" altLang="zh-CN" dirty="0" smtClean="0">
                <a:cs typeface="幼圆"/>
                <a:sym typeface="宋体" charset="-122"/>
              </a:rPr>
              <a:t> (V</a:t>
            </a:r>
            <a:r>
              <a:rPr lang="en-US" altLang="zh-CN" sz="1600" dirty="0" smtClean="0">
                <a:cs typeface="幼圆"/>
                <a:sym typeface="宋体" charset="-122"/>
              </a:rPr>
              <a:t>i-1</a:t>
            </a:r>
            <a:r>
              <a:rPr lang="en-US" altLang="zh-CN" dirty="0" smtClean="0">
                <a:cs typeface="幼圆"/>
                <a:sym typeface="宋体" charset="-122"/>
              </a:rPr>
              <a:t>, V</a:t>
            </a:r>
            <a:r>
              <a:rPr lang="en-US" altLang="zh-CN" sz="1600" dirty="0" smtClean="0">
                <a:cs typeface="幼圆"/>
                <a:sym typeface="宋体" charset="-122"/>
              </a:rPr>
              <a:t>i</a:t>
            </a:r>
            <a:r>
              <a:rPr lang="en-US" altLang="zh-CN" dirty="0" smtClean="0">
                <a:cs typeface="幼圆"/>
                <a:sym typeface="宋体" charset="-122"/>
              </a:rPr>
              <a:t>, V</a:t>
            </a:r>
            <a:r>
              <a:rPr lang="en-US" altLang="zh-CN" sz="1600" dirty="0" smtClean="0">
                <a:cs typeface="幼圆"/>
                <a:sym typeface="宋体" charset="-122"/>
              </a:rPr>
              <a:t>i+1</a:t>
            </a:r>
            <a:r>
              <a:rPr lang="en-US" altLang="zh-CN" dirty="0" smtClean="0">
                <a:cs typeface="幼圆"/>
                <a:sym typeface="宋体" charset="-122"/>
              </a:rPr>
              <a:t>)</a:t>
            </a:r>
          </a:p>
          <a:p>
            <a:pPr lvl="0"/>
            <a:r>
              <a:rPr lang="en-US" altLang="zh-CN" dirty="0" smtClean="0">
                <a:cs typeface="幼圆"/>
                <a:sym typeface="Arial" charset="0"/>
              </a:rPr>
              <a:t>Step4  Judge, whether V</a:t>
            </a:r>
            <a:r>
              <a:rPr lang="en-US" altLang="zh-CN" sz="1600" dirty="0" smtClean="0">
                <a:cs typeface="幼圆"/>
                <a:sym typeface="Arial" charset="0"/>
              </a:rPr>
              <a:t>i-1</a:t>
            </a:r>
            <a:r>
              <a:rPr lang="en-US" altLang="zh-CN" dirty="0" smtClean="0">
                <a:cs typeface="幼圆"/>
                <a:sym typeface="Arial" charset="0"/>
              </a:rPr>
              <a:t> and V</a:t>
            </a:r>
            <a:r>
              <a:rPr lang="en-US" altLang="zh-CN" sz="1600" dirty="0" smtClean="0">
                <a:cs typeface="幼圆"/>
                <a:sym typeface="Arial" charset="0"/>
              </a:rPr>
              <a:t>i+1</a:t>
            </a:r>
            <a:r>
              <a:rPr lang="en-US" altLang="zh-CN" dirty="0" smtClean="0">
                <a:cs typeface="幼圆"/>
                <a:sym typeface="Arial" charset="0"/>
              </a:rPr>
              <a:t> are ears. If so, add them into </a:t>
            </a:r>
            <a:r>
              <a:rPr lang="de-DE" altLang="en-US" dirty="0" smtClean="0">
                <a:cs typeface="幼圆"/>
                <a:sym typeface="Arial" charset="0"/>
              </a:rPr>
              <a:t>		</a:t>
            </a:r>
            <a:r>
              <a:rPr lang="en-US" altLang="zh-CN" dirty="0" smtClean="0">
                <a:cs typeface="幼圆"/>
                <a:sym typeface="Arial" charset="0"/>
              </a:rPr>
              <a:t>Earlist</a:t>
            </a:r>
            <a:endParaRPr lang="en-US" altLang="zh-CN" dirty="0" smtClean="0">
              <a:cs typeface="幼圆"/>
            </a:endParaRPr>
          </a:p>
          <a:p>
            <a:pPr lvl="0"/>
            <a:r>
              <a:rPr lang="en-US" altLang="zh-CN" dirty="0" smtClean="0">
                <a:cs typeface="幼圆"/>
                <a:sym typeface="+mn-ea"/>
              </a:rPr>
              <a:t>Step5  Remove ear                     </a:t>
            </a:r>
            <a:endParaRPr lang="en-US" altLang="zh-CN" dirty="0" smtClean="0">
              <a:cs typeface="幼圆"/>
            </a:endParaRPr>
          </a:p>
          <a:p>
            <a:pPr lvl="0"/>
            <a:r>
              <a:rPr lang="en-US" altLang="zh-CN" dirty="0" smtClean="0">
                <a:cs typeface="幼圆"/>
                <a:sym typeface="+mn-ea"/>
              </a:rPr>
              <a:t>Step6  If the vertices less than four </a:t>
            </a:r>
            <a:endParaRPr lang="en-US" altLang="zh-CN" dirty="0" smtClean="0">
              <a:cs typeface="幼圆"/>
            </a:endParaRPr>
          </a:p>
          <a:p>
            <a:pPr marL="0" lvl="0" indent="0">
              <a:buNone/>
            </a:pPr>
            <a:r>
              <a:rPr lang="en-US" altLang="zh-CN" dirty="0" smtClean="0">
                <a:cs typeface="幼圆"/>
                <a:sym typeface="+mn-ea"/>
              </a:rPr>
              <a:t>                          end </a:t>
            </a:r>
            <a:endParaRPr lang="en-US" altLang="zh-CN" dirty="0" smtClean="0">
              <a:cs typeface="幼圆"/>
            </a:endParaRPr>
          </a:p>
          <a:p>
            <a:pPr lvl="0"/>
            <a:r>
              <a:rPr lang="en-US" altLang="zh-CN" dirty="0" smtClean="0">
                <a:cs typeface="幼圆"/>
                <a:sym typeface="+mn-ea"/>
              </a:rPr>
              <a:t>           else </a:t>
            </a:r>
            <a:endParaRPr lang="en-US" altLang="zh-CN" dirty="0" smtClean="0">
              <a:cs typeface="幼圆"/>
            </a:endParaRPr>
          </a:p>
          <a:p>
            <a:pPr marL="0" lvl="0" indent="0">
              <a:buNone/>
            </a:pPr>
            <a:r>
              <a:rPr lang="en-US" altLang="zh-CN" dirty="0" smtClean="0">
                <a:cs typeface="幼圆"/>
                <a:sym typeface="+mn-ea"/>
              </a:rPr>
              <a:t>                          go Step2</a:t>
            </a:r>
            <a:endParaRPr lang="en-US" altLang="zh-CN" dirty="0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133557425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2155</Words>
  <Application>Microsoft Office PowerPoint</Application>
  <PresentationFormat>Bildschirmpräsentation (4:3)</PresentationFormat>
  <Paragraphs>482</Paragraphs>
  <Slides>71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81" baseType="lpstr">
      <vt:lpstr>宋体</vt:lpstr>
      <vt:lpstr>Arial</vt:lpstr>
      <vt:lpstr>Cambria Math</vt:lpstr>
      <vt:lpstr>Century Gothic</vt:lpstr>
      <vt:lpstr>Consolas</vt:lpstr>
      <vt:lpstr>Georgia</vt:lpstr>
      <vt:lpstr>Times New Roman</vt:lpstr>
      <vt:lpstr>Wingdings</vt:lpstr>
      <vt:lpstr>幼圆</vt:lpstr>
      <vt:lpstr>KIT-Masterslides-EN-SDQ</vt:lpstr>
      <vt:lpstr>PowerPoint-Präsentation</vt:lpstr>
      <vt:lpstr>Problem specification</vt:lpstr>
      <vt:lpstr>Our approach</vt:lpstr>
      <vt:lpstr>PowerPoint-Präsentation</vt:lpstr>
      <vt:lpstr>Ear Clipping</vt:lpstr>
      <vt:lpstr>Task</vt:lpstr>
      <vt:lpstr>Types of polygons </vt:lpstr>
      <vt:lpstr> Ear Clipping for the simple polygon</vt:lpstr>
      <vt:lpstr>Algorithm Ear Clipping </vt:lpstr>
      <vt:lpstr>Example</vt:lpstr>
      <vt:lpstr>Example</vt:lpstr>
      <vt:lpstr>Time Complexity</vt:lpstr>
      <vt:lpstr>Polygon with holes</vt:lpstr>
      <vt:lpstr>Polygons with Multiple Holes</vt:lpstr>
      <vt:lpstr>Time Complexity</vt:lpstr>
      <vt:lpstr>BVH</vt:lpstr>
      <vt:lpstr>BVH Structure</vt:lpstr>
      <vt:lpstr>BVH Introduction</vt:lpstr>
      <vt:lpstr>BVH Introduction</vt:lpstr>
      <vt:lpstr>BVH Introduction</vt:lpstr>
      <vt:lpstr>BVH in the project</vt:lpstr>
      <vt:lpstr>BVH in the project</vt:lpstr>
      <vt:lpstr>BVH in the project</vt:lpstr>
      <vt:lpstr>BVH build up</vt:lpstr>
      <vt:lpstr>BVH search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Summary</vt:lpstr>
      <vt:lpstr>Intersection test</vt:lpstr>
      <vt:lpstr>Intersection test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construction</vt:lpstr>
      <vt:lpstr>Construction</vt:lpstr>
      <vt:lpstr>Surface Area Heuristic</vt:lpstr>
      <vt:lpstr>Surface Area Heuristic</vt:lpstr>
      <vt:lpstr>Construction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Construction</vt:lpstr>
      <vt:lpstr>PowerPoint-Präsentation</vt:lpstr>
      <vt:lpstr>Performance</vt:lpstr>
      <vt:lpstr>Performance</vt:lpstr>
      <vt:lpstr>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Sebastian Graf</cp:lastModifiedBy>
  <cp:revision>264</cp:revision>
  <dcterms:created xsi:type="dcterms:W3CDTF">2010-10-20T15:21:04Z</dcterms:created>
  <dcterms:modified xsi:type="dcterms:W3CDTF">2016-02-01T13:42:04Z</dcterms:modified>
</cp:coreProperties>
</file>