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73" r:id="rId2"/>
    <p:sldId id="274" r:id="rId3"/>
    <p:sldId id="278" r:id="rId4"/>
    <p:sldId id="276" r:id="rId5"/>
    <p:sldId id="280" r:id="rId6"/>
    <p:sldId id="337" r:id="rId7"/>
    <p:sldId id="338" r:id="rId8"/>
    <p:sldId id="339" r:id="rId9"/>
    <p:sldId id="341" r:id="rId10"/>
    <p:sldId id="342" r:id="rId11"/>
    <p:sldId id="343" r:id="rId12"/>
    <p:sldId id="344" r:id="rId13"/>
    <p:sldId id="345" r:id="rId14"/>
    <p:sldId id="346" r:id="rId15"/>
    <p:sldId id="367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281" r:id="rId38"/>
    <p:sldId id="284" r:id="rId39"/>
    <p:sldId id="286" r:id="rId40"/>
    <p:sldId id="287" r:id="rId41"/>
    <p:sldId id="289" r:id="rId42"/>
    <p:sldId id="292" r:id="rId43"/>
    <p:sldId id="291" r:id="rId44"/>
    <p:sldId id="306" r:id="rId45"/>
    <p:sldId id="307" r:id="rId46"/>
    <p:sldId id="297" r:id="rId47"/>
    <p:sldId id="299" r:id="rId48"/>
    <p:sldId id="308" r:id="rId49"/>
    <p:sldId id="309" r:id="rId50"/>
    <p:sldId id="311" r:id="rId51"/>
    <p:sldId id="312" r:id="rId52"/>
    <p:sldId id="313" r:id="rId53"/>
    <p:sldId id="282" r:id="rId54"/>
    <p:sldId id="314" r:id="rId55"/>
    <p:sldId id="318" r:id="rId56"/>
    <p:sldId id="319" r:id="rId57"/>
    <p:sldId id="320" r:id="rId58"/>
    <p:sldId id="321" r:id="rId59"/>
    <p:sldId id="323" r:id="rId60"/>
    <p:sldId id="324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283" r:id="rId69"/>
    <p:sldId id="333" r:id="rId70"/>
    <p:sldId id="334" r:id="rId71"/>
    <p:sldId id="335" r:id="rId72"/>
    <p:sldId id="315" r:id="rId7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9E92D7-FFF5-4FA6-9BD6-1FACEF6B7C7A}">
          <p14:sldIdLst>
            <p14:sldId id="273"/>
            <p14:sldId id="274"/>
            <p14:sldId id="278"/>
            <p14:sldId id="276"/>
            <p14:sldId id="280"/>
            <p14:sldId id="337"/>
            <p14:sldId id="338"/>
            <p14:sldId id="339"/>
            <p14:sldId id="341"/>
            <p14:sldId id="342"/>
            <p14:sldId id="343"/>
            <p14:sldId id="344"/>
            <p14:sldId id="345"/>
            <p14:sldId id="346"/>
            <p14:sldId id="367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281"/>
            <p14:sldId id="284"/>
            <p14:sldId id="286"/>
            <p14:sldId id="287"/>
            <p14:sldId id="289"/>
            <p14:sldId id="292"/>
            <p14:sldId id="291"/>
            <p14:sldId id="306"/>
            <p14:sldId id="307"/>
            <p14:sldId id="297"/>
            <p14:sldId id="299"/>
            <p14:sldId id="308"/>
            <p14:sldId id="309"/>
            <p14:sldId id="311"/>
            <p14:sldId id="312"/>
            <p14:sldId id="313"/>
            <p14:sldId id="282"/>
            <p14:sldId id="314"/>
            <p14:sldId id="318"/>
            <p14:sldId id="319"/>
            <p14:sldId id="320"/>
            <p14:sldId id="321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283"/>
            <p14:sldId id="333"/>
            <p14:sldId id="334"/>
            <p14:sldId id="335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0349" autoAdjust="0"/>
  </p:normalViewPr>
  <p:slideViewPr>
    <p:cSldViewPr snapToGrid="0">
      <p:cViewPr varScale="1">
        <p:scale>
          <a:sx n="92" d="100"/>
          <a:sy n="92" d="100"/>
        </p:scale>
        <p:origin x="2130" y="96"/>
      </p:cViewPr>
      <p:guideLst>
        <p:guide orient="horz" pos="2160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 smtClean="0"/>
              <a:t>Naïve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time in 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2117</c:v>
                </c:pt>
                <c:pt idx="1">
                  <c:v>14485</c:v>
                </c:pt>
                <c:pt idx="2">
                  <c:v>305662</c:v>
                </c:pt>
                <c:pt idx="3">
                  <c:v>1283858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29.9</c:v>
                </c:pt>
                <c:pt idx="1">
                  <c:v>242.4</c:v>
                </c:pt>
                <c:pt idx="2">
                  <c:v>18244.5</c:v>
                </c:pt>
                <c:pt idx="3">
                  <c:v>48345.599999999999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69-4BFF-B35E-EF1EA8EEB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088136"/>
        <c:axId val="505083872"/>
      </c:scatterChart>
      <c:valAx>
        <c:axId val="50508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Number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of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triangles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3872"/>
        <c:crosses val="autoZero"/>
        <c:crossBetween val="midCat"/>
      </c:valAx>
      <c:valAx>
        <c:axId val="50508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Time in µs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8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 smtClean="0"/>
              <a:t>kd-tree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time in 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2117</c:v>
                </c:pt>
                <c:pt idx="1">
                  <c:v>14485</c:v>
                </c:pt>
                <c:pt idx="2">
                  <c:v>305662</c:v>
                </c:pt>
                <c:pt idx="3">
                  <c:v>1283858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902.2</c:v>
                </c:pt>
                <c:pt idx="1">
                  <c:v>1025</c:v>
                </c:pt>
                <c:pt idx="2">
                  <c:v>1961.5</c:v>
                </c:pt>
                <c:pt idx="3">
                  <c:v>3489.4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87-4E20-8647-5B2430DD2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088136"/>
        <c:axId val="505083872"/>
      </c:scatterChart>
      <c:valAx>
        <c:axId val="50508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Number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of</a:t>
                </a:r>
                <a:r>
                  <a:rPr lang="de-DE" baseline="0" dirty="0" smtClean="0"/>
                  <a:t> </a:t>
                </a:r>
                <a:r>
                  <a:rPr lang="de-DE" baseline="0" dirty="0" err="1" smtClean="0"/>
                  <a:t>triangles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3872"/>
        <c:crosses val="autoZero"/>
        <c:crossBetween val="midCat"/>
      </c:valAx>
      <c:valAx>
        <c:axId val="50508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Time in </a:t>
                </a:r>
                <a:r>
                  <a:rPr lang="de-DE" dirty="0" err="1" smtClean="0"/>
                  <a:t>ns</a:t>
                </a:r>
                <a:endParaRPr lang="de-DE" dirty="0" smtClean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5088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721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48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49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50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51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52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93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1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1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607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4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83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28" y="3070561"/>
            <a:ext cx="8988647" cy="33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3572" y="714375"/>
            <a:ext cx="1191816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7771210" y="6130925"/>
            <a:ext cx="859631" cy="36988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39F8F-08BD-4B86-AFBC-8DEBB0100DAC}" type="datetimeFigureOut">
              <a:rPr lang="en-US" altLang="zh-CN"/>
              <a:t>2/7/2016</a:t>
            </a:fld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59" y="787401"/>
            <a:ext cx="584597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623422-6D1E-4B71-818A-FB9875E07780}" type="slidenum">
              <a:rPr lang="en-US" altLang="zh-CN"/>
              <a:t>‹Nr.›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505" indent="-357505">
              <a:spcBef>
                <a:spcPts val="700"/>
              </a:spcBef>
              <a:defRPr/>
            </a:lvl1pPr>
            <a:lvl2pPr indent="-396240">
              <a:spcBef>
                <a:spcPts val="700"/>
              </a:spcBef>
              <a:defRPr/>
            </a:lvl2pPr>
            <a:lvl3pPr indent="-323850">
              <a:spcBef>
                <a:spcPts val="700"/>
              </a:spcBef>
              <a:defRPr/>
            </a:lvl3pPr>
            <a:lvl4pPr indent="-323850">
              <a:spcBef>
                <a:spcPts val="700"/>
              </a:spcBef>
              <a:defRPr/>
            </a:lvl4pPr>
            <a:lvl5pPr indent="-32385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>
            <a:fillRect/>
          </a:stretch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8677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826538"/>
            <a:ext cx="4040188" cy="43057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8677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826539"/>
            <a:ext cx="4041775" cy="431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12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504623" y="6445250"/>
            <a:ext cx="733771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16-02-01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505" indent="-35750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summary?doi=10.1.1.140.270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200" b="1" dirty="0" smtClean="0">
                <a:solidFill>
                  <a:schemeClr val="tx2"/>
                </a:solidFill>
              </a:rPr>
              <a:t>Pacman – Ghosts activate on sight</a:t>
            </a:r>
            <a:endParaRPr lang="en-GB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r>
              <a:rPr lang="en-GB" sz="1600" b="1" dirty="0" smtClean="0">
                <a:solidFill>
                  <a:srgbClr val="000000"/>
                </a:solidFill>
              </a:rPr>
              <a:t>Mao L., Wang C., Sebastian 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  <a:sym typeface="+mn-ea"/>
              </a:rPr>
              <a:t>Ear Clipping </a:t>
            </a:r>
            <a:r>
              <a:rPr lang="en-US" altLang="zh-CN" sz="3000" dirty="0">
                <a:cs typeface="幼圆"/>
                <a:sym typeface="+mn-ea"/>
              </a:rPr>
              <a:t>Example</a:t>
            </a:r>
            <a:endParaRPr lang="en-US" altLang="zh-CN" sz="3000" dirty="0">
              <a:cs typeface="幼圆"/>
            </a:endParaRPr>
          </a:p>
        </p:txBody>
      </p:sp>
      <p:sp>
        <p:nvSpPr>
          <p:cNvPr id="10245" name="文本框 7"/>
          <p:cNvSpPr txBox="1"/>
          <p:nvPr/>
        </p:nvSpPr>
        <p:spPr>
          <a:xfrm>
            <a:off x="2489518" y="1933575"/>
            <a:ext cx="5845175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en-US" sz="2000">
                <a:latin typeface="+mn-lt"/>
                <a:ea typeface="宋体" charset="-122"/>
              </a:rPr>
              <a:t>Removed vertex 3, t</a:t>
            </a:r>
            <a:r>
              <a:rPr lang="de-DE" altLang="zh-CN" sz="2000">
                <a:latin typeface="+mn-lt"/>
                <a:ea typeface="宋体" charset="-122"/>
              </a:rPr>
              <a:t>he number of vert</a:t>
            </a:r>
            <a:r>
              <a:rPr lang="en-US" altLang="de-DE" sz="2000">
                <a:latin typeface="+mn-lt"/>
                <a:ea typeface="宋体" charset="-122"/>
              </a:rPr>
              <a:t>ices</a:t>
            </a:r>
            <a:r>
              <a:rPr lang="de-DE" altLang="zh-CN" sz="2000">
                <a:latin typeface="+mn-lt"/>
                <a:ea typeface="宋体" charset="-122"/>
              </a:rPr>
              <a:t> less than </a:t>
            </a:r>
            <a:r>
              <a:rPr lang="de-DE" altLang="zh-CN" sz="2000">
                <a:solidFill>
                  <a:srgbClr val="FF0000"/>
                </a:solidFill>
                <a:latin typeface="+mn-lt"/>
                <a:ea typeface="宋体" charset="-122"/>
              </a:rPr>
              <a:t>four</a:t>
            </a:r>
            <a:r>
              <a:rPr lang="de-DE" altLang="zh-CN" sz="2000">
                <a:latin typeface="+mn-lt"/>
                <a:ea typeface="宋体" charset="-122"/>
              </a:rPr>
              <a:t>, then end</a:t>
            </a:r>
          </a:p>
        </p:txBody>
      </p:sp>
      <p:sp>
        <p:nvSpPr>
          <p:cNvPr id="10247" name="文本框 9"/>
          <p:cNvSpPr txBox="1"/>
          <p:nvPr/>
        </p:nvSpPr>
        <p:spPr>
          <a:xfrm>
            <a:off x="1651953" y="5413375"/>
            <a:ext cx="64135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>
                <a:solidFill>
                  <a:schemeClr val="tx1"/>
                </a:solidFill>
                <a:latin typeface="Consolas" charset="0"/>
                <a:ea typeface="宋体" charset="-122"/>
              </a:rPr>
              <a:t>The full triangulation of the original polygon</a:t>
            </a:r>
          </a:p>
        </p:txBody>
      </p:sp>
      <p:pic>
        <p:nvPicPr>
          <p:cNvPr id="2" name="图片 1" descr="ste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1629410"/>
            <a:ext cx="1836420" cy="1531620"/>
          </a:xfrm>
          <a:prstGeom prst="rect">
            <a:avLst/>
          </a:prstGeom>
        </p:spPr>
      </p:pic>
      <p:pic>
        <p:nvPicPr>
          <p:cNvPr id="4" name="图片 3" descr="ttt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855" y="2832100"/>
            <a:ext cx="2606040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Time Complexity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92430" y="1199515"/>
            <a:ext cx="8356600" cy="224536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  <a:sym typeface="+mn-ea"/>
              </a:rPr>
              <a:t>There are O(n) ears. Each update of an adjacent vertex involves an earnesstest, a process that is O(n) per update. Thus, the total removal process is O(n*n).</a:t>
            </a:r>
            <a:endParaRPr lang="en-US" altLang="zh-CN" dirty="0" smtClean="0">
              <a:cs typeface="幼圆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Polygon with holes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81000" y="1200150"/>
            <a:ext cx="8356600" cy="1212850"/>
          </a:xfrm>
        </p:spPr>
        <p:txBody>
          <a:bodyPr>
            <a:normAutofit fontScale="97500"/>
          </a:bodyPr>
          <a:lstStyle/>
          <a:p>
            <a:pPr eaLnBrk="1" hangingPunct="1"/>
            <a:r>
              <a:rPr lang="en-US" altLang="zh-CN" dirty="0" smtClean="0">
                <a:cs typeface="幼圆"/>
                <a:sym typeface="+mn-ea"/>
              </a:rPr>
              <a:t>Idea</a:t>
            </a:r>
          </a:p>
          <a:p>
            <a:pPr marL="0" lvl="0" indent="0" algn="l" eaLnBrk="1" hangingPunct="1">
              <a:buNone/>
            </a:pPr>
            <a:r>
              <a:rPr lang="en-US" altLang="zh-CN" sz="2400" smtClean="0">
                <a:ea typeface="Arial" charset="0"/>
                <a:cs typeface="幼圆"/>
                <a:sym typeface="+mn-ea"/>
              </a:rPr>
              <a:t>Connect two vertex, one vertex from the outer polygon   and one vertex from the inner polygon</a:t>
            </a:r>
            <a:endParaRPr lang="de-DE" altLang="zh-CN">
              <a:latin typeface="Georgia" charset="0"/>
              <a:ea typeface="宋体" charset="-122"/>
            </a:endParaRPr>
          </a:p>
          <a:p>
            <a:pPr eaLnBrk="1" hangingPunct="1"/>
            <a:endParaRPr lang="en-US" altLang="zh-CN" dirty="0" smtClean="0">
              <a:cs typeface="Arial" charset="0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</p:txBody>
      </p:sp>
      <p:pic>
        <p:nvPicPr>
          <p:cNvPr id="2" name="图片 1" descr="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" y="2519680"/>
            <a:ext cx="3592830" cy="312420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3604895" y="3623310"/>
            <a:ext cx="578485" cy="38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95" y="2543175"/>
            <a:ext cx="4231640" cy="3159760"/>
          </a:xfrm>
          <a:prstGeom prst="rect">
            <a:avLst/>
          </a:prstGeom>
        </p:spPr>
      </p:pic>
      <p:sp>
        <p:nvSpPr>
          <p:cNvPr id="10245" name="文本框 7"/>
          <p:cNvSpPr txBox="1"/>
          <p:nvPr/>
        </p:nvSpPr>
        <p:spPr>
          <a:xfrm>
            <a:off x="1646555" y="5801995"/>
            <a:ext cx="6179185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 sz="2000">
                <a:latin typeface="+mn-lt"/>
                <a:ea typeface="宋体" charset="-122"/>
              </a:rPr>
              <a:t>The Vertex M and B are what we want to connect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Polygons with Multiple Holes</a:t>
            </a:r>
            <a:endParaRPr lang="en-US" altLang="zh-CN" sz="3000" dirty="0">
              <a:cs typeface="幼圆"/>
            </a:endParaRPr>
          </a:p>
        </p:txBody>
      </p:sp>
      <p:sp>
        <p:nvSpPr>
          <p:cNvPr id="4" name="文字版面配置區 4"/>
          <p:cNvSpPr>
            <a:spLocks noGrp="1"/>
          </p:cNvSpPr>
          <p:nvPr/>
        </p:nvSpPr>
        <p:spPr>
          <a:xfrm>
            <a:off x="4550258" y="2007034"/>
            <a:ext cx="2994512" cy="5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2pPr>
            <a:lvl3pPr marL="685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350" b="1">
                <a:solidFill>
                  <a:schemeClr val="tx1"/>
                </a:solidFill>
                <a:latin typeface="+mn-lt"/>
              </a:defRPr>
            </a:lvl3pPr>
            <a:lvl4pPr marL="10287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4pPr>
            <a:lvl5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5pPr>
            <a:lvl6pPr marL="17145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6pPr>
            <a:lvl7pPr marL="20574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7pPr>
            <a:lvl8pPr marL="24003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8pPr>
            <a:lvl9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None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400" dirty="0" smtClean="0">
                <a:cs typeface="幼圆"/>
                <a:sym typeface="+mn-ea"/>
              </a:rPr>
              <a:t>Algorithm</a:t>
            </a:r>
            <a:endParaRPr lang="en-US" altLang="zh-CN" sz="2400" dirty="0" smtClean="0">
              <a:cs typeface="幼圆"/>
            </a:endParaRPr>
          </a:p>
        </p:txBody>
      </p:sp>
      <p:sp>
        <p:nvSpPr>
          <p:cNvPr id="37892" name="內容版面配置區 3"/>
          <p:cNvSpPr>
            <a:spLocks noGrp="1"/>
          </p:cNvSpPr>
          <p:nvPr>
            <p:ph sz="half" idx="2"/>
          </p:nvPr>
        </p:nvSpPr>
        <p:spPr>
          <a:xfrm>
            <a:off x="4555490" y="2694940"/>
            <a:ext cx="4266565" cy="3065780"/>
          </a:xfrm>
        </p:spPr>
        <p:txBody>
          <a:bodyPr>
            <a:normAutofit/>
          </a:bodyPr>
          <a:lstStyle/>
          <a:p>
            <a:pPr fontAlgn="base"/>
            <a:r>
              <a:rPr lang="en-US" altLang="zh-CN" sz="2000" dirty="0" smtClean="0">
                <a:cs typeface="幼圆"/>
                <a:sym typeface="+mn-ea"/>
              </a:rPr>
              <a:t>Find the inner polygon with the vertex of maximum x-value </a:t>
            </a:r>
            <a:endParaRPr lang="en-US" altLang="zh-CN" sz="2000" strike="noStrike" noProof="1" smtClean="0">
              <a:cs typeface="幼圆"/>
            </a:endParaRPr>
          </a:p>
          <a:p>
            <a:pPr fontAlgn="base"/>
            <a:r>
              <a:rPr lang="en-US" altLang="zh-CN" sz="2000" dirty="0" smtClean="0">
                <a:cs typeface="幼圆"/>
                <a:sym typeface="+mn-ea"/>
              </a:rPr>
              <a:t>Use the previously mentioned algorithm to combine the outer polygon and the select inner polygon</a:t>
            </a:r>
            <a:endParaRPr lang="en-US" altLang="zh-CN" sz="2000" strike="noStrike" noProof="1" smtClean="0">
              <a:cs typeface="幼圆"/>
            </a:endParaRPr>
          </a:p>
          <a:p>
            <a:pPr fontAlgn="base"/>
            <a:r>
              <a:rPr lang="en-US" altLang="zh-CN" sz="2000" dirty="0" smtClean="0">
                <a:cs typeface="幼圆"/>
                <a:sym typeface="+mn-ea"/>
              </a:rPr>
              <a:t>Repeated with the new outer polygon and the remaining inner polygons</a:t>
            </a:r>
            <a:endParaRPr lang="en-US" altLang="zh-CN" sz="2000" dirty="0" smtClean="0">
              <a:cs typeface="幼圆"/>
            </a:endParaRPr>
          </a:p>
        </p:txBody>
      </p:sp>
      <p:sp>
        <p:nvSpPr>
          <p:cNvPr id="3" name="六边形 2"/>
          <p:cNvSpPr/>
          <p:nvPr/>
        </p:nvSpPr>
        <p:spPr>
          <a:xfrm>
            <a:off x="684213" y="1052513"/>
            <a:ext cx="2068513" cy="137953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斜纹 4"/>
          <p:cNvSpPr/>
          <p:nvPr/>
        </p:nvSpPr>
        <p:spPr>
          <a:xfrm>
            <a:off x="1116013" y="1700213"/>
            <a:ext cx="576263" cy="576263"/>
          </a:xfrm>
          <a:prstGeom prst="diagStri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1908175" y="1412875"/>
            <a:ext cx="431800" cy="504825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六边形 6"/>
          <p:cNvSpPr/>
          <p:nvPr/>
        </p:nvSpPr>
        <p:spPr>
          <a:xfrm>
            <a:off x="695008" y="2968943"/>
            <a:ext cx="2068513" cy="137953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六边形 7"/>
          <p:cNvSpPr/>
          <p:nvPr/>
        </p:nvSpPr>
        <p:spPr>
          <a:xfrm>
            <a:off x="695008" y="4868863"/>
            <a:ext cx="2068513" cy="137795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斜纹 8"/>
          <p:cNvSpPr/>
          <p:nvPr/>
        </p:nvSpPr>
        <p:spPr>
          <a:xfrm>
            <a:off x="1066800" y="5528628"/>
            <a:ext cx="576263" cy="576263"/>
          </a:xfrm>
          <a:prstGeom prst="diagStri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/>
        </p:nvSpPr>
        <p:spPr>
          <a:xfrm>
            <a:off x="1127443" y="3573780"/>
            <a:ext cx="576263" cy="576263"/>
          </a:xfrm>
          <a:prstGeom prst="diagStri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>
            <a:off x="1919605" y="5295900"/>
            <a:ext cx="431800" cy="503238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直角三角形 11"/>
          <p:cNvSpPr/>
          <p:nvPr/>
        </p:nvSpPr>
        <p:spPr>
          <a:xfrm>
            <a:off x="1896745" y="3384550"/>
            <a:ext cx="431800" cy="504825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cxnSp>
        <p:nvCxnSpPr>
          <p:cNvPr id="13" name="直接连接符 12"/>
          <p:cNvCxnSpPr>
            <a:stCxn id="12" idx="4"/>
            <a:endCxn id="7" idx="1"/>
          </p:cNvCxnSpPr>
          <p:nvPr/>
        </p:nvCxnSpPr>
        <p:spPr>
          <a:xfrm>
            <a:off x="2328545" y="3889375"/>
            <a:ext cx="90805" cy="459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4"/>
            <a:endCxn id="8" idx="1"/>
          </p:cNvCxnSpPr>
          <p:nvPr/>
        </p:nvCxnSpPr>
        <p:spPr>
          <a:xfrm>
            <a:off x="2351405" y="5799455"/>
            <a:ext cx="68580" cy="4476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1" idx="2"/>
          </p:cNvCxnSpPr>
          <p:nvPr/>
        </p:nvCxnSpPr>
        <p:spPr>
          <a:xfrm>
            <a:off x="1659255" y="5523230"/>
            <a:ext cx="260350" cy="276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下箭头 15"/>
          <p:cNvSpPr/>
          <p:nvPr/>
        </p:nvSpPr>
        <p:spPr>
          <a:xfrm>
            <a:off x="1547813" y="2565400"/>
            <a:ext cx="360363" cy="2873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" name="下箭头 16"/>
          <p:cNvSpPr/>
          <p:nvPr/>
        </p:nvSpPr>
        <p:spPr>
          <a:xfrm>
            <a:off x="1547813" y="4535805"/>
            <a:ext cx="360363" cy="2889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000" dirty="0">
                <a:cs typeface="幼圆"/>
                <a:sym typeface="+mn-ea"/>
              </a:rPr>
              <a:t>Time Complexity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92430" y="1199515"/>
            <a:ext cx="8356600" cy="142367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  <a:sym typeface="Arial" charset="0"/>
              </a:rPr>
              <a:t>There are O(m) inner polygons. Each connection building needs O(n). Thus, the total process is O(m*n).</a:t>
            </a:r>
            <a:endParaRPr lang="en-US" altLang="zh-CN" dirty="0" smtClean="0">
              <a:cs typeface="幼圆"/>
            </a:endParaRPr>
          </a:p>
        </p:txBody>
      </p:sp>
      <p:pic>
        <p:nvPicPr>
          <p:cNvPr id="14338" name="图片 4" descr="p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0" y="2630805"/>
            <a:ext cx="4909820" cy="29368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39" name="文本框 5"/>
          <p:cNvSpPr txBox="1"/>
          <p:nvPr/>
        </p:nvSpPr>
        <p:spPr>
          <a:xfrm>
            <a:off x="1586230" y="5761355"/>
            <a:ext cx="6194425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Example polygon with holes to simple polygon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BVH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Bounding</a:t>
            </a:r>
            <a:r>
              <a:rPr lang="de-DE" dirty="0" smtClean="0"/>
              <a:t> Volume </a:t>
            </a:r>
            <a:r>
              <a:rPr lang="de-DE" dirty="0" err="1" smtClean="0"/>
              <a:t>Hierarchy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Structure</a:t>
            </a:r>
            <a:endParaRPr lang="zh-CN" altLang="en-US" sz="3000" dirty="0">
              <a:cs typeface="幼圆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圓形圖 11"/>
          <p:cNvSpPr/>
          <p:nvPr/>
        </p:nvSpPr>
        <p:spPr>
          <a:xfrm>
            <a:off x="1432966" y="3272663"/>
            <a:ext cx="255984" cy="257175"/>
          </a:xfrm>
          <a:prstGeom prst="pi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閃電 12"/>
          <p:cNvSpPr/>
          <p:nvPr/>
        </p:nvSpPr>
        <p:spPr>
          <a:xfrm>
            <a:off x="1560362" y="2622582"/>
            <a:ext cx="423863" cy="672703"/>
          </a:xfrm>
          <a:prstGeom prst="lightningBol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圓柱 14"/>
          <p:cNvSpPr/>
          <p:nvPr/>
        </p:nvSpPr>
        <p:spPr>
          <a:xfrm>
            <a:off x="2147341" y="3901314"/>
            <a:ext cx="257175" cy="64055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心形 15"/>
          <p:cNvSpPr/>
          <p:nvPr/>
        </p:nvSpPr>
        <p:spPr>
          <a:xfrm>
            <a:off x="3592760" y="2863089"/>
            <a:ext cx="602456" cy="563165"/>
          </a:xfrm>
          <a:prstGeom prst="hear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98426" y="2548763"/>
            <a:ext cx="756047" cy="10322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11622" y="3228610"/>
            <a:ext cx="1223963" cy="13585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26988" y="2497566"/>
            <a:ext cx="3192066" cy="22490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9467" name="文字方塊 18"/>
          <p:cNvSpPr txBox="1">
            <a:spLocks noChangeArrowheads="1"/>
          </p:cNvSpPr>
          <p:nvPr/>
        </p:nvSpPr>
        <p:spPr bwMode="auto">
          <a:xfrm>
            <a:off x="1298425" y="2548764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19468" name="文字方塊 21"/>
          <p:cNvSpPr txBox="1">
            <a:spLocks noChangeArrowheads="1"/>
          </p:cNvSpPr>
          <p:nvPr/>
        </p:nvSpPr>
        <p:spPr bwMode="auto">
          <a:xfrm>
            <a:off x="2124719" y="3228610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19469" name="文字方塊 22"/>
          <p:cNvSpPr txBox="1">
            <a:spLocks noChangeArrowheads="1"/>
          </p:cNvSpPr>
          <p:nvPr/>
        </p:nvSpPr>
        <p:spPr bwMode="auto">
          <a:xfrm>
            <a:off x="4126160" y="4403757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35610" y="2628535"/>
            <a:ext cx="756047" cy="10322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71" name="文字方塊 24"/>
          <p:cNvSpPr txBox="1">
            <a:spLocks noChangeArrowheads="1"/>
          </p:cNvSpPr>
          <p:nvPr/>
        </p:nvSpPr>
        <p:spPr bwMode="auto">
          <a:xfrm>
            <a:off x="6374060" y="179271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19472" name="文字方塊 26"/>
          <p:cNvSpPr txBox="1">
            <a:spLocks noChangeArrowheads="1"/>
          </p:cNvSpPr>
          <p:nvPr/>
        </p:nvSpPr>
        <p:spPr bwMode="auto">
          <a:xfrm>
            <a:off x="4951263" y="2686876"/>
            <a:ext cx="255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  <a:cs typeface="幼圆"/>
              </a:rPr>
              <a:t>B</a:t>
            </a:r>
            <a:endParaRPr lang="zh-CN" altLang="en-US" dirty="0">
              <a:solidFill>
                <a:schemeClr val="tx1"/>
              </a:solidFill>
              <a:cs typeface="幼圆"/>
            </a:endParaRPr>
          </a:p>
        </p:txBody>
      </p:sp>
      <p:sp>
        <p:nvSpPr>
          <p:cNvPr id="31" name="圓形圖 30"/>
          <p:cNvSpPr/>
          <p:nvPr/>
        </p:nvSpPr>
        <p:spPr>
          <a:xfrm>
            <a:off x="4627413" y="3272663"/>
            <a:ext cx="255985" cy="257175"/>
          </a:xfrm>
          <a:prstGeom prst="pi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閃電 31"/>
          <p:cNvSpPr/>
          <p:nvPr/>
        </p:nvSpPr>
        <p:spPr>
          <a:xfrm>
            <a:off x="5150097" y="3244089"/>
            <a:ext cx="422672" cy="672703"/>
          </a:xfrm>
          <a:prstGeom prst="lightningBol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圓柱 33"/>
          <p:cNvSpPr/>
          <p:nvPr/>
        </p:nvSpPr>
        <p:spPr>
          <a:xfrm>
            <a:off x="5900191" y="3259567"/>
            <a:ext cx="257175" cy="64055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心形 35"/>
          <p:cNvSpPr/>
          <p:nvPr/>
        </p:nvSpPr>
        <p:spPr>
          <a:xfrm>
            <a:off x="7371804" y="2622583"/>
            <a:ext cx="602456" cy="564356"/>
          </a:xfrm>
          <a:prstGeom prst="hear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0" name="直線接點 29"/>
          <p:cNvCxnSpPr>
            <a:stCxn id="19471" idx="2"/>
          </p:cNvCxnSpPr>
          <p:nvPr/>
        </p:nvCxnSpPr>
        <p:spPr>
          <a:xfrm flipH="1">
            <a:off x="5150098" y="2162048"/>
            <a:ext cx="1402056" cy="46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9471" idx="2"/>
          </p:cNvCxnSpPr>
          <p:nvPr/>
        </p:nvCxnSpPr>
        <p:spPr>
          <a:xfrm flipH="1">
            <a:off x="6507410" y="2162048"/>
            <a:ext cx="44744" cy="46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9471" idx="2"/>
          </p:cNvCxnSpPr>
          <p:nvPr/>
        </p:nvCxnSpPr>
        <p:spPr>
          <a:xfrm>
            <a:off x="6552154" y="2162048"/>
            <a:ext cx="1022056" cy="335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4756000" y="2934526"/>
            <a:ext cx="294085" cy="252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059610" y="2904760"/>
            <a:ext cx="147638" cy="32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6157366" y="2964292"/>
            <a:ext cx="294084" cy="22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6456213" y="2964292"/>
            <a:ext cx="292894" cy="22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太陽 3"/>
          <p:cNvSpPr/>
          <p:nvPr/>
        </p:nvSpPr>
        <p:spPr>
          <a:xfrm>
            <a:off x="2740756" y="3309484"/>
            <a:ext cx="580353" cy="490538"/>
          </a:xfrm>
          <a:prstGeom prst="sun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太陽 32"/>
          <p:cNvSpPr/>
          <p:nvPr/>
        </p:nvSpPr>
        <p:spPr>
          <a:xfrm>
            <a:off x="6477699" y="3376842"/>
            <a:ext cx="580353" cy="490538"/>
          </a:xfrm>
          <a:prstGeom prst="sun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字方塊 26"/>
          <p:cNvSpPr txBox="1">
            <a:spLocks noChangeArrowheads="1"/>
          </p:cNvSpPr>
          <p:nvPr/>
        </p:nvSpPr>
        <p:spPr bwMode="auto">
          <a:xfrm>
            <a:off x="6327625" y="2687583"/>
            <a:ext cx="255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cs typeface="幼圆"/>
              </a:rPr>
              <a:t>C</a:t>
            </a:r>
            <a:endParaRPr lang="zh-CN" altLang="en-US" dirty="0">
              <a:solidFill>
                <a:schemeClr val="tx1"/>
              </a:solidFill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312391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Introduction</a:t>
            </a:r>
            <a:endParaRPr lang="zh-CN" altLang="en-US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</a:rPr>
              <a:t>Tree structure on a set of geometric objects</a:t>
            </a:r>
          </a:p>
        </p:txBody>
      </p:sp>
    </p:spTree>
    <p:extLst>
      <p:ext uri="{BB962C8B-B14F-4D97-AF65-F5344CB8AC3E}">
        <p14:creationId xmlns:p14="http://schemas.microsoft.com/office/powerpoint/2010/main" val="304616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Introduction</a:t>
            </a:r>
            <a:endParaRPr lang="zh-CN" altLang="en-US" sz="3000" dirty="0">
              <a:cs typeface="幼圆"/>
            </a:endParaRPr>
          </a:p>
        </p:txBody>
      </p:sp>
      <p:sp>
        <p:nvSpPr>
          <p:cNvPr id="21507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</a:rPr>
              <a:t>Tree structure on a set of geometric objects</a:t>
            </a:r>
          </a:p>
          <a:p>
            <a:pPr eaLnBrk="1" hangingPunct="1"/>
            <a:r>
              <a:rPr lang="en-US" altLang="zh-CN" dirty="0" smtClean="0">
                <a:cs typeface="幼圆"/>
              </a:rPr>
              <a:t>Leaf nodes of the tree:</a:t>
            </a:r>
          </a:p>
          <a:p>
            <a:pPr marL="342900" lvl="1" indent="0">
              <a:buNone/>
            </a:pPr>
            <a:r>
              <a:rPr lang="en-US" altLang="zh-CN" dirty="0" smtClean="0">
                <a:cs typeface="幼圆"/>
              </a:rPr>
              <a:t>Geometric objects ( wrapped in bound volumes )</a:t>
            </a:r>
            <a:endParaRPr lang="zh-CN" altLang="en-US" dirty="0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28437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Introduction</a:t>
            </a:r>
            <a:endParaRPr lang="zh-CN" altLang="en-US" sz="3000">
              <a:cs typeface="幼圆"/>
            </a:endParaRPr>
          </a:p>
        </p:txBody>
      </p:sp>
      <p:sp>
        <p:nvSpPr>
          <p:cNvPr id="22531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>
                <a:cs typeface="幼圆"/>
              </a:rPr>
              <a:t>Tree structure on a set of geometric objects</a:t>
            </a:r>
          </a:p>
          <a:p>
            <a:pPr eaLnBrk="1" hangingPunct="1"/>
            <a:r>
              <a:rPr lang="en-US" altLang="zh-CN" smtClean="0">
                <a:cs typeface="幼圆"/>
              </a:rPr>
              <a:t>Leaf nodes of the tree:</a:t>
            </a:r>
          </a:p>
          <a:p>
            <a:pPr marL="342900" lvl="1" indent="0">
              <a:buNone/>
            </a:pPr>
            <a:r>
              <a:rPr lang="en-US" altLang="zh-CN" smtClean="0">
                <a:cs typeface="幼圆"/>
              </a:rPr>
              <a:t>Geometric objects ( wrapped in bound volumes )</a:t>
            </a:r>
          </a:p>
          <a:p>
            <a:pPr eaLnBrk="1" hangingPunct="1"/>
            <a:r>
              <a:rPr lang="en-US" altLang="zh-CN" smtClean="0">
                <a:cs typeface="幼圆"/>
              </a:rPr>
              <a:t>Child Nodes </a:t>
            </a:r>
            <a:r>
              <a:rPr lang="en-US" altLang="zh-CN" smtClean="0">
                <a:cs typeface="幼圆"/>
                <a:sym typeface="Wingdings" panose="05000000000000000000" pitchFamily="2" charset="2"/>
              </a:rPr>
              <a:t> Small sets</a:t>
            </a:r>
          </a:p>
          <a:p>
            <a:pPr marL="342900" lvl="1" indent="0">
              <a:buNone/>
            </a:pPr>
            <a:r>
              <a:rPr lang="en-US" altLang="zh-CN" smtClean="0">
                <a:cs typeface="幼圆"/>
                <a:sym typeface="Wingdings" panose="05000000000000000000" pitchFamily="2" charset="2"/>
              </a:rPr>
              <a:t> Father node ( with larger bounding volumes ) </a:t>
            </a:r>
            <a:endParaRPr lang="en-US" altLang="zh-CN" smtClean="0">
              <a:cs typeface="幼圆"/>
            </a:endParaRPr>
          </a:p>
          <a:p>
            <a:pPr eaLnBrk="1" hangingPunct="1"/>
            <a:endParaRPr lang="zh-CN" altLang="en-US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49883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specificati</a:t>
            </a:r>
            <a:r>
              <a:rPr lang="de-DE" altLang="en-GB" dirty="0" smtClean="0"/>
              <a:t>o</a:t>
            </a:r>
            <a:r>
              <a:rPr lang="en-GB" dirty="0" smtClean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Given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describing </a:t>
                </a:r>
                <a:r>
                  <a:rPr lang="en-US" dirty="0"/>
                  <a:t>a landscape with obstacles modeled </a:t>
                </a:r>
                <a:r>
                  <a:rPr lang="en-US" dirty="0" smtClean="0"/>
                  <a:t>through</a:t>
                </a:r>
              </a:p>
              <a:p>
                <a:pPr lvl="1"/>
                <a:r>
                  <a:rPr lang="en-US" dirty="0" smtClean="0"/>
                  <a:t>simple </a:t>
                </a:r>
                <a:r>
                  <a:rPr lang="en-US" dirty="0"/>
                  <a:t>polygons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in </a:t>
                </a:r>
                <a:r>
                  <a:rPr lang="en-US" dirty="0" smtClean="0"/>
                  <a:t>total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straight-line drawing of the landscape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(Pacman)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∈{1,…,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ghosts</a:t>
                </a:r>
              </a:p>
              <a:p>
                <a:r>
                  <a:rPr lang="en-US" b="1" dirty="0" smtClean="0"/>
                  <a:t>Problem</a:t>
                </a:r>
              </a:p>
              <a:p>
                <a:pPr lvl="1"/>
                <a:r>
                  <a:rPr lang="en-US" dirty="0" smtClean="0"/>
                  <a:t>Find </a:t>
                </a:r>
                <a:r>
                  <a:rPr lang="en-US" dirty="0"/>
                  <a:t>an efficient way to determine 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positions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smtClean="0"/>
                  <a:t>the segment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no intersection with any polygon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3105" b="-2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in the project</a:t>
            </a:r>
            <a:endParaRPr lang="zh-CN" altLang="en-US" sz="3000" dirty="0">
              <a:cs typeface="幼圆"/>
            </a:endParaRPr>
          </a:p>
        </p:txBody>
      </p:sp>
      <p:sp>
        <p:nvSpPr>
          <p:cNvPr id="23555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Leaves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3556" name="內容版面配置區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Triangles ( triangulated form the polygons )</a:t>
            </a:r>
            <a:endParaRPr lang="zh-CN" altLang="en-US" sz="1800" dirty="0" smtClean="0">
              <a:cs typeface="幼圆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流程圖: 抽選 14"/>
          <p:cNvSpPr/>
          <p:nvPr/>
        </p:nvSpPr>
        <p:spPr>
          <a:xfrm rot="9923227">
            <a:off x="2681287" y="3898107"/>
            <a:ext cx="681038" cy="594122"/>
          </a:xfrm>
          <a:prstGeom prst="flowChartExtra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18185" y="3821907"/>
            <a:ext cx="647700" cy="670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3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in the project</a:t>
            </a:r>
            <a:endParaRPr lang="zh-CN" altLang="en-US" sz="3000">
              <a:cs typeface="幼圆"/>
            </a:endParaRPr>
          </a:p>
        </p:txBody>
      </p:sp>
      <p:sp>
        <p:nvSpPr>
          <p:cNvPr id="2457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Leafs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4580" name="內容版面配置區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Triangles ( triangulated form the polygons )</a:t>
            </a:r>
            <a:endParaRPr lang="zh-CN" altLang="en-US" sz="1800" dirty="0" smtClean="0">
              <a:cs typeface="幼圆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流程圖: 抽選 14"/>
          <p:cNvSpPr/>
          <p:nvPr/>
        </p:nvSpPr>
        <p:spPr>
          <a:xfrm rot="9923227">
            <a:off x="2681287" y="3898107"/>
            <a:ext cx="681038" cy="594122"/>
          </a:xfrm>
          <a:prstGeom prst="flowChartExtra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2278856" y="3821906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278856" y="4492229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6181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2658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18185" y="3821907"/>
            <a:ext cx="647700" cy="670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7" name="文字方塊 29"/>
          <p:cNvSpPr txBox="1">
            <a:spLocks noChangeArrowheads="1"/>
          </p:cNvSpPr>
          <p:nvPr/>
        </p:nvSpPr>
        <p:spPr bwMode="auto">
          <a:xfrm>
            <a:off x="3756423" y="4355306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4588" name="文字方塊 30"/>
          <p:cNvSpPr txBox="1">
            <a:spLocks noChangeArrowheads="1"/>
          </p:cNvSpPr>
          <p:nvPr/>
        </p:nvSpPr>
        <p:spPr bwMode="auto">
          <a:xfrm>
            <a:off x="3737372" y="3690938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4589" name="文字方塊 31"/>
          <p:cNvSpPr txBox="1">
            <a:spLocks noChangeArrowheads="1"/>
          </p:cNvSpPr>
          <p:nvPr/>
        </p:nvSpPr>
        <p:spPr bwMode="auto">
          <a:xfrm>
            <a:off x="2362200" y="4979194"/>
            <a:ext cx="694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4590" name="文字方塊 32"/>
          <p:cNvSpPr txBox="1">
            <a:spLocks noChangeArrowheads="1"/>
          </p:cNvSpPr>
          <p:nvPr/>
        </p:nvSpPr>
        <p:spPr bwMode="auto">
          <a:xfrm>
            <a:off x="2983706" y="4988719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19901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in the project</a:t>
            </a:r>
            <a:endParaRPr lang="zh-CN" altLang="en-US" sz="3000">
              <a:cs typeface="幼圆"/>
            </a:endParaRPr>
          </a:p>
        </p:txBody>
      </p:sp>
      <p:sp>
        <p:nvSpPr>
          <p:cNvPr id="25603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Leafs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5604" name="內容版面配置區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Triangles ( triangulated form the polygons )</a:t>
            </a:r>
            <a:endParaRPr lang="zh-CN" altLang="en-US" sz="1800" dirty="0" smtClean="0">
              <a:cs typeface="幼圆"/>
            </a:endParaRPr>
          </a:p>
        </p:txBody>
      </p:sp>
      <p:sp>
        <p:nvSpPr>
          <p:cNvPr id="25605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cs typeface="幼圆"/>
              </a:rPr>
              <a:t>Structure of the tree</a:t>
            </a:r>
            <a:endParaRPr lang="zh-CN" altLang="en-US" sz="2400" dirty="0" smtClean="0">
              <a:cs typeface="幼圆"/>
            </a:endParaRPr>
          </a:p>
        </p:txBody>
      </p:sp>
      <p:sp>
        <p:nvSpPr>
          <p:cNvPr id="25606" name="內容版面配置區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 smtClean="0">
                <a:cs typeface="幼圆"/>
              </a:rPr>
              <a:t>Binary</a:t>
            </a:r>
            <a:r>
              <a:rPr lang="zh-CN" altLang="en-US" sz="1800" dirty="0" smtClean="0">
                <a:cs typeface="幼圆"/>
              </a:rPr>
              <a:t> </a:t>
            </a:r>
            <a:r>
              <a:rPr lang="en-US" altLang="zh-CN" sz="1800" dirty="0" smtClean="0">
                <a:cs typeface="幼圆"/>
              </a:rPr>
              <a:t>tree</a:t>
            </a:r>
          </a:p>
        </p:txBody>
      </p:sp>
      <p:sp>
        <p:nvSpPr>
          <p:cNvPr id="15" name="流程圖: 抽選 14"/>
          <p:cNvSpPr/>
          <p:nvPr/>
        </p:nvSpPr>
        <p:spPr>
          <a:xfrm rot="9923227">
            <a:off x="2681287" y="3898107"/>
            <a:ext cx="681038" cy="594122"/>
          </a:xfrm>
          <a:prstGeom prst="flowChartExtra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2278856" y="3821906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278856" y="4492229"/>
            <a:ext cx="128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6181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265885" y="3463529"/>
            <a:ext cx="0" cy="134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18185" y="3821907"/>
            <a:ext cx="647700" cy="670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13" name="文字方塊 29"/>
          <p:cNvSpPr txBox="1">
            <a:spLocks noChangeArrowheads="1"/>
          </p:cNvSpPr>
          <p:nvPr/>
        </p:nvSpPr>
        <p:spPr bwMode="auto">
          <a:xfrm>
            <a:off x="3756423" y="4355306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5614" name="文字方塊 30"/>
          <p:cNvSpPr txBox="1">
            <a:spLocks noChangeArrowheads="1"/>
          </p:cNvSpPr>
          <p:nvPr/>
        </p:nvSpPr>
        <p:spPr bwMode="auto">
          <a:xfrm>
            <a:off x="3737372" y="3690938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yMax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5615" name="文字方塊 31"/>
          <p:cNvSpPr txBox="1">
            <a:spLocks noChangeArrowheads="1"/>
          </p:cNvSpPr>
          <p:nvPr/>
        </p:nvSpPr>
        <p:spPr bwMode="auto">
          <a:xfrm>
            <a:off x="2362200" y="4979194"/>
            <a:ext cx="694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xMin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5616" name="文字方塊 32"/>
          <p:cNvSpPr txBox="1">
            <a:spLocks noChangeArrowheads="1"/>
          </p:cNvSpPr>
          <p:nvPr/>
        </p:nvSpPr>
        <p:spPr bwMode="auto">
          <a:xfrm>
            <a:off x="2983706" y="4988719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xMax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pic>
        <p:nvPicPr>
          <p:cNvPr id="25617" name="Picture 2" descr="https://upload.wikimedia.org/wikipedia/commons/thumb/f/f7/Binary_tree.svg/192px-Binary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67" y="3212306"/>
            <a:ext cx="2545556" cy="212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68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build up</a:t>
            </a:r>
            <a:endParaRPr lang="zh-CN" altLang="en-US" sz="3000">
              <a:cs typeface="幼圆"/>
            </a:endParaRPr>
          </a:p>
        </p:txBody>
      </p:sp>
      <p:sp>
        <p:nvSpPr>
          <p:cNvPr id="26627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cs typeface="幼圆"/>
              </a:rPr>
              <a:t>Method : </a:t>
            </a:r>
          </a:p>
          <a:p>
            <a:pPr lvl="1" eaLnBrk="1" hangingPunct="1"/>
            <a:r>
              <a:rPr lang="en-US" altLang="zh-CN" dirty="0" smtClean="0">
                <a:cs typeface="幼圆"/>
              </a:rPr>
              <a:t>Find the nearest bounding volumes</a:t>
            </a:r>
          </a:p>
          <a:p>
            <a:pPr lvl="1" eaLnBrk="1" hangingPunct="1"/>
            <a:r>
              <a:rPr lang="en-US" altLang="zh-CN" dirty="0" smtClean="0">
                <a:cs typeface="幼圆"/>
              </a:rPr>
              <a:t>Combination 	</a:t>
            </a:r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	new BVH node generated</a:t>
            </a:r>
          </a:p>
          <a:p>
            <a:pPr lvl="1" eaLnBrk="1" hangingPunct="1"/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……</a:t>
            </a:r>
          </a:p>
          <a:p>
            <a:pPr lvl="1" eaLnBrk="1" hangingPunct="1"/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When only one activated node exists</a:t>
            </a:r>
          </a:p>
          <a:p>
            <a:pPr marL="394575" lvl="1" indent="0" eaLnBrk="1" hangingPunct="1">
              <a:buNone/>
            </a:pPr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			BVH completed</a:t>
            </a:r>
          </a:p>
          <a:p>
            <a:pPr lvl="1" eaLnBrk="1" hangingPunct="1"/>
            <a:endParaRPr lang="zh-CN" altLang="en-US" dirty="0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66042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</a:t>
            </a:r>
            <a:endParaRPr lang="zh-CN" altLang="en-US" sz="3000">
              <a:cs typeface="幼圆"/>
            </a:endParaRPr>
          </a:p>
        </p:txBody>
      </p:sp>
      <p:sp>
        <p:nvSpPr>
          <p:cNvPr id="27651" name="內容版面配置區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cs typeface="幼圆"/>
              </a:rPr>
              <a:t>Method : </a:t>
            </a:r>
          </a:p>
          <a:p>
            <a:pPr lvl="1" eaLnBrk="1" hangingPunct="1"/>
            <a:r>
              <a:rPr lang="en-US" altLang="zh-CN" dirty="0" smtClean="0">
                <a:cs typeface="幼圆"/>
              </a:rPr>
              <a:t>When node A need to be searched:</a:t>
            </a:r>
          </a:p>
          <a:p>
            <a:pPr lvl="2" eaLnBrk="1" hangingPunct="1"/>
            <a:r>
              <a:rPr lang="en-US" altLang="zh-CN" dirty="0" smtClean="0">
                <a:cs typeface="幼圆"/>
              </a:rPr>
              <a:t>Segment intersects A’s bounding volume?</a:t>
            </a:r>
          </a:p>
          <a:p>
            <a:pPr lvl="3" eaLnBrk="1" hangingPunct="1"/>
            <a:r>
              <a:rPr lang="en-US" altLang="zh-CN" dirty="0" smtClean="0">
                <a:cs typeface="幼圆"/>
              </a:rPr>
              <a:t>Yes </a:t>
            </a:r>
          </a:p>
          <a:p>
            <a:pPr lvl="4" eaLnBrk="1" hangingPunct="1"/>
            <a:r>
              <a:rPr lang="en-US" altLang="zh-CN" dirty="0" smtClean="0">
                <a:cs typeface="幼圆"/>
              </a:rPr>
              <a:t>A is a leaf node 		</a:t>
            </a:r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	report A</a:t>
            </a:r>
            <a:endParaRPr lang="en-US" altLang="zh-CN" dirty="0" smtClean="0">
              <a:cs typeface="幼圆"/>
            </a:endParaRPr>
          </a:p>
          <a:p>
            <a:pPr lvl="4" eaLnBrk="1" hangingPunct="1"/>
            <a:r>
              <a:rPr lang="en-US" altLang="zh-CN" dirty="0" smtClean="0">
                <a:cs typeface="幼圆"/>
              </a:rPr>
              <a:t>A is not a leaf node		</a:t>
            </a:r>
            <a:r>
              <a:rPr lang="en-US" altLang="zh-CN" dirty="0" smtClean="0">
                <a:cs typeface="幼圆"/>
                <a:sym typeface="Wingdings" panose="05000000000000000000" pitchFamily="2" charset="2"/>
              </a:rPr>
              <a:t>	search A’s children</a:t>
            </a:r>
            <a:endParaRPr lang="en-US" altLang="zh-CN" dirty="0" smtClean="0"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1526714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86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8687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28688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28689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8690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28691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28692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28693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28687" idx="2"/>
            <a:endCxn id="28688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28687" idx="2"/>
            <a:endCxn id="28689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28688" idx="2"/>
            <a:endCxn id="28690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28688" idx="2"/>
            <a:endCxn id="28691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28689" idx="2"/>
            <a:endCxn id="28693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28689" idx="2"/>
            <a:endCxn id="28692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00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8701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704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356296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search example</a:t>
            </a:r>
            <a:endParaRPr lang="zh-CN" altLang="en-US" sz="3000" dirty="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10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9711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29712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29713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9714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29715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29716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29717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29711" idx="2"/>
            <a:endCxn id="29712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29711" idx="2"/>
            <a:endCxn id="29713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29712" idx="2"/>
            <a:endCxn id="29714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29712" idx="2"/>
            <a:endCxn id="29715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29713" idx="2"/>
            <a:endCxn id="29717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29713" idx="2"/>
            <a:endCxn id="29716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24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29725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29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4028156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34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0735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0736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0737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0738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0739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0740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0741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0735" idx="2"/>
            <a:endCxn id="30736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0735" idx="2"/>
            <a:endCxn id="30737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0736" idx="2"/>
            <a:endCxn id="30738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0736" idx="2"/>
            <a:endCxn id="30739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0737" idx="2"/>
            <a:endCxn id="30741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0737" idx="2"/>
            <a:endCxn id="30740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48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0749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53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221186" y="2730315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36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58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1759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1760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1761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1762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1763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1764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1765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1759" idx="2"/>
            <a:endCxn id="31760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1759" idx="2"/>
            <a:endCxn id="31761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1760" idx="2"/>
            <a:endCxn id="31762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1760" idx="2"/>
            <a:endCxn id="31763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1761" idx="2"/>
            <a:endCxn id="31765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1761" idx="2"/>
            <a:endCxn id="31764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72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1773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77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221186" y="2730315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橢圓 44"/>
          <p:cNvSpPr/>
          <p:nvPr/>
        </p:nvSpPr>
        <p:spPr>
          <a:xfrm>
            <a:off x="5624682" y="3608996"/>
            <a:ext cx="267891" cy="27622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31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82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2783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2784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2785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2786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2787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2788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2789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2783" idx="2"/>
            <a:endCxn id="32784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2783" idx="2"/>
            <a:endCxn id="32785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2784" idx="2"/>
            <a:endCxn id="32786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2784" idx="2"/>
            <a:endCxn id="32787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2785" idx="2"/>
            <a:endCxn id="32789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2785" idx="2"/>
            <a:endCxn id="32788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96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2797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801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221186" y="2730315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橢圓 37"/>
          <p:cNvSpPr/>
          <p:nvPr/>
        </p:nvSpPr>
        <p:spPr>
          <a:xfrm>
            <a:off x="6609329" y="3608996"/>
            <a:ext cx="266700" cy="27622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向下箭號 5"/>
          <p:cNvSpPr/>
          <p:nvPr/>
        </p:nvSpPr>
        <p:spPr>
          <a:xfrm>
            <a:off x="6575822" y="3882629"/>
            <a:ext cx="261938" cy="3119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805" name="文字方塊 7"/>
          <p:cNvSpPr txBox="1">
            <a:spLocks noChangeArrowheads="1"/>
          </p:cNvSpPr>
          <p:nvPr/>
        </p:nvSpPr>
        <p:spPr bwMode="auto">
          <a:xfrm>
            <a:off x="6357938" y="4207669"/>
            <a:ext cx="930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12390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OpenStreetMap data for realistic input geometry</a:t>
                </a:r>
              </a:p>
              <a:p>
                <a:r>
                  <a:rPr lang="en-US" dirty="0" smtClean="0"/>
                  <a:t>Java</a:t>
                </a:r>
              </a:p>
              <a:p>
                <a:r>
                  <a:rPr lang="en-US" dirty="0" smtClean="0"/>
                  <a:t>Outline: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Parse an OSM file for polygons of buildings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Triangulate the input polygons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Build a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on the triangle soup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Perform the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visibility checks with the help of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329" r="-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06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3807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3808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3809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3810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3811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3812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3813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3807" idx="2"/>
            <a:endCxn id="33808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3807" idx="2"/>
            <a:endCxn id="33809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3808" idx="2"/>
            <a:endCxn id="33810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3808" idx="2"/>
            <a:endCxn id="33811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3809" idx="2"/>
            <a:endCxn id="33813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3809" idx="2"/>
            <a:endCxn id="33812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20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3821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25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834482" y="2719557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703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830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4831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4832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4833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4834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4835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4836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4837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4831" idx="2"/>
            <a:endCxn id="34832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4831" idx="2"/>
            <a:endCxn id="34833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4832" idx="2"/>
            <a:endCxn id="34834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4832" idx="2"/>
            <a:endCxn id="34835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4833" idx="2"/>
            <a:endCxn id="34837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4833" idx="2"/>
            <a:endCxn id="34836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44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4845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849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834482" y="2719557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橢圓 34"/>
          <p:cNvSpPr/>
          <p:nvPr/>
        </p:nvSpPr>
        <p:spPr>
          <a:xfrm>
            <a:off x="7401095" y="3598238"/>
            <a:ext cx="266700" cy="27622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向下箭號 37"/>
          <p:cNvSpPr/>
          <p:nvPr/>
        </p:nvSpPr>
        <p:spPr>
          <a:xfrm>
            <a:off x="7366397" y="3920729"/>
            <a:ext cx="261938" cy="3119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853" name="文字方塊 40"/>
          <p:cNvSpPr txBox="1">
            <a:spLocks noChangeArrowheads="1"/>
          </p:cNvSpPr>
          <p:nvPr/>
        </p:nvSpPr>
        <p:spPr bwMode="auto">
          <a:xfrm>
            <a:off x="7148513" y="4245769"/>
            <a:ext cx="930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875140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854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5855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5856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5857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5858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5859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5860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5861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5855" idx="2"/>
            <a:endCxn id="35856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5855" idx="2"/>
            <a:endCxn id="35857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5856" idx="2"/>
            <a:endCxn id="35858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5856" idx="2"/>
            <a:endCxn id="35859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5857" idx="2"/>
            <a:endCxn id="35861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5857" idx="2"/>
            <a:endCxn id="35860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68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5869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橢圓 2"/>
          <p:cNvSpPr/>
          <p:nvPr/>
        </p:nvSpPr>
        <p:spPr>
          <a:xfrm>
            <a:off x="7084388" y="195049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873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Intersect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Leaf node?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834482" y="2719557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橢圓 37"/>
          <p:cNvSpPr/>
          <p:nvPr/>
        </p:nvSpPr>
        <p:spPr>
          <a:xfrm>
            <a:off x="8277395" y="3598238"/>
            <a:ext cx="266700" cy="2774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16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</a:rPr>
              <a:t>BVH search example</a:t>
            </a:r>
            <a:endParaRPr lang="zh-CN" altLang="en-US" sz="3000">
              <a:cs typeface="幼圆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流程圖: 抽選 32"/>
          <p:cNvSpPr/>
          <p:nvPr/>
        </p:nvSpPr>
        <p:spPr>
          <a:xfrm rot="3083430">
            <a:off x="2593777" y="3361730"/>
            <a:ext cx="572691" cy="226219"/>
          </a:xfrm>
          <a:prstGeom prst="flowChartExtra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流程圖: 抽選 33"/>
          <p:cNvSpPr/>
          <p:nvPr/>
        </p:nvSpPr>
        <p:spPr>
          <a:xfrm rot="11629923">
            <a:off x="2736056" y="2921794"/>
            <a:ext cx="357188" cy="404813"/>
          </a:xfrm>
          <a:prstGeom prst="flowChartExtra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流程圖: 抽選 35"/>
          <p:cNvSpPr/>
          <p:nvPr/>
        </p:nvSpPr>
        <p:spPr>
          <a:xfrm rot="15824677">
            <a:off x="3360539" y="2902149"/>
            <a:ext cx="576263" cy="17025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7" name="流程圖: 抽選 36"/>
          <p:cNvSpPr/>
          <p:nvPr/>
        </p:nvSpPr>
        <p:spPr>
          <a:xfrm rot="20089363">
            <a:off x="3189685" y="2561035"/>
            <a:ext cx="431006" cy="851297"/>
          </a:xfrm>
          <a:prstGeom prst="flowChartExtra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215879" y="2578894"/>
            <a:ext cx="564356" cy="8846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13422" y="2884885"/>
            <a:ext cx="533400" cy="883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2585" y="2690813"/>
            <a:ext cx="230981" cy="591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788444" y="2900363"/>
            <a:ext cx="348854" cy="440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13423" y="3340894"/>
            <a:ext cx="415528" cy="427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2466976" y="2381250"/>
            <a:ext cx="1470422" cy="1790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613422" y="2578894"/>
            <a:ext cx="1166813" cy="1189435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78" name="文字方塊 48"/>
          <p:cNvSpPr txBox="1">
            <a:spLocks noChangeArrowheads="1"/>
          </p:cNvSpPr>
          <p:nvPr/>
        </p:nvSpPr>
        <p:spPr bwMode="auto">
          <a:xfrm>
            <a:off x="2762250" y="2321719"/>
            <a:ext cx="2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A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6879" name="文字方塊 49"/>
          <p:cNvSpPr txBox="1">
            <a:spLocks noChangeArrowheads="1"/>
          </p:cNvSpPr>
          <p:nvPr/>
        </p:nvSpPr>
        <p:spPr bwMode="auto">
          <a:xfrm>
            <a:off x="7041356" y="1885950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7030A0"/>
                </a:solidFill>
                <a:cs typeface="幼圆"/>
              </a:rPr>
              <a:t>A</a:t>
            </a:r>
            <a:endParaRPr lang="zh-CN" altLang="en-US">
              <a:solidFill>
                <a:srgbClr val="7030A0"/>
              </a:solidFill>
              <a:cs typeface="幼圆"/>
            </a:endParaRPr>
          </a:p>
        </p:txBody>
      </p:sp>
      <p:sp>
        <p:nvSpPr>
          <p:cNvPr id="36880" name="文字方塊 50"/>
          <p:cNvSpPr txBox="1">
            <a:spLocks noChangeArrowheads="1"/>
          </p:cNvSpPr>
          <p:nvPr/>
        </p:nvSpPr>
        <p:spPr bwMode="auto">
          <a:xfrm>
            <a:off x="6203156" y="267652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cs typeface="幼圆"/>
              </a:rPr>
              <a:t>B</a:t>
            </a:r>
            <a:endParaRPr lang="zh-CN" altLang="en-US">
              <a:solidFill>
                <a:srgbClr val="FF0000"/>
              </a:solidFill>
              <a:cs typeface="幼圆"/>
            </a:endParaRPr>
          </a:p>
        </p:txBody>
      </p:sp>
      <p:sp>
        <p:nvSpPr>
          <p:cNvPr id="36881" name="文字方塊 51"/>
          <p:cNvSpPr txBox="1">
            <a:spLocks noChangeArrowheads="1"/>
          </p:cNvSpPr>
          <p:nvPr/>
        </p:nvSpPr>
        <p:spPr bwMode="auto">
          <a:xfrm>
            <a:off x="7787879" y="267652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6882" name="文字方塊 52"/>
          <p:cNvSpPr txBox="1">
            <a:spLocks noChangeArrowheads="1"/>
          </p:cNvSpPr>
          <p:nvPr/>
        </p:nvSpPr>
        <p:spPr bwMode="auto">
          <a:xfrm>
            <a:off x="5593556" y="3555206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C00000"/>
                </a:solidFill>
                <a:cs typeface="幼圆"/>
              </a:rPr>
              <a:t>D</a:t>
            </a:r>
            <a:endParaRPr lang="zh-CN" altLang="en-US">
              <a:solidFill>
                <a:srgbClr val="C00000"/>
              </a:solidFill>
              <a:cs typeface="幼圆"/>
            </a:endParaRPr>
          </a:p>
        </p:txBody>
      </p:sp>
      <p:sp>
        <p:nvSpPr>
          <p:cNvPr id="36883" name="文字方塊 53"/>
          <p:cNvSpPr txBox="1">
            <a:spLocks noChangeArrowheads="1"/>
          </p:cNvSpPr>
          <p:nvPr/>
        </p:nvSpPr>
        <p:spPr bwMode="auto">
          <a:xfrm>
            <a:off x="6587729" y="3555206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accent2"/>
                </a:solidFill>
                <a:cs typeface="幼圆"/>
              </a:rPr>
              <a:t>E</a:t>
            </a:r>
            <a:endParaRPr lang="zh-CN" altLang="en-US">
              <a:solidFill>
                <a:schemeClr val="accent2"/>
              </a:solidFill>
              <a:cs typeface="幼圆"/>
            </a:endParaRPr>
          </a:p>
        </p:txBody>
      </p:sp>
      <p:sp>
        <p:nvSpPr>
          <p:cNvPr id="36884" name="文字方塊 54"/>
          <p:cNvSpPr txBox="1">
            <a:spLocks noChangeArrowheads="1"/>
          </p:cNvSpPr>
          <p:nvPr/>
        </p:nvSpPr>
        <p:spPr bwMode="auto">
          <a:xfrm>
            <a:off x="8222456" y="3555206"/>
            <a:ext cx="386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F0"/>
                </a:solidFill>
                <a:cs typeface="幼圆"/>
              </a:rPr>
              <a:t>G</a:t>
            </a:r>
            <a:endParaRPr lang="zh-CN" altLang="en-US">
              <a:solidFill>
                <a:srgbClr val="00B0F0"/>
              </a:solidFill>
              <a:cs typeface="幼圆"/>
            </a:endParaRPr>
          </a:p>
        </p:txBody>
      </p:sp>
      <p:sp>
        <p:nvSpPr>
          <p:cNvPr id="36885" name="文字方塊 55"/>
          <p:cNvSpPr txBox="1">
            <a:spLocks noChangeArrowheads="1"/>
          </p:cNvSpPr>
          <p:nvPr/>
        </p:nvSpPr>
        <p:spPr bwMode="auto">
          <a:xfrm>
            <a:off x="7385447" y="3555206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B050"/>
                </a:solidFill>
                <a:cs typeface="幼圆"/>
              </a:rPr>
              <a:t>F</a:t>
            </a:r>
            <a:endParaRPr lang="zh-CN" altLang="en-US">
              <a:solidFill>
                <a:srgbClr val="00B050"/>
              </a:solidFill>
              <a:cs typeface="幼圆"/>
            </a:endParaRPr>
          </a:p>
        </p:txBody>
      </p:sp>
      <p:cxnSp>
        <p:nvCxnSpPr>
          <p:cNvPr id="65" name="直線接點 64"/>
          <p:cNvCxnSpPr>
            <a:stCxn id="36879" idx="2"/>
            <a:endCxn id="36880" idx="0"/>
          </p:cNvCxnSpPr>
          <p:nvPr/>
        </p:nvCxnSpPr>
        <p:spPr>
          <a:xfrm flipH="1">
            <a:off x="6362014" y="2255282"/>
            <a:ext cx="857436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36879" idx="2"/>
            <a:endCxn id="36881" idx="0"/>
          </p:cNvCxnSpPr>
          <p:nvPr/>
        </p:nvCxnSpPr>
        <p:spPr>
          <a:xfrm>
            <a:off x="7219450" y="2255282"/>
            <a:ext cx="754538" cy="421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6880" idx="2"/>
            <a:endCxn id="36882" idx="0"/>
          </p:cNvCxnSpPr>
          <p:nvPr/>
        </p:nvCxnSpPr>
        <p:spPr>
          <a:xfrm flipH="1">
            <a:off x="5771650" y="3045857"/>
            <a:ext cx="5903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36880" idx="2"/>
            <a:endCxn id="36883" idx="0"/>
          </p:cNvCxnSpPr>
          <p:nvPr/>
        </p:nvCxnSpPr>
        <p:spPr>
          <a:xfrm>
            <a:off x="6362014" y="3045857"/>
            <a:ext cx="379764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36881" idx="2"/>
            <a:endCxn id="36885" idx="0"/>
          </p:cNvCxnSpPr>
          <p:nvPr/>
        </p:nvCxnSpPr>
        <p:spPr>
          <a:xfrm flipH="1">
            <a:off x="7533885" y="3045857"/>
            <a:ext cx="440103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36881" idx="2"/>
            <a:endCxn id="36884" idx="0"/>
          </p:cNvCxnSpPr>
          <p:nvPr/>
        </p:nvCxnSpPr>
        <p:spPr>
          <a:xfrm>
            <a:off x="7973988" y="3045857"/>
            <a:ext cx="441790" cy="509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92" name="文字方塊 77"/>
          <p:cNvSpPr txBox="1">
            <a:spLocks noChangeArrowheads="1"/>
          </p:cNvSpPr>
          <p:nvPr/>
        </p:nvSpPr>
        <p:spPr bwMode="auto">
          <a:xfrm>
            <a:off x="2050256" y="3080148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B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36893" name="文字方塊 78"/>
          <p:cNvSpPr txBox="1">
            <a:spLocks noChangeArrowheads="1"/>
          </p:cNvSpPr>
          <p:nvPr/>
        </p:nvSpPr>
        <p:spPr bwMode="auto">
          <a:xfrm>
            <a:off x="3970735" y="306466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C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  <p:sp>
        <p:nvSpPr>
          <p:cNvPr id="4" name="向左箭號 3"/>
          <p:cNvSpPr/>
          <p:nvPr/>
        </p:nvSpPr>
        <p:spPr>
          <a:xfrm>
            <a:off x="2384822" y="3181351"/>
            <a:ext cx="279797" cy="1166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向右箭號 4"/>
          <p:cNvSpPr/>
          <p:nvPr/>
        </p:nvSpPr>
        <p:spPr>
          <a:xfrm>
            <a:off x="3763566" y="3174207"/>
            <a:ext cx="207169" cy="108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96" name="文字方塊 6"/>
          <p:cNvSpPr txBox="1">
            <a:spLocks noChangeArrowheads="1"/>
          </p:cNvSpPr>
          <p:nvPr/>
        </p:nvSpPr>
        <p:spPr bwMode="auto">
          <a:xfrm>
            <a:off x="3867151" y="4483894"/>
            <a:ext cx="2336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  <a:cs typeface="幼圆"/>
              </a:rPr>
              <a:t>Result : E , F reported</a:t>
            </a:r>
            <a:endParaRPr lang="zh-CN" altLang="en-US">
              <a:solidFill>
                <a:schemeClr val="tx1"/>
              </a:solidFill>
              <a:cs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547045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Summary</a:t>
            </a:r>
            <a:endParaRPr lang="zh-CN" altLang="en-US" sz="3000" dirty="0">
              <a:cs typeface="幼圆"/>
            </a:endParaRPr>
          </a:p>
        </p:txBody>
      </p:sp>
      <p:sp>
        <p:nvSpPr>
          <p:cNvPr id="37892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cs typeface="幼圆"/>
              </a:rPr>
              <a:t>Advantages:</a:t>
            </a:r>
          </a:p>
          <a:p>
            <a:pPr marL="0" indent="0">
              <a:buNone/>
            </a:pPr>
            <a:endParaRPr lang="en-US" altLang="zh-CN" sz="1800" dirty="0" smtClean="0">
              <a:cs typeface="幼圆"/>
            </a:endParaRPr>
          </a:p>
          <a:p>
            <a:pPr lvl="1"/>
            <a:r>
              <a:rPr lang="en-US" altLang="zh-CN" dirty="0" smtClean="0">
                <a:cs typeface="幼圆"/>
              </a:rPr>
              <a:t>Simple structure</a:t>
            </a:r>
          </a:p>
          <a:p>
            <a:pPr lvl="1"/>
            <a:r>
              <a:rPr lang="en-US" altLang="zh-CN" dirty="0" smtClean="0">
                <a:cs typeface="幼圆"/>
              </a:rPr>
              <a:t>Allows overlapped triangles</a:t>
            </a:r>
          </a:p>
          <a:p>
            <a:pPr lvl="1"/>
            <a:r>
              <a:rPr lang="en-US" altLang="zh-CN" dirty="0" smtClean="0">
                <a:cs typeface="幼圆"/>
              </a:rPr>
              <a:t>Fast binary search </a:t>
            </a:r>
          </a:p>
        </p:txBody>
      </p:sp>
    </p:spTree>
    <p:extLst>
      <p:ext uri="{BB962C8B-B14F-4D97-AF65-F5344CB8AC3E}">
        <p14:creationId xmlns:p14="http://schemas.microsoft.com/office/powerpoint/2010/main" val="2100724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</a:rPr>
              <a:t>BVH Summary</a:t>
            </a:r>
            <a:endParaRPr lang="zh-CN" altLang="en-US" sz="3000" dirty="0">
              <a:cs typeface="幼圆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cs typeface="幼圆"/>
              </a:rPr>
              <a:t>Disadvantages</a:t>
            </a:r>
            <a:r>
              <a:rPr lang="zh-CN" altLang="en-US" dirty="0" smtClean="0">
                <a:cs typeface="幼圆"/>
              </a:rPr>
              <a:t>：</a:t>
            </a:r>
            <a:endParaRPr lang="en-US" altLang="zh-CN" dirty="0" smtClean="0">
              <a:cs typeface="幼圆"/>
            </a:endParaRPr>
          </a:p>
          <a:p>
            <a:pPr lvl="1">
              <a:defRPr/>
            </a:pPr>
            <a:r>
              <a:rPr lang="en-US" altLang="zh-CN" dirty="0">
                <a:cs typeface="幼圆"/>
              </a:rPr>
              <a:t>Needs one more step to check if the triangles themselves intersects the segment </a:t>
            </a:r>
            <a:endParaRPr lang="en-US" altLang="zh-CN" dirty="0" smtClean="0">
              <a:cs typeface="幼圆"/>
            </a:endParaRPr>
          </a:p>
          <a:p>
            <a:pPr lvl="2">
              <a:defRPr/>
            </a:pPr>
            <a:r>
              <a:rPr lang="en-US" altLang="zh-CN" dirty="0" smtClean="0">
                <a:cs typeface="幼圆"/>
              </a:rPr>
              <a:t>reason : segment intersects the bounding volumes but not intersects the triangles &lt; one intersected triangle is enough&gt;</a:t>
            </a:r>
          </a:p>
          <a:p>
            <a:pPr lvl="1">
              <a:defRPr/>
            </a:pPr>
            <a:r>
              <a:rPr lang="en-US" altLang="zh-CN" dirty="0">
                <a:cs typeface="幼圆"/>
              </a:rPr>
              <a:t>Long preparing </a:t>
            </a:r>
            <a:r>
              <a:rPr lang="en-US" altLang="zh-CN" dirty="0" smtClean="0">
                <a:cs typeface="幼圆"/>
              </a:rPr>
              <a:t>time</a:t>
            </a:r>
          </a:p>
          <a:p>
            <a:pPr lvl="2">
              <a:defRPr/>
            </a:pPr>
            <a:r>
              <a:rPr lang="en-US" altLang="zh-CN" dirty="0" smtClean="0">
                <a:cs typeface="幼圆"/>
              </a:rPr>
              <a:t>&lt;reason </a:t>
            </a:r>
            <a:r>
              <a:rPr lang="en-US" altLang="zh-CN" dirty="0">
                <a:cs typeface="幼圆"/>
              </a:rPr>
              <a:t>: find the nearest bounding volumes costs to much time O(n²)&gt;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91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assumptions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every polygon from the map build up a BVH-Tree.</a:t>
            </a:r>
          </a:p>
          <a:p>
            <a:r>
              <a:rPr lang="en-US" altLang="zh-CN" dirty="0" smtClean="0"/>
              <a:t>Use triangles(triangulated from the polygon) as leaf nodes of the BVH-Tree for the polygon.</a:t>
            </a:r>
          </a:p>
          <a:p>
            <a:r>
              <a:rPr lang="en-US" altLang="zh-CN" dirty="0" smtClean="0"/>
              <a:t>Search the polygons’ BVH first, then search each reported polygons’ own BVH-Tree.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75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b="1" dirty="0" smtClean="0"/>
                  <a:t>Given</a:t>
                </a:r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to</a:t>
                </a:r>
                <a:r>
                  <a:rPr lang="de-DE" dirty="0" smtClean="0"/>
                  <a:t> check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currently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visited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is</a:t>
                </a:r>
                <a:r>
                  <a:rPr lang="de-DE" dirty="0" smtClean="0"/>
                  <a:t> not 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into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 smtClean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splitting</a:t>
                </a:r>
                <a:r>
                  <a:rPr lang="de-DE" dirty="0" smtClean="0"/>
                  <a:t> plane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err="1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 smtClean="0"/>
                  <a:t>segment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Perform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smtClean="0"/>
                  <a:t>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Return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nearest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with </a:t>
                </a:r>
                <a:r>
                  <a:rPr lang="de-DE" dirty="0" err="1" smtClean="0"/>
                  <a:t>any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associated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,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  <a:p>
                <a:pPr marL="851775" lvl="1" indent="-457200">
                  <a:buFont typeface="+mj-lt"/>
                  <a:buAutoNum type="arabicPeriod"/>
                </a:pPr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0" y="2777727"/>
            <a:ext cx="3629025" cy="32861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94" r="-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77727"/>
            <a:ext cx="36290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A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B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line</a:t>
                </a:r>
                <a:r>
                  <a:rPr lang="de-DE" dirty="0" smtClean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94" r="-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A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B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itchFamily="18" charset="0"/>
                <a:ea typeface="Cambria Math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A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itchFamily="18" charset="0"/>
                <a:ea typeface="Cambria Math" pitchFamily="18" charset="0"/>
              </a:rPr>
              <a:t>B</a:t>
            </a:r>
            <a:endParaRPr lang="de-DE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itchFamily="18" charset="0"/>
                <a:ea typeface="Cambria Math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Ear</a:t>
            </a:r>
            <a:r>
              <a:rPr lang="de-DE" dirty="0" smtClean="0"/>
              <a:t> Clipping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Polygon Triangulation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19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Given a </a:t>
                </a:r>
                <a:r>
                  <a:rPr lang="de-DE" dirty="0" err="1" smtClean="0"/>
                  <a:t>list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polygons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build</a:t>
                </a:r>
                <a:r>
                  <a:rPr lang="de-DE" dirty="0" smtClean="0"/>
                  <a:t> a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average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query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low</a:t>
                </a:r>
                <a:endParaRPr lang="de-DE" dirty="0" smtClean="0"/>
              </a:p>
              <a:p>
                <a:r>
                  <a:rPr lang="de-DE" dirty="0" smtClean="0"/>
                  <a:t>Different </a:t>
                </a:r>
                <a:r>
                  <a:rPr lang="de-DE" dirty="0" err="1" smtClean="0"/>
                  <a:t>heuristics</a:t>
                </a:r>
                <a:endParaRPr lang="de-DE" dirty="0"/>
              </a:p>
              <a:p>
                <a:pPr lvl="1"/>
                <a:r>
                  <a:rPr lang="de-DE" dirty="0" err="1" smtClean="0"/>
                  <a:t>Spatial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Object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Cost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(Surface Area </a:t>
                </a:r>
                <a:r>
                  <a:rPr lang="de-DE" dirty="0" err="1" smtClean="0"/>
                  <a:t>Heuristic</a:t>
                </a:r>
                <a:r>
                  <a:rPr lang="de-DE" dirty="0" smtClean="0"/>
                  <a:t>)</a:t>
                </a:r>
              </a:p>
              <a:p>
                <a:r>
                  <a:rPr lang="de-DE" dirty="0" err="1" smtClean="0"/>
                  <a:t>Implemented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construction</a:t>
                </a:r>
                <a:r>
                  <a:rPr lang="de-DE" dirty="0" smtClean="0"/>
                  <a:t> </a:t>
                </a:r>
                <a:br>
                  <a:rPr lang="de-DE" dirty="0" smtClean="0"/>
                </a:br>
                <a:r>
                  <a:rPr lang="de-DE" dirty="0" err="1" smtClean="0"/>
                  <a:t>based</a:t>
                </a:r>
                <a:r>
                  <a:rPr lang="de-DE" dirty="0" smtClean="0"/>
                  <a:t> on Surface Area </a:t>
                </a:r>
                <a:r>
                  <a:rPr lang="de-DE" dirty="0" err="1" smtClean="0"/>
                  <a:t>Heuristic</a:t>
                </a:r>
                <a:endParaRPr lang="de-DE" dirty="0" smtClean="0"/>
              </a:p>
              <a:p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in [1]</a:t>
                </a:r>
              </a:p>
              <a:p>
                <a:pPr lvl="1"/>
                <a:r>
                  <a:rPr lang="de-DE" dirty="0" smtClean="0"/>
                  <a:t>Paper also </a:t>
                </a:r>
                <a:r>
                  <a:rPr lang="de-DE" dirty="0" err="1" smtClean="0"/>
                  <a:t>describes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algorithm</a:t>
                </a:r>
              </a:p>
              <a:p>
                <a:endParaRPr lang="de-DE" dirty="0" smtClean="0"/>
              </a:p>
              <a:p>
                <a:pPr lvl="1"/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 b="-2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2" y="1691276"/>
            <a:ext cx="1513609" cy="97424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3" y="2712706"/>
            <a:ext cx="1513609" cy="9742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04" y="3734135"/>
            <a:ext cx="1513609" cy="97424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Area </a:t>
            </a:r>
            <a:r>
              <a:rPr lang="de-DE" dirty="0" err="1" smtClean="0"/>
              <a:t>Heuristic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Assigns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endParaRPr lang="de-DE" dirty="0" smtClean="0"/>
          </a:p>
          <a:p>
            <a:r>
              <a:rPr lang="de-DE" dirty="0" err="1" smtClean="0"/>
              <a:t>Lowest</a:t>
            </a:r>
            <a:r>
              <a:rPr lang="de-DE" dirty="0"/>
              <a:t> </a:t>
            </a:r>
            <a:r>
              <a:rPr lang="de-DE" dirty="0" err="1" smtClean="0"/>
              <a:t>scoring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r>
              <a:rPr lang="de-DE" dirty="0" smtClean="0"/>
              <a:t> (</a:t>
            </a:r>
            <a:r>
              <a:rPr lang="de-DE" i="1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splits</a:t>
            </a:r>
            <a:r>
              <a:rPr lang="de-DE" dirty="0" smtClean="0"/>
              <a:t>) </a:t>
            </a:r>
            <a:r>
              <a:rPr lang="de-DE" dirty="0" err="1" smtClean="0"/>
              <a:t>are</a:t>
            </a:r>
            <a:r>
              <a:rPr lang="de-DE" dirty="0" smtClean="0"/>
              <a:t> optimal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/>
              <a:t>Assuming</a:t>
            </a:r>
            <a:r>
              <a:rPr lang="de-DE" dirty="0"/>
              <a:t> </a:t>
            </a:r>
            <a:r>
              <a:rPr lang="de-DE" dirty="0" err="1"/>
              <a:t>uniformly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rays</a:t>
            </a:r>
            <a:r>
              <a:rPr lang="de-DE" dirty="0"/>
              <a:t> </a:t>
            </a:r>
            <a:r>
              <a:rPr lang="de-DE" dirty="0" err="1"/>
              <a:t>penetrating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bounding</a:t>
            </a:r>
            <a:r>
              <a:rPr lang="de-DE" dirty="0"/>
              <a:t> </a:t>
            </a:r>
            <a:r>
              <a:rPr lang="de-DE" dirty="0" smtClean="0"/>
              <a:t>box</a:t>
            </a:r>
          </a:p>
          <a:p>
            <a:pPr lvl="1"/>
            <a:r>
              <a:rPr lang="de-DE" dirty="0" err="1" smtClean="0"/>
              <a:t>kd-tree</a:t>
            </a:r>
            <a:r>
              <a:rPr lang="de-DE" dirty="0" smtClean="0"/>
              <a:t> </a:t>
            </a:r>
            <a:r>
              <a:rPr lang="de-DE" dirty="0" err="1" smtClean="0"/>
              <a:t>traversal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triangle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endParaRPr lang="de-DE" dirty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5" y="4202325"/>
            <a:ext cx="2954915" cy="197577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Area </a:t>
            </a:r>
            <a:r>
              <a:rPr lang="de-DE" dirty="0" err="1" smtClean="0"/>
              <a:t>Heuristic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node‘s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</a:t>
            </a:r>
            <a:r>
              <a:rPr lang="de-DE" dirty="0" err="1" smtClean="0"/>
              <a:t>boxes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intersecting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  <a:endParaRPr lang="de-DE" dirty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55" y="4202325"/>
            <a:ext cx="2954915" cy="197577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SAH </a:t>
                </a:r>
                <a:r>
                  <a:rPr lang="de-DE" dirty="0" err="1" smtClean="0"/>
                  <a:t>needs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evaluate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possible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Perfect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will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at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begin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end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triangle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candidates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evaluate</a:t>
                </a:r>
                <a:r>
                  <a:rPr lang="de-DE" dirty="0" smtClean="0"/>
                  <a:t> per </a:t>
                </a:r>
                <a:r>
                  <a:rPr lang="de-DE" dirty="0" err="1" smtClean="0"/>
                  <a:t>recursion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step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Naive: </a:t>
                </a:r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left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resulting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overall</a:t>
                </a:r>
              </a:p>
              <a:p>
                <a:r>
                  <a:rPr lang="de-DE" dirty="0" err="1" smtClean="0"/>
                  <a:t>Sweep-line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algorithm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Sweep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along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dimension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de-DE" b="0" dirty="0" smtClean="0"/>
              </a:p>
              <a:p>
                <a:pPr lvl="1"/>
                <a:r>
                  <a:rPr lang="de-DE" dirty="0" err="1" smtClean="0"/>
                  <a:t>Regard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begin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end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polygons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events</a:t>
                </a:r>
                <a:r>
                  <a:rPr lang="de-DE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sorting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de-DE" dirty="0"/>
                  <a:t>Compute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minimum</a:t>
                </a:r>
                <a:r>
                  <a:rPr lang="de-DE" dirty="0"/>
                  <a:t> SAH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incrementelly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234" b="-21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8" y="1210315"/>
            <a:ext cx="5109913" cy="350921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0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11" y="958774"/>
            <a:ext cx="5213056" cy="40842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1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>
                <a:cs typeface="幼圆"/>
                <a:sym typeface="+mn-ea"/>
              </a:rPr>
              <a:t>Task</a:t>
            </a:r>
            <a:endParaRPr lang="en-US" altLang="zh-CN" sz="3000" dirty="0">
              <a:cs typeface="幼圆"/>
            </a:endParaRPr>
          </a:p>
        </p:txBody>
      </p:sp>
      <p:sp>
        <p:nvSpPr>
          <p:cNvPr id="20483" name="內容版面配置區 3"/>
          <p:cNvSpPr>
            <a:spLocks noGrp="1"/>
          </p:cNvSpPr>
          <p:nvPr>
            <p:ph idx="1"/>
          </p:nvPr>
        </p:nvSpPr>
        <p:spPr>
          <a:xfrm>
            <a:off x="392430" y="1199515"/>
            <a:ext cx="83566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幼圆"/>
                <a:sym typeface="+mn-ea"/>
              </a:rPr>
              <a:t>Decompose polygons into a collection of triangle</a:t>
            </a:r>
            <a:endParaRPr lang="en-US" altLang="zh-CN" dirty="0" smtClean="0">
              <a:cs typeface="幼圆"/>
            </a:endParaRPr>
          </a:p>
          <a:p>
            <a:pPr marL="0" indent="0" eaLnBrk="1" hangingPunct="1">
              <a:buNone/>
            </a:pPr>
            <a:endParaRPr lang="en-US" altLang="zh-CN" dirty="0" smtClean="0">
              <a:cs typeface="幼圆"/>
            </a:endParaRPr>
          </a:p>
        </p:txBody>
      </p:sp>
      <p:pic>
        <p:nvPicPr>
          <p:cNvPr id="5123" name="图片 16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76475"/>
            <a:ext cx="3257957" cy="262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" name="右箭头 17"/>
          <p:cNvSpPr/>
          <p:nvPr/>
        </p:nvSpPr>
        <p:spPr>
          <a:xfrm>
            <a:off x="3924300" y="3284538"/>
            <a:ext cx="1008063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5125" name="图片 18" descr="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38" y="2132013"/>
            <a:ext cx="3429000" cy="2797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28" name="文本框 22"/>
          <p:cNvSpPr txBox="1"/>
          <p:nvPr/>
        </p:nvSpPr>
        <p:spPr>
          <a:xfrm>
            <a:off x="1116013" y="4940300"/>
            <a:ext cx="20494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untriangulated</a:t>
            </a:r>
          </a:p>
        </p:txBody>
      </p:sp>
      <p:sp>
        <p:nvSpPr>
          <p:cNvPr id="5127" name="文本框 21"/>
          <p:cNvSpPr txBox="1"/>
          <p:nvPr/>
        </p:nvSpPr>
        <p:spPr>
          <a:xfrm>
            <a:off x="5867400" y="4940300"/>
            <a:ext cx="18843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triangulated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5" y="958774"/>
            <a:ext cx="5110437" cy="40842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  <a:endParaRPr lang="de-DE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5" y="958774"/>
            <a:ext cx="5110437" cy="40842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  <a:endParaRPr lang="de-DE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5" cy="40842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  <a:endParaRPr lang="de-DE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5" cy="40842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3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  <a:endParaRPr lang="de-DE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4" cy="40842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2</a:t>
            </a:r>
            <a:endParaRPr lang="de-DE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6" y="958774"/>
            <a:ext cx="5110434" cy="408424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1</a:t>
            </a:r>
            <a:endParaRPr lang="de-DE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Sweep-line-based</a:t>
            </a:r>
            <a:r>
              <a:rPr lang="de-DE" dirty="0" smtClean="0"/>
              <a:t> </a:t>
            </a:r>
            <a:r>
              <a:rPr lang="de-DE" dirty="0" err="1" smtClean="0"/>
              <a:t>Perfect</a:t>
            </a:r>
            <a:r>
              <a:rPr lang="de-DE" dirty="0" smtClean="0"/>
              <a:t> Split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4335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6" y="952907"/>
            <a:ext cx="5246370" cy="40942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1318" y="5208600"/>
            <a:ext cx="835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4</a:t>
            </a:r>
          </a:p>
          <a:p>
            <a:r>
              <a:rPr lang="de-DE" dirty="0" err="1" smtClean="0"/>
              <a:t>Triangles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sweep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:	0</a:t>
            </a:r>
            <a:endParaRPr lang="de-DE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Branch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it</a:t>
                </a:r>
                <a:r>
                  <a:rPr lang="de-DE" dirty="0" smtClean="0"/>
                  <a:t>?</a:t>
                </a:r>
              </a:p>
              <a:p>
                <a:r>
                  <a:rPr lang="de-DE" dirty="0" err="1" smtClean="0"/>
                  <a:t>Branch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perfect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costs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en-US" dirty="0" smtClean="0"/>
                  <a:t>triangle</a:t>
                </a:r>
              </a:p>
              <a:p>
                <a:r>
                  <a:rPr lang="en-US" dirty="0" smtClean="0"/>
                  <a:t>Since tree depth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we construct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By sorting only once and maintaining the sort order, construction could happen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[1]</a:t>
                </a:r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en-US" dirty="0" smtClean="0"/>
              <a:t>Ghosts</a:t>
            </a:r>
            <a:r>
              <a:rPr lang="de-DE" dirty="0" smtClean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smtClean="0"/>
              <a:t>Performance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en-US" dirty="0" smtClean="0"/>
              <a:t>Ghosts</a:t>
            </a:r>
            <a:r>
              <a:rPr lang="de-DE" dirty="0" smtClean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97235" y="3536040"/>
          <a:ext cx="8146356" cy="237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3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879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number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triangles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naïve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b="0" dirty="0" smtClean="0"/>
                        <a:t>(</a:t>
                      </a:r>
                      <a:r>
                        <a:rPr lang="de-DE" b="0" i="1" dirty="0" smtClean="0"/>
                        <a:t>µs</a:t>
                      </a:r>
                      <a:r>
                        <a:rPr lang="de-DE" b="0" dirty="0" smtClean="0"/>
                        <a:t> per </a:t>
                      </a:r>
                      <a:r>
                        <a:rPr lang="de-DE" b="0" dirty="0" err="1" smtClean="0"/>
                        <a:t>random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query</a:t>
                      </a:r>
                      <a:r>
                        <a:rPr lang="de-DE" b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kd-tree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b="0" dirty="0" smtClean="0"/>
                        <a:t>(</a:t>
                      </a:r>
                      <a:r>
                        <a:rPr lang="de-DE" b="0" i="1" dirty="0" err="1" smtClean="0"/>
                        <a:t>ns</a:t>
                      </a:r>
                      <a:r>
                        <a:rPr lang="de-DE" b="0" dirty="0" smtClean="0"/>
                        <a:t> per </a:t>
                      </a:r>
                      <a:r>
                        <a:rPr lang="de-DE" b="0" dirty="0" err="1" smtClean="0"/>
                        <a:t>random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query</a:t>
                      </a:r>
                      <a:r>
                        <a:rPr lang="de-DE" b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2,117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29.9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902.2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14,485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242.4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1025.0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dirty="0" smtClean="0"/>
                        <a:t>305,662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18244.5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1961.5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56">
                <a:tc>
                  <a:txBody>
                    <a:bodyPr/>
                    <a:lstStyle/>
                    <a:p>
                      <a:r>
                        <a:rPr lang="de-DE" dirty="0" smtClean="0"/>
                        <a:t>1,283,858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48345.6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3489.4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Inhaltsplatzhalter 5"/>
          <p:cNvSpPr txBox="1"/>
          <p:nvPr/>
        </p:nvSpPr>
        <p:spPr bwMode="auto">
          <a:xfrm>
            <a:off x="544513" y="1350963"/>
            <a:ext cx="8356600" cy="21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normAutofit lnSpcReduction="10000"/>
          </a:bodyPr>
          <a:lstStyle>
            <a:lvl1pPr marL="357505" indent="-357505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24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Benchmark </a:t>
            </a:r>
            <a:r>
              <a:rPr lang="de-DE" kern="0" dirty="0" err="1" smtClean="0"/>
              <a:t>system</a:t>
            </a:r>
            <a:r>
              <a:rPr lang="de-DE" kern="0" dirty="0" smtClean="0"/>
              <a:t>:</a:t>
            </a:r>
          </a:p>
          <a:p>
            <a:pPr lvl="1"/>
            <a:r>
              <a:rPr lang="de-DE" dirty="0" smtClean="0"/>
              <a:t>Intel </a:t>
            </a:r>
            <a:r>
              <a:rPr lang="de-DE" dirty="0"/>
              <a:t>Xeon E3-1231v3 4x </a:t>
            </a:r>
            <a:r>
              <a:rPr lang="de-DE" dirty="0" smtClean="0"/>
              <a:t>3.40GHz</a:t>
            </a:r>
          </a:p>
          <a:p>
            <a:pPr lvl="1"/>
            <a:r>
              <a:rPr lang="de-DE" dirty="0" smtClean="0"/>
              <a:t>Windows</a:t>
            </a:r>
          </a:p>
          <a:p>
            <a:pPr lvl="1"/>
            <a:r>
              <a:rPr lang="en-US" dirty="0"/>
              <a:t>Java </a:t>
            </a:r>
            <a:r>
              <a:rPr lang="en-US" dirty="0" err="1" smtClean="0"/>
              <a:t>HotSpot</a:t>
            </a:r>
            <a:r>
              <a:rPr lang="en-US" dirty="0" smtClean="0"/>
              <a:t> 64-Bit </a:t>
            </a:r>
            <a:r>
              <a:rPr lang="en-US" dirty="0"/>
              <a:t>Server VM (build </a:t>
            </a:r>
            <a:r>
              <a:rPr lang="en-US" dirty="0" smtClean="0"/>
              <a:t>25.66-b18)</a:t>
            </a:r>
          </a:p>
          <a:p>
            <a:pPr lvl="1"/>
            <a:r>
              <a:rPr lang="de-DE" dirty="0" smtClean="0"/>
              <a:t>Max. JVM </a:t>
            </a:r>
            <a:r>
              <a:rPr lang="de-DE" dirty="0" err="1" smtClean="0"/>
              <a:t>heap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: 4 GB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cs typeface="幼圆"/>
                <a:sym typeface="+mn-ea"/>
              </a:rPr>
              <a:t>Types of polygons</a:t>
            </a:r>
            <a:r>
              <a:rPr lang="de-DE" altLang="zh-CN" sz="3000">
                <a:solidFill>
                  <a:srgbClr val="00B050"/>
                </a:solidFill>
                <a:sym typeface="+mn-ea"/>
              </a:rPr>
              <a:t> </a:t>
            </a:r>
            <a:endParaRPr lang="zh-CN" altLang="en-US" sz="3000">
              <a:cs typeface="幼圆"/>
            </a:endParaRPr>
          </a:p>
        </p:txBody>
      </p:sp>
      <p:sp>
        <p:nvSpPr>
          <p:cNvPr id="6148" name="文本框 6"/>
          <p:cNvSpPr txBox="1"/>
          <p:nvPr/>
        </p:nvSpPr>
        <p:spPr>
          <a:xfrm>
            <a:off x="1376680" y="4544060"/>
            <a:ext cx="22669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Simple polygon</a:t>
            </a:r>
          </a:p>
        </p:txBody>
      </p:sp>
      <p:sp>
        <p:nvSpPr>
          <p:cNvPr id="6149" name="文本框 7"/>
          <p:cNvSpPr txBox="1"/>
          <p:nvPr/>
        </p:nvSpPr>
        <p:spPr>
          <a:xfrm>
            <a:off x="5359400" y="4644073"/>
            <a:ext cx="2625725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>
                <a:solidFill>
                  <a:schemeClr val="tx1"/>
                </a:solidFill>
                <a:latin typeface="Consolas" charset="0"/>
                <a:ea typeface="宋体" charset="-122"/>
              </a:rPr>
              <a:t>Polygon with holes</a:t>
            </a:r>
          </a:p>
        </p:txBody>
      </p:sp>
      <p:pic>
        <p:nvPicPr>
          <p:cNvPr id="4" name="图片 3" descr="fou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693545"/>
            <a:ext cx="3818255" cy="2514600"/>
          </a:xfrm>
          <a:prstGeom prst="rect">
            <a:avLst/>
          </a:prstGeom>
        </p:spPr>
      </p:pic>
      <p:pic>
        <p:nvPicPr>
          <p:cNvPr id="5" name="图片 4" descr="fi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1682115"/>
            <a:ext cx="3711575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92113" y="1198563"/>
          <a:ext cx="835660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92113" y="1198563"/>
          <a:ext cx="835660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[1] </a:t>
            </a:r>
            <a:r>
              <a:rPr lang="en-US" dirty="0">
                <a:hlinkClick r:id="rId2"/>
              </a:rPr>
              <a:t>On building fast </a:t>
            </a:r>
            <a:r>
              <a:rPr lang="en-US" dirty="0" err="1">
                <a:hlinkClick r:id="rId2"/>
              </a:rPr>
              <a:t>kd</a:t>
            </a:r>
            <a:r>
              <a:rPr lang="en-US" dirty="0">
                <a:hlinkClick r:id="rId2"/>
              </a:rPr>
              <a:t>-Trees for Ray Tracing, and on doing that in O(N log N) (2006</a:t>
            </a:r>
            <a:r>
              <a:rPr lang="en-US" dirty="0" smtClean="0">
                <a:hlinkClick r:id="rId2"/>
              </a:rPr>
              <a:t>),</a:t>
            </a:r>
            <a:r>
              <a:rPr lang="de-DE" dirty="0">
                <a:hlinkClick r:id="rId2"/>
              </a:rPr>
              <a:t> </a:t>
            </a:r>
            <a:r>
              <a:rPr lang="de-DE" dirty="0" smtClean="0">
                <a:hlinkClick r:id="rId2"/>
              </a:rPr>
              <a:t>Ingo Wald, </a:t>
            </a:r>
            <a:r>
              <a:rPr lang="de-DE" dirty="0">
                <a:hlinkClick r:id="rId2"/>
              </a:rPr>
              <a:t>Vlastimil </a:t>
            </a:r>
            <a:r>
              <a:rPr lang="de-DE" dirty="0" err="1">
                <a:hlinkClick r:id="rId2"/>
              </a:rPr>
              <a:t>Havran</a:t>
            </a:r>
            <a:endParaRPr lang="de-DE" dirty="0" smtClean="0"/>
          </a:p>
          <a:p>
            <a:pPr lvl="1"/>
            <a:endParaRPr lang="de-DE" dirty="0"/>
          </a:p>
          <a:p>
            <a:pPr marL="418465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e-DE" altLang="zh-CN" sz="3000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zh-CN" sz="3000">
                <a:cs typeface="幼圆"/>
                <a:sym typeface="+mn-ea"/>
              </a:rPr>
              <a:t>Ear Clipping for the simple polygon</a:t>
            </a:r>
            <a:endParaRPr lang="en-US" altLang="zh-CN" sz="3000">
              <a:cs typeface="幼圆"/>
            </a:endParaRPr>
          </a:p>
        </p:txBody>
      </p:sp>
      <p:sp>
        <p:nvSpPr>
          <p:cNvPr id="26627" name="內容版面配置區 15"/>
          <p:cNvSpPr>
            <a:spLocks noGrp="1"/>
          </p:cNvSpPr>
          <p:nvPr>
            <p:ph idx="1"/>
          </p:nvPr>
        </p:nvSpPr>
        <p:spPr>
          <a:xfrm>
            <a:off x="393700" y="1202690"/>
            <a:ext cx="8274050" cy="702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sz="1600">
                <a:latin typeface="Times New Roman" charset="0"/>
                <a:sym typeface="+mn-ea"/>
              </a:rPr>
              <a:t>  </a:t>
            </a:r>
            <a:r>
              <a:rPr lang="de-DE" altLang="zh-CN" sz="2400">
                <a:latin typeface="Times New Roman" charset="0"/>
                <a:sym typeface="+mn-ea"/>
              </a:rPr>
              <a:t>Is V</a:t>
            </a:r>
            <a:r>
              <a:rPr lang="de-DE" altLang="zh-CN" sz="1600">
                <a:latin typeface="Times New Roman" charset="0"/>
                <a:sym typeface="+mn-ea"/>
              </a:rPr>
              <a:t>i</a:t>
            </a:r>
            <a:r>
              <a:rPr lang="de-DE" altLang="zh-CN" sz="2400">
                <a:latin typeface="Times New Roman" charset="0"/>
                <a:sym typeface="+mn-ea"/>
              </a:rPr>
              <a:t> an Ear in Polygon</a:t>
            </a:r>
            <a:r>
              <a:rPr lang="de-DE" altLang="zh-CN" sz="2400">
                <a:solidFill>
                  <a:schemeClr val="tx1"/>
                </a:solidFill>
                <a:latin typeface="Times New Roman" charset="0"/>
                <a:sym typeface="+mn-ea"/>
              </a:rPr>
              <a:t>?</a:t>
            </a:r>
            <a:r>
              <a:rPr lang="de-DE" altLang="zh-CN">
                <a:solidFill>
                  <a:schemeClr val="tx1"/>
                </a:solidFill>
                <a:latin typeface="Times New Roman" charset="0"/>
                <a:sym typeface="+mn-ea"/>
              </a:rPr>
              <a:t>                      </a:t>
            </a:r>
            <a:endParaRPr lang="de-DE" altLang="zh-CN" strike="noStrike" noProof="1">
              <a:solidFill>
                <a:schemeClr val="tx1"/>
              </a:solidFill>
              <a:latin typeface="Times New Roman" charset="0"/>
              <a:sym typeface="+mn-ea"/>
            </a:endParaRPr>
          </a:p>
          <a:p>
            <a:pPr marL="394335" lvl="1" indent="0" eaLnBrk="1" hangingPunct="1">
              <a:buNone/>
            </a:pPr>
            <a:endParaRPr lang="de-DE" altLang="zh-CN">
              <a:latin typeface="Times New Roman" charset="0"/>
              <a:sym typeface="+mn-ea"/>
            </a:endParaRPr>
          </a:p>
          <a:p>
            <a:pPr marL="394335" lvl="1" indent="0" eaLnBrk="1" hangingPunct="1">
              <a:buNone/>
            </a:pPr>
            <a:endParaRPr lang="zh-CN" altLang="en-US" smtClean="0">
              <a:cs typeface="幼圆"/>
            </a:endParaRPr>
          </a:p>
        </p:txBody>
      </p:sp>
      <p:sp>
        <p:nvSpPr>
          <p:cNvPr id="2" name="內容版面配置區 15"/>
          <p:cNvSpPr>
            <a:spLocks noGrp="1"/>
          </p:cNvSpPr>
          <p:nvPr/>
        </p:nvSpPr>
        <p:spPr>
          <a:xfrm>
            <a:off x="374650" y="4572635"/>
            <a:ext cx="8356600" cy="159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normAutofit lnSpcReduction="10000"/>
          </a:bodyPr>
          <a:lstStyle>
            <a:lvl1pPr marL="357505" indent="-357505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24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38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mtClean="0">
                <a:cs typeface="幼圆"/>
                <a:sym typeface="+mn-ea"/>
              </a:rPr>
              <a:t>Theorem :</a:t>
            </a:r>
          </a:p>
          <a:p>
            <a:pPr lvl="1" eaLnBrk="1" hangingPunct="1"/>
            <a:r>
              <a:rPr lang="en-US" altLang="zh-CN" kern="0" smtClean="0">
                <a:ea typeface="Arial" charset="0"/>
                <a:cs typeface="幼圆"/>
                <a:sym typeface="+mn-ea"/>
              </a:rPr>
              <a:t>Any triangulation of n vertices polygon has n−2 triangles</a:t>
            </a:r>
          </a:p>
          <a:p>
            <a:pPr lvl="1" eaLnBrk="1" hangingPunct="1"/>
            <a:r>
              <a:rPr lang="en-US" altLang="zh-CN" kern="0" smtClean="0">
                <a:ea typeface="Arial" charset="0"/>
                <a:cs typeface="幼圆"/>
                <a:sym typeface="+mn-ea"/>
              </a:rPr>
              <a:t>A polygon has at least two nonoverlapping ears</a:t>
            </a:r>
            <a:endParaRPr lang="en-US" altLang="zh-CN" strike="noStrike" kern="0" noProof="1" smtClean="0">
              <a:ea typeface="Arial" charset="0"/>
              <a:cs typeface="幼圆"/>
            </a:endParaRPr>
          </a:p>
          <a:p>
            <a:pPr marL="394335" lvl="1" indent="0" eaLnBrk="1" hangingPunct="1">
              <a:buNone/>
            </a:pPr>
            <a:endParaRPr lang="en-US" altLang="zh-CN" strike="noStrike" kern="0" noProof="1" smtClean="0">
              <a:ea typeface="Arial" charset="0"/>
              <a:cs typeface="幼圆"/>
              <a:sym typeface="+mn-ea"/>
            </a:endParaRPr>
          </a:p>
          <a:p>
            <a:pPr marL="394335" lvl="1" indent="0" eaLnBrk="1" hangingPunct="1">
              <a:buNone/>
            </a:pPr>
            <a:endParaRPr lang="en-US" altLang="zh-CN" smtClean="0">
              <a:cs typeface="幼圆"/>
            </a:endParaRPr>
          </a:p>
          <a:p>
            <a:pPr marL="394335" lvl="1" indent="0" eaLnBrk="1" hangingPunct="1">
              <a:buNone/>
            </a:pPr>
            <a:endParaRPr lang="zh-CN" altLang="en-US" smtClean="0">
              <a:cs typeface="幼圆"/>
            </a:endParaRPr>
          </a:p>
        </p:txBody>
      </p:sp>
      <p:pic>
        <p:nvPicPr>
          <p:cNvPr id="3" name="图片 2" descr="firs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5" y="2006600"/>
            <a:ext cx="2887980" cy="1647825"/>
          </a:xfrm>
          <a:prstGeom prst="rect">
            <a:avLst/>
          </a:prstGeom>
        </p:spPr>
      </p:pic>
      <p:pic>
        <p:nvPicPr>
          <p:cNvPr id="4" name="图片 3" descr="Secon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515" y="1993265"/>
            <a:ext cx="2903220" cy="1691640"/>
          </a:xfrm>
          <a:prstGeom prst="rect">
            <a:avLst/>
          </a:prstGeom>
        </p:spPr>
      </p:pic>
      <p:pic>
        <p:nvPicPr>
          <p:cNvPr id="5" name="图片 4" descr="Thir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9330" y="2018665"/>
            <a:ext cx="2964180" cy="1508760"/>
          </a:xfrm>
          <a:prstGeom prst="rect">
            <a:avLst/>
          </a:prstGeom>
        </p:spPr>
      </p:pic>
      <p:pic>
        <p:nvPicPr>
          <p:cNvPr id="7" name="图片 6" descr="fals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8450" y="3765550"/>
            <a:ext cx="695325" cy="676275"/>
          </a:xfrm>
          <a:prstGeom prst="rect">
            <a:avLst/>
          </a:prstGeom>
        </p:spPr>
      </p:pic>
      <p:pic>
        <p:nvPicPr>
          <p:cNvPr id="8" name="图片 7" descr="fals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5310" y="3714750"/>
            <a:ext cx="695325" cy="676275"/>
          </a:xfrm>
          <a:prstGeom prst="rect">
            <a:avLst/>
          </a:prstGeom>
        </p:spPr>
      </p:pic>
      <p:pic>
        <p:nvPicPr>
          <p:cNvPr id="9" name="图片 8" descr="righ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990" y="3716020"/>
            <a:ext cx="1189990" cy="681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000">
                <a:cs typeface="幼圆"/>
                <a:sym typeface="+mn-ea"/>
              </a:rPr>
              <a:t>Ear Clipping </a:t>
            </a:r>
            <a:r>
              <a:rPr lang="en-US" altLang="zh-CN" sz="3000" dirty="0">
                <a:cs typeface="幼圆"/>
                <a:sym typeface="+mn-ea"/>
              </a:rPr>
              <a:t>Example</a:t>
            </a:r>
            <a:endParaRPr lang="en-US" altLang="zh-CN" sz="3000" dirty="0">
              <a:cs typeface="幼圆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1560830" y="2551430"/>
            <a:ext cx="288925" cy="452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" name="下箭头 9"/>
          <p:cNvSpPr/>
          <p:nvPr/>
        </p:nvSpPr>
        <p:spPr>
          <a:xfrm>
            <a:off x="1463993" y="4399280"/>
            <a:ext cx="288925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219" name="文本框 5"/>
          <p:cNvSpPr txBox="1"/>
          <p:nvPr/>
        </p:nvSpPr>
        <p:spPr>
          <a:xfrm>
            <a:off x="3375660" y="1374775"/>
            <a:ext cx="5101590" cy="1005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 sz="2000">
                <a:latin typeface="+mn-lt"/>
                <a:ea typeface="宋体" charset="-122"/>
              </a:rPr>
              <a:t>T</a:t>
            </a:r>
            <a:r>
              <a:rPr lang="zh-CN" altLang="en-US" sz="2000">
                <a:latin typeface="+mn-lt"/>
                <a:ea typeface="宋体" charset="-122"/>
              </a:rPr>
              <a:t>he initial list of ears is E = { </a:t>
            </a:r>
            <a:r>
              <a:rPr lang="en-US" altLang="zh-CN" sz="2000">
                <a:solidFill>
                  <a:srgbClr val="FF0000"/>
                </a:solidFill>
                <a:latin typeface="+mn-lt"/>
                <a:ea typeface="宋体" charset="-122"/>
              </a:rPr>
              <a:t>1</a:t>
            </a:r>
            <a:r>
              <a:rPr lang="zh-CN" altLang="en-US" sz="2000">
                <a:latin typeface="+mn-lt"/>
                <a:ea typeface="宋体" charset="-122"/>
              </a:rPr>
              <a:t>, </a:t>
            </a:r>
            <a:r>
              <a:rPr lang="en-US" altLang="zh-CN" sz="2000">
                <a:latin typeface="+mn-lt"/>
                <a:ea typeface="宋体" charset="-122"/>
              </a:rPr>
              <a:t>3</a:t>
            </a:r>
            <a:r>
              <a:rPr lang="zh-CN" altLang="en-US" sz="2000">
                <a:latin typeface="+mn-lt"/>
                <a:ea typeface="宋体" charset="-122"/>
              </a:rPr>
              <a:t>, </a:t>
            </a:r>
            <a:r>
              <a:rPr lang="en-US" altLang="zh-CN" sz="2000">
                <a:latin typeface="+mn-lt"/>
                <a:ea typeface="宋体" charset="-122"/>
              </a:rPr>
              <a:t>4</a:t>
            </a:r>
            <a:r>
              <a:rPr lang="zh-CN" altLang="en-US" sz="2000">
                <a:latin typeface="+mn-lt"/>
                <a:ea typeface="宋体" charset="-122"/>
              </a:rPr>
              <a:t>, </a:t>
            </a:r>
            <a:r>
              <a:rPr lang="en-US" altLang="zh-CN" sz="2000">
                <a:latin typeface="+mn-lt"/>
                <a:ea typeface="宋体" charset="-122"/>
              </a:rPr>
              <a:t>5</a:t>
            </a:r>
            <a:r>
              <a:rPr lang="zh-CN" altLang="en-US" sz="2000">
                <a:latin typeface="+mn-lt"/>
                <a:ea typeface="宋体" charset="-122"/>
              </a:rPr>
              <a:t> }</a:t>
            </a:r>
          </a:p>
          <a:p>
            <a:pPr lvl="0"/>
            <a:r>
              <a:rPr lang="de-DE" altLang="zh-CN" sz="2000">
                <a:latin typeface="+mn-lt"/>
                <a:ea typeface="宋体" charset="-122"/>
              </a:rPr>
              <a:t> </a:t>
            </a:r>
          </a:p>
          <a:p>
            <a:pPr lvl="0"/>
            <a:r>
              <a:rPr lang="de-DE" altLang="zh-CN" sz="2000">
                <a:latin typeface="+mn-lt"/>
                <a:ea typeface="宋体" charset="-122"/>
              </a:rPr>
              <a:t> </a:t>
            </a:r>
          </a:p>
        </p:txBody>
      </p:sp>
      <p:sp>
        <p:nvSpPr>
          <p:cNvPr id="9222" name="文本框 8"/>
          <p:cNvSpPr txBox="1"/>
          <p:nvPr/>
        </p:nvSpPr>
        <p:spPr>
          <a:xfrm>
            <a:off x="3386455" y="3230880"/>
            <a:ext cx="5458460" cy="1005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en-US" sz="2000">
                <a:latin typeface="+mn-lt"/>
                <a:ea typeface="宋体" charset="-122"/>
              </a:rPr>
              <a:t>The ear at vertex </a:t>
            </a:r>
            <a:r>
              <a:rPr lang="en-US" altLang="de-DE" sz="2000">
                <a:solidFill>
                  <a:srgbClr val="FF0000"/>
                </a:solidFill>
                <a:latin typeface="+mn-lt"/>
                <a:ea typeface="宋体" charset="-122"/>
              </a:rPr>
              <a:t>1</a:t>
            </a:r>
            <a:r>
              <a:rPr lang="de-DE" altLang="en-US" sz="2000">
                <a:latin typeface="+mn-lt"/>
                <a:ea typeface="宋体" charset="-122"/>
              </a:rPr>
              <a:t> is removed,  add vertex 2, E = { </a:t>
            </a:r>
            <a:r>
              <a:rPr lang="en-US" altLang="de-DE" sz="2000">
                <a:solidFill>
                  <a:srgbClr val="FF0000"/>
                </a:solidFill>
                <a:latin typeface="+mn-lt"/>
                <a:ea typeface="宋体" charset="-122"/>
              </a:rPr>
              <a:t>2</a:t>
            </a:r>
            <a:r>
              <a:rPr lang="de-DE" altLang="en-US" sz="2000">
                <a:latin typeface="+mn-lt"/>
                <a:ea typeface="宋体" charset="-122"/>
              </a:rPr>
              <a:t>, </a:t>
            </a:r>
            <a:r>
              <a:rPr lang="en-US" altLang="de-DE" sz="2000">
                <a:latin typeface="+mn-lt"/>
                <a:ea typeface="宋体" charset="-122"/>
              </a:rPr>
              <a:t>3</a:t>
            </a:r>
            <a:r>
              <a:rPr lang="de-DE" altLang="en-US" sz="2000">
                <a:latin typeface="+mn-lt"/>
                <a:ea typeface="宋体" charset="-122"/>
              </a:rPr>
              <a:t>, </a:t>
            </a:r>
            <a:r>
              <a:rPr lang="en-US" altLang="de-DE" sz="2000">
                <a:latin typeface="+mn-lt"/>
                <a:ea typeface="宋体" charset="-122"/>
              </a:rPr>
              <a:t>4</a:t>
            </a:r>
            <a:r>
              <a:rPr lang="zh-CN" altLang="en-US" sz="2000">
                <a:latin typeface="+mn-lt"/>
                <a:ea typeface="宋体" charset="-122"/>
              </a:rPr>
              <a:t>，</a:t>
            </a:r>
            <a:r>
              <a:rPr lang="en-US" altLang="zh-CN" sz="2000">
                <a:latin typeface="+mn-lt"/>
                <a:ea typeface="宋体" charset="-122"/>
              </a:rPr>
              <a:t>5</a:t>
            </a:r>
            <a:r>
              <a:rPr lang="de-DE" altLang="en-US" sz="2000">
                <a:latin typeface="+mn-lt"/>
                <a:ea typeface="宋体" charset="-122"/>
              </a:rPr>
              <a:t> }</a:t>
            </a:r>
          </a:p>
          <a:p>
            <a:pPr lvl="0"/>
            <a:endParaRPr lang="de-DE" altLang="en-US" sz="2000">
              <a:latin typeface="+mn-lt"/>
              <a:ea typeface="宋体" charset="-122"/>
            </a:endParaRPr>
          </a:p>
        </p:txBody>
      </p:sp>
      <p:sp>
        <p:nvSpPr>
          <p:cNvPr id="9225" name="文本框 11"/>
          <p:cNvSpPr txBox="1"/>
          <p:nvPr/>
        </p:nvSpPr>
        <p:spPr>
          <a:xfrm>
            <a:off x="3430270" y="5146675"/>
            <a:ext cx="5294630" cy="396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de-DE" altLang="zh-CN" sz="2000">
                <a:latin typeface="+mn-lt"/>
                <a:ea typeface="宋体" charset="-122"/>
              </a:rPr>
              <a:t>R</a:t>
            </a:r>
            <a:r>
              <a:rPr lang="zh-CN" altLang="en-US" sz="2000">
                <a:latin typeface="+mn-lt"/>
                <a:ea typeface="宋体" charset="-122"/>
              </a:rPr>
              <a:t>emoved vertex </a:t>
            </a:r>
            <a:r>
              <a:rPr lang="de-DE" altLang="zh-CN" sz="2000">
                <a:latin typeface="+mn-lt"/>
                <a:ea typeface="宋体" charset="-122"/>
              </a:rPr>
              <a:t>2, E = { </a:t>
            </a:r>
            <a:r>
              <a:rPr lang="de-DE" altLang="zh-CN" sz="2000">
                <a:solidFill>
                  <a:srgbClr val="FF0000"/>
                </a:solidFill>
                <a:latin typeface="+mn-lt"/>
                <a:ea typeface="宋体" charset="-122"/>
              </a:rPr>
              <a:t>3</a:t>
            </a:r>
            <a:r>
              <a:rPr lang="de-DE" altLang="zh-CN" sz="2000">
                <a:latin typeface="+mn-lt"/>
                <a:ea typeface="宋体" charset="-122"/>
              </a:rPr>
              <a:t>, 4, 5, 6 } </a:t>
            </a:r>
          </a:p>
        </p:txBody>
      </p:sp>
      <p:pic>
        <p:nvPicPr>
          <p:cNvPr id="4" name="图片 3" descr="ste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5" y="913130"/>
            <a:ext cx="2699385" cy="1560830"/>
          </a:xfrm>
          <a:prstGeom prst="rect">
            <a:avLst/>
          </a:prstGeom>
        </p:spPr>
      </p:pic>
      <p:pic>
        <p:nvPicPr>
          <p:cNvPr id="5" name="图片 4" descr="ste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" y="2921000"/>
            <a:ext cx="2628900" cy="1275715"/>
          </a:xfrm>
          <a:prstGeom prst="rect">
            <a:avLst/>
          </a:prstGeom>
        </p:spPr>
      </p:pic>
      <p:pic>
        <p:nvPicPr>
          <p:cNvPr id="6" name="图片 5" descr="step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0" y="5008245"/>
            <a:ext cx="2446020" cy="1034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2127</Words>
  <Application>Microsoft Office PowerPoint</Application>
  <PresentationFormat>Bildschirmpräsentation (4:3)</PresentationFormat>
  <Paragraphs>470</Paragraphs>
  <Slides>72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72</vt:i4>
      </vt:variant>
    </vt:vector>
  </HeadingPairs>
  <TitlesOfParts>
    <vt:vector size="82" baseType="lpstr">
      <vt:lpstr>宋体</vt:lpstr>
      <vt:lpstr>Arial</vt:lpstr>
      <vt:lpstr>Cambria Math</vt:lpstr>
      <vt:lpstr>Century Gothic</vt:lpstr>
      <vt:lpstr>Consolas</vt:lpstr>
      <vt:lpstr>Georgia</vt:lpstr>
      <vt:lpstr>Times New Roman</vt:lpstr>
      <vt:lpstr>Wingdings</vt:lpstr>
      <vt:lpstr>幼圆</vt:lpstr>
      <vt:lpstr>KIT-Masterslides-EN-SDQ</vt:lpstr>
      <vt:lpstr>PowerPoint-Präsentation</vt:lpstr>
      <vt:lpstr>Problem specification</vt:lpstr>
      <vt:lpstr>Our approach</vt:lpstr>
      <vt:lpstr>PowerPoint-Präsentation</vt:lpstr>
      <vt:lpstr>Ear Clipping</vt:lpstr>
      <vt:lpstr>Task</vt:lpstr>
      <vt:lpstr>Types of polygons </vt:lpstr>
      <vt:lpstr> Ear Clipping for the simple polygon</vt:lpstr>
      <vt:lpstr>Ear Clipping Example</vt:lpstr>
      <vt:lpstr>Ear Clipping Example</vt:lpstr>
      <vt:lpstr>Time Complexity</vt:lpstr>
      <vt:lpstr>Polygon with holes</vt:lpstr>
      <vt:lpstr>Polygons with Multiple Holes</vt:lpstr>
      <vt:lpstr>Time Complexity</vt:lpstr>
      <vt:lpstr>BVH</vt:lpstr>
      <vt:lpstr>BVH Structure</vt:lpstr>
      <vt:lpstr>BVH Introduction</vt:lpstr>
      <vt:lpstr>BVH Introduction</vt:lpstr>
      <vt:lpstr>BVH Introduction</vt:lpstr>
      <vt:lpstr>BVH in the project</vt:lpstr>
      <vt:lpstr>BVH in the project</vt:lpstr>
      <vt:lpstr>BVH in the project</vt:lpstr>
      <vt:lpstr>BVH build up</vt:lpstr>
      <vt:lpstr>BVH search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search example</vt:lpstr>
      <vt:lpstr>BVH Summary</vt:lpstr>
      <vt:lpstr>BVH Summary</vt:lpstr>
      <vt:lpstr>Optimization assumptions</vt:lpstr>
      <vt:lpstr>Intersection test</vt:lpstr>
      <vt:lpstr>Intersection test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construction</vt:lpstr>
      <vt:lpstr>Construction</vt:lpstr>
      <vt:lpstr>Surface Area Heuristic</vt:lpstr>
      <vt:lpstr>Surface Area Heuristic</vt:lpstr>
      <vt:lpstr>Construction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Sweep-line-based Perfect Split</vt:lpstr>
      <vt:lpstr>Construction</vt:lpstr>
      <vt:lpstr>PowerPoint-Präsentation</vt:lpstr>
      <vt:lpstr>Performance</vt:lpstr>
      <vt:lpstr>Performance</vt:lpstr>
      <vt:lpstr>Performance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Sebastian Graf</cp:lastModifiedBy>
  <cp:revision>274</cp:revision>
  <dcterms:created xsi:type="dcterms:W3CDTF">2010-10-20T15:21:00Z</dcterms:created>
  <dcterms:modified xsi:type="dcterms:W3CDTF">2016-02-07T11:49:52Z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