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3" r:id="rId2"/>
    <p:sldId id="274" r:id="rId3"/>
    <p:sldId id="278" r:id="rId4"/>
    <p:sldId id="276" r:id="rId5"/>
    <p:sldId id="280" r:id="rId6"/>
    <p:sldId id="281" r:id="rId7"/>
    <p:sldId id="284" r:id="rId8"/>
    <p:sldId id="286" r:id="rId9"/>
    <p:sldId id="287" r:id="rId10"/>
    <p:sldId id="289" r:id="rId11"/>
    <p:sldId id="292" r:id="rId12"/>
    <p:sldId id="291" r:id="rId13"/>
    <p:sldId id="306" r:id="rId14"/>
    <p:sldId id="307" r:id="rId15"/>
    <p:sldId id="297" r:id="rId16"/>
    <p:sldId id="299" r:id="rId17"/>
    <p:sldId id="308" r:id="rId18"/>
    <p:sldId id="309" r:id="rId19"/>
    <p:sldId id="311" r:id="rId20"/>
    <p:sldId id="312" r:id="rId21"/>
    <p:sldId id="313" r:id="rId22"/>
    <p:sldId id="282" r:id="rId23"/>
    <p:sldId id="314" r:id="rId24"/>
    <p:sldId id="318" r:id="rId25"/>
    <p:sldId id="319" r:id="rId26"/>
    <p:sldId id="320" r:id="rId27"/>
    <p:sldId id="321" r:id="rId28"/>
    <p:sldId id="323" r:id="rId29"/>
    <p:sldId id="324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283" r:id="rId38"/>
    <p:sldId id="333" r:id="rId39"/>
    <p:sldId id="315" r:id="rId4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9E92D7-FFF5-4FA6-9BD6-1FACEF6B7C7A}">
          <p14:sldIdLst>
            <p14:sldId id="273"/>
            <p14:sldId id="274"/>
            <p14:sldId id="278"/>
            <p14:sldId id="276"/>
            <p14:sldId id="280"/>
            <p14:sldId id="281"/>
            <p14:sldId id="284"/>
            <p14:sldId id="286"/>
            <p14:sldId id="287"/>
            <p14:sldId id="289"/>
            <p14:sldId id="292"/>
            <p14:sldId id="291"/>
            <p14:sldId id="306"/>
            <p14:sldId id="307"/>
            <p14:sldId id="297"/>
            <p14:sldId id="299"/>
            <p14:sldId id="308"/>
            <p14:sldId id="309"/>
            <p14:sldId id="311"/>
            <p14:sldId id="312"/>
            <p14:sldId id="313"/>
            <p14:sldId id="282"/>
            <p14:sldId id="314"/>
            <p14:sldId id="318"/>
            <p14:sldId id="319"/>
            <p14:sldId id="320"/>
            <p14:sldId id="321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283"/>
            <p14:sldId id="33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0349" autoAdjust="0"/>
  </p:normalViewPr>
  <p:slideViewPr>
    <p:cSldViewPr snapToGrid="0">
      <p:cViewPr varScale="1">
        <p:scale>
          <a:sx n="92" d="100"/>
          <a:sy n="92" d="100"/>
        </p:scale>
        <p:origin x="21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0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0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78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2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7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8" y="3070561"/>
            <a:ext cx="8988647" cy="33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504623" y="6445250"/>
            <a:ext cx="73377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16-01-30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140.270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200" b="1" dirty="0" smtClean="0">
                <a:solidFill>
                  <a:schemeClr val="tx2"/>
                </a:solidFill>
              </a:rPr>
              <a:t>Pacman – Ghosts activate on sight</a:t>
            </a:r>
            <a:endParaRPr lang="en-GB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 smtClean="0">
                <a:solidFill>
                  <a:srgbClr val="000000"/>
                </a:solidFill>
              </a:rPr>
              <a:t>Mao L., Wang C., Sebastian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6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9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8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7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2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Given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describing </a:t>
                </a:r>
                <a:r>
                  <a:rPr lang="en-US" dirty="0"/>
                  <a:t>a landscape with obstacles modeled </a:t>
                </a:r>
                <a:r>
                  <a:rPr lang="en-US" dirty="0" smtClean="0"/>
                  <a:t>through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/>
                  <a:t>polygons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in </a:t>
                </a:r>
                <a:r>
                  <a:rPr lang="en-US" dirty="0" smtClean="0"/>
                  <a:t>total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straight-line drawing of the landscape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(Pacman)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∈{1,…,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ghosts</a:t>
                </a:r>
              </a:p>
              <a:p>
                <a:r>
                  <a:rPr lang="en-US" b="1" dirty="0" smtClean="0"/>
                  <a:t>Problem</a:t>
                </a:r>
              </a:p>
              <a:p>
                <a:pPr lvl="1"/>
                <a:r>
                  <a:rPr lang="en-US" dirty="0" smtClean="0"/>
                  <a:t>Find </a:t>
                </a:r>
                <a:r>
                  <a:rPr lang="en-US" dirty="0"/>
                  <a:t>an efficient way to determine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positions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the segment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no intersection with any polygon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05" b="-2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19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5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Given a </a:t>
                </a:r>
                <a:r>
                  <a:rPr lang="de-DE" dirty="0" err="1" smtClean="0"/>
                  <a:t>list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build</a:t>
                </a:r>
                <a:r>
                  <a:rPr lang="de-DE" dirty="0" smtClean="0"/>
                  <a:t> a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average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query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low</a:t>
                </a:r>
                <a:endParaRPr lang="de-DE" dirty="0" smtClean="0"/>
              </a:p>
              <a:p>
                <a:r>
                  <a:rPr lang="de-DE" dirty="0" smtClean="0"/>
                  <a:t>Different </a:t>
                </a:r>
                <a:r>
                  <a:rPr lang="de-DE" dirty="0" err="1" smtClean="0"/>
                  <a:t>heuristics</a:t>
                </a:r>
                <a:endParaRPr lang="de-DE" dirty="0"/>
              </a:p>
              <a:p>
                <a:pPr lvl="1"/>
                <a:r>
                  <a:rPr lang="de-DE" dirty="0" err="1" smtClean="0"/>
                  <a:t>Spatial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Object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(Surface Area </a:t>
                </a:r>
                <a:r>
                  <a:rPr lang="de-DE" dirty="0" err="1" smtClean="0"/>
                  <a:t>Heuristic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err="1" smtClean="0"/>
                  <a:t>Implemented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construction</a:t>
                </a:r>
                <a:r>
                  <a:rPr lang="de-DE" dirty="0" smtClean="0"/>
                  <a:t> </a:t>
                </a:r>
                <a:br>
                  <a:rPr lang="de-DE" dirty="0" smtClean="0"/>
                </a:br>
                <a:r>
                  <a:rPr lang="de-DE" dirty="0" err="1" smtClean="0"/>
                  <a:t>based</a:t>
                </a:r>
                <a:r>
                  <a:rPr lang="de-DE" dirty="0" smtClean="0"/>
                  <a:t> on Surface Area </a:t>
                </a:r>
                <a:r>
                  <a:rPr lang="de-DE" dirty="0" err="1" smtClean="0"/>
                  <a:t>Heuristic</a:t>
                </a:r>
                <a:endParaRPr lang="de-DE" dirty="0" smtClean="0"/>
              </a:p>
              <a:p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in [1]</a:t>
                </a:r>
              </a:p>
              <a:p>
                <a:pPr lvl="1"/>
                <a:r>
                  <a:rPr lang="de-DE" dirty="0" smtClean="0"/>
                  <a:t>Paper also </a:t>
                </a:r>
                <a:r>
                  <a:rPr lang="de-DE" dirty="0" err="1" smtClean="0"/>
                  <a:t>describes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algorithm</a:t>
                </a:r>
              </a:p>
              <a:p>
                <a:endParaRPr lang="de-DE" dirty="0" smtClean="0"/>
              </a:p>
              <a:p>
                <a:pPr lvl="1"/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 b="-2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2" y="1691276"/>
            <a:ext cx="1513609" cy="9742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3" y="2712706"/>
            <a:ext cx="1513609" cy="9742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4" y="3734135"/>
            <a:ext cx="1513609" cy="9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5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Assigns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endParaRPr lang="de-DE" dirty="0" smtClean="0"/>
          </a:p>
          <a:p>
            <a:r>
              <a:rPr lang="de-DE" dirty="0" err="1" smtClean="0"/>
              <a:t>Lowest</a:t>
            </a:r>
            <a:r>
              <a:rPr lang="de-DE" dirty="0"/>
              <a:t> </a:t>
            </a:r>
            <a:r>
              <a:rPr lang="de-DE" dirty="0" err="1" smtClean="0"/>
              <a:t>scoring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 (</a:t>
            </a:r>
            <a:r>
              <a:rPr lang="de-DE" i="1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optimal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uniformly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rays</a:t>
            </a:r>
            <a:r>
              <a:rPr lang="de-DE" dirty="0"/>
              <a:t> </a:t>
            </a:r>
            <a:r>
              <a:rPr lang="de-DE" dirty="0" err="1"/>
              <a:t>penetrating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</a:t>
            </a:r>
            <a:r>
              <a:rPr lang="de-DE" dirty="0" smtClean="0"/>
              <a:t>box</a:t>
            </a:r>
          </a:p>
          <a:p>
            <a:pPr lvl="1"/>
            <a:r>
              <a:rPr lang="de-DE" dirty="0" err="1" smtClean="0"/>
              <a:t>kd-tree</a:t>
            </a:r>
            <a:r>
              <a:rPr lang="de-DE" dirty="0" smtClean="0"/>
              <a:t> </a:t>
            </a:r>
            <a:r>
              <a:rPr lang="de-DE" dirty="0" err="1" smtClean="0"/>
              <a:t>traversal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node‘s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</a:t>
            </a:r>
            <a:r>
              <a:rPr lang="de-DE" dirty="0" err="1" smtClean="0"/>
              <a:t>boxes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intersecting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7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SAH </a:t>
                </a:r>
                <a:r>
                  <a:rPr lang="de-DE" dirty="0" err="1" smtClean="0"/>
                  <a:t>needs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possible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will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at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triangle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candidates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per </a:t>
                </a:r>
                <a:r>
                  <a:rPr lang="de-DE" dirty="0" err="1" smtClean="0"/>
                  <a:t>recursion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step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Naive: </a:t>
                </a:r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left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resulting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overall</a:t>
                </a:r>
              </a:p>
              <a:p>
                <a:r>
                  <a:rPr lang="de-DE" dirty="0" err="1" smtClean="0"/>
                  <a:t>Sweep-line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algorithm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Sweep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along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dimension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DE" b="0" dirty="0" smtClean="0"/>
              </a:p>
              <a:p>
                <a:pPr lvl="1"/>
                <a:r>
                  <a:rPr lang="de-DE" dirty="0" err="1" smtClean="0"/>
                  <a:t>Regard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events</a:t>
                </a:r>
                <a:r>
                  <a:rPr lang="de-DE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sorting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/>
                  <a:t>Compute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minimum</a:t>
                </a:r>
                <a:r>
                  <a:rPr lang="de-DE" dirty="0"/>
                  <a:t> SAH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incrementelly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34" b="-21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2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</a:t>
            </a:r>
            <a:r>
              <a:rPr lang="de-DE" dirty="0" err="1" smtClean="0"/>
              <a:t>-b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8" y="1210315"/>
            <a:ext cx="5109913" cy="350921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31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</a:t>
            </a:r>
            <a:r>
              <a:rPr lang="de-DE" dirty="0" err="1" smtClean="0"/>
              <a:t>-b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1" y="958774"/>
            <a:ext cx="5213056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532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</a:t>
            </a:r>
            <a:r>
              <a:rPr lang="de-DE" dirty="0" err="1" smtClean="0"/>
              <a:t>-b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3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OpenStreetMap data for realistic input geometry</a:t>
                </a:r>
              </a:p>
              <a:p>
                <a:r>
                  <a:rPr lang="en-US" dirty="0" smtClean="0"/>
                  <a:t>Java</a:t>
                </a:r>
              </a:p>
              <a:p>
                <a:r>
                  <a:rPr lang="en-US" dirty="0" smtClean="0"/>
                  <a:t>Outline: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Parse an OSM file for polygons of buildings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Triangulate the input polygons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Build a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on the triangle soup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Perform the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visibility checks with the help of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29" r="-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9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</a:t>
            </a:r>
            <a:r>
              <a:rPr lang="de-DE" dirty="0" err="1" smtClean="0"/>
              <a:t>-b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15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</a:t>
            </a:r>
            <a:r>
              <a:rPr lang="de-DE" dirty="0" err="1" smtClean="0"/>
              <a:t>-b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426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</a:t>
            </a:r>
            <a:r>
              <a:rPr lang="de-DE" dirty="0" err="1" smtClean="0"/>
              <a:t>-b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763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</a:t>
            </a:r>
            <a:r>
              <a:rPr lang="de-DE" dirty="0" err="1" smtClean="0"/>
              <a:t>-b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182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</a:t>
            </a:r>
            <a:r>
              <a:rPr lang="de-DE" dirty="0" err="1" smtClean="0"/>
              <a:t>-b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665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</a:t>
            </a:r>
            <a:r>
              <a:rPr lang="de-DE" dirty="0" err="1" smtClean="0"/>
              <a:t>-b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6" y="952907"/>
            <a:ext cx="5246370" cy="40942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251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Branch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it</a:t>
                </a:r>
                <a:r>
                  <a:rPr lang="de-DE" dirty="0" smtClean="0"/>
                  <a:t>?</a:t>
                </a:r>
              </a:p>
              <a:p>
                <a:r>
                  <a:rPr lang="de-DE" dirty="0" err="1" smtClean="0"/>
                  <a:t>Branch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en-US" dirty="0" smtClean="0"/>
                  <a:t>triangle</a:t>
                </a:r>
              </a:p>
              <a:p>
                <a:r>
                  <a:rPr lang="en-US" dirty="0" smtClean="0"/>
                  <a:t>Since tree depth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we construct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By sorting only once and maintaining the sort order, construction could happen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[1]</a:t>
                </a:r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34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Performance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2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58810"/>
              </p:ext>
            </p:extLst>
          </p:nvPr>
        </p:nvGraphicFramePr>
        <p:xfrm>
          <a:off x="390526" y="1396998"/>
          <a:ext cx="8146356" cy="237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>
                  <a:extLst>
                    <a:ext uri="{9D8B030D-6E8A-4147-A177-3AD203B41FA5}">
                      <a16:colId xmlns:a16="http://schemas.microsoft.com/office/drawing/2014/main" val="2059509461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2425000257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4148328377"/>
                    </a:ext>
                  </a:extLst>
                </a:gridCol>
              </a:tblGrid>
              <a:tr h="715879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triangles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naïve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ms</a:t>
                      </a:r>
                      <a:r>
                        <a:rPr lang="de-DE" dirty="0" smtClean="0"/>
                        <a:t> per </a:t>
                      </a:r>
                      <a:r>
                        <a:rPr lang="de-DE" dirty="0" err="1" smtClean="0"/>
                        <a:t>random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query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kd-tree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us</a:t>
                      </a:r>
                      <a:r>
                        <a:rPr lang="de-DE" dirty="0" smtClean="0"/>
                        <a:t> per </a:t>
                      </a:r>
                      <a:r>
                        <a:rPr lang="de-DE" dirty="0" err="1" smtClean="0"/>
                        <a:t>random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query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06236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2117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24734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14485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92292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305662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4125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1283858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87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[1] </a:t>
            </a:r>
            <a:r>
              <a:rPr lang="en-US" dirty="0">
                <a:hlinkClick r:id="rId2"/>
              </a:rPr>
              <a:t>On building fast </a:t>
            </a:r>
            <a:r>
              <a:rPr lang="en-US" dirty="0" err="1">
                <a:hlinkClick r:id="rId2"/>
              </a:rPr>
              <a:t>kd</a:t>
            </a:r>
            <a:r>
              <a:rPr lang="en-US" dirty="0">
                <a:hlinkClick r:id="rId2"/>
              </a:rPr>
              <a:t>-Trees for Ray Tracing, and on doing that in O(N log N) (2006</a:t>
            </a:r>
            <a:r>
              <a:rPr lang="en-US" dirty="0" smtClean="0">
                <a:hlinkClick r:id="rId2"/>
              </a:rPr>
              <a:t>),</a:t>
            </a:r>
            <a:r>
              <a:rPr lang="de-DE" dirty="0">
                <a:hlinkClick r:id="rId2"/>
              </a:rPr>
              <a:t> </a:t>
            </a:r>
            <a:r>
              <a:rPr lang="de-DE" dirty="0" smtClean="0">
                <a:hlinkClick r:id="rId2"/>
              </a:rPr>
              <a:t>Ingo Wald, </a:t>
            </a:r>
            <a:r>
              <a:rPr lang="de-DE" dirty="0">
                <a:hlinkClick r:id="rId2"/>
              </a:rPr>
              <a:t>Vlastimil </a:t>
            </a:r>
            <a:r>
              <a:rPr lang="de-DE" dirty="0" err="1">
                <a:hlinkClick r:id="rId2"/>
              </a:rPr>
              <a:t>Havran</a:t>
            </a:r>
            <a:endParaRPr lang="de-DE" dirty="0" smtClean="0"/>
          </a:p>
          <a:p>
            <a:pPr lvl="1"/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6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Ear</a:t>
            </a:r>
            <a:r>
              <a:rPr lang="de-DE" dirty="0" smtClean="0"/>
              <a:t> Clipping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Triangulation </a:t>
            </a:r>
            <a:r>
              <a:rPr lang="de-DE" dirty="0" err="1" smtClean="0"/>
              <a:t>of</a:t>
            </a:r>
            <a:r>
              <a:rPr lang="de-DE" dirty="0" smtClean="0"/>
              <a:t> Simple </a:t>
            </a:r>
            <a:r>
              <a:rPr lang="de-DE" dirty="0"/>
              <a:t>P</a:t>
            </a:r>
            <a:r>
              <a:rPr lang="de-DE" dirty="0" smtClean="0"/>
              <a:t>olygons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b="1" dirty="0" smtClean="0"/>
                  <a:t>Given</a:t>
                </a:r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to</a:t>
                </a:r>
                <a:r>
                  <a:rPr lang="de-DE" dirty="0" smtClean="0"/>
                  <a:t> check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currently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visited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is</a:t>
                </a:r>
                <a:r>
                  <a:rPr lang="de-DE" dirty="0" smtClean="0"/>
                  <a:t> not 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into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 smtClean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splitting</a:t>
                </a:r>
                <a:r>
                  <a:rPr lang="de-DE" dirty="0" smtClean="0"/>
                  <a:t> plane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err="1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 smtClean="0"/>
                  <a:t>segment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Perform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smtClean="0"/>
                  <a:t>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Return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nearest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with </a:t>
                </a:r>
                <a:r>
                  <a:rPr lang="de-DE" dirty="0" err="1" smtClean="0"/>
                  <a:t>any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associated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  <a:p>
                <a:pPr marL="851775" lvl="1" indent="-457200">
                  <a:buFont typeface="+mj-lt"/>
                  <a:buAutoNum type="arabicPeriod"/>
                </a:pPr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7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0" y="2777727"/>
            <a:ext cx="3629025" cy="32861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77727"/>
            <a:ext cx="3629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314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1238</Words>
  <Application>Microsoft Office PowerPoint</Application>
  <PresentationFormat>Bildschirmpräsentation (4:3)</PresentationFormat>
  <Paragraphs>208</Paragraphs>
  <Slides>39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2" baseType="lpstr">
      <vt:lpstr>Arial</vt:lpstr>
      <vt:lpstr>Cambria Math</vt:lpstr>
      <vt:lpstr>KIT-Masterslides-EN-SDQ</vt:lpstr>
      <vt:lpstr>PowerPoint-Präsentation</vt:lpstr>
      <vt:lpstr>Problem specification</vt:lpstr>
      <vt:lpstr>Our approach</vt:lpstr>
      <vt:lpstr>PowerPoint-Präsentation</vt:lpstr>
      <vt:lpstr>Ear Clipping</vt:lpstr>
      <vt:lpstr>Intersection test</vt:lpstr>
      <vt:lpstr>Intersection test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construction</vt:lpstr>
      <vt:lpstr>Construction</vt:lpstr>
      <vt:lpstr>Surface Area Heuristic</vt:lpstr>
      <vt:lpstr>Surface Area Heuristic</vt:lpstr>
      <vt:lpstr>Construction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Construction</vt:lpstr>
      <vt:lpstr>PowerPoint-Präsentation</vt:lpstr>
      <vt:lpstr>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Sebastian Graf</cp:lastModifiedBy>
  <cp:revision>257</cp:revision>
  <dcterms:created xsi:type="dcterms:W3CDTF">2010-10-20T15:21:04Z</dcterms:created>
  <dcterms:modified xsi:type="dcterms:W3CDTF">2016-02-01T00:36:56Z</dcterms:modified>
</cp:coreProperties>
</file>