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342" r:id="rId4"/>
    <p:sldId id="377" r:id="rId5"/>
    <p:sldId id="364" r:id="rId6"/>
    <p:sldId id="383" r:id="rId7"/>
    <p:sldId id="382" r:id="rId8"/>
    <p:sldId id="363" r:id="rId9"/>
    <p:sldId id="345" r:id="rId10"/>
    <p:sldId id="341" r:id="rId11"/>
    <p:sldId id="316" r:id="rId12"/>
    <p:sldId id="376" r:id="rId13"/>
    <p:sldId id="373" r:id="rId14"/>
    <p:sldId id="371" r:id="rId15"/>
    <p:sldId id="368" r:id="rId16"/>
    <p:sldId id="367" r:id="rId17"/>
    <p:sldId id="358" r:id="rId18"/>
    <p:sldId id="339" r:id="rId19"/>
    <p:sldId id="337" r:id="rId20"/>
    <p:sldId id="320" r:id="rId21"/>
    <p:sldId id="380" r:id="rId22"/>
    <p:sldId id="381" r:id="rId23"/>
    <p:sldId id="370" r:id="rId24"/>
    <p:sldId id="366" r:id="rId25"/>
    <p:sldId id="384" r:id="rId26"/>
    <p:sldId id="365" r:id="rId27"/>
    <p:sldId id="385" r:id="rId28"/>
    <p:sldId id="357" r:id="rId29"/>
    <p:sldId id="340" r:id="rId30"/>
    <p:sldId id="31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91" autoAdjust="0"/>
    <p:restoredTop sz="94660"/>
  </p:normalViewPr>
  <p:slideViewPr>
    <p:cSldViewPr snapToGrid="0">
      <p:cViewPr varScale="1">
        <p:scale>
          <a:sx n="75" d="100"/>
          <a:sy n="75" d="100"/>
        </p:scale>
        <p:origin x="6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2066F-8EB9-4ACE-81A6-A7673BC118F3}" type="datetimeFigureOut">
              <a:rPr lang="en-IN" smtClean="0"/>
              <a:t>05-04-2017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64F540-24E8-4766-BD80-F36DB304376B}" type="slidenum">
              <a:rPr lang="en-IN" smtClean="0"/>
              <a:t>‹#›</a:t>
            </a:fld>
            <a:endParaRPr lang="en-IN"/>
          </a:p>
        </p:txBody>
      </p:sp>
    </p:spTree>
    <p:extLst>
      <p:ext uri="{BB962C8B-B14F-4D97-AF65-F5344CB8AC3E}">
        <p14:creationId xmlns:p14="http://schemas.microsoft.com/office/powerpoint/2010/main" val="3075494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606D133-A487-41E5-90C3-B2BABF8B1755}" type="datetimeFigureOut">
              <a:rPr lang="en-IN" smtClean="0"/>
              <a:t>05-04-2017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483174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606D133-A487-41E5-90C3-B2BABF8B1755}" type="datetimeFigureOut">
              <a:rPr lang="en-IN" smtClean="0"/>
              <a:t>05-04-2017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2830522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606D133-A487-41E5-90C3-B2BABF8B1755}" type="datetimeFigureOut">
              <a:rPr lang="en-IN" smtClean="0"/>
              <a:t>05-04-2017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2115120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606D133-A487-41E5-90C3-B2BABF8B1755}" type="datetimeFigureOut">
              <a:rPr lang="en-IN" smtClean="0"/>
              <a:t>05-04-2017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183454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06D133-A487-41E5-90C3-B2BABF8B1755}" type="datetimeFigureOut">
              <a:rPr lang="en-IN" smtClean="0"/>
              <a:t>05-04-2017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387824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606D133-A487-41E5-90C3-B2BABF8B1755}" type="datetimeFigureOut">
              <a:rPr lang="en-IN" smtClean="0"/>
              <a:t>05-04-2017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1898803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606D133-A487-41E5-90C3-B2BABF8B1755}" type="datetimeFigureOut">
              <a:rPr lang="en-IN" smtClean="0"/>
              <a:t>05-04-2017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348047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606D133-A487-41E5-90C3-B2BABF8B1755}" type="datetimeFigureOut">
              <a:rPr lang="en-IN" smtClean="0"/>
              <a:t>05-04-2017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2384254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6D133-A487-41E5-90C3-B2BABF8B1755}" type="datetimeFigureOut">
              <a:rPr lang="en-IN" smtClean="0"/>
              <a:t>05-04-2017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101772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06D133-A487-41E5-90C3-B2BABF8B1755}" type="datetimeFigureOut">
              <a:rPr lang="en-IN" smtClean="0"/>
              <a:t>05-04-2017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3886038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06D133-A487-41E5-90C3-B2BABF8B1755}" type="datetimeFigureOut">
              <a:rPr lang="en-IN" smtClean="0"/>
              <a:t>05-04-2017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27375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6D133-A487-41E5-90C3-B2BABF8B1755}" type="datetimeFigureOut">
              <a:rPr lang="en-IN" smtClean="0"/>
              <a:t>05-04-2017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A7FA3-BF5D-484E-B4D5-C8E41B224192}" type="slidenum">
              <a:rPr lang="en-IN" smtClean="0"/>
              <a:t>‹#›</a:t>
            </a:fld>
            <a:endParaRPr lang="en-IN"/>
          </a:p>
        </p:txBody>
      </p:sp>
    </p:spTree>
    <p:extLst>
      <p:ext uri="{BB962C8B-B14F-4D97-AF65-F5344CB8AC3E}">
        <p14:creationId xmlns:p14="http://schemas.microsoft.com/office/powerpoint/2010/main" val="1946497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virtual-machines/virtual-machines-linux-redeploy-to-new-node?toc=/azure/virtual-machines/linux/toc.json" TargetMode="External"/><Relationship Id="rId2" Type="http://schemas.openxmlformats.org/officeDocument/2006/relationships/hyperlink" Target="https://docs.microsoft.com/en-us/azure/virtual-machines/virtual-machines-linux-manage-availability?toc=/azure/virtual-machines/linux/toc.json#understand-planned-vs-unplanned-maintenanc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8798"/>
            <a:ext cx="9144000" cy="2387600"/>
          </a:xfrm>
        </p:spPr>
        <p:txBody>
          <a:bodyPr>
            <a:normAutofit fontScale="90000"/>
          </a:bodyPr>
          <a:lstStyle/>
          <a:p>
            <a:r>
              <a:rPr lang="en-IN" b="1" dirty="0"/>
              <a:t>70-533 :</a:t>
            </a:r>
            <a:r>
              <a:rPr lang="en-IN" dirty="0"/>
              <a:t/>
            </a:r>
            <a:br>
              <a:rPr lang="en-IN" dirty="0"/>
            </a:br>
            <a:r>
              <a:rPr lang="fr-FR" b="1" dirty="0"/>
              <a:t>Implementing Microsoft Azure Infrastructure Solutions</a:t>
            </a:r>
            <a:br>
              <a:rPr lang="fr-FR" b="1" dirty="0"/>
            </a:br>
            <a:endParaRPr lang="en-IN" dirty="0"/>
          </a:p>
        </p:txBody>
      </p:sp>
    </p:spTree>
    <p:extLst>
      <p:ext uri="{BB962C8B-B14F-4D97-AF65-F5344CB8AC3E}">
        <p14:creationId xmlns:p14="http://schemas.microsoft.com/office/powerpoint/2010/main" val="277526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9235" y="5420139"/>
            <a:ext cx="7513982" cy="1192696"/>
          </a:xfrm>
        </p:spPr>
        <p:txBody>
          <a:bodyPr>
            <a:normAutofit/>
          </a:bodyPr>
          <a:lstStyle/>
          <a:p>
            <a:r>
              <a:rPr lang="en-IN" sz="1800" b="1" dirty="0" err="1"/>
              <a:t>Ans</a:t>
            </a:r>
            <a:r>
              <a:rPr lang="en-IN" sz="1800" b="1" dirty="0"/>
              <a:t> =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734" y="0"/>
            <a:ext cx="11737717" cy="3087757"/>
          </a:xfrm>
          <a:prstGeom prst="rect">
            <a:avLst/>
          </a:prstGeom>
        </p:spPr>
      </p:pic>
      <p:pic>
        <p:nvPicPr>
          <p:cNvPr id="4" name="Picture 3"/>
          <p:cNvPicPr>
            <a:picLocks noChangeAspect="1"/>
          </p:cNvPicPr>
          <p:nvPr/>
        </p:nvPicPr>
        <p:blipFill>
          <a:blip r:embed="rId3"/>
          <a:stretch>
            <a:fillRect/>
          </a:stretch>
        </p:blipFill>
        <p:spPr>
          <a:xfrm>
            <a:off x="162734" y="1239078"/>
            <a:ext cx="4752975" cy="2895600"/>
          </a:xfrm>
          <a:prstGeom prst="rect">
            <a:avLst/>
          </a:prstGeom>
        </p:spPr>
      </p:pic>
      <p:sp>
        <p:nvSpPr>
          <p:cNvPr id="6" name="TextBox 5"/>
          <p:cNvSpPr txBox="1"/>
          <p:nvPr/>
        </p:nvSpPr>
        <p:spPr>
          <a:xfrm>
            <a:off x="1229193" y="4437089"/>
            <a:ext cx="2295886" cy="2031325"/>
          </a:xfrm>
          <a:prstGeom prst="rect">
            <a:avLst/>
          </a:prstGeom>
          <a:solidFill>
            <a:srgbClr val="FFFF00"/>
          </a:solidFill>
        </p:spPr>
        <p:txBody>
          <a:bodyPr wrap="square" rtlCol="0">
            <a:spAutoFit/>
          </a:bodyPr>
          <a:lstStyle/>
          <a:p>
            <a:r>
              <a:rPr lang="en-US" dirty="0" smtClean="0"/>
              <a:t>The job here is to increase the performance of OS disk to read the data written over data disk  ( as you are writing small files )</a:t>
            </a:r>
            <a:endParaRPr lang="en-US" dirty="0"/>
          </a:p>
        </p:txBody>
      </p:sp>
    </p:spTree>
    <p:extLst>
      <p:ext uri="{BB962C8B-B14F-4D97-AF65-F5344CB8AC3E}">
        <p14:creationId xmlns:p14="http://schemas.microsoft.com/office/powerpoint/2010/main" val="65400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Perform Configuration Management</a:t>
            </a:r>
            <a:endParaRPr lang="en-US" dirty="0"/>
          </a:p>
        </p:txBody>
      </p:sp>
    </p:spTree>
    <p:extLst>
      <p:ext uri="{BB962C8B-B14F-4D97-AF65-F5344CB8AC3E}">
        <p14:creationId xmlns:p14="http://schemas.microsoft.com/office/powerpoint/2010/main" val="939336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3547" y="5751443"/>
            <a:ext cx="7129669" cy="861392"/>
          </a:xfrm>
        </p:spPr>
        <p:txBody>
          <a:bodyPr>
            <a:normAutofit fontScale="90000"/>
          </a:bodyPr>
          <a:lstStyle/>
          <a:p>
            <a:r>
              <a:rPr lang="en-IN" sz="1800" b="1" dirty="0" err="1"/>
              <a:t>Ans</a:t>
            </a:r>
            <a:r>
              <a:rPr lang="en-IN" sz="1800" b="1" dirty="0"/>
              <a:t>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51" y="0"/>
            <a:ext cx="11808433" cy="4452730"/>
          </a:xfrm>
          <a:prstGeom prst="rect">
            <a:avLst/>
          </a:prstGeom>
        </p:spPr>
      </p:pic>
      <p:pic>
        <p:nvPicPr>
          <p:cNvPr id="4" name="Picture 3"/>
          <p:cNvPicPr>
            <a:picLocks noChangeAspect="1"/>
          </p:cNvPicPr>
          <p:nvPr/>
        </p:nvPicPr>
        <p:blipFill>
          <a:blip r:embed="rId3"/>
          <a:stretch>
            <a:fillRect/>
          </a:stretch>
        </p:blipFill>
        <p:spPr>
          <a:xfrm>
            <a:off x="162753" y="2226365"/>
            <a:ext cx="4488760" cy="3162082"/>
          </a:xfrm>
          <a:prstGeom prst="rect">
            <a:avLst/>
          </a:prstGeom>
        </p:spPr>
      </p:pic>
    </p:spTree>
    <p:extLst>
      <p:ext uri="{BB962C8B-B14F-4D97-AF65-F5344CB8AC3E}">
        <p14:creationId xmlns:p14="http://schemas.microsoft.com/office/powerpoint/2010/main" val="2024578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3851" y="5751443"/>
            <a:ext cx="10139365" cy="861392"/>
          </a:xfrm>
        </p:spPr>
        <p:txBody>
          <a:bodyPr>
            <a:normAutofit fontScale="90000"/>
          </a:bodyPr>
          <a:lstStyle/>
          <a:p>
            <a:r>
              <a:rPr lang="en-IN" sz="1800" b="1" dirty="0" err="1"/>
              <a:t>Ans</a:t>
            </a:r>
            <a:r>
              <a:rPr lang="en-IN" sz="1800" b="1" dirty="0"/>
              <a:t>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33" y="-1"/>
            <a:ext cx="11703018" cy="3710609"/>
          </a:xfrm>
          <a:prstGeom prst="rect">
            <a:avLst/>
          </a:prstGeom>
        </p:spPr>
      </p:pic>
      <p:pic>
        <p:nvPicPr>
          <p:cNvPr id="4" name="Picture 3"/>
          <p:cNvPicPr>
            <a:picLocks noChangeAspect="1"/>
          </p:cNvPicPr>
          <p:nvPr/>
        </p:nvPicPr>
        <p:blipFill>
          <a:blip r:embed="rId3"/>
          <a:stretch>
            <a:fillRect/>
          </a:stretch>
        </p:blipFill>
        <p:spPr>
          <a:xfrm>
            <a:off x="100532" y="1470991"/>
            <a:ext cx="9348267" cy="2287576"/>
          </a:xfrm>
          <a:prstGeom prst="rect">
            <a:avLst/>
          </a:prstGeom>
        </p:spPr>
      </p:pic>
      <p:sp>
        <p:nvSpPr>
          <p:cNvPr id="6" name="TextBox 5"/>
          <p:cNvSpPr txBox="1"/>
          <p:nvPr/>
        </p:nvSpPr>
        <p:spPr>
          <a:xfrm flipH="1">
            <a:off x="535576" y="4441371"/>
            <a:ext cx="1644288" cy="1477328"/>
          </a:xfrm>
          <a:prstGeom prst="rect">
            <a:avLst/>
          </a:prstGeom>
          <a:solidFill>
            <a:srgbClr val="FFFF00"/>
          </a:solidFill>
        </p:spPr>
        <p:txBody>
          <a:bodyPr wrap="square" rtlCol="0">
            <a:spAutoFit/>
          </a:bodyPr>
          <a:lstStyle/>
          <a:p>
            <a:r>
              <a:rPr lang="en-US" dirty="0" err="1" smtClean="0"/>
              <a:t>Runbook</a:t>
            </a:r>
            <a:r>
              <a:rPr lang="en-US" dirty="0" smtClean="0"/>
              <a:t> is a set of task for </a:t>
            </a:r>
            <a:r>
              <a:rPr lang="en-US" dirty="0" err="1" smtClean="0"/>
              <a:t>performingsome</a:t>
            </a:r>
            <a:r>
              <a:rPr lang="en-US" dirty="0" smtClean="0"/>
              <a:t> automated process  </a:t>
            </a:r>
            <a:endParaRPr lang="en-US" dirty="0"/>
          </a:p>
        </p:txBody>
      </p:sp>
    </p:spTree>
    <p:extLst>
      <p:ext uri="{BB962C8B-B14F-4D97-AF65-F5344CB8AC3E}">
        <p14:creationId xmlns:p14="http://schemas.microsoft.com/office/powerpoint/2010/main" val="1515323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807"/>
            <a:ext cx="10694504" cy="3681928"/>
          </a:xfrm>
          <a:prstGeom prst="rect">
            <a:avLst/>
          </a:prstGeom>
        </p:spPr>
      </p:pic>
    </p:spTree>
    <p:extLst>
      <p:ext uri="{BB962C8B-B14F-4D97-AF65-F5344CB8AC3E}">
        <p14:creationId xmlns:p14="http://schemas.microsoft.com/office/powerpoint/2010/main" val="2731095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8" y="304922"/>
            <a:ext cx="8627165" cy="3099223"/>
          </a:xfrm>
          <a:prstGeom prst="rect">
            <a:avLst/>
          </a:prstGeom>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4288739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74" y="187315"/>
            <a:ext cx="11888143" cy="3138981"/>
          </a:xfrm>
          <a:prstGeom prst="rect">
            <a:avLst/>
          </a:prstGeom>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591537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1096" y="6188765"/>
            <a:ext cx="8362121" cy="424070"/>
          </a:xfrm>
        </p:spPr>
        <p:txBody>
          <a:bodyPr>
            <a:normAutofit fontScale="90000"/>
          </a:bodyPr>
          <a:lstStyle/>
          <a:p>
            <a:r>
              <a:rPr lang="en-IN" sz="1800" b="1" dirty="0" err="1"/>
              <a:t>Ans</a:t>
            </a:r>
            <a:r>
              <a:rPr lang="en-IN" sz="1800" b="1" dirty="0"/>
              <a:t> =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52240" cy="5777948"/>
          </a:xfrm>
          <a:prstGeom prst="rect">
            <a:avLst/>
          </a:prstGeom>
        </p:spPr>
      </p:pic>
    </p:spTree>
    <p:extLst>
      <p:ext uri="{BB962C8B-B14F-4D97-AF65-F5344CB8AC3E}">
        <p14:creationId xmlns:p14="http://schemas.microsoft.com/office/powerpoint/2010/main" val="1709741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0733"/>
            <a:ext cx="11335389" cy="4416229"/>
          </a:xfrm>
          <a:prstGeom prst="rect">
            <a:avLst/>
          </a:prstGeom>
        </p:spPr>
      </p:pic>
      <p:pic>
        <p:nvPicPr>
          <p:cNvPr id="4" name="Picture 3"/>
          <p:cNvPicPr>
            <a:picLocks noChangeAspect="1"/>
          </p:cNvPicPr>
          <p:nvPr/>
        </p:nvPicPr>
        <p:blipFill>
          <a:blip r:embed="rId3"/>
          <a:stretch>
            <a:fillRect/>
          </a:stretch>
        </p:blipFill>
        <p:spPr>
          <a:xfrm>
            <a:off x="2934125" y="1057062"/>
            <a:ext cx="7413462" cy="3643727"/>
          </a:xfrm>
          <a:prstGeom prst="rect">
            <a:avLst/>
          </a:prstGeom>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868201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82" y="148997"/>
            <a:ext cx="11220627" cy="4953681"/>
          </a:xfrm>
          <a:prstGeom prst="rect">
            <a:avLst/>
          </a:prstGeom>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082383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070" y="365125"/>
            <a:ext cx="11449878" cy="734805"/>
          </a:xfrm>
        </p:spPr>
        <p:txBody>
          <a:bodyPr>
            <a:normAutofit fontScale="90000"/>
          </a:bodyPr>
          <a:lstStyle/>
          <a:p>
            <a:pPr algn="ctr"/>
            <a:r>
              <a:rPr lang="fr-FR" b="1" dirty="0"/>
              <a:t>70-533 : Implementing Microsoft Azure Infrastructure Solutions</a:t>
            </a:r>
            <a:endParaRPr lang="en-IN" dirty="0"/>
          </a:p>
        </p:txBody>
      </p:sp>
      <p:pic>
        <p:nvPicPr>
          <p:cNvPr id="4" name="Picture 3"/>
          <p:cNvPicPr>
            <a:picLocks noChangeAspect="1"/>
          </p:cNvPicPr>
          <p:nvPr/>
        </p:nvPicPr>
        <p:blipFill>
          <a:blip r:embed="rId2"/>
          <a:stretch>
            <a:fillRect/>
          </a:stretch>
        </p:blipFill>
        <p:spPr>
          <a:xfrm>
            <a:off x="1658178" y="1386922"/>
            <a:ext cx="8875643" cy="4748549"/>
          </a:xfrm>
          <a:prstGeom prst="rect">
            <a:avLst/>
          </a:prstGeom>
        </p:spPr>
      </p:pic>
    </p:spTree>
    <p:extLst>
      <p:ext uri="{BB962C8B-B14F-4D97-AF65-F5344CB8AC3E}">
        <p14:creationId xmlns:p14="http://schemas.microsoft.com/office/powerpoint/2010/main" val="3193478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Deploy VM and Workload</a:t>
            </a:r>
            <a:endParaRPr lang="en-US" dirty="0"/>
          </a:p>
        </p:txBody>
      </p:sp>
    </p:spTree>
    <p:extLst>
      <p:ext uri="{BB962C8B-B14F-4D97-AF65-F5344CB8AC3E}">
        <p14:creationId xmlns:p14="http://schemas.microsoft.com/office/powerpoint/2010/main" val="2989043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399" y="88112"/>
            <a:ext cx="9600000" cy="445273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2347" y="3661545"/>
            <a:ext cx="5102087" cy="3195077"/>
          </a:xfrm>
          <a:prstGeom prst="rect">
            <a:avLst/>
          </a:prstGeom>
        </p:spPr>
      </p:pic>
    </p:spTree>
    <p:extLst>
      <p:ext uri="{BB962C8B-B14F-4D97-AF65-F5344CB8AC3E}">
        <p14:creationId xmlns:p14="http://schemas.microsoft.com/office/powerpoint/2010/main" val="4159183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1183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33" y="136006"/>
            <a:ext cx="11026753" cy="3740524"/>
          </a:xfrm>
          <a:prstGeom prst="rect">
            <a:avLst/>
          </a:prstGeom>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286211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6219" y="5751443"/>
            <a:ext cx="7796998" cy="861392"/>
          </a:xfrm>
        </p:spPr>
        <p:txBody>
          <a:bodyPr>
            <a:normAutofit fontScale="90000"/>
          </a:bodyPr>
          <a:lstStyle/>
          <a:p>
            <a:r>
              <a:rPr lang="en-IN" sz="1800" b="1" dirty="0" err="1"/>
              <a:t>Ans</a:t>
            </a:r>
            <a:r>
              <a:rPr lang="en-IN" sz="1800" b="1" dirty="0"/>
              <a:t>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5032"/>
            <a:ext cx="11407307" cy="4098672"/>
          </a:xfrm>
          <a:prstGeom prst="rect">
            <a:avLst/>
          </a:prstGeom>
        </p:spPr>
      </p:pic>
      <p:pic>
        <p:nvPicPr>
          <p:cNvPr id="4" name="Picture 3"/>
          <p:cNvPicPr>
            <a:picLocks noChangeAspect="1"/>
          </p:cNvPicPr>
          <p:nvPr/>
        </p:nvPicPr>
        <p:blipFill>
          <a:blip r:embed="rId3"/>
          <a:stretch>
            <a:fillRect/>
          </a:stretch>
        </p:blipFill>
        <p:spPr>
          <a:xfrm>
            <a:off x="-1" y="1721954"/>
            <a:ext cx="6191250" cy="2857500"/>
          </a:xfrm>
          <a:prstGeom prst="rect">
            <a:avLst/>
          </a:prstGeom>
        </p:spPr>
      </p:pic>
    </p:spTree>
    <p:extLst>
      <p:ext uri="{BB962C8B-B14F-4D97-AF65-F5344CB8AC3E}">
        <p14:creationId xmlns:p14="http://schemas.microsoft.com/office/powerpoint/2010/main" val="306224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isplaying 333333333 Backup Vaul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isplaying 333333333 Backup Vault.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3363993" y="411218"/>
            <a:ext cx="5464013" cy="6035563"/>
          </a:xfrm>
          <a:prstGeom prst="rect">
            <a:avLst/>
          </a:prstGeom>
        </p:spPr>
      </p:pic>
    </p:spTree>
    <p:extLst>
      <p:ext uri="{BB962C8B-B14F-4D97-AF65-F5344CB8AC3E}">
        <p14:creationId xmlns:p14="http://schemas.microsoft.com/office/powerpoint/2010/main" val="1791710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6003235"/>
            <a:ext cx="11635408" cy="609600"/>
          </a:xfrm>
        </p:spPr>
        <p:txBody>
          <a:bodyPr>
            <a:normAutofit fontScale="90000"/>
          </a:bodyPr>
          <a:lstStyle/>
          <a:p>
            <a:r>
              <a:rPr lang="en-IN" sz="1800" b="1" dirty="0" err="1"/>
              <a:t>Ans</a:t>
            </a:r>
            <a:r>
              <a:rPr lang="en-IN" sz="1800" b="1" dirty="0"/>
              <a:t> =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225" y="145973"/>
            <a:ext cx="8726784" cy="4436005"/>
          </a:xfrm>
          <a:prstGeom prst="rect">
            <a:avLst/>
          </a:prstGeom>
        </p:spPr>
      </p:pic>
      <p:sp>
        <p:nvSpPr>
          <p:cNvPr id="5" name="TextBox 4"/>
          <p:cNvSpPr txBox="1"/>
          <p:nvPr/>
        </p:nvSpPr>
        <p:spPr>
          <a:xfrm>
            <a:off x="357809" y="4822432"/>
            <a:ext cx="6944140" cy="369332"/>
          </a:xfrm>
          <a:prstGeom prst="rect">
            <a:avLst/>
          </a:prstGeom>
          <a:solidFill>
            <a:srgbClr val="FFFF00"/>
          </a:solidFill>
        </p:spPr>
        <p:txBody>
          <a:bodyPr wrap="square" rtlCol="0">
            <a:spAutoFit/>
          </a:bodyPr>
          <a:lstStyle/>
          <a:p>
            <a:r>
              <a:rPr lang="en-US" dirty="0" smtClean="0"/>
              <a:t>The Authentication Type is not selected for User name and password.</a:t>
            </a:r>
            <a:endParaRPr lang="en-US" dirty="0"/>
          </a:p>
        </p:txBody>
      </p:sp>
    </p:spTree>
    <p:extLst>
      <p:ext uri="{BB962C8B-B14F-4D97-AF65-F5344CB8AC3E}">
        <p14:creationId xmlns:p14="http://schemas.microsoft.com/office/powerpoint/2010/main" val="3600916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isplaying PuttyKeygenerator_005V.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3870767" y="1081836"/>
            <a:ext cx="4450466" cy="4694327"/>
          </a:xfrm>
          <a:prstGeom prst="rect">
            <a:avLst/>
          </a:prstGeom>
        </p:spPr>
      </p:pic>
    </p:spTree>
    <p:extLst>
      <p:ext uri="{BB962C8B-B14F-4D97-AF65-F5344CB8AC3E}">
        <p14:creationId xmlns:p14="http://schemas.microsoft.com/office/powerpoint/2010/main" val="3620387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1993218" cy="3299791"/>
          </a:xfrm>
          <a:prstGeom prst="rect">
            <a:avLst/>
          </a:prstGeom>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347497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9" y="103903"/>
            <a:ext cx="7818782" cy="2599539"/>
          </a:xfrm>
          <a:prstGeom prst="rect">
            <a:avLst/>
          </a:prstGeom>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207681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Implement Images and Disks  (VM storage)</a:t>
            </a:r>
            <a:endParaRPr lang="en-US" dirty="0"/>
          </a:p>
        </p:txBody>
      </p:sp>
    </p:spTree>
    <p:extLst>
      <p:ext uri="{BB962C8B-B14F-4D97-AF65-F5344CB8AC3E}">
        <p14:creationId xmlns:p14="http://schemas.microsoft.com/office/powerpoint/2010/main" val="3930737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430" y="37940"/>
            <a:ext cx="8838095" cy="5352381"/>
          </a:xfrm>
          <a:prstGeom prst="rect">
            <a:avLst/>
          </a:prstGeom>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675383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4278" y="5751443"/>
            <a:ext cx="7248939" cy="861392"/>
          </a:xfrm>
        </p:spPr>
        <p:txBody>
          <a:bodyPr>
            <a:normAutofit fontScale="90000"/>
          </a:bodyPr>
          <a:lstStyle/>
          <a:p>
            <a:r>
              <a:rPr lang="en-IN" sz="1800" b="1" dirty="0" err="1"/>
              <a:t>Ans</a:t>
            </a:r>
            <a:r>
              <a:rPr lang="en-IN" sz="1800" b="1" dirty="0"/>
              <a:t>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37482"/>
            <a:ext cx="11323717" cy="4421265"/>
          </a:xfrm>
          <a:prstGeom prst="rect">
            <a:avLst/>
          </a:prstGeom>
        </p:spPr>
      </p:pic>
      <p:pic>
        <p:nvPicPr>
          <p:cNvPr id="4" name="Picture 3"/>
          <p:cNvPicPr>
            <a:picLocks noChangeAspect="1"/>
          </p:cNvPicPr>
          <p:nvPr/>
        </p:nvPicPr>
        <p:blipFill>
          <a:blip r:embed="rId3"/>
          <a:stretch>
            <a:fillRect/>
          </a:stretch>
        </p:blipFill>
        <p:spPr>
          <a:xfrm>
            <a:off x="0" y="1745146"/>
            <a:ext cx="5473148" cy="2637129"/>
          </a:xfrm>
          <a:prstGeom prst="rect">
            <a:avLst/>
          </a:prstGeom>
        </p:spPr>
      </p:pic>
      <p:sp>
        <p:nvSpPr>
          <p:cNvPr id="7" name="TextBox 6"/>
          <p:cNvSpPr txBox="1"/>
          <p:nvPr/>
        </p:nvSpPr>
        <p:spPr>
          <a:xfrm>
            <a:off x="333954" y="4860235"/>
            <a:ext cx="2991678" cy="369332"/>
          </a:xfrm>
          <a:prstGeom prst="rect">
            <a:avLst/>
          </a:prstGeom>
          <a:solidFill>
            <a:srgbClr val="FFFF00"/>
          </a:solidFill>
        </p:spPr>
        <p:txBody>
          <a:bodyPr wrap="square" rtlCol="0">
            <a:spAutoFit/>
          </a:bodyPr>
          <a:lstStyle/>
          <a:p>
            <a:r>
              <a:rPr lang="en-US" dirty="0" smtClean="0"/>
              <a:t>Latency  Low in local region </a:t>
            </a:r>
            <a:endParaRPr lang="en-US" dirty="0"/>
          </a:p>
        </p:txBody>
      </p:sp>
    </p:spTree>
    <p:extLst>
      <p:ext uri="{BB962C8B-B14F-4D97-AF65-F5344CB8AC3E}">
        <p14:creationId xmlns:p14="http://schemas.microsoft.com/office/powerpoint/2010/main" val="349563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587"/>
            <a:ext cx="12108556" cy="3046178"/>
          </a:xfrm>
          <a:prstGeom prst="rect">
            <a:avLst/>
          </a:prstGeom>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1772746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052" y="298174"/>
            <a:ext cx="11035748" cy="5878789"/>
          </a:xfrm>
        </p:spPr>
        <p:txBody>
          <a:bodyPr>
            <a:normAutofit/>
          </a:bodyPr>
          <a:lstStyle/>
          <a:p>
            <a:r>
              <a:rPr lang="en-US" sz="2000" b="1" dirty="0"/>
              <a:t>Operating system </a:t>
            </a:r>
            <a:r>
              <a:rPr lang="en-US" sz="2000" b="1" dirty="0" smtClean="0"/>
              <a:t>disk- </a:t>
            </a:r>
            <a:r>
              <a:rPr lang="en-US" sz="2000" dirty="0" smtClean="0"/>
              <a:t>Every </a:t>
            </a:r>
            <a:r>
              <a:rPr lang="en-US" sz="2000" dirty="0"/>
              <a:t>virtual machine has one attached operating system disk. It’s registered as a SATA drive and is labeled /</a:t>
            </a:r>
            <a:r>
              <a:rPr lang="en-US" sz="2000" dirty="0" err="1"/>
              <a:t>dev</a:t>
            </a:r>
            <a:r>
              <a:rPr lang="en-US" sz="2000" dirty="0"/>
              <a:t>/</a:t>
            </a:r>
            <a:r>
              <a:rPr lang="en-US" sz="2000" dirty="0" err="1"/>
              <a:t>sda</a:t>
            </a:r>
            <a:r>
              <a:rPr lang="en-US" sz="2000" dirty="0"/>
              <a:t> by default. This disk has a maximum capacity of 1023 gigabytes (GB</a:t>
            </a:r>
            <a:r>
              <a:rPr lang="en-US" sz="2000" dirty="0" smtClean="0"/>
              <a:t>).</a:t>
            </a:r>
          </a:p>
          <a:p>
            <a:endParaRPr lang="en-US" sz="2000" dirty="0"/>
          </a:p>
          <a:p>
            <a:r>
              <a:rPr lang="en-US" sz="2000" b="1" dirty="0"/>
              <a:t>Temporary </a:t>
            </a:r>
            <a:r>
              <a:rPr lang="en-US" sz="2000" b="1" dirty="0" smtClean="0"/>
              <a:t>disk- </a:t>
            </a:r>
            <a:r>
              <a:rPr lang="en-US" sz="2000" dirty="0" smtClean="0"/>
              <a:t>Each </a:t>
            </a:r>
            <a:r>
              <a:rPr lang="en-US" sz="2000" dirty="0"/>
              <a:t>VM contains a temporary disk. The temporary disk provides short-term storage for applications and processes and is intended to only store data such as page or swap files. Data on the temporary disk may be lost during a </a:t>
            </a:r>
            <a:r>
              <a:rPr lang="en-US" sz="2000" dirty="0">
                <a:hlinkClick r:id="rId2"/>
              </a:rPr>
              <a:t>maintenance event</a:t>
            </a:r>
            <a:r>
              <a:rPr lang="en-US" sz="2000" dirty="0"/>
              <a:t> or when you </a:t>
            </a:r>
            <a:r>
              <a:rPr lang="en-US" sz="2000" dirty="0">
                <a:hlinkClick r:id="rId3"/>
              </a:rPr>
              <a:t>redeploy a VM</a:t>
            </a:r>
            <a:r>
              <a:rPr lang="en-US" sz="2000" dirty="0"/>
              <a:t>. </a:t>
            </a:r>
            <a:r>
              <a:rPr lang="en-US" sz="2000" dirty="0">
                <a:solidFill>
                  <a:srgbClr val="FF0000"/>
                </a:solidFill>
              </a:rPr>
              <a:t>During a standard reboot of the VM, the data on the temporary drive should persist.</a:t>
            </a:r>
          </a:p>
          <a:p>
            <a:endParaRPr lang="en-US" sz="2000" dirty="0"/>
          </a:p>
          <a:p>
            <a:r>
              <a:rPr lang="en-US" sz="2000" b="1" dirty="0" smtClean="0"/>
              <a:t>Data Disk </a:t>
            </a:r>
            <a:r>
              <a:rPr lang="en-US" sz="2000" dirty="0" smtClean="0"/>
              <a:t>- </a:t>
            </a:r>
            <a:r>
              <a:rPr lang="en-US" sz="2000" dirty="0"/>
              <a:t>A data disk is a VHD that’s attached to a virtual machine to store application data, or other data you need to keep. Data disks are registered as SCSI </a:t>
            </a:r>
            <a:r>
              <a:rPr lang="en-US" sz="2000" dirty="0" smtClean="0"/>
              <a:t>drives, </a:t>
            </a:r>
            <a:r>
              <a:rPr lang="en-US" sz="2000" dirty="0"/>
              <a:t>A data disk is a VHD that’s attached to a virtual machine to store application data, or other data you need to keep. Data disks are registered as SCSI drives and are labeled with a letter that you choose. Each data disk has a maximum capacity of 1023 GB. The size of the virtual machine determines how many data disks you can attach to it and the type of storage you can use to host the disks.</a:t>
            </a:r>
          </a:p>
        </p:txBody>
      </p:sp>
    </p:spTree>
    <p:extLst>
      <p:ext uri="{BB962C8B-B14F-4D97-AF65-F5344CB8AC3E}">
        <p14:creationId xmlns:p14="http://schemas.microsoft.com/office/powerpoint/2010/main" val="135993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tutorialspoint.com/microsoft_azure/images/disk_cach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061" y="345523"/>
            <a:ext cx="4857750" cy="528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601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2156" y="6334537"/>
            <a:ext cx="7911547" cy="496953"/>
          </a:xfrm>
        </p:spPr>
        <p:txBody>
          <a:bodyPr>
            <a:normAutofit fontScale="90000"/>
          </a:bodyPr>
          <a:lstStyle/>
          <a:p>
            <a:r>
              <a:rPr lang="en-IN" sz="1800" b="1" dirty="0" err="1"/>
              <a:t>Ans</a:t>
            </a:r>
            <a:r>
              <a:rPr lang="en-IN" sz="1800" b="1" dirty="0"/>
              <a:t> =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9980"/>
            <a:ext cx="11330609" cy="6082748"/>
          </a:xfrm>
          <a:prstGeom prst="rect">
            <a:avLst/>
          </a:prstGeom>
        </p:spPr>
      </p:pic>
      <p:sp>
        <p:nvSpPr>
          <p:cNvPr id="6" name="TextBox 5"/>
          <p:cNvSpPr txBox="1"/>
          <p:nvPr/>
        </p:nvSpPr>
        <p:spPr>
          <a:xfrm>
            <a:off x="7957929" y="1394085"/>
            <a:ext cx="2428407" cy="646331"/>
          </a:xfrm>
          <a:prstGeom prst="rect">
            <a:avLst/>
          </a:prstGeom>
          <a:solidFill>
            <a:srgbClr val="FFFF00"/>
          </a:solidFill>
        </p:spPr>
        <p:txBody>
          <a:bodyPr wrap="square" rtlCol="0">
            <a:spAutoFit/>
          </a:bodyPr>
          <a:lstStyle/>
          <a:p>
            <a:r>
              <a:rPr lang="en-US" dirty="0" smtClean="0"/>
              <a:t>The set-</a:t>
            </a:r>
            <a:r>
              <a:rPr lang="en-US" dirty="0" err="1" smtClean="0"/>
              <a:t>Azuredisk</a:t>
            </a:r>
            <a:r>
              <a:rPr lang="en-US" dirty="0" smtClean="0"/>
              <a:t> is for caching setting </a:t>
            </a:r>
            <a:endParaRPr lang="en-US" dirty="0"/>
          </a:p>
        </p:txBody>
      </p:sp>
    </p:spTree>
    <p:extLst>
      <p:ext uri="{BB962C8B-B14F-4D97-AF65-F5344CB8AC3E}">
        <p14:creationId xmlns:p14="http://schemas.microsoft.com/office/powerpoint/2010/main" val="3245666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781" y="228600"/>
            <a:ext cx="11020556" cy="2902226"/>
          </a:xfrm>
          <a:prstGeom prst="rect">
            <a:avLst/>
          </a:prstGeom>
        </p:spPr>
      </p:pic>
      <p:sp>
        <p:nvSpPr>
          <p:cNvPr id="6"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695882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TotalTime>
  <Words>182</Words>
  <Application>Microsoft Office PowerPoint</Application>
  <PresentationFormat>Widescreen</PresentationFormat>
  <Paragraphs>24</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70-533 : Implementing Microsoft Azure Infrastructure Solutions </vt:lpstr>
      <vt:lpstr>70-533 : Implementing Microsoft Azure Infrastructure Solutions</vt:lpstr>
      <vt:lpstr>Implement Images and Disks  (VM storage)</vt:lpstr>
      <vt:lpstr>Ans =   </vt:lpstr>
      <vt:lpstr>PowerPoint Presentation</vt:lpstr>
      <vt:lpstr>PowerPoint Presentation</vt:lpstr>
      <vt:lpstr>PowerPoint Presentation</vt:lpstr>
      <vt:lpstr>Ans =    </vt:lpstr>
      <vt:lpstr>PowerPoint Presentation</vt:lpstr>
      <vt:lpstr>Ans =     </vt:lpstr>
      <vt:lpstr>Perform Configuration Management</vt:lpstr>
      <vt:lpstr>Ans =   </vt:lpstr>
      <vt:lpstr>Ans =   </vt:lpstr>
      <vt:lpstr>PowerPoint Presentation</vt:lpstr>
      <vt:lpstr>PowerPoint Presentation</vt:lpstr>
      <vt:lpstr>PowerPoint Presentation</vt:lpstr>
      <vt:lpstr>Ans =    </vt:lpstr>
      <vt:lpstr>PowerPoint Presentation</vt:lpstr>
      <vt:lpstr>PowerPoint Presentation</vt:lpstr>
      <vt:lpstr>Deploy VM and Workload</vt:lpstr>
      <vt:lpstr>   </vt:lpstr>
      <vt:lpstr>PowerPoint Presentation</vt:lpstr>
      <vt:lpstr>PowerPoint Presentation</vt:lpstr>
      <vt:lpstr>Ans =   </vt:lpstr>
      <vt:lpstr>PowerPoint Presentation</vt:lpstr>
      <vt:lpstr>Ans =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70-533 Implementing Microsoft Azure Infrastructure Solutions </dc:title>
  <dc:creator>Suketu Nayak</dc:creator>
  <cp:lastModifiedBy>Kiran Kumar Tarlada</cp:lastModifiedBy>
  <cp:revision>152</cp:revision>
  <dcterms:created xsi:type="dcterms:W3CDTF">2017-02-16T08:21:52Z</dcterms:created>
  <dcterms:modified xsi:type="dcterms:W3CDTF">2017-04-05T06:21:28Z</dcterms:modified>
</cp:coreProperties>
</file>