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342" r:id="rId4"/>
    <p:sldId id="377" r:id="rId5"/>
    <p:sldId id="364" r:id="rId6"/>
    <p:sldId id="383" r:id="rId7"/>
    <p:sldId id="382" r:id="rId8"/>
    <p:sldId id="363" r:id="rId9"/>
    <p:sldId id="345" r:id="rId10"/>
    <p:sldId id="341" r:id="rId11"/>
    <p:sldId id="316" r:id="rId12"/>
    <p:sldId id="376" r:id="rId13"/>
    <p:sldId id="373" r:id="rId14"/>
    <p:sldId id="371" r:id="rId15"/>
    <p:sldId id="368" r:id="rId16"/>
    <p:sldId id="367" r:id="rId17"/>
    <p:sldId id="358" r:id="rId18"/>
    <p:sldId id="339" r:id="rId19"/>
    <p:sldId id="337" r:id="rId20"/>
    <p:sldId id="320" r:id="rId21"/>
    <p:sldId id="380" r:id="rId22"/>
    <p:sldId id="381" r:id="rId23"/>
    <p:sldId id="370" r:id="rId24"/>
    <p:sldId id="366" r:id="rId25"/>
    <p:sldId id="384" r:id="rId26"/>
    <p:sldId id="365" r:id="rId27"/>
    <p:sldId id="385" r:id="rId28"/>
    <p:sldId id="357" r:id="rId29"/>
    <p:sldId id="340"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1" autoAdjust="0"/>
    <p:restoredTop sz="94660"/>
  </p:normalViewPr>
  <p:slideViewPr>
    <p:cSldViewPr snapToGrid="0">
      <p:cViewPr varScale="1">
        <p:scale>
          <a:sx n="79" d="100"/>
          <a:sy n="79" d="100"/>
        </p:scale>
        <p:origin x="6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2066F-8EB9-4ACE-81A6-A7673BC118F3}" type="datetimeFigureOut">
              <a:rPr lang="en-IN" smtClean="0"/>
              <a:t>09-03-2017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4F540-24E8-4766-BD80-F36DB304376B}" type="slidenum">
              <a:rPr lang="en-IN" smtClean="0"/>
              <a:t>‹#›</a:t>
            </a:fld>
            <a:endParaRPr lang="en-IN"/>
          </a:p>
        </p:txBody>
      </p:sp>
    </p:spTree>
    <p:extLst>
      <p:ext uri="{BB962C8B-B14F-4D97-AF65-F5344CB8AC3E}">
        <p14:creationId xmlns:p14="http://schemas.microsoft.com/office/powerpoint/2010/main" val="307549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09-03-2017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09-03-2017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09-03-2017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09-03-2017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virtual-machines-linux-redeploy-to-new-node?toc=/azure/virtual-machines/linux/toc.json" TargetMode="External"/><Relationship Id="rId2" Type="http://schemas.openxmlformats.org/officeDocument/2006/relationships/hyperlink" Target="https://docs.microsoft.com/en-us/azure/virtual-machines/virtual-machines-linux-manage-availability?toc=/azure/virtual-machines/linux/toc.json#understand-planned-vs-unplanned-mainten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8798"/>
            <a:ext cx="9144000" cy="2387600"/>
          </a:xfrm>
        </p:spPr>
        <p:txBody>
          <a:bodyPr>
            <a:normAutofit fontScale="90000"/>
          </a:bodyPr>
          <a:lstStyle/>
          <a:p>
            <a:r>
              <a:rPr lang="en-IN" b="1" dirty="0"/>
              <a:t>70-533 :</a:t>
            </a:r>
            <a:r>
              <a:rPr lang="en-IN" dirty="0"/>
              <a:t/>
            </a:r>
            <a:br>
              <a:rPr lang="en-IN" dirty="0"/>
            </a:br>
            <a:r>
              <a:rPr lang="fr-FR" b="1" dirty="0"/>
              <a:t>Implementing Microsoft Azure Infrastructure Solutions</a:t>
            </a:r>
            <a:br>
              <a:rPr lang="fr-FR" b="1" dirty="0"/>
            </a:br>
            <a:endParaRPr lang="en-IN"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235" y="5420139"/>
            <a:ext cx="7513982"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34" y="0"/>
            <a:ext cx="11737717" cy="3087757"/>
          </a:xfrm>
          <a:prstGeom prst="rect">
            <a:avLst/>
          </a:prstGeom>
        </p:spPr>
      </p:pic>
      <p:pic>
        <p:nvPicPr>
          <p:cNvPr id="4" name="Picture 3"/>
          <p:cNvPicPr>
            <a:picLocks noChangeAspect="1"/>
          </p:cNvPicPr>
          <p:nvPr/>
        </p:nvPicPr>
        <p:blipFill>
          <a:blip r:embed="rId3"/>
          <a:stretch>
            <a:fillRect/>
          </a:stretch>
        </p:blipFill>
        <p:spPr>
          <a:xfrm>
            <a:off x="162734" y="1239078"/>
            <a:ext cx="4752975" cy="2895600"/>
          </a:xfrm>
          <a:prstGeom prst="rect">
            <a:avLst/>
          </a:prstGeom>
        </p:spPr>
      </p:pic>
      <p:pic>
        <p:nvPicPr>
          <p:cNvPr id="5" name="Picture 4"/>
          <p:cNvPicPr/>
          <p:nvPr/>
        </p:nvPicPr>
        <p:blipFill>
          <a:blip r:embed="rId4"/>
          <a:stretch>
            <a:fillRect/>
          </a:stretch>
        </p:blipFill>
        <p:spPr>
          <a:xfrm>
            <a:off x="5408336" y="3299792"/>
            <a:ext cx="5630725" cy="3392556"/>
          </a:xfrm>
          <a:prstGeom prst="rect">
            <a:avLst/>
          </a:prstGeom>
        </p:spPr>
      </p:pic>
      <p:sp>
        <p:nvSpPr>
          <p:cNvPr id="6" name="TextBox 5"/>
          <p:cNvSpPr txBox="1"/>
          <p:nvPr/>
        </p:nvSpPr>
        <p:spPr>
          <a:xfrm>
            <a:off x="1229193" y="4437089"/>
            <a:ext cx="2295886" cy="2031325"/>
          </a:xfrm>
          <a:prstGeom prst="rect">
            <a:avLst/>
          </a:prstGeom>
          <a:solidFill>
            <a:srgbClr val="FFFF00"/>
          </a:solidFill>
        </p:spPr>
        <p:txBody>
          <a:bodyPr wrap="square" rtlCol="0">
            <a:spAutoFit/>
          </a:bodyPr>
          <a:lstStyle/>
          <a:p>
            <a:r>
              <a:rPr lang="en-US" dirty="0" smtClean="0"/>
              <a:t>The job here is to increase the performance of OS disk to read the data written over data disk  ( as you are writing small files )</a:t>
            </a:r>
            <a:endParaRPr lang="en-US" dirty="0"/>
          </a:p>
        </p:txBody>
      </p:sp>
    </p:spTree>
    <p:extLst>
      <p:ext uri="{BB962C8B-B14F-4D97-AF65-F5344CB8AC3E}">
        <p14:creationId xmlns:p14="http://schemas.microsoft.com/office/powerpoint/2010/main" val="65400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 Configuration Management</a:t>
            </a:r>
            <a:endParaRPr lang="en-US" dirty="0"/>
          </a:p>
        </p:txBody>
      </p:sp>
    </p:spTree>
    <p:extLst>
      <p:ext uri="{BB962C8B-B14F-4D97-AF65-F5344CB8AC3E}">
        <p14:creationId xmlns:p14="http://schemas.microsoft.com/office/powerpoint/2010/main" val="93933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547" y="5751443"/>
            <a:ext cx="712966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1" y="0"/>
            <a:ext cx="11808433" cy="4452730"/>
          </a:xfrm>
          <a:prstGeom prst="rect">
            <a:avLst/>
          </a:prstGeom>
        </p:spPr>
      </p:pic>
      <p:pic>
        <p:nvPicPr>
          <p:cNvPr id="4" name="Picture 3"/>
          <p:cNvPicPr>
            <a:picLocks noChangeAspect="1"/>
          </p:cNvPicPr>
          <p:nvPr/>
        </p:nvPicPr>
        <p:blipFill>
          <a:blip r:embed="rId3"/>
          <a:stretch>
            <a:fillRect/>
          </a:stretch>
        </p:blipFill>
        <p:spPr>
          <a:xfrm>
            <a:off x="162753" y="2226365"/>
            <a:ext cx="4488760" cy="3162082"/>
          </a:xfrm>
          <a:prstGeom prst="rect">
            <a:avLst/>
          </a:prstGeom>
        </p:spPr>
      </p:pic>
      <p:pic>
        <p:nvPicPr>
          <p:cNvPr id="5" name="Picture 4"/>
          <p:cNvPicPr>
            <a:picLocks noChangeAspect="1"/>
          </p:cNvPicPr>
          <p:nvPr/>
        </p:nvPicPr>
        <p:blipFill>
          <a:blip r:embed="rId4"/>
          <a:stretch>
            <a:fillRect/>
          </a:stretch>
        </p:blipFill>
        <p:spPr>
          <a:xfrm>
            <a:off x="6101382" y="2886833"/>
            <a:ext cx="5348495" cy="3830363"/>
          </a:xfrm>
          <a:prstGeom prst="rect">
            <a:avLst/>
          </a:prstGeom>
        </p:spPr>
      </p:pic>
      <p:sp>
        <p:nvSpPr>
          <p:cNvPr id="6" name="TextBox 5"/>
          <p:cNvSpPr txBox="1"/>
          <p:nvPr/>
        </p:nvSpPr>
        <p:spPr>
          <a:xfrm>
            <a:off x="1835932" y="3425253"/>
            <a:ext cx="4197609" cy="1754326"/>
          </a:xfrm>
          <a:prstGeom prst="rect">
            <a:avLst/>
          </a:prstGeom>
          <a:solidFill>
            <a:srgbClr val="FFFF00"/>
          </a:solidFill>
        </p:spPr>
        <p:txBody>
          <a:bodyPr wrap="square" rtlCol="0">
            <a:spAutoFit/>
          </a:bodyPr>
          <a:lstStyle/>
          <a:p>
            <a:r>
              <a:rPr lang="en-US" dirty="0" smtClean="0"/>
              <a:t>Access </a:t>
            </a:r>
            <a:r>
              <a:rPr lang="en-US" dirty="0"/>
              <a:t>control List -The second command updates the ACL object with a rule that permits incoming network traffic only from remote subnet 10.0.0.0/8. </a:t>
            </a:r>
            <a:r>
              <a:rPr lang="en-US" dirty="0" smtClean="0"/>
              <a:t> When we specify on an </a:t>
            </a:r>
            <a:r>
              <a:rPr lang="en-US" dirty="0" err="1" smtClean="0"/>
              <a:t>enpoint</a:t>
            </a:r>
            <a:r>
              <a:rPr lang="en-US" dirty="0" smtClean="0"/>
              <a:t> a </a:t>
            </a:r>
            <a:r>
              <a:rPr lang="en-US" dirty="0" err="1" smtClean="0"/>
              <a:t>portfor</a:t>
            </a:r>
            <a:r>
              <a:rPr lang="en-US" dirty="0" smtClean="0"/>
              <a:t> that ACL get modified to accommodate the data…</a:t>
            </a:r>
            <a:endParaRPr lang="en-US" dirty="0"/>
          </a:p>
        </p:txBody>
      </p:sp>
    </p:spTree>
    <p:extLst>
      <p:ext uri="{BB962C8B-B14F-4D97-AF65-F5344CB8AC3E}">
        <p14:creationId xmlns:p14="http://schemas.microsoft.com/office/powerpoint/2010/main" val="202457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51" y="5751443"/>
            <a:ext cx="10139365"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33" y="-1"/>
            <a:ext cx="11703018" cy="3710609"/>
          </a:xfrm>
          <a:prstGeom prst="rect">
            <a:avLst/>
          </a:prstGeom>
        </p:spPr>
      </p:pic>
      <p:pic>
        <p:nvPicPr>
          <p:cNvPr id="4" name="Picture 3"/>
          <p:cNvPicPr>
            <a:picLocks noChangeAspect="1"/>
          </p:cNvPicPr>
          <p:nvPr/>
        </p:nvPicPr>
        <p:blipFill>
          <a:blip r:embed="rId3"/>
          <a:stretch>
            <a:fillRect/>
          </a:stretch>
        </p:blipFill>
        <p:spPr>
          <a:xfrm>
            <a:off x="100532" y="1470991"/>
            <a:ext cx="9348267" cy="2287576"/>
          </a:xfrm>
          <a:prstGeom prst="rect">
            <a:avLst/>
          </a:prstGeom>
        </p:spPr>
      </p:pic>
      <p:pic>
        <p:nvPicPr>
          <p:cNvPr id="5" name="Picture 4"/>
          <p:cNvPicPr>
            <a:picLocks noChangeAspect="1"/>
          </p:cNvPicPr>
          <p:nvPr/>
        </p:nvPicPr>
        <p:blipFill>
          <a:blip r:embed="rId4"/>
          <a:stretch>
            <a:fillRect/>
          </a:stretch>
        </p:blipFill>
        <p:spPr>
          <a:xfrm>
            <a:off x="2541404" y="4273529"/>
            <a:ext cx="9593953" cy="2507226"/>
          </a:xfrm>
          <a:prstGeom prst="rect">
            <a:avLst/>
          </a:prstGeom>
        </p:spPr>
      </p:pic>
      <p:sp>
        <p:nvSpPr>
          <p:cNvPr id="6" name="TextBox 5"/>
          <p:cNvSpPr txBox="1"/>
          <p:nvPr/>
        </p:nvSpPr>
        <p:spPr>
          <a:xfrm flipH="1">
            <a:off x="535576" y="4441371"/>
            <a:ext cx="1644288" cy="1477328"/>
          </a:xfrm>
          <a:prstGeom prst="rect">
            <a:avLst/>
          </a:prstGeom>
          <a:solidFill>
            <a:srgbClr val="FFFF00"/>
          </a:solidFill>
        </p:spPr>
        <p:txBody>
          <a:bodyPr wrap="square" rtlCol="0">
            <a:spAutoFit/>
          </a:bodyPr>
          <a:lstStyle/>
          <a:p>
            <a:r>
              <a:rPr lang="en-US" dirty="0" err="1" smtClean="0"/>
              <a:t>Runbook</a:t>
            </a:r>
            <a:r>
              <a:rPr lang="en-US" dirty="0" smtClean="0"/>
              <a:t> is a set of task for </a:t>
            </a:r>
            <a:r>
              <a:rPr lang="en-US" dirty="0" err="1" smtClean="0"/>
              <a:t>performingsome</a:t>
            </a:r>
            <a:r>
              <a:rPr lang="en-US" dirty="0" smtClean="0"/>
              <a:t> automated process  </a:t>
            </a:r>
            <a:endParaRPr lang="en-US" dirty="0"/>
          </a:p>
        </p:txBody>
      </p:sp>
    </p:spTree>
    <p:extLst>
      <p:ext uri="{BB962C8B-B14F-4D97-AF65-F5344CB8AC3E}">
        <p14:creationId xmlns:p14="http://schemas.microsoft.com/office/powerpoint/2010/main" val="151532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E</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07"/>
            <a:ext cx="10694504" cy="3681928"/>
          </a:xfrm>
          <a:prstGeom prst="rect">
            <a:avLst/>
          </a:prstGeom>
        </p:spPr>
      </p:pic>
      <p:sp>
        <p:nvSpPr>
          <p:cNvPr id="4" name="TextBox 3"/>
          <p:cNvSpPr txBox="1"/>
          <p:nvPr/>
        </p:nvSpPr>
        <p:spPr>
          <a:xfrm>
            <a:off x="357809" y="3095492"/>
            <a:ext cx="5241472" cy="923330"/>
          </a:xfrm>
          <a:prstGeom prst="rect">
            <a:avLst/>
          </a:prstGeom>
          <a:solidFill>
            <a:srgbClr val="FFFF00"/>
          </a:solidFill>
        </p:spPr>
        <p:txBody>
          <a:bodyPr wrap="square" rtlCol="0">
            <a:spAutoFit/>
          </a:bodyPr>
          <a:lstStyle/>
          <a:p>
            <a:r>
              <a:rPr lang="en-US" dirty="0" smtClean="0"/>
              <a:t> custom script extension is use for post deployment configuration of VM without any administration – the script is downloaded from </a:t>
            </a:r>
            <a:r>
              <a:rPr lang="en-US" dirty="0" err="1" smtClean="0"/>
              <a:t>Github</a:t>
            </a:r>
            <a:r>
              <a:rPr lang="en-US" dirty="0" smtClean="0"/>
              <a:t> and </a:t>
            </a:r>
            <a:r>
              <a:rPr lang="en-US" dirty="0" err="1" smtClean="0"/>
              <a:t>storsage</a:t>
            </a:r>
            <a:r>
              <a:rPr lang="en-US" dirty="0" smtClean="0"/>
              <a:t> ..</a:t>
            </a:r>
            <a:endParaRPr lang="en-US" dirty="0"/>
          </a:p>
        </p:txBody>
      </p:sp>
      <p:sp>
        <p:nvSpPr>
          <p:cNvPr id="5" name="TextBox 4"/>
          <p:cNvSpPr txBox="1"/>
          <p:nvPr/>
        </p:nvSpPr>
        <p:spPr>
          <a:xfrm>
            <a:off x="357809" y="4018822"/>
            <a:ext cx="10931979" cy="1754326"/>
          </a:xfrm>
          <a:prstGeom prst="rect">
            <a:avLst/>
          </a:prstGeom>
          <a:solidFill>
            <a:srgbClr val="FFFF00"/>
          </a:solidFill>
        </p:spPr>
        <p:txBody>
          <a:bodyPr wrap="square" rtlCol="0">
            <a:spAutoFit/>
          </a:bodyPr>
          <a:lstStyle/>
          <a:p>
            <a:r>
              <a:rPr lang="en-US" dirty="0"/>
              <a:t>After you deploy a Virtual Machine you typically need to make some changes before it’s ready to use. This is something you can do manually or you could use Remote PowerShell to automate the configuration of </a:t>
            </a:r>
            <a:r>
              <a:rPr lang="en-US" dirty="0" err="1"/>
              <a:t>yourVM</a:t>
            </a:r>
            <a:r>
              <a:rPr lang="en-US" dirty="0"/>
              <a:t> after deployment for example. But now there’s a third alternative available allowing you customize your VM: the </a:t>
            </a:r>
            <a:r>
              <a:rPr lang="en-US" dirty="0" err="1"/>
              <a:t>CustomScript</a:t>
            </a:r>
            <a:r>
              <a:rPr lang="en-US" dirty="0"/>
              <a:t> extension. This </a:t>
            </a:r>
            <a:r>
              <a:rPr lang="en-US" dirty="0" err="1"/>
              <a:t>CustomScript</a:t>
            </a:r>
            <a:r>
              <a:rPr lang="en-US" dirty="0"/>
              <a:t> extension is executed by the VM Agent and it’s very straightforward: you specify which files it needs to download from your storage account and which file it needs to execute. You can even specify arguments that need to be passed to the script. The only requirement is that you execute a .ps1 file.</a:t>
            </a:r>
          </a:p>
        </p:txBody>
      </p:sp>
    </p:spTree>
    <p:extLst>
      <p:ext uri="{BB962C8B-B14F-4D97-AF65-F5344CB8AC3E}">
        <p14:creationId xmlns:p14="http://schemas.microsoft.com/office/powerpoint/2010/main" val="273109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751443"/>
            <a:ext cx="11635408" cy="861392"/>
          </a:xfrm>
        </p:spPr>
        <p:txBody>
          <a:bodyPr>
            <a:normAutofit fontScale="90000"/>
          </a:bodyPr>
          <a:lstStyle/>
          <a:p>
            <a:r>
              <a:rPr lang="en-IN" sz="1800" b="1" dirty="0" err="1"/>
              <a:t>Ans</a:t>
            </a:r>
            <a:r>
              <a:rPr lang="en-IN" sz="1800" b="1" dirty="0"/>
              <a:t> =B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304922"/>
            <a:ext cx="8627165" cy="3099223"/>
          </a:xfrm>
          <a:prstGeom prst="rect">
            <a:avLst/>
          </a:prstGeom>
        </p:spPr>
      </p:pic>
      <p:sp>
        <p:nvSpPr>
          <p:cNvPr id="3" name="TextBox 2"/>
          <p:cNvSpPr txBox="1"/>
          <p:nvPr/>
        </p:nvSpPr>
        <p:spPr>
          <a:xfrm>
            <a:off x="3159578" y="4163786"/>
            <a:ext cx="7315201" cy="923330"/>
          </a:xfrm>
          <a:prstGeom prst="rect">
            <a:avLst/>
          </a:prstGeom>
          <a:solidFill>
            <a:srgbClr val="FFFF00"/>
          </a:solidFill>
        </p:spPr>
        <p:txBody>
          <a:bodyPr wrap="square" rtlCol="0">
            <a:spAutoFit/>
          </a:bodyPr>
          <a:lstStyle/>
          <a:p>
            <a:r>
              <a:rPr lang="en-US" dirty="0" smtClean="0"/>
              <a:t>setup command.cmd bath file ? If you want to create </a:t>
            </a:r>
            <a:r>
              <a:rPr lang="en-US" dirty="0" err="1" smtClean="0"/>
              <a:t>aphache</a:t>
            </a:r>
            <a:r>
              <a:rPr lang="en-US" dirty="0" smtClean="0"/>
              <a:t> server then custom script extension will work but if you want every day you want start a service of apache server etc… you need setupcoimplete.cmd </a:t>
            </a:r>
            <a:endParaRPr lang="en-US" dirty="0"/>
          </a:p>
        </p:txBody>
      </p:sp>
    </p:spTree>
    <p:extLst>
      <p:ext uri="{BB962C8B-B14F-4D97-AF65-F5344CB8AC3E}">
        <p14:creationId xmlns:p14="http://schemas.microsoft.com/office/powerpoint/2010/main" val="428873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6395" y="5751443"/>
            <a:ext cx="1696822" cy="861392"/>
          </a:xfrm>
        </p:spPr>
        <p:txBody>
          <a:bodyPr>
            <a:normAutofit fontScale="90000"/>
          </a:bodyPr>
          <a:lstStyle/>
          <a:p>
            <a:r>
              <a:rPr lang="en-IN" sz="1800" b="1" dirty="0" err="1"/>
              <a:t>Ans</a:t>
            </a:r>
            <a:r>
              <a:rPr lang="en-IN" sz="1800" b="1" dirty="0"/>
              <a:t> =E</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4" y="187315"/>
            <a:ext cx="11888143" cy="3138981"/>
          </a:xfrm>
          <a:prstGeom prst="rect">
            <a:avLst/>
          </a:prstGeom>
        </p:spPr>
      </p:pic>
      <p:sp>
        <p:nvSpPr>
          <p:cNvPr id="4" name="Rectangle 1"/>
          <p:cNvSpPr>
            <a:spLocks noChangeArrowheads="1"/>
          </p:cNvSpPr>
          <p:nvPr/>
        </p:nvSpPr>
        <p:spPr bwMode="auto">
          <a:xfrm>
            <a:off x="105074" y="431026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Add-</a:t>
            </a:r>
            <a:r>
              <a:rPr kumimoji="0" lang="en-US" sz="1600" b="1"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AzureVhd</a:t>
            </a:r>
            <a:endParaRPr kumimoji="0" lang="en-US" sz="16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[This topic is pre-release documentation and is subject to change in future releases. Blank topics are included as placeholders.]</a:t>
            </a:r>
            <a:endParaRPr kumimoji="0" lang="en-US" sz="12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Add-</a:t>
            </a:r>
            <a:r>
              <a:rPr kumimoji="0" lang="en-US" sz="1200" b="1"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AzureVhd</a:t>
            </a:r>
            <a:endParaRPr kumimoji="0" lang="en-US" sz="12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Uploads a virtual hard disk (in .</a:t>
            </a:r>
            <a:r>
              <a:rPr kumimoji="0" lang="en-US" sz="900" b="0"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vhd</a:t>
            </a:r>
            <a:r>
              <a:rPr kumimoji="0" 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file format) from an on-premises virtual machine to a blob in a cloud storage account in Azure.</a:t>
            </a:r>
            <a:endParaRPr kumimoji="0" lang="en-US" sz="12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Parameter Set: </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Vhd</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Add-</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AzureVhd</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[-Destination] &lt;Uri&gt; [-</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LocalFilePath</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&lt;</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FileInfo</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&gt; [[-</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NumberOfUploaderThreads</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&lt;Int32&gt; ] [[-</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BaseImageUriToPatch</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&lt;Uri&gt; ] [[-</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OverWrite</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&lt;</a:t>
            </a:r>
            <a:r>
              <a:rPr kumimoji="0" lang="en-US" sz="1000" b="0"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CommonParameters</a:t>
            </a:r>
            <a:r>
              <a:rPr kumimoji="0" lang="en-US" sz="1000" b="0"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&gt;]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53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096" y="6188765"/>
            <a:ext cx="8362121" cy="42407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52240" cy="5777948"/>
          </a:xfrm>
          <a:prstGeom prst="rect">
            <a:avLst/>
          </a:prstGeom>
        </p:spPr>
      </p:pic>
      <p:pic>
        <p:nvPicPr>
          <p:cNvPr id="4" name="Picture 3"/>
          <p:cNvPicPr>
            <a:picLocks noChangeAspect="1"/>
          </p:cNvPicPr>
          <p:nvPr/>
        </p:nvPicPr>
        <p:blipFill>
          <a:blip r:embed="rId3"/>
          <a:stretch>
            <a:fillRect/>
          </a:stretch>
        </p:blipFill>
        <p:spPr>
          <a:xfrm>
            <a:off x="4957553" y="4253948"/>
            <a:ext cx="7194687" cy="2584171"/>
          </a:xfrm>
          <a:prstGeom prst="rect">
            <a:avLst/>
          </a:prstGeom>
        </p:spPr>
      </p:pic>
    </p:spTree>
    <p:extLst>
      <p:ext uri="{BB962C8B-B14F-4D97-AF65-F5344CB8AC3E}">
        <p14:creationId xmlns:p14="http://schemas.microsoft.com/office/powerpoint/2010/main" val="17097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23" y="4162839"/>
            <a:ext cx="11635408" cy="1192696"/>
          </a:xfrm>
        </p:spPr>
        <p:txBody>
          <a:bodyPr>
            <a:normAutofit fontScale="90000"/>
          </a:bodyPr>
          <a:lstStyle/>
          <a:p>
            <a:r>
              <a:rPr lang="en-IN" sz="1800" b="1" dirty="0" err="1"/>
              <a:t>Ans</a:t>
            </a:r>
            <a:r>
              <a:rPr lang="en-IN" sz="1800" b="1" dirty="0"/>
              <a:t> =  </a:t>
            </a:r>
            <a:r>
              <a:rPr lang="en-IN" sz="1800" b="1" dirty="0" smtClean="0"/>
              <a:t>D</a:t>
            </a:r>
            <a:br>
              <a:rPr lang="en-IN" sz="1800" b="1" dirty="0" smtClean="0"/>
            </a:br>
            <a:r>
              <a:rPr lang="en-IN" sz="1800" b="1" dirty="0"/>
              <a:t/>
            </a:r>
            <a:br>
              <a:rPr lang="en-IN" sz="1800" b="1" dirty="0"/>
            </a:br>
            <a:r>
              <a:rPr lang="en-IN" sz="1800" b="1" dirty="0"/>
              <a:t>New-</a:t>
            </a:r>
            <a:r>
              <a:rPr lang="en-IN" sz="1800" b="1" dirty="0" err="1"/>
              <a:t>AzureQuickVM</a:t>
            </a:r>
            <a:r>
              <a:rPr lang="en-IN" sz="1800" b="1" dirty="0"/>
              <a:t> uses for existing service. </a:t>
            </a:r>
            <a:br>
              <a:rPr lang="en-IN" sz="1800" b="1" dirty="0"/>
            </a:br>
            <a:r>
              <a:rPr lang="en-US" sz="1800" b="1" dirty="0" smtClean="0"/>
              <a:t>The </a:t>
            </a:r>
            <a:r>
              <a:rPr lang="en-US" sz="1800" b="1" dirty="0"/>
              <a:t>New-</a:t>
            </a:r>
            <a:r>
              <a:rPr lang="en-US" sz="1800" b="1" dirty="0" err="1"/>
              <a:t>AzureQuickVM</a:t>
            </a:r>
            <a:r>
              <a:rPr lang="en-US" sz="1800" b="1" dirty="0"/>
              <a:t> </a:t>
            </a:r>
            <a:r>
              <a:rPr lang="en-US" sz="1800" b="1" dirty="0" err="1"/>
              <a:t>cmdlet</a:t>
            </a:r>
            <a:r>
              <a:rPr lang="en-US" sz="1800" b="1" dirty="0"/>
              <a:t> sets the configuration for a new virtual machine and creates the virtual machine. You can create a new Azure service for the virtual machine by specifying either the Location or </a:t>
            </a:r>
            <a:r>
              <a:rPr lang="en-US" sz="1800" b="1" dirty="0" err="1"/>
              <a:t>AffinityGroup</a:t>
            </a:r>
            <a:r>
              <a:rPr lang="en-US" sz="1800" b="1" dirty="0"/>
              <a:t> parameters, or deploy the new virtual </a:t>
            </a:r>
            <a:r>
              <a:rPr lang="en-US" sz="1800" b="1" i="1" u="sng" dirty="0"/>
              <a:t>machine into an </a:t>
            </a:r>
            <a:r>
              <a:rPr lang="en-US" sz="1800" b="1" i="1" u="sng" dirty="0" smtClean="0"/>
              <a:t>existing service. ( cloud service)</a:t>
            </a:r>
            <a:r>
              <a:rPr lang="en-US" sz="1800" b="1" i="1" u="sng" dirty="0"/>
              <a:t/>
            </a:r>
            <a:br>
              <a:rPr lang="en-US" sz="1800" b="1" i="1" u="sng" dirty="0"/>
            </a:br>
            <a:endParaRPr lang="en-IN" sz="1800" b="1"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733"/>
            <a:ext cx="11335389" cy="4416229"/>
          </a:xfrm>
          <a:prstGeom prst="rect">
            <a:avLst/>
          </a:prstGeom>
        </p:spPr>
      </p:pic>
      <p:pic>
        <p:nvPicPr>
          <p:cNvPr id="4" name="Picture 3"/>
          <p:cNvPicPr>
            <a:picLocks noChangeAspect="1"/>
          </p:cNvPicPr>
          <p:nvPr/>
        </p:nvPicPr>
        <p:blipFill>
          <a:blip r:embed="rId3"/>
          <a:stretch>
            <a:fillRect/>
          </a:stretch>
        </p:blipFill>
        <p:spPr>
          <a:xfrm>
            <a:off x="2934125" y="1057062"/>
            <a:ext cx="7413462" cy="3643727"/>
          </a:xfrm>
          <a:prstGeom prst="rect">
            <a:avLst/>
          </a:prstGeom>
        </p:spPr>
      </p:pic>
    </p:spTree>
    <p:extLst>
      <p:ext uri="{BB962C8B-B14F-4D97-AF65-F5344CB8AC3E}">
        <p14:creationId xmlns:p14="http://schemas.microsoft.com/office/powerpoint/2010/main" val="286820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82" y="148997"/>
            <a:ext cx="11220627" cy="4953681"/>
          </a:xfrm>
          <a:prstGeom prst="rect">
            <a:avLst/>
          </a:prstGeom>
        </p:spPr>
      </p:pic>
      <p:sp>
        <p:nvSpPr>
          <p:cNvPr id="3" name="Title 1"/>
          <p:cNvSpPr>
            <a:spLocks noGrp="1"/>
          </p:cNvSpPr>
          <p:nvPr>
            <p:ph type="title"/>
          </p:nvPr>
        </p:nvSpPr>
        <p:spPr>
          <a:xfrm>
            <a:off x="338640" y="4515915"/>
            <a:ext cx="11605591" cy="781878"/>
          </a:xfrm>
        </p:spPr>
        <p:txBody>
          <a:bodyPr>
            <a:normAutofit fontScale="90000"/>
          </a:bodyPr>
          <a:lstStyle/>
          <a:p>
            <a:r>
              <a:rPr lang="en-IN" sz="1800" b="1" dirty="0" err="1"/>
              <a:t>Ans</a:t>
            </a:r>
            <a:r>
              <a:rPr lang="en-IN" sz="1800" b="1" dirty="0"/>
              <a:t> – C</a:t>
            </a:r>
            <a:br>
              <a:rPr lang="en-IN" sz="1800" b="1" dirty="0"/>
            </a:br>
            <a:r>
              <a:rPr lang="en-IN" sz="1800" b="1" dirty="0"/>
              <a:t/>
            </a:r>
            <a:br>
              <a:rPr lang="en-IN" sz="1800" b="1" dirty="0"/>
            </a:br>
            <a:r>
              <a:rPr lang="en-IN" sz="1800" b="1" dirty="0" smtClean="0"/>
              <a:t>Background Info – it is utility to display the server information like IP and disk space  on desktop as a wall paper and VM access ill help you to changes the login credentials. Remember you are uploading the VM to the Azure and not Provisioning the VM..</a:t>
            </a:r>
            <a:endParaRPr lang="en-IN" sz="1800" b="1" dirty="0"/>
          </a:p>
        </p:txBody>
      </p:sp>
    </p:spTree>
    <p:extLst>
      <p:ext uri="{BB962C8B-B14F-4D97-AF65-F5344CB8AC3E}">
        <p14:creationId xmlns:p14="http://schemas.microsoft.com/office/powerpoint/2010/main" val="108238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365125"/>
            <a:ext cx="11449878" cy="734805"/>
          </a:xfrm>
        </p:spPr>
        <p:txBody>
          <a:bodyPr>
            <a:normAutofit fontScale="90000"/>
          </a:bodyPr>
          <a:lstStyle/>
          <a:p>
            <a:pPr algn="ctr"/>
            <a:r>
              <a:rPr lang="fr-FR" b="1" dirty="0"/>
              <a:t>70-533 : Implementing Microsoft Azure Infrastructure Solutions</a:t>
            </a:r>
            <a:endParaRPr lang="en-IN" dirty="0"/>
          </a:p>
        </p:txBody>
      </p:sp>
      <p:pic>
        <p:nvPicPr>
          <p:cNvPr id="4" name="Picture 3"/>
          <p:cNvPicPr>
            <a:picLocks noChangeAspect="1"/>
          </p:cNvPicPr>
          <p:nvPr/>
        </p:nvPicPr>
        <p:blipFill>
          <a:blip r:embed="rId2"/>
          <a:stretch>
            <a:fillRect/>
          </a:stretch>
        </p:blipFill>
        <p:spPr>
          <a:xfrm>
            <a:off x="1658178" y="1386922"/>
            <a:ext cx="8875643" cy="4748549"/>
          </a:xfrm>
          <a:prstGeom prst="rect">
            <a:avLst/>
          </a:prstGeom>
        </p:spPr>
      </p:pic>
    </p:spTree>
    <p:extLst>
      <p:ext uri="{BB962C8B-B14F-4D97-AF65-F5344CB8AC3E}">
        <p14:creationId xmlns:p14="http://schemas.microsoft.com/office/powerpoint/2010/main" val="319347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 VM and Workload</a:t>
            </a:r>
            <a:endParaRPr lang="en-US" dirty="0"/>
          </a:p>
        </p:txBody>
      </p:sp>
    </p:spTree>
    <p:extLst>
      <p:ext uri="{BB962C8B-B14F-4D97-AF65-F5344CB8AC3E}">
        <p14:creationId xmlns:p14="http://schemas.microsoft.com/office/powerpoint/2010/main" val="29890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99" y="88112"/>
            <a:ext cx="9600000" cy="44527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347" y="3661545"/>
            <a:ext cx="5102087" cy="3195077"/>
          </a:xfrm>
          <a:prstGeom prst="rect">
            <a:avLst/>
          </a:prstGeom>
        </p:spPr>
      </p:pic>
    </p:spTree>
    <p:extLst>
      <p:ext uri="{BB962C8B-B14F-4D97-AF65-F5344CB8AC3E}">
        <p14:creationId xmlns:p14="http://schemas.microsoft.com/office/powerpoint/2010/main" val="415918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8265" y="946081"/>
            <a:ext cx="7099231" cy="4532677"/>
          </a:xfrm>
          <a:prstGeom prst="rect">
            <a:avLst/>
          </a:prstGeom>
        </p:spPr>
      </p:pic>
    </p:spTree>
    <p:extLst>
      <p:ext uri="{BB962C8B-B14F-4D97-AF65-F5344CB8AC3E}">
        <p14:creationId xmlns:p14="http://schemas.microsoft.com/office/powerpoint/2010/main" val="87118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A &amp; C &amp; E</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3" y="136006"/>
            <a:ext cx="11026753" cy="3740524"/>
          </a:xfrm>
          <a:prstGeom prst="rect">
            <a:avLst/>
          </a:prstGeom>
        </p:spPr>
      </p:pic>
      <p:sp>
        <p:nvSpPr>
          <p:cNvPr id="4" name="TextBox 3"/>
          <p:cNvSpPr txBox="1"/>
          <p:nvPr/>
        </p:nvSpPr>
        <p:spPr>
          <a:xfrm flipH="1">
            <a:off x="3624376" y="4275971"/>
            <a:ext cx="6026161" cy="1200329"/>
          </a:xfrm>
          <a:prstGeom prst="rect">
            <a:avLst/>
          </a:prstGeom>
          <a:solidFill>
            <a:srgbClr val="FFC000"/>
          </a:solidFill>
        </p:spPr>
        <p:txBody>
          <a:bodyPr wrap="square" rtlCol="0">
            <a:spAutoFit/>
          </a:bodyPr>
          <a:lstStyle/>
          <a:p>
            <a:r>
              <a:rPr lang="en-US" dirty="0" smtClean="0"/>
              <a:t>1) VHD is only supported on cloud</a:t>
            </a:r>
          </a:p>
          <a:p>
            <a:r>
              <a:rPr lang="en-US" dirty="0" smtClean="0"/>
              <a:t>2) Windows server 2008 </a:t>
            </a:r>
            <a:r>
              <a:rPr lang="en-US" dirty="0" err="1" smtClean="0"/>
              <a:t>Rs</a:t>
            </a:r>
            <a:r>
              <a:rPr lang="en-US" dirty="0" smtClean="0"/>
              <a:t> or Higher </a:t>
            </a:r>
          </a:p>
          <a:p>
            <a:r>
              <a:rPr lang="en-US" dirty="0" smtClean="0"/>
              <a:t>3) </a:t>
            </a:r>
            <a:r>
              <a:rPr lang="en-US" dirty="0" err="1" smtClean="0"/>
              <a:t>WAlinuxAgent</a:t>
            </a:r>
            <a:r>
              <a:rPr lang="en-US" dirty="0" smtClean="0"/>
              <a:t> should be installed on Linus disc image that are build to run on Azure Environment </a:t>
            </a:r>
            <a:endParaRPr lang="en-US" dirty="0"/>
          </a:p>
        </p:txBody>
      </p:sp>
    </p:spTree>
    <p:extLst>
      <p:ext uri="{BB962C8B-B14F-4D97-AF65-F5344CB8AC3E}">
        <p14:creationId xmlns:p14="http://schemas.microsoft.com/office/powerpoint/2010/main" val="228621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219" y="5751443"/>
            <a:ext cx="7796998"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032"/>
            <a:ext cx="11407307" cy="4098672"/>
          </a:xfrm>
          <a:prstGeom prst="rect">
            <a:avLst/>
          </a:prstGeom>
        </p:spPr>
      </p:pic>
      <p:pic>
        <p:nvPicPr>
          <p:cNvPr id="4" name="Picture 3"/>
          <p:cNvPicPr>
            <a:picLocks noChangeAspect="1"/>
          </p:cNvPicPr>
          <p:nvPr/>
        </p:nvPicPr>
        <p:blipFill>
          <a:blip r:embed="rId3"/>
          <a:stretch>
            <a:fillRect/>
          </a:stretch>
        </p:blipFill>
        <p:spPr>
          <a:xfrm>
            <a:off x="-1" y="1721954"/>
            <a:ext cx="6191250" cy="2857500"/>
          </a:xfrm>
          <a:prstGeom prst="rect">
            <a:avLst/>
          </a:prstGeom>
        </p:spPr>
      </p:pic>
      <p:pic>
        <p:nvPicPr>
          <p:cNvPr id="5" name="Picture 4"/>
          <p:cNvPicPr>
            <a:picLocks noChangeAspect="1"/>
          </p:cNvPicPr>
          <p:nvPr/>
        </p:nvPicPr>
        <p:blipFill>
          <a:blip r:embed="rId4"/>
          <a:stretch>
            <a:fillRect/>
          </a:stretch>
        </p:blipFill>
        <p:spPr>
          <a:xfrm>
            <a:off x="4856922" y="3822010"/>
            <a:ext cx="6400800" cy="2790825"/>
          </a:xfrm>
          <a:prstGeom prst="rect">
            <a:avLst/>
          </a:prstGeom>
        </p:spPr>
      </p:pic>
    </p:spTree>
    <p:extLst>
      <p:ext uri="{BB962C8B-B14F-4D97-AF65-F5344CB8AC3E}">
        <p14:creationId xmlns:p14="http://schemas.microsoft.com/office/powerpoint/2010/main" val="30622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isplaying 333333333 Backup Vaul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isplaying 333333333 Backup Vaul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363993" y="411218"/>
            <a:ext cx="5464013" cy="6035563"/>
          </a:xfrm>
          <a:prstGeom prst="rect">
            <a:avLst/>
          </a:prstGeom>
        </p:spPr>
      </p:pic>
    </p:spTree>
    <p:extLst>
      <p:ext uri="{BB962C8B-B14F-4D97-AF65-F5344CB8AC3E}">
        <p14:creationId xmlns:p14="http://schemas.microsoft.com/office/powerpoint/2010/main" val="179171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25" y="145973"/>
            <a:ext cx="8726784" cy="4436005"/>
          </a:xfrm>
          <a:prstGeom prst="rect">
            <a:avLst/>
          </a:prstGeom>
        </p:spPr>
      </p:pic>
      <p:pic>
        <p:nvPicPr>
          <p:cNvPr id="4" name="Picture 3"/>
          <p:cNvPicPr>
            <a:picLocks noChangeAspect="1"/>
          </p:cNvPicPr>
          <p:nvPr/>
        </p:nvPicPr>
        <p:blipFill>
          <a:blip r:embed="rId3"/>
          <a:stretch>
            <a:fillRect/>
          </a:stretch>
        </p:blipFill>
        <p:spPr>
          <a:xfrm>
            <a:off x="7590183" y="4260160"/>
            <a:ext cx="4114800" cy="2047875"/>
          </a:xfrm>
          <a:prstGeom prst="rect">
            <a:avLst/>
          </a:prstGeom>
        </p:spPr>
      </p:pic>
      <p:sp>
        <p:nvSpPr>
          <p:cNvPr id="5" name="TextBox 4"/>
          <p:cNvSpPr txBox="1"/>
          <p:nvPr/>
        </p:nvSpPr>
        <p:spPr>
          <a:xfrm>
            <a:off x="357809" y="4822432"/>
            <a:ext cx="6944140" cy="369332"/>
          </a:xfrm>
          <a:prstGeom prst="rect">
            <a:avLst/>
          </a:prstGeom>
          <a:solidFill>
            <a:srgbClr val="FFFF00"/>
          </a:solidFill>
        </p:spPr>
        <p:txBody>
          <a:bodyPr wrap="square" rtlCol="0">
            <a:spAutoFit/>
          </a:bodyPr>
          <a:lstStyle/>
          <a:p>
            <a:r>
              <a:rPr lang="en-US" dirty="0" smtClean="0"/>
              <a:t>The Authentication Type is not selected for User name and password.</a:t>
            </a:r>
            <a:endParaRPr lang="en-US" dirty="0"/>
          </a:p>
        </p:txBody>
      </p:sp>
    </p:spTree>
    <p:extLst>
      <p:ext uri="{BB962C8B-B14F-4D97-AF65-F5344CB8AC3E}">
        <p14:creationId xmlns:p14="http://schemas.microsoft.com/office/powerpoint/2010/main" val="36009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isplaying PuttyKeygenerator_005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870767" y="1081836"/>
            <a:ext cx="4450466" cy="4694327"/>
          </a:xfrm>
          <a:prstGeom prst="rect">
            <a:avLst/>
          </a:prstGeom>
        </p:spPr>
      </p:pic>
    </p:spTree>
    <p:extLst>
      <p:ext uri="{BB962C8B-B14F-4D97-AF65-F5344CB8AC3E}">
        <p14:creationId xmlns:p14="http://schemas.microsoft.com/office/powerpoint/2010/main" val="3620387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B</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993218" cy="3299791"/>
          </a:xfrm>
          <a:prstGeom prst="rect">
            <a:avLst/>
          </a:prstGeom>
        </p:spPr>
      </p:pic>
    </p:spTree>
    <p:extLst>
      <p:ext uri="{BB962C8B-B14F-4D97-AF65-F5344CB8AC3E}">
        <p14:creationId xmlns:p14="http://schemas.microsoft.com/office/powerpoint/2010/main" val="334749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03903"/>
            <a:ext cx="7818782" cy="2599539"/>
          </a:xfrm>
          <a:prstGeom prst="rect">
            <a:avLst/>
          </a:prstGeom>
        </p:spPr>
      </p:pic>
    </p:spTree>
    <p:extLst>
      <p:ext uri="{BB962C8B-B14F-4D97-AF65-F5344CB8AC3E}">
        <p14:creationId xmlns:p14="http://schemas.microsoft.com/office/powerpoint/2010/main" val="220768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 Images and Disks  (VM storage)</a:t>
            </a:r>
            <a:endParaRPr lang="en-US" dirty="0"/>
          </a:p>
        </p:txBody>
      </p:sp>
    </p:spTree>
    <p:extLst>
      <p:ext uri="{BB962C8B-B14F-4D97-AF65-F5344CB8AC3E}">
        <p14:creationId xmlns:p14="http://schemas.microsoft.com/office/powerpoint/2010/main" val="3930737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6" y="5883965"/>
            <a:ext cx="11635408" cy="728870"/>
          </a:xfrm>
        </p:spPr>
        <p:txBody>
          <a:bodyPr>
            <a:normAutofit fontScale="90000"/>
          </a:bodyPr>
          <a:lstStyle/>
          <a:p>
            <a:r>
              <a:rPr lang="en-IN" sz="1800" b="1" dirty="0" err="1"/>
              <a:t>Ans</a:t>
            </a:r>
            <a:r>
              <a:rPr lang="en-IN" sz="1800" b="1" dirty="0"/>
              <a:t> = A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430" y="37940"/>
            <a:ext cx="8838095" cy="5352381"/>
          </a:xfrm>
          <a:prstGeom prst="rect">
            <a:avLst/>
          </a:prstGeom>
        </p:spPr>
      </p:pic>
      <p:sp>
        <p:nvSpPr>
          <p:cNvPr id="4" name="TextBox 3"/>
          <p:cNvSpPr txBox="1"/>
          <p:nvPr/>
        </p:nvSpPr>
        <p:spPr>
          <a:xfrm>
            <a:off x="4353339" y="4959626"/>
            <a:ext cx="4273826" cy="646331"/>
          </a:xfrm>
          <a:prstGeom prst="rect">
            <a:avLst/>
          </a:prstGeom>
          <a:solidFill>
            <a:srgbClr val="FFFF00"/>
          </a:solidFill>
        </p:spPr>
        <p:txBody>
          <a:bodyPr wrap="square" rtlCol="0">
            <a:spAutoFit/>
          </a:bodyPr>
          <a:lstStyle/>
          <a:p>
            <a:r>
              <a:rPr lang="en-US" dirty="0" smtClean="0"/>
              <a:t>The Subscription is already there so no need to Select and not set  </a:t>
            </a:r>
            <a:endParaRPr lang="en-US" dirty="0"/>
          </a:p>
        </p:txBody>
      </p:sp>
    </p:spTree>
    <p:extLst>
      <p:ext uri="{BB962C8B-B14F-4D97-AF65-F5344CB8AC3E}">
        <p14:creationId xmlns:p14="http://schemas.microsoft.com/office/powerpoint/2010/main" val="267538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278" y="5751443"/>
            <a:ext cx="724893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7482"/>
            <a:ext cx="11323717" cy="4421265"/>
          </a:xfrm>
          <a:prstGeom prst="rect">
            <a:avLst/>
          </a:prstGeom>
        </p:spPr>
      </p:pic>
      <p:pic>
        <p:nvPicPr>
          <p:cNvPr id="4" name="Picture 3"/>
          <p:cNvPicPr>
            <a:picLocks noChangeAspect="1"/>
          </p:cNvPicPr>
          <p:nvPr/>
        </p:nvPicPr>
        <p:blipFill>
          <a:blip r:embed="rId3"/>
          <a:stretch>
            <a:fillRect/>
          </a:stretch>
        </p:blipFill>
        <p:spPr>
          <a:xfrm>
            <a:off x="0" y="1745146"/>
            <a:ext cx="5473148" cy="2637129"/>
          </a:xfrm>
          <a:prstGeom prst="rect">
            <a:avLst/>
          </a:prstGeom>
        </p:spPr>
      </p:pic>
      <p:pic>
        <p:nvPicPr>
          <p:cNvPr id="5" name="Picture 4"/>
          <p:cNvPicPr>
            <a:picLocks noChangeAspect="1"/>
          </p:cNvPicPr>
          <p:nvPr/>
        </p:nvPicPr>
        <p:blipFill>
          <a:blip r:embed="rId4"/>
          <a:stretch>
            <a:fillRect/>
          </a:stretch>
        </p:blipFill>
        <p:spPr>
          <a:xfrm>
            <a:off x="5473148" y="3856383"/>
            <a:ext cx="6718852" cy="3001617"/>
          </a:xfrm>
          <a:prstGeom prst="rect">
            <a:avLst/>
          </a:prstGeom>
        </p:spPr>
      </p:pic>
      <p:sp>
        <p:nvSpPr>
          <p:cNvPr id="7" name="TextBox 6"/>
          <p:cNvSpPr txBox="1"/>
          <p:nvPr/>
        </p:nvSpPr>
        <p:spPr>
          <a:xfrm>
            <a:off x="333954" y="4860235"/>
            <a:ext cx="2991678" cy="369332"/>
          </a:xfrm>
          <a:prstGeom prst="rect">
            <a:avLst/>
          </a:prstGeom>
          <a:solidFill>
            <a:srgbClr val="FFFF00"/>
          </a:solidFill>
        </p:spPr>
        <p:txBody>
          <a:bodyPr wrap="square" rtlCol="0">
            <a:spAutoFit/>
          </a:bodyPr>
          <a:lstStyle/>
          <a:p>
            <a:r>
              <a:rPr lang="en-US" dirty="0" smtClean="0"/>
              <a:t>Latency  Low in local region </a:t>
            </a:r>
            <a:endParaRPr lang="en-US" dirty="0"/>
          </a:p>
        </p:txBody>
      </p:sp>
    </p:spTree>
    <p:extLst>
      <p:ext uri="{BB962C8B-B14F-4D97-AF65-F5344CB8AC3E}">
        <p14:creationId xmlns:p14="http://schemas.microsoft.com/office/powerpoint/2010/main" val="34956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a:t> = A &amp; D </a:t>
            </a:r>
            <a:r>
              <a:rPr lang="en-IN" sz="1800" b="1" dirty="0"/>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587"/>
            <a:ext cx="12108556" cy="3046178"/>
          </a:xfrm>
          <a:prstGeom prst="rect">
            <a:avLst/>
          </a:prstGeom>
        </p:spPr>
      </p:pic>
      <p:sp>
        <p:nvSpPr>
          <p:cNvPr id="4" name="TextBox 3"/>
          <p:cNvSpPr txBox="1"/>
          <p:nvPr/>
        </p:nvSpPr>
        <p:spPr>
          <a:xfrm>
            <a:off x="4015409" y="3766930"/>
            <a:ext cx="6808304" cy="1754326"/>
          </a:xfrm>
          <a:prstGeom prst="rect">
            <a:avLst/>
          </a:prstGeom>
          <a:noFill/>
        </p:spPr>
        <p:txBody>
          <a:bodyPr wrap="square" rtlCol="0">
            <a:spAutoFit/>
          </a:bodyPr>
          <a:lstStyle/>
          <a:p>
            <a:r>
              <a:rPr lang="en-US" dirty="0" smtClean="0"/>
              <a:t>1) Disks </a:t>
            </a:r>
            <a:r>
              <a:rPr lang="en-US" dirty="0"/>
              <a:t>used by </a:t>
            </a:r>
            <a:r>
              <a:rPr lang="en-US" dirty="0" smtClean="0"/>
              <a:t>VMs- </a:t>
            </a:r>
            <a:r>
              <a:rPr lang="en-US" b="1" dirty="0" smtClean="0"/>
              <a:t>OS</a:t>
            </a:r>
            <a:r>
              <a:rPr lang="en-US" dirty="0" smtClean="0"/>
              <a:t> / </a:t>
            </a:r>
            <a:r>
              <a:rPr lang="en-US" b="1" dirty="0" smtClean="0"/>
              <a:t>Temp</a:t>
            </a:r>
            <a:r>
              <a:rPr lang="en-US" dirty="0" smtClean="0"/>
              <a:t> / </a:t>
            </a:r>
            <a:r>
              <a:rPr lang="en-US" b="1" dirty="0" smtClean="0"/>
              <a:t>Data</a:t>
            </a:r>
            <a:r>
              <a:rPr lang="en-US" dirty="0" smtClean="0"/>
              <a:t> </a:t>
            </a:r>
            <a:r>
              <a:rPr lang="en-US" b="1" dirty="0" smtClean="0"/>
              <a:t>Disk</a:t>
            </a:r>
          </a:p>
          <a:p>
            <a:r>
              <a:rPr lang="en-US" dirty="0" smtClean="0"/>
              <a:t>2) For All OS disks, in memory caching is done by default unless it is turn off by user manually</a:t>
            </a:r>
          </a:p>
          <a:p>
            <a:r>
              <a:rPr lang="en-US" dirty="0" smtClean="0"/>
              <a:t>3) Set- </a:t>
            </a:r>
            <a:r>
              <a:rPr lang="en-US" dirty="0" err="1" smtClean="0"/>
              <a:t>AzureDataDisk</a:t>
            </a:r>
            <a:r>
              <a:rPr lang="en-US" dirty="0"/>
              <a:t> </a:t>
            </a:r>
            <a:r>
              <a:rPr lang="en-US" dirty="0" smtClean="0"/>
              <a:t>command is to update cache attribute of your existing data disk ( non/ read only / read &amp; Write)</a:t>
            </a:r>
            <a:endParaRPr lang="en-US" dirty="0"/>
          </a:p>
          <a:p>
            <a:endParaRPr lang="en-US" dirty="0"/>
          </a:p>
        </p:txBody>
      </p:sp>
    </p:spTree>
    <p:extLst>
      <p:ext uri="{BB962C8B-B14F-4D97-AF65-F5344CB8AC3E}">
        <p14:creationId xmlns:p14="http://schemas.microsoft.com/office/powerpoint/2010/main" val="177274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98174"/>
            <a:ext cx="11035748" cy="5878789"/>
          </a:xfrm>
        </p:spPr>
        <p:txBody>
          <a:bodyPr>
            <a:normAutofit/>
          </a:bodyPr>
          <a:lstStyle/>
          <a:p>
            <a:r>
              <a:rPr lang="en-US" sz="2000" b="1" dirty="0"/>
              <a:t>Operating system </a:t>
            </a:r>
            <a:r>
              <a:rPr lang="en-US" sz="2000" b="1" dirty="0" smtClean="0"/>
              <a:t>disk- </a:t>
            </a:r>
            <a:r>
              <a:rPr lang="en-US" sz="2000" dirty="0" smtClean="0"/>
              <a:t>Every </a:t>
            </a:r>
            <a:r>
              <a:rPr lang="en-US" sz="2000" dirty="0"/>
              <a:t>virtual machine has one attached operating system disk. It’s registered as a SATA drive and is labeled /</a:t>
            </a:r>
            <a:r>
              <a:rPr lang="en-US" sz="2000" dirty="0" err="1"/>
              <a:t>dev</a:t>
            </a:r>
            <a:r>
              <a:rPr lang="en-US" sz="2000" dirty="0"/>
              <a:t>/</a:t>
            </a:r>
            <a:r>
              <a:rPr lang="en-US" sz="2000" dirty="0" err="1"/>
              <a:t>sda</a:t>
            </a:r>
            <a:r>
              <a:rPr lang="en-US" sz="2000" dirty="0"/>
              <a:t> by default. This disk has a maximum capacity of 1023 gigabytes (GB</a:t>
            </a:r>
            <a:r>
              <a:rPr lang="en-US" sz="2000" dirty="0" smtClean="0"/>
              <a:t>).</a:t>
            </a:r>
          </a:p>
          <a:p>
            <a:endParaRPr lang="en-US" sz="2000" dirty="0"/>
          </a:p>
          <a:p>
            <a:r>
              <a:rPr lang="en-US" sz="2000" b="1" dirty="0"/>
              <a:t>Temporary </a:t>
            </a:r>
            <a:r>
              <a:rPr lang="en-US" sz="2000" b="1" dirty="0" smtClean="0"/>
              <a:t>disk- </a:t>
            </a:r>
            <a:r>
              <a:rPr lang="en-US" sz="2000" dirty="0" smtClean="0"/>
              <a:t>Each </a:t>
            </a:r>
            <a:r>
              <a:rPr lang="en-US" sz="2000" dirty="0"/>
              <a:t>VM contains a temporary disk. The temporary disk provides short-term storage for applications and processes and is intended to only store data such as page or swap files. Data on the temporary disk may be lost during a </a:t>
            </a:r>
            <a:r>
              <a:rPr lang="en-US" sz="2000" dirty="0">
                <a:hlinkClick r:id="rId2"/>
              </a:rPr>
              <a:t>maintenance event</a:t>
            </a:r>
            <a:r>
              <a:rPr lang="en-US" sz="2000" dirty="0"/>
              <a:t> or when you </a:t>
            </a:r>
            <a:r>
              <a:rPr lang="en-US" sz="2000" dirty="0">
                <a:hlinkClick r:id="rId3"/>
              </a:rPr>
              <a:t>redeploy a VM</a:t>
            </a:r>
            <a:r>
              <a:rPr lang="en-US" sz="2000" dirty="0"/>
              <a:t>. </a:t>
            </a:r>
            <a:r>
              <a:rPr lang="en-US" sz="2000" dirty="0">
                <a:solidFill>
                  <a:srgbClr val="FF0000"/>
                </a:solidFill>
              </a:rPr>
              <a:t>During a standard reboot of the VM, the data on the temporary drive should persist.</a:t>
            </a:r>
          </a:p>
          <a:p>
            <a:endParaRPr lang="en-US" sz="2000" dirty="0"/>
          </a:p>
          <a:p>
            <a:r>
              <a:rPr lang="en-US" sz="2000" b="1" dirty="0" smtClean="0"/>
              <a:t>Data Disk </a:t>
            </a:r>
            <a:r>
              <a:rPr lang="en-US" sz="2000" dirty="0" smtClean="0"/>
              <a:t>- </a:t>
            </a:r>
            <a:r>
              <a:rPr lang="en-US" sz="2000" dirty="0"/>
              <a:t>A data disk is a VHD that’s attached to a virtual machine to store application data, or other data you need to keep. Data disks are registered as SCSI </a:t>
            </a:r>
            <a:r>
              <a:rPr lang="en-US" sz="2000" dirty="0" smtClean="0"/>
              <a:t>drives, </a:t>
            </a:r>
            <a:r>
              <a:rPr lang="en-US" sz="2000" dirty="0"/>
              <a:t>A data disk is a VHD that’s attached to a virtual machine to store application data, or other data you need to keep. Data disks are registered as SCSI drives and are labeled with a letter that you choose. Each data disk has a maximum capacity of 1023 GB. The size of the virtual machine determines how many data disks you can attach to it and the type of storage you can use to host the disks.</a:t>
            </a:r>
          </a:p>
        </p:txBody>
      </p:sp>
    </p:spTree>
    <p:extLst>
      <p:ext uri="{BB962C8B-B14F-4D97-AF65-F5344CB8AC3E}">
        <p14:creationId xmlns:p14="http://schemas.microsoft.com/office/powerpoint/2010/main" val="13599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spoint.com/microsoft_azure/images/disk_c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061" y="345523"/>
            <a:ext cx="485775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60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156" y="6334537"/>
            <a:ext cx="7911547" cy="496953"/>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980"/>
            <a:ext cx="11330609" cy="6082748"/>
          </a:xfrm>
          <a:prstGeom prst="rect">
            <a:avLst/>
          </a:prstGeom>
        </p:spPr>
      </p:pic>
      <p:pic>
        <p:nvPicPr>
          <p:cNvPr id="4" name="Picture 3"/>
          <p:cNvPicPr>
            <a:picLocks noChangeAspect="1"/>
          </p:cNvPicPr>
          <p:nvPr/>
        </p:nvPicPr>
        <p:blipFill>
          <a:blip r:embed="rId3"/>
          <a:stretch>
            <a:fillRect/>
          </a:stretch>
        </p:blipFill>
        <p:spPr>
          <a:xfrm>
            <a:off x="5350772" y="3772520"/>
            <a:ext cx="6748463" cy="2987781"/>
          </a:xfrm>
          <a:prstGeom prst="rect">
            <a:avLst/>
          </a:prstGeom>
        </p:spPr>
      </p:pic>
      <p:sp>
        <p:nvSpPr>
          <p:cNvPr id="6" name="TextBox 5"/>
          <p:cNvSpPr txBox="1"/>
          <p:nvPr/>
        </p:nvSpPr>
        <p:spPr>
          <a:xfrm>
            <a:off x="7957929" y="1394085"/>
            <a:ext cx="2428407" cy="646331"/>
          </a:xfrm>
          <a:prstGeom prst="rect">
            <a:avLst/>
          </a:prstGeom>
          <a:solidFill>
            <a:srgbClr val="FFFF00"/>
          </a:solidFill>
        </p:spPr>
        <p:txBody>
          <a:bodyPr wrap="square" rtlCol="0">
            <a:spAutoFit/>
          </a:bodyPr>
          <a:lstStyle/>
          <a:p>
            <a:r>
              <a:rPr lang="en-US" dirty="0" smtClean="0"/>
              <a:t>The set-</a:t>
            </a:r>
            <a:r>
              <a:rPr lang="en-US" dirty="0" err="1" smtClean="0"/>
              <a:t>Azuredisk</a:t>
            </a:r>
            <a:r>
              <a:rPr lang="en-US" dirty="0" smtClean="0"/>
              <a:t> is for caching setting </a:t>
            </a:r>
            <a:endParaRPr lang="en-US" dirty="0"/>
          </a:p>
        </p:txBody>
      </p:sp>
    </p:spTree>
    <p:extLst>
      <p:ext uri="{BB962C8B-B14F-4D97-AF65-F5344CB8AC3E}">
        <p14:creationId xmlns:p14="http://schemas.microsoft.com/office/powerpoint/2010/main" val="324566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81" y="228600"/>
            <a:ext cx="11020556" cy="2902226"/>
          </a:xfrm>
          <a:prstGeom prst="rect">
            <a:avLst/>
          </a:prstGeom>
        </p:spPr>
      </p:pic>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130445" y="3260920"/>
            <a:ext cx="8067207" cy="1300356"/>
          </a:xfrm>
          <a:prstGeom prst="rect">
            <a:avLst/>
          </a:prstGeom>
          <a:solidFill>
            <a:schemeClr val="bg1">
              <a:lumMod val="95000"/>
            </a:schemeClr>
          </a:solidFill>
        </p:spPr>
        <p:txBody>
          <a:bodyPr wrap="square">
            <a:spAutoFit/>
          </a:bodyPr>
          <a:lstStyle/>
          <a:p>
            <a:pPr lvl="0" eaLnBrk="0" fontAlgn="base" hangingPunct="0">
              <a:spcBef>
                <a:spcPct val="0"/>
              </a:spcBef>
              <a:spcAft>
                <a:spcPct val="0"/>
              </a:spcAft>
            </a:pPr>
            <a:r>
              <a:rPr lang="en-US" sz="1600" b="1" dirty="0">
                <a:solidFill>
                  <a:srgbClr val="222222"/>
                </a:solidFill>
                <a:latin typeface="Arial" panose="020B0604020202020204" pitchFamily="34" charset="0"/>
                <a:cs typeface="Arial" panose="020B0604020202020204" pitchFamily="34" charset="0"/>
              </a:rPr>
              <a:t>Add-</a:t>
            </a:r>
            <a:r>
              <a:rPr lang="en-US" sz="1600" b="1" dirty="0" err="1">
                <a:solidFill>
                  <a:srgbClr val="222222"/>
                </a:solidFill>
                <a:latin typeface="Arial" panose="020B0604020202020204" pitchFamily="34" charset="0"/>
                <a:cs typeface="Arial" panose="020B0604020202020204" pitchFamily="34" charset="0"/>
              </a:rPr>
              <a:t>AzureVMImage</a:t>
            </a:r>
            <a:endParaRPr lang="en-US" sz="1600" b="1" dirty="0">
              <a:solidFill>
                <a:srgbClr val="222222"/>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1050" dirty="0">
                <a:solidFill>
                  <a:srgbClr val="222222"/>
                </a:solidFill>
                <a:latin typeface="Arial" panose="020B0604020202020204" pitchFamily="34" charset="0"/>
                <a:cs typeface="Arial" panose="020B0604020202020204" pitchFamily="34" charset="0"/>
              </a:rPr>
              <a:t>Adds an operating system image to the image repository.</a:t>
            </a:r>
            <a:endParaRPr lang="en-US" sz="1600" b="1" dirty="0">
              <a:solidFill>
                <a:srgbClr val="222222"/>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1600" b="1" dirty="0">
                <a:solidFill>
                  <a:srgbClr val="222222"/>
                </a:solidFill>
                <a:latin typeface="Arial" panose="020B0604020202020204" pitchFamily="34" charset="0"/>
                <a:cs typeface="Arial" panose="020B0604020202020204" pitchFamily="34" charset="0"/>
              </a:rPr>
              <a:t>Syntax</a:t>
            </a:r>
          </a:p>
          <a:p>
            <a:pPr lvl="0" eaLnBrk="0" fontAlgn="base" hangingPunct="0">
              <a:spcBef>
                <a:spcPct val="0"/>
              </a:spcBef>
              <a:spcAft>
                <a:spcPct val="0"/>
              </a:spcAft>
            </a:pPr>
            <a:r>
              <a:rPr lang="en-US" sz="1100" dirty="0">
                <a:solidFill>
                  <a:srgbClr val="000000"/>
                </a:solidFill>
                <a:latin typeface="Arial Unicode MS" panose="020B0604020202020204" pitchFamily="34" charset="-128"/>
                <a:cs typeface="Arial" panose="020B0604020202020204" pitchFamily="34" charset="0"/>
              </a:rPr>
              <a:t>Parameter Set: Default Add-</a:t>
            </a:r>
            <a:r>
              <a:rPr lang="en-US" sz="1100" dirty="0" err="1">
                <a:solidFill>
                  <a:srgbClr val="000000"/>
                </a:solidFill>
                <a:latin typeface="Arial Unicode MS" panose="020B0604020202020204" pitchFamily="34" charset="-128"/>
                <a:cs typeface="Arial" panose="020B0604020202020204" pitchFamily="34" charset="0"/>
              </a:rPr>
              <a:t>AzureVMImage</a:t>
            </a:r>
            <a:r>
              <a:rPr lang="en-US" sz="1100" dirty="0">
                <a:solidFill>
                  <a:srgbClr val="000000"/>
                </a:solidFill>
                <a:latin typeface="Arial Unicode MS" panose="020B0604020202020204" pitchFamily="34" charset="-128"/>
                <a:cs typeface="Arial" panose="020B0604020202020204" pitchFamily="34" charset="0"/>
              </a:rPr>
              <a:t> [-</a:t>
            </a:r>
            <a:r>
              <a:rPr lang="en-US" sz="1100" dirty="0" err="1">
                <a:solidFill>
                  <a:srgbClr val="000000"/>
                </a:solidFill>
                <a:latin typeface="Arial Unicode MS" panose="020B0604020202020204" pitchFamily="34" charset="-128"/>
                <a:cs typeface="Arial" panose="020B0604020202020204" pitchFamily="34" charset="0"/>
              </a:rPr>
              <a:t>ImageName</a:t>
            </a:r>
            <a:r>
              <a:rPr lang="en-US" sz="1100" dirty="0">
                <a:solidFill>
                  <a:srgbClr val="000000"/>
                </a:solidFill>
                <a:latin typeface="Arial Unicode MS" panose="020B0604020202020204" pitchFamily="34" charset="-128"/>
                <a:cs typeface="Arial" panose="020B0604020202020204" pitchFamily="34" charset="0"/>
              </a:rPr>
              <a:t>] &lt;String&gt; [-</a:t>
            </a:r>
            <a:r>
              <a:rPr lang="en-US" sz="1100" dirty="0" err="1">
                <a:solidFill>
                  <a:srgbClr val="000000"/>
                </a:solidFill>
                <a:latin typeface="Arial Unicode MS" panose="020B0604020202020204" pitchFamily="34" charset="-128"/>
                <a:cs typeface="Arial" panose="020B0604020202020204" pitchFamily="34" charset="0"/>
              </a:rPr>
              <a:t>MediaLocation</a:t>
            </a:r>
            <a:r>
              <a:rPr lang="en-US" sz="1100" dirty="0">
                <a:solidFill>
                  <a:srgbClr val="000000"/>
                </a:solidFill>
                <a:latin typeface="Arial Unicode MS" panose="020B0604020202020204" pitchFamily="34" charset="-128"/>
                <a:cs typeface="Arial" panose="020B0604020202020204" pitchFamily="34" charset="0"/>
              </a:rPr>
              <a:t>] &lt;String&gt; [-OS] &lt;String&gt; [[-Label] &lt;String&gt; ] [[-Eula] &lt;String&gt; ] [[-Description] &lt;String&gt; ] [[-</a:t>
            </a:r>
            <a:r>
              <a:rPr lang="en-US" sz="1100" dirty="0" err="1">
                <a:solidFill>
                  <a:srgbClr val="000000"/>
                </a:solidFill>
                <a:latin typeface="Arial Unicode MS" panose="020B0604020202020204" pitchFamily="34" charset="-128"/>
                <a:cs typeface="Arial" panose="020B0604020202020204" pitchFamily="34" charset="0"/>
              </a:rPr>
              <a:t>ImageFamily</a:t>
            </a:r>
            <a:r>
              <a:rPr lang="en-US" sz="1100" dirty="0">
                <a:solidFill>
                  <a:srgbClr val="000000"/>
                </a:solidFill>
                <a:latin typeface="Arial Unicode MS" panose="020B0604020202020204" pitchFamily="34" charset="-128"/>
                <a:cs typeface="Arial" panose="020B0604020202020204" pitchFamily="34" charset="0"/>
              </a:rPr>
              <a:t>] &lt;String&gt; ] [[-</a:t>
            </a:r>
            <a:r>
              <a:rPr lang="en-US" sz="1100" dirty="0" err="1">
                <a:solidFill>
                  <a:srgbClr val="000000"/>
                </a:solidFill>
                <a:latin typeface="Arial Unicode MS" panose="020B0604020202020204" pitchFamily="34" charset="-128"/>
                <a:cs typeface="Arial" panose="020B0604020202020204" pitchFamily="34" charset="0"/>
              </a:rPr>
              <a:t>PublishedDate</a:t>
            </a:r>
            <a:r>
              <a:rPr lang="en-US" sz="1100" dirty="0">
                <a:solidFill>
                  <a:srgbClr val="000000"/>
                </a:solidFill>
                <a:latin typeface="Arial Unicode MS" panose="020B0604020202020204" pitchFamily="34" charset="-128"/>
                <a:cs typeface="Arial" panose="020B0604020202020204" pitchFamily="34" charset="0"/>
              </a:rPr>
              <a:t>] &lt;</a:t>
            </a:r>
            <a:r>
              <a:rPr lang="en-US" sz="1100" dirty="0" err="1">
                <a:solidFill>
                  <a:srgbClr val="000000"/>
                </a:solidFill>
                <a:latin typeface="Arial Unicode MS" panose="020B0604020202020204" pitchFamily="34" charset="-128"/>
                <a:cs typeface="Arial" panose="020B0604020202020204" pitchFamily="34" charset="0"/>
              </a:rPr>
              <a:t>DateTime</a:t>
            </a:r>
            <a:r>
              <a:rPr lang="en-US" sz="1100" dirty="0">
                <a:solidFill>
                  <a:srgbClr val="000000"/>
                </a:solidFill>
                <a:latin typeface="Arial Unicode MS" panose="020B0604020202020204" pitchFamily="34" charset="-128"/>
                <a:cs typeface="Arial" panose="020B0604020202020204" pitchFamily="34" charset="0"/>
              </a:rPr>
              <a:t>&gt; ] [[-</a:t>
            </a:r>
            <a:r>
              <a:rPr lang="en-US" sz="1100" dirty="0" err="1">
                <a:solidFill>
                  <a:srgbClr val="000000"/>
                </a:solidFill>
                <a:latin typeface="Arial Unicode MS" panose="020B0604020202020204" pitchFamily="34" charset="-128"/>
                <a:cs typeface="Arial" panose="020B0604020202020204" pitchFamily="34" charset="0"/>
              </a:rPr>
              <a:t>PrivacyUri</a:t>
            </a:r>
            <a:r>
              <a:rPr lang="en-US" sz="1100" dirty="0">
                <a:solidFill>
                  <a:srgbClr val="000000"/>
                </a:solidFill>
                <a:latin typeface="Arial Unicode MS" panose="020B0604020202020204" pitchFamily="34" charset="-128"/>
                <a:cs typeface="Arial" panose="020B0604020202020204" pitchFamily="34" charset="0"/>
              </a:rPr>
              <a:t>] &lt;Uri&gt; ] [[-</a:t>
            </a:r>
            <a:r>
              <a:rPr lang="en-US" sz="1100" dirty="0" err="1">
                <a:solidFill>
                  <a:srgbClr val="000000"/>
                </a:solidFill>
                <a:latin typeface="Arial Unicode MS" panose="020B0604020202020204" pitchFamily="34" charset="-128"/>
                <a:cs typeface="Arial" panose="020B0604020202020204" pitchFamily="34" charset="0"/>
              </a:rPr>
              <a:t>RecommendedVMSize</a:t>
            </a:r>
            <a:r>
              <a:rPr lang="en-US" sz="1100" dirty="0">
                <a:solidFill>
                  <a:srgbClr val="000000"/>
                </a:solidFill>
                <a:latin typeface="Arial Unicode MS" panose="020B0604020202020204" pitchFamily="34" charset="-128"/>
                <a:cs typeface="Arial" panose="020B0604020202020204" pitchFamily="34" charset="0"/>
              </a:rPr>
              <a:t>] &lt;String&gt; ] [ &lt;</a:t>
            </a:r>
            <a:r>
              <a:rPr lang="en-US" sz="1100" dirty="0" err="1">
                <a:solidFill>
                  <a:srgbClr val="000000"/>
                </a:solidFill>
                <a:latin typeface="Arial Unicode MS" panose="020B0604020202020204" pitchFamily="34" charset="-128"/>
                <a:cs typeface="Arial" panose="020B0604020202020204" pitchFamily="34" charset="0"/>
              </a:rPr>
              <a:t>CommonParameters</a:t>
            </a:r>
            <a:r>
              <a:rPr lang="en-US" sz="1100" dirty="0">
                <a:solidFill>
                  <a:srgbClr val="000000"/>
                </a:solidFill>
                <a:latin typeface="Arial Unicode MS" panose="020B0604020202020204" pitchFamily="34" charset="-128"/>
                <a:cs typeface="Arial" panose="020B0604020202020204" pitchFamily="34" charset="0"/>
              </a:rPr>
              <a:t>&gt;]</a:t>
            </a:r>
            <a:endParaRPr lang="en-US" sz="2400" dirty="0">
              <a:latin typeface="Arial" panose="020B0604020202020204" pitchFamily="34" charset="0"/>
            </a:endParaRPr>
          </a:p>
        </p:txBody>
      </p:sp>
    </p:spTree>
    <p:extLst>
      <p:ext uri="{BB962C8B-B14F-4D97-AF65-F5344CB8AC3E}">
        <p14:creationId xmlns:p14="http://schemas.microsoft.com/office/powerpoint/2010/main" val="269588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730</Words>
  <Application>Microsoft Office PowerPoint</Application>
  <PresentationFormat>Widescreen</PresentationFormat>
  <Paragraphs>57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 Unicode MS</vt:lpstr>
      <vt:lpstr>Arial</vt:lpstr>
      <vt:lpstr>Calibri</vt:lpstr>
      <vt:lpstr>Calibri Light</vt:lpstr>
      <vt:lpstr>Office Theme</vt:lpstr>
      <vt:lpstr>70-533 : Implementing Microsoft Azure Infrastructure Solutions </vt:lpstr>
      <vt:lpstr>70-533 : Implementing Microsoft Azure Infrastructure Solutions</vt:lpstr>
      <vt:lpstr>Implement Images and Disks  (VM storage)</vt:lpstr>
      <vt:lpstr>Ans =   </vt:lpstr>
      <vt:lpstr>Ans = A &amp; D    </vt:lpstr>
      <vt:lpstr>PowerPoint Presentation</vt:lpstr>
      <vt:lpstr>PowerPoint Presentation</vt:lpstr>
      <vt:lpstr>Ans =    </vt:lpstr>
      <vt:lpstr>Ans = C     </vt:lpstr>
      <vt:lpstr>Ans =     </vt:lpstr>
      <vt:lpstr>Perform Configuration Management</vt:lpstr>
      <vt:lpstr>Ans =   </vt:lpstr>
      <vt:lpstr>Ans =   </vt:lpstr>
      <vt:lpstr>Ans = E   </vt:lpstr>
      <vt:lpstr>Ans =B    </vt:lpstr>
      <vt:lpstr>Ans =E   </vt:lpstr>
      <vt:lpstr>Ans =    </vt:lpstr>
      <vt:lpstr>Ans =  D  New-AzureQuickVM uses for existing service.  The New-AzureQuickVM cmdlet sets the configuration for a new virtual machine and creates the virtual machine. You can create a new Azure service for the virtual machine by specifying either the Location or AffinityGroup parameters, or deploy the new virtual machine into an existing service. ( cloud service) </vt:lpstr>
      <vt:lpstr>Ans – C  Background Info – it is utility to display the server information like IP and disk space  on desktop as a wall paper and VM access ill help you to changes the login credentials. Remember you are uploading the VM to the Azure and not Provisioning the VM..</vt:lpstr>
      <vt:lpstr>Deploy VM and Workload</vt:lpstr>
      <vt:lpstr>   </vt:lpstr>
      <vt:lpstr>PowerPoint Presentation</vt:lpstr>
      <vt:lpstr>Ans =  A &amp; C &amp; E   </vt:lpstr>
      <vt:lpstr>Ans =   </vt:lpstr>
      <vt:lpstr>PowerPoint Presentation</vt:lpstr>
      <vt:lpstr>Ans =    </vt:lpstr>
      <vt:lpstr>PowerPoint Presentation</vt:lpstr>
      <vt:lpstr>Ans = B   </vt:lpstr>
      <vt:lpstr>Ans =  C     </vt:lpstr>
      <vt:lpstr>Ans = 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 </dc:title>
  <dc:creator>Suketu Nayak</dc:creator>
  <cp:lastModifiedBy>Amrit Kaur</cp:lastModifiedBy>
  <cp:revision>151</cp:revision>
  <dcterms:created xsi:type="dcterms:W3CDTF">2017-02-16T08:21:52Z</dcterms:created>
  <dcterms:modified xsi:type="dcterms:W3CDTF">2017-03-09T11:40:30Z</dcterms:modified>
</cp:coreProperties>
</file>