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322" r:id="rId5"/>
    <p:sldId id="318" r:id="rId6"/>
    <p:sldId id="323" r:id="rId7"/>
    <p:sldId id="317" r:id="rId8"/>
    <p:sldId id="312" r:id="rId9"/>
    <p:sldId id="301" r:id="rId10"/>
    <p:sldId id="321" r:id="rId11"/>
    <p:sldId id="316" r:id="rId12"/>
    <p:sldId id="309" r:id="rId13"/>
    <p:sldId id="308" r:id="rId14"/>
    <p:sldId id="307" r:id="rId15"/>
    <p:sldId id="306" r:id="rId16"/>
    <p:sldId id="305" r:id="rId17"/>
    <p:sldId id="304" r:id="rId18"/>
    <p:sldId id="302" r:id="rId19"/>
    <p:sldId id="314" r:id="rId20"/>
    <p:sldId id="296" r:id="rId21"/>
    <p:sldId id="300" r:id="rId22"/>
    <p:sldId id="327" r:id="rId23"/>
    <p:sldId id="328" r:id="rId24"/>
    <p:sldId id="311" r:id="rId25"/>
    <p:sldId id="320" r:id="rId26"/>
    <p:sldId id="280" r:id="rId27"/>
    <p:sldId id="289" r:id="rId28"/>
    <p:sldId id="303" r:id="rId29"/>
    <p:sldId id="319" r:id="rId30"/>
    <p:sldId id="324" r:id="rId31"/>
    <p:sldId id="325" r:id="rId32"/>
    <p:sldId id="313" r:id="rId33"/>
    <p:sldId id="326" r:id="rId34"/>
    <p:sldId id="310"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94660"/>
  </p:normalViewPr>
  <p:slideViewPr>
    <p:cSldViewPr snapToGrid="0">
      <p:cViewPr>
        <p:scale>
          <a:sx n="83" d="100"/>
          <a:sy n="83" d="100"/>
        </p:scale>
        <p:origin x="821"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10-03-2017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48317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10-03-2017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8305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10-03-2017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11512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606D133-A487-41E5-90C3-B2BABF8B1755}" type="datetimeFigureOut">
              <a:rPr lang="en-IN" smtClean="0"/>
              <a:t>10-03-2017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345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06D133-A487-41E5-90C3-B2BABF8B1755}" type="datetimeFigureOut">
              <a:rPr lang="en-IN" smtClean="0"/>
              <a:t>10-03-2017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7824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606D133-A487-41E5-90C3-B2BABF8B1755}" type="datetimeFigureOut">
              <a:rPr lang="en-IN" smtClean="0"/>
              <a:t>10-03-2017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898803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06D133-A487-41E5-90C3-B2BABF8B1755}" type="datetimeFigureOut">
              <a:rPr lang="en-IN" smtClean="0"/>
              <a:t>10-03-2017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4804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606D133-A487-41E5-90C3-B2BABF8B1755}" type="datetimeFigureOut">
              <a:rPr lang="en-IN" smtClean="0"/>
              <a:t>10-03-2017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384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6D133-A487-41E5-90C3-B2BABF8B1755}" type="datetimeFigureOut">
              <a:rPr lang="en-IN" smtClean="0"/>
              <a:t>10-03-2017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101772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10-03-2017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3886038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06D133-A487-41E5-90C3-B2BABF8B1755}" type="datetimeFigureOut">
              <a:rPr lang="en-IN" smtClean="0"/>
              <a:t>10-03-2017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4A7FA3-BF5D-484E-B4D5-C8E41B224192}" type="slidenum">
              <a:rPr lang="en-IN" smtClean="0"/>
              <a:t>‹#›</a:t>
            </a:fld>
            <a:endParaRPr lang="en-IN"/>
          </a:p>
        </p:txBody>
      </p:sp>
    </p:spTree>
    <p:extLst>
      <p:ext uri="{BB962C8B-B14F-4D97-AF65-F5344CB8AC3E}">
        <p14:creationId xmlns:p14="http://schemas.microsoft.com/office/powerpoint/2010/main" val="27375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6D133-A487-41E5-90C3-B2BABF8B1755}" type="datetimeFigureOut">
              <a:rPr lang="en-IN" smtClean="0"/>
              <a:t>10-03-2017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A7FA3-BF5D-484E-B4D5-C8E41B224192}" type="slidenum">
              <a:rPr lang="en-IN" smtClean="0"/>
              <a:t>‹#›</a:t>
            </a:fld>
            <a:endParaRPr lang="en-IN"/>
          </a:p>
        </p:txBody>
      </p:sp>
    </p:spTree>
    <p:extLst>
      <p:ext uri="{BB962C8B-B14F-4D97-AF65-F5344CB8AC3E}">
        <p14:creationId xmlns:p14="http://schemas.microsoft.com/office/powerpoint/2010/main" val="194649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8798"/>
            <a:ext cx="9144000" cy="2387600"/>
          </a:xfrm>
        </p:spPr>
        <p:txBody>
          <a:bodyPr>
            <a:normAutofit fontScale="90000"/>
          </a:bodyPr>
          <a:lstStyle/>
          <a:p>
            <a:r>
              <a:rPr lang="en-IN" b="1" dirty="0"/>
              <a:t>70-533 :</a:t>
            </a:r>
            <a:r>
              <a:rPr lang="en-IN" dirty="0"/>
              <a:t/>
            </a:r>
            <a:br>
              <a:rPr lang="en-IN" dirty="0"/>
            </a:br>
            <a:r>
              <a:rPr lang="fr-FR" b="1" dirty="0"/>
              <a:t>Implementing Microsoft Azure Infrastructure Solutions</a:t>
            </a:r>
            <a:br>
              <a:rPr lang="fr-FR" b="1" dirty="0"/>
            </a:br>
            <a:endParaRPr lang="en-IN" dirty="0"/>
          </a:p>
        </p:txBody>
      </p:sp>
    </p:spTree>
    <p:extLst>
      <p:ext uri="{BB962C8B-B14F-4D97-AF65-F5344CB8AC3E}">
        <p14:creationId xmlns:p14="http://schemas.microsoft.com/office/powerpoint/2010/main" val="277526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553" y="5751443"/>
            <a:ext cx="4026664" cy="861392"/>
          </a:xfrm>
        </p:spPr>
        <p:txBody>
          <a:bodyPr>
            <a:normAutofit fontScale="90000"/>
          </a:bodyPr>
          <a:lstStyle/>
          <a:p>
            <a:r>
              <a:rPr lang="en-IN" sz="1800" b="1" dirty="0" err="1"/>
              <a:t>Ans</a:t>
            </a:r>
            <a:r>
              <a:rPr lang="en-IN" sz="1800" b="1" dirty="0"/>
              <a:t> = B &amp; D</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747"/>
            <a:ext cx="11855436" cy="3908418"/>
          </a:xfrm>
          <a:prstGeom prst="rect">
            <a:avLst/>
          </a:prstGeom>
        </p:spPr>
      </p:pic>
    </p:spTree>
    <p:extLst>
      <p:ext uri="{BB962C8B-B14F-4D97-AF65-F5344CB8AC3E}">
        <p14:creationId xmlns:p14="http://schemas.microsoft.com/office/powerpoint/2010/main" val="388612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B  &amp;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0"/>
            <a:ext cx="10230678" cy="2219048"/>
          </a:xfrm>
          <a:prstGeom prst="rect">
            <a:avLst/>
          </a:prstGeom>
        </p:spPr>
      </p:pic>
    </p:spTree>
    <p:extLst>
      <p:ext uri="{BB962C8B-B14F-4D97-AF65-F5344CB8AC3E}">
        <p14:creationId xmlns:p14="http://schemas.microsoft.com/office/powerpoint/2010/main" val="353561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159027"/>
            <a:ext cx="8382002" cy="2915478"/>
          </a:xfrm>
          <a:prstGeom prst="rect">
            <a:avLst/>
          </a:prstGeom>
        </p:spPr>
      </p:pic>
      <p:sp>
        <p:nvSpPr>
          <p:cNvPr id="5" name="Title 1"/>
          <p:cNvSpPr>
            <a:spLocks noGrp="1"/>
          </p:cNvSpPr>
          <p:nvPr>
            <p:ph type="title"/>
          </p:nvPr>
        </p:nvSpPr>
        <p:spPr>
          <a:xfrm>
            <a:off x="387625" y="3280602"/>
            <a:ext cx="11605591" cy="2947919"/>
          </a:xfrm>
        </p:spPr>
        <p:txBody>
          <a:bodyPr>
            <a:normAutofit/>
          </a:bodyPr>
          <a:lstStyle/>
          <a:p>
            <a:r>
              <a:rPr lang="en-IN" sz="2000" b="1" dirty="0" err="1"/>
              <a:t>Ans</a:t>
            </a:r>
            <a:r>
              <a:rPr lang="en-IN" sz="2000" b="1" dirty="0"/>
              <a:t> – A </a:t>
            </a:r>
            <a:br>
              <a:rPr lang="en-IN" sz="2000" b="1" dirty="0"/>
            </a:br>
            <a:r>
              <a:rPr lang="en-IN" sz="2000" b="1" dirty="0"/>
              <a:t/>
            </a:r>
            <a:br>
              <a:rPr lang="en-IN" sz="2000" b="1" dirty="0"/>
            </a:br>
            <a:r>
              <a:rPr lang="en-IN" sz="2000" b="1" dirty="0"/>
              <a:t/>
            </a:r>
            <a:br>
              <a:rPr lang="en-IN" sz="2000" b="1" dirty="0"/>
            </a:br>
            <a:endParaRPr lang="en-IN" sz="2000" b="1" dirty="0"/>
          </a:p>
        </p:txBody>
      </p:sp>
    </p:spTree>
    <p:extLst>
      <p:ext uri="{BB962C8B-B14F-4D97-AF65-F5344CB8AC3E}">
        <p14:creationId xmlns:p14="http://schemas.microsoft.com/office/powerpoint/2010/main" val="396075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3816625"/>
            <a:ext cx="11635408" cy="2796209"/>
          </a:xfrm>
        </p:spPr>
        <p:txBody>
          <a:bodyPr>
            <a:normAutofit fontScale="90000"/>
          </a:bodyPr>
          <a:lstStyle/>
          <a:p>
            <a:r>
              <a:rPr lang="en-IN" sz="1800" b="1" dirty="0" err="1"/>
              <a:t>Ans</a:t>
            </a:r>
            <a:r>
              <a:rPr lang="en-IN" sz="1800" b="1" dirty="0"/>
              <a:t> =   A &amp; B</a:t>
            </a:r>
            <a:br>
              <a:rPr lang="en-IN" sz="1800" b="1" dirty="0"/>
            </a:br>
            <a:r>
              <a:rPr lang="en-IN" sz="1800" b="1" dirty="0"/>
              <a:t/>
            </a:r>
            <a:br>
              <a:rPr lang="en-IN" sz="1800" b="1" dirty="0"/>
            </a:br>
            <a:r>
              <a:rPr lang="en-IN" sz="1800" b="1" dirty="0"/>
              <a:t/>
            </a:r>
            <a:br>
              <a:rPr lang="en-IN" sz="1800" b="1" dirty="0"/>
            </a:br>
            <a:r>
              <a:rPr lang="en-IN" sz="1800" b="1" dirty="0"/>
              <a:t>Family 2 releases</a:t>
            </a:r>
            <a:br>
              <a:rPr lang="en-IN" sz="1800" b="1" dirty="0"/>
            </a:br>
            <a:r>
              <a:rPr lang="en-IN" sz="1800" b="1" dirty="0"/>
              <a:t>Windows Server 2008 R2 SP1</a:t>
            </a:r>
            <a:r>
              <a:rPr lang="en-IN" sz="1800" dirty="0"/>
              <a:t/>
            </a:r>
            <a:br>
              <a:rPr lang="en-IN" sz="1800" dirty="0"/>
            </a:br>
            <a:r>
              <a:rPr lang="en-IN" sz="1800" b="1" dirty="0"/>
              <a:t>Family 3 releases</a:t>
            </a:r>
            <a:br>
              <a:rPr lang="en-IN" sz="1800" b="1" dirty="0"/>
            </a:br>
            <a:r>
              <a:rPr lang="en-IN" sz="1800" b="1" dirty="0"/>
              <a:t>Windows Server 2012</a:t>
            </a:r>
            <a:r>
              <a:rPr lang="en-IN" sz="1800" dirty="0"/>
              <a:t/>
            </a:r>
            <a:br>
              <a:rPr lang="en-IN" sz="1800" dirty="0"/>
            </a:br>
            <a:r>
              <a:rPr lang="en-IN" sz="1800" b="1" dirty="0"/>
              <a:t>Family 4 releases</a:t>
            </a:r>
            <a:br>
              <a:rPr lang="en-IN" sz="1800" b="1" dirty="0"/>
            </a:br>
            <a:r>
              <a:rPr lang="en-IN" sz="1800" b="1" dirty="0"/>
              <a:t>Windows Server 2012 R2</a:t>
            </a:r>
            <a:r>
              <a:rPr lang="en-IN" sz="1800" dirty="0"/>
              <a:t/>
            </a:r>
            <a:br>
              <a:rPr lang="en-IN" sz="1800" dirty="0"/>
            </a:br>
            <a:r>
              <a:rPr lang="en-IN" sz="1800" b="1" dirty="0"/>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75" y="0"/>
            <a:ext cx="10257016" cy="2571429"/>
          </a:xfrm>
          <a:prstGeom prst="rect">
            <a:avLst/>
          </a:prstGeom>
        </p:spPr>
      </p:pic>
    </p:spTree>
    <p:extLst>
      <p:ext uri="{BB962C8B-B14F-4D97-AF65-F5344CB8AC3E}">
        <p14:creationId xmlns:p14="http://schemas.microsoft.com/office/powerpoint/2010/main" val="3772843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9897" y="6308034"/>
            <a:ext cx="6533320" cy="384312"/>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 y="26503"/>
            <a:ext cx="10800522" cy="5287618"/>
          </a:xfrm>
          <a:prstGeom prst="rect">
            <a:avLst/>
          </a:prstGeom>
        </p:spPr>
      </p:pic>
      <p:pic>
        <p:nvPicPr>
          <p:cNvPr id="4" name="Picture 3"/>
          <p:cNvPicPr>
            <a:picLocks noChangeAspect="1"/>
          </p:cNvPicPr>
          <p:nvPr/>
        </p:nvPicPr>
        <p:blipFill>
          <a:blip r:embed="rId3"/>
          <a:stretch>
            <a:fillRect/>
          </a:stretch>
        </p:blipFill>
        <p:spPr>
          <a:xfrm>
            <a:off x="5612203" y="2670312"/>
            <a:ext cx="4392822" cy="2941982"/>
          </a:xfrm>
          <a:prstGeom prst="rect">
            <a:avLst/>
          </a:prstGeom>
        </p:spPr>
      </p:pic>
    </p:spTree>
    <p:extLst>
      <p:ext uri="{BB962C8B-B14F-4D97-AF65-F5344CB8AC3E}">
        <p14:creationId xmlns:p14="http://schemas.microsoft.com/office/powerpoint/2010/main" val="194169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30" y="0"/>
            <a:ext cx="11695296" cy="3366052"/>
          </a:xfrm>
          <a:prstGeom prst="rect">
            <a:avLst/>
          </a:prstGeom>
        </p:spPr>
      </p:pic>
    </p:spTree>
    <p:extLst>
      <p:ext uri="{BB962C8B-B14F-4D97-AF65-F5344CB8AC3E}">
        <p14:creationId xmlns:p14="http://schemas.microsoft.com/office/powerpoint/2010/main" val="4285488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3077" y="6082747"/>
            <a:ext cx="5420139" cy="530087"/>
          </a:xfrm>
        </p:spPr>
        <p:txBody>
          <a:bodyPr>
            <a:normAutofit fontScale="90000"/>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9" y="0"/>
            <a:ext cx="10876190" cy="5671930"/>
          </a:xfrm>
          <a:prstGeom prst="rect">
            <a:avLst/>
          </a:prstGeom>
        </p:spPr>
      </p:pic>
      <p:pic>
        <p:nvPicPr>
          <p:cNvPr id="4" name="Picture 3"/>
          <p:cNvPicPr>
            <a:picLocks noChangeAspect="1"/>
          </p:cNvPicPr>
          <p:nvPr/>
        </p:nvPicPr>
        <p:blipFill>
          <a:blip r:embed="rId3"/>
          <a:stretch>
            <a:fillRect/>
          </a:stretch>
        </p:blipFill>
        <p:spPr>
          <a:xfrm>
            <a:off x="7718635" y="3250681"/>
            <a:ext cx="4274582" cy="3441667"/>
          </a:xfrm>
          <a:prstGeom prst="rect">
            <a:avLst/>
          </a:prstGeom>
        </p:spPr>
      </p:pic>
    </p:spTree>
    <p:extLst>
      <p:ext uri="{BB962C8B-B14F-4D97-AF65-F5344CB8AC3E}">
        <p14:creationId xmlns:p14="http://schemas.microsoft.com/office/powerpoint/2010/main" val="372544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2729" y="5751443"/>
            <a:ext cx="7070488"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635"/>
            <a:ext cx="10834062" cy="4384608"/>
          </a:xfrm>
          <a:prstGeom prst="rect">
            <a:avLst/>
          </a:prstGeom>
        </p:spPr>
      </p:pic>
      <p:pic>
        <p:nvPicPr>
          <p:cNvPr id="4" name="Picture 3"/>
          <p:cNvPicPr>
            <a:picLocks noChangeAspect="1"/>
          </p:cNvPicPr>
          <p:nvPr/>
        </p:nvPicPr>
        <p:blipFill>
          <a:blip r:embed="rId3"/>
          <a:stretch>
            <a:fillRect/>
          </a:stretch>
        </p:blipFill>
        <p:spPr>
          <a:xfrm>
            <a:off x="188222" y="1388372"/>
            <a:ext cx="6753225" cy="3581193"/>
          </a:xfrm>
          <a:prstGeom prst="rect">
            <a:avLst/>
          </a:prstGeom>
        </p:spPr>
      </p:pic>
      <p:pic>
        <p:nvPicPr>
          <p:cNvPr id="5" name="Picture 4"/>
          <p:cNvPicPr>
            <a:picLocks noChangeAspect="1"/>
          </p:cNvPicPr>
          <p:nvPr/>
        </p:nvPicPr>
        <p:blipFill>
          <a:blip r:embed="rId4"/>
          <a:stretch>
            <a:fillRect/>
          </a:stretch>
        </p:blipFill>
        <p:spPr>
          <a:xfrm>
            <a:off x="6149008" y="3396746"/>
            <a:ext cx="6042991" cy="3468812"/>
          </a:xfrm>
          <a:prstGeom prst="rect">
            <a:avLst/>
          </a:prstGeom>
        </p:spPr>
      </p:pic>
    </p:spTree>
    <p:extLst>
      <p:ext uri="{BB962C8B-B14F-4D97-AF65-F5344CB8AC3E}">
        <p14:creationId xmlns:p14="http://schemas.microsoft.com/office/powerpoint/2010/main" val="295953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Monitor Cloud Service</a:t>
            </a:r>
            <a:endParaRPr lang="en-US" dirty="0"/>
          </a:p>
        </p:txBody>
      </p:sp>
    </p:spTree>
    <p:extLst>
      <p:ext uri="{BB962C8B-B14F-4D97-AF65-F5344CB8AC3E}">
        <p14:creationId xmlns:p14="http://schemas.microsoft.com/office/powerpoint/2010/main" val="416404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58" y="117143"/>
            <a:ext cx="10234907" cy="2789586"/>
          </a:xfrm>
          <a:prstGeom prst="rect">
            <a:avLst/>
          </a:prstGeom>
        </p:spPr>
      </p:pic>
    </p:spTree>
    <p:extLst>
      <p:ext uri="{BB962C8B-B14F-4D97-AF65-F5344CB8AC3E}">
        <p14:creationId xmlns:p14="http://schemas.microsoft.com/office/powerpoint/2010/main" val="738146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70" y="365125"/>
            <a:ext cx="11449878" cy="734805"/>
          </a:xfrm>
        </p:spPr>
        <p:txBody>
          <a:bodyPr>
            <a:normAutofit fontScale="90000"/>
          </a:bodyPr>
          <a:lstStyle/>
          <a:p>
            <a:pPr algn="ctr"/>
            <a:r>
              <a:rPr lang="fr-FR" b="1" dirty="0"/>
              <a:t>70-533 : Implementing Microsoft Azure Infrastructure Solutions</a:t>
            </a:r>
            <a:endParaRPr lang="en-IN" dirty="0"/>
          </a:p>
        </p:txBody>
      </p:sp>
      <p:pic>
        <p:nvPicPr>
          <p:cNvPr id="4" name="Picture 3"/>
          <p:cNvPicPr>
            <a:picLocks noChangeAspect="1"/>
          </p:cNvPicPr>
          <p:nvPr/>
        </p:nvPicPr>
        <p:blipFill>
          <a:blip r:embed="rId2"/>
          <a:stretch>
            <a:fillRect/>
          </a:stretch>
        </p:blipFill>
        <p:spPr>
          <a:xfrm>
            <a:off x="1658178" y="1386922"/>
            <a:ext cx="8875643" cy="4748549"/>
          </a:xfrm>
          <a:prstGeom prst="rect">
            <a:avLst/>
          </a:prstGeom>
        </p:spPr>
      </p:pic>
    </p:spTree>
    <p:extLst>
      <p:ext uri="{BB962C8B-B14F-4D97-AF65-F5344CB8AC3E}">
        <p14:creationId xmlns:p14="http://schemas.microsoft.com/office/powerpoint/2010/main" val="319347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1329" y="3966243"/>
            <a:ext cx="1881808" cy="1192696"/>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7" y="13254"/>
            <a:ext cx="8934614" cy="5846830"/>
          </a:xfrm>
          <a:prstGeom prst="rect">
            <a:avLst/>
          </a:prstGeom>
        </p:spPr>
      </p:pic>
      <p:pic>
        <p:nvPicPr>
          <p:cNvPr id="4" name="Picture 3"/>
          <p:cNvPicPr>
            <a:picLocks noChangeAspect="1"/>
          </p:cNvPicPr>
          <p:nvPr/>
        </p:nvPicPr>
        <p:blipFill>
          <a:blip r:embed="rId3"/>
          <a:stretch>
            <a:fillRect/>
          </a:stretch>
        </p:blipFill>
        <p:spPr>
          <a:xfrm>
            <a:off x="161717" y="1641082"/>
            <a:ext cx="8969031" cy="5177162"/>
          </a:xfrm>
          <a:prstGeom prst="rect">
            <a:avLst/>
          </a:prstGeom>
        </p:spPr>
      </p:pic>
      <p:cxnSp>
        <p:nvCxnSpPr>
          <p:cNvPr id="6" name="Straight Arrow Connector 5"/>
          <p:cNvCxnSpPr/>
          <p:nvPr/>
        </p:nvCxnSpPr>
        <p:spPr>
          <a:xfrm>
            <a:off x="1133856" y="2423160"/>
            <a:ext cx="4050792"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46704" y="4169664"/>
            <a:ext cx="194767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666744" y="5458968"/>
            <a:ext cx="1664208" cy="11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43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A  &amp; C  &amp; F</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66" y="0"/>
            <a:ext cx="8742857" cy="3638095"/>
          </a:xfrm>
          <a:prstGeom prst="rect">
            <a:avLst/>
          </a:prstGeom>
        </p:spPr>
      </p:pic>
    </p:spTree>
    <p:extLst>
      <p:ext uri="{BB962C8B-B14F-4D97-AF65-F5344CB8AC3E}">
        <p14:creationId xmlns:p14="http://schemas.microsoft.com/office/powerpoint/2010/main" val="120251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4608" y="367760"/>
            <a:ext cx="10347960" cy="923330"/>
          </a:xfrm>
          <a:prstGeom prst="rect">
            <a:avLst/>
          </a:prstGeom>
        </p:spPr>
        <p:txBody>
          <a:bodyPr wrap="square">
            <a:spAutoFit/>
          </a:bodyPr>
          <a:lstStyle/>
          <a:p>
            <a:r>
              <a:rPr lang="en-US" dirty="0">
                <a:solidFill>
                  <a:srgbClr val="2A2A2A"/>
                </a:solidFill>
                <a:latin typeface="Segoe UI" panose="020B0502040204020203" pitchFamily="34" charset="0"/>
              </a:rPr>
              <a:t>The service definition file defines the service model for an application. The file contains the definitions for the roles that are available to a cloud service, specifies the service endpoints, and establishes configuration settings for the service.</a:t>
            </a:r>
            <a:endParaRPr lang="en-US" dirty="0"/>
          </a:p>
        </p:txBody>
      </p:sp>
      <p:pic>
        <p:nvPicPr>
          <p:cNvPr id="3" name="Picture 2"/>
          <p:cNvPicPr>
            <a:picLocks noChangeAspect="1"/>
          </p:cNvPicPr>
          <p:nvPr/>
        </p:nvPicPr>
        <p:blipFill>
          <a:blip r:embed="rId2"/>
          <a:stretch>
            <a:fillRect/>
          </a:stretch>
        </p:blipFill>
        <p:spPr>
          <a:xfrm>
            <a:off x="1719462" y="1291090"/>
            <a:ext cx="8588484" cy="5471634"/>
          </a:xfrm>
          <a:prstGeom prst="rect">
            <a:avLst/>
          </a:prstGeom>
        </p:spPr>
      </p:pic>
    </p:spTree>
    <p:extLst>
      <p:ext uri="{BB962C8B-B14F-4D97-AF65-F5344CB8AC3E}">
        <p14:creationId xmlns:p14="http://schemas.microsoft.com/office/powerpoint/2010/main" val="1199193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576" y="465666"/>
            <a:ext cx="11079480" cy="1200329"/>
          </a:xfrm>
          <a:prstGeom prst="rect">
            <a:avLst/>
          </a:prstGeom>
        </p:spPr>
        <p:txBody>
          <a:bodyPr wrap="square">
            <a:spAutoFit/>
          </a:bodyPr>
          <a:lstStyle/>
          <a:p>
            <a:r>
              <a:rPr lang="en-US" dirty="0">
                <a:solidFill>
                  <a:srgbClr val="2A2A2A"/>
                </a:solidFill>
                <a:latin typeface="Segoe UI" panose="020B0502040204020203" pitchFamily="34" charset="0"/>
              </a:rPr>
              <a:t>The service configuration file specifies the number of role instances to deploy for each role in the service, the values of any configuration settings, and the thumbprints for any certificates associated with a role. If the service is part of a Virtual Network, configuration information for the network must be provided in the service configuration file, as well as in the virtual networking configuration file. </a:t>
            </a:r>
            <a:endParaRPr lang="en-US" dirty="0"/>
          </a:p>
        </p:txBody>
      </p:sp>
      <p:pic>
        <p:nvPicPr>
          <p:cNvPr id="3" name="Picture 2"/>
          <p:cNvPicPr>
            <a:picLocks noChangeAspect="1"/>
          </p:cNvPicPr>
          <p:nvPr/>
        </p:nvPicPr>
        <p:blipFill>
          <a:blip r:embed="rId2"/>
          <a:stretch>
            <a:fillRect/>
          </a:stretch>
        </p:blipFill>
        <p:spPr>
          <a:xfrm>
            <a:off x="1549520" y="2464143"/>
            <a:ext cx="8946655" cy="3795089"/>
          </a:xfrm>
          <a:prstGeom prst="rect">
            <a:avLst/>
          </a:prstGeom>
        </p:spPr>
      </p:pic>
    </p:spTree>
    <p:extLst>
      <p:ext uri="{BB962C8B-B14F-4D97-AF65-F5344CB8AC3E}">
        <p14:creationId xmlns:p14="http://schemas.microsoft.com/office/powerpoint/2010/main" val="270906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Service Bus</a:t>
            </a:r>
            <a:endParaRPr lang="en-US" dirty="0"/>
          </a:p>
        </p:txBody>
      </p:sp>
    </p:spTree>
    <p:extLst>
      <p:ext uri="{BB962C8B-B14F-4D97-AF65-F5344CB8AC3E}">
        <p14:creationId xmlns:p14="http://schemas.microsoft.com/office/powerpoint/2010/main" val="309650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=A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9" y="0"/>
            <a:ext cx="10467542" cy="3402672"/>
          </a:xfrm>
          <a:prstGeom prst="rect">
            <a:avLst/>
          </a:prstGeom>
        </p:spPr>
      </p:pic>
    </p:spTree>
    <p:extLst>
      <p:ext uri="{BB962C8B-B14F-4D97-AF65-F5344CB8AC3E}">
        <p14:creationId xmlns:p14="http://schemas.microsoft.com/office/powerpoint/2010/main" val="185302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73" y="166277"/>
            <a:ext cx="11586504" cy="4312958"/>
          </a:xfrm>
          <a:prstGeom prst="rect">
            <a:avLst/>
          </a:prstGeom>
        </p:spPr>
      </p:pic>
      <p:sp>
        <p:nvSpPr>
          <p:cNvPr id="3" name="Title 1"/>
          <p:cNvSpPr>
            <a:spLocks noGrp="1"/>
          </p:cNvSpPr>
          <p:nvPr>
            <p:ph type="title"/>
          </p:nvPr>
        </p:nvSpPr>
        <p:spPr>
          <a:xfrm>
            <a:off x="6533322" y="5208103"/>
            <a:ext cx="5459894" cy="1020417"/>
          </a:xfrm>
        </p:spPr>
        <p:txBody>
          <a:bodyPr>
            <a:normAutofit fontScale="90000"/>
          </a:bodyPr>
          <a:lstStyle/>
          <a:p>
            <a:r>
              <a:rPr lang="en-IN" sz="1800" b="1" dirty="0" err="1"/>
              <a:t>Ans</a:t>
            </a:r>
            <a:r>
              <a:rPr lang="en-IN" sz="1800" b="1" dirty="0"/>
              <a:t> – </a:t>
            </a:r>
            <a:br>
              <a:rPr lang="en-IN" sz="1800" b="1" dirty="0"/>
            </a:br>
            <a:r>
              <a:rPr lang="en-IN" sz="1800" b="1" dirty="0"/>
              <a:t>Queue – Listen</a:t>
            </a:r>
            <a:br>
              <a:rPr lang="en-IN" sz="1800" b="1" dirty="0"/>
            </a:br>
            <a:r>
              <a:rPr lang="en-IN" sz="1800" b="1" dirty="0"/>
              <a:t>Subscriptions - Manage</a:t>
            </a:r>
            <a:br>
              <a:rPr lang="en-IN" sz="1800" b="1" dirty="0"/>
            </a:br>
            <a:endParaRPr lang="en-IN" sz="1800" b="1" dirty="0"/>
          </a:p>
        </p:txBody>
      </p:sp>
    </p:spTree>
    <p:extLst>
      <p:ext uri="{BB962C8B-B14F-4D97-AF65-F5344CB8AC3E}">
        <p14:creationId xmlns:p14="http://schemas.microsoft.com/office/powerpoint/2010/main" val="2428027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6003235"/>
            <a:ext cx="11635408" cy="609600"/>
          </a:xfrm>
        </p:spPr>
        <p:txBody>
          <a:bodyPr>
            <a:normAutofit fontScale="90000"/>
          </a:bodyPr>
          <a:lstStyle/>
          <a:p>
            <a:r>
              <a:rPr lang="en-IN" sz="1800" b="1" dirty="0" err="1"/>
              <a:t>Ans</a:t>
            </a:r>
            <a:r>
              <a:rPr lang="en-IN" sz="1800" b="1" dirty="0"/>
              <a:t>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28" y="283402"/>
            <a:ext cx="10868883" cy="3838023"/>
          </a:xfrm>
          <a:prstGeom prst="rect">
            <a:avLst/>
          </a:prstGeom>
        </p:spPr>
      </p:pic>
    </p:spTree>
    <p:extLst>
      <p:ext uri="{BB962C8B-B14F-4D97-AF65-F5344CB8AC3E}">
        <p14:creationId xmlns:p14="http://schemas.microsoft.com/office/powerpoint/2010/main" val="4190633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Back up</a:t>
            </a:r>
            <a:endParaRPr lang="en-US" dirty="0"/>
          </a:p>
        </p:txBody>
      </p:sp>
    </p:spTree>
    <p:extLst>
      <p:ext uri="{BB962C8B-B14F-4D97-AF65-F5344CB8AC3E}">
        <p14:creationId xmlns:p14="http://schemas.microsoft.com/office/powerpoint/2010/main" val="313200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=B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1851015" cy="2491409"/>
          </a:xfrm>
          <a:prstGeom prst="rect">
            <a:avLst/>
          </a:prstGeom>
        </p:spPr>
      </p:pic>
      <p:sp>
        <p:nvSpPr>
          <p:cNvPr id="4" name="Rectangle 3"/>
          <p:cNvSpPr/>
          <p:nvPr/>
        </p:nvSpPr>
        <p:spPr>
          <a:xfrm>
            <a:off x="3047999" y="2690336"/>
            <a:ext cx="8713365" cy="1200329"/>
          </a:xfrm>
          <a:prstGeom prst="rect">
            <a:avLst/>
          </a:prstGeom>
        </p:spPr>
        <p:txBody>
          <a:bodyPr wrap="square">
            <a:spAutoFit/>
          </a:bodyPr>
          <a:lstStyle/>
          <a:p>
            <a:r>
              <a:rPr lang="en-US" dirty="0">
                <a:solidFill>
                  <a:srgbClr val="222222"/>
                </a:solidFill>
                <a:latin typeface="segoe-ui_normal"/>
              </a:rPr>
              <a:t>Azure Backup is the Azure-based service you can use to back up (or protect) and restore your data in the Microsoft cloud. Azure Backup replaces your existing on-premises or off-site backup solution with a cloud-based solution that is reliable, secure, and cost-competitive. </a:t>
            </a:r>
            <a:endParaRPr lang="en-US" dirty="0"/>
          </a:p>
        </p:txBody>
      </p:sp>
      <p:sp>
        <p:nvSpPr>
          <p:cNvPr id="5" name="Rectangle 4"/>
          <p:cNvSpPr/>
          <p:nvPr/>
        </p:nvSpPr>
        <p:spPr>
          <a:xfrm>
            <a:off x="3047999" y="3985162"/>
            <a:ext cx="8945218" cy="1477328"/>
          </a:xfrm>
          <a:prstGeom prst="rect">
            <a:avLst/>
          </a:prstGeom>
        </p:spPr>
        <p:txBody>
          <a:bodyPr wrap="square">
            <a:spAutoFit/>
          </a:bodyPr>
          <a:lstStyle/>
          <a:p>
            <a:r>
              <a:rPr lang="en-US" dirty="0" smtClean="0">
                <a:solidFill>
                  <a:srgbClr val="222222"/>
                </a:solidFill>
                <a:latin typeface="segoe-ui_normal"/>
              </a:rPr>
              <a:t>Azure </a:t>
            </a:r>
            <a:r>
              <a:rPr lang="en-US" dirty="0">
                <a:solidFill>
                  <a:srgbClr val="222222"/>
                </a:solidFill>
                <a:latin typeface="segoe-ui_normal"/>
              </a:rPr>
              <a:t>Backup offers multiple components that you download and deploy on the appropriate computer, server, or in the cloud. The component, or agent, that you deploy depends on what you want to protect. All Azure Backup components (no matter whether you're protecting data on-premises or in the cloud) can be used to back up data to a Backup vault in Azure.</a:t>
            </a:r>
            <a:endParaRPr lang="en-US" dirty="0"/>
          </a:p>
        </p:txBody>
      </p:sp>
    </p:spTree>
    <p:extLst>
      <p:ext uri="{BB962C8B-B14F-4D97-AF65-F5344CB8AC3E}">
        <p14:creationId xmlns:p14="http://schemas.microsoft.com/office/powerpoint/2010/main" val="381742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Configure Cloud Services</a:t>
            </a:r>
            <a:endParaRPr lang="en-US" dirty="0"/>
          </a:p>
        </p:txBody>
      </p:sp>
    </p:spTree>
    <p:extLst>
      <p:ext uri="{BB962C8B-B14F-4D97-AF65-F5344CB8AC3E}">
        <p14:creationId xmlns:p14="http://schemas.microsoft.com/office/powerpoint/2010/main" val="1288694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4620" y="296908"/>
            <a:ext cx="8542760" cy="6264183"/>
          </a:xfrm>
          <a:prstGeom prst="rect">
            <a:avLst/>
          </a:prstGeom>
        </p:spPr>
      </p:pic>
    </p:spTree>
    <p:extLst>
      <p:ext uri="{BB962C8B-B14F-4D97-AF65-F5344CB8AC3E}">
        <p14:creationId xmlns:p14="http://schemas.microsoft.com/office/powerpoint/2010/main" val="169577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221" y="1166071"/>
            <a:ext cx="11145937" cy="3470710"/>
          </a:xfrm>
          <a:prstGeom prst="rect">
            <a:avLst/>
          </a:prstGeom>
        </p:spPr>
      </p:pic>
    </p:spTree>
    <p:extLst>
      <p:ext uri="{BB962C8B-B14F-4D97-AF65-F5344CB8AC3E}">
        <p14:creationId xmlns:p14="http://schemas.microsoft.com/office/powerpoint/2010/main" val="3731127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5" y="284804"/>
            <a:ext cx="11115262" cy="2286118"/>
          </a:xfrm>
          <a:prstGeom prst="rect">
            <a:avLst/>
          </a:prstGeom>
        </p:spPr>
      </p:pic>
      <p:pic>
        <p:nvPicPr>
          <p:cNvPr id="4" name="Picture 3"/>
          <p:cNvPicPr>
            <a:picLocks noChangeAspect="1"/>
          </p:cNvPicPr>
          <p:nvPr/>
        </p:nvPicPr>
        <p:blipFill>
          <a:blip r:embed="rId3"/>
          <a:stretch>
            <a:fillRect/>
          </a:stretch>
        </p:blipFill>
        <p:spPr>
          <a:xfrm>
            <a:off x="2450690" y="2671025"/>
            <a:ext cx="8397968" cy="2270957"/>
          </a:xfrm>
          <a:prstGeom prst="rect">
            <a:avLst/>
          </a:prstGeom>
        </p:spPr>
      </p:pic>
    </p:spTree>
    <p:extLst>
      <p:ext uri="{BB962C8B-B14F-4D97-AF65-F5344CB8AC3E}">
        <p14:creationId xmlns:p14="http://schemas.microsoft.com/office/powerpoint/2010/main" val="1172702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350" y="-61481"/>
            <a:ext cx="6218459" cy="6393734"/>
          </a:xfrm>
          <a:prstGeom prst="rect">
            <a:avLst/>
          </a:prstGeom>
        </p:spPr>
      </p:pic>
      <p:pic>
        <p:nvPicPr>
          <p:cNvPr id="3" name="Picture 2"/>
          <p:cNvPicPr>
            <a:picLocks noChangeAspect="1"/>
          </p:cNvPicPr>
          <p:nvPr/>
        </p:nvPicPr>
        <p:blipFill>
          <a:blip r:embed="rId3"/>
          <a:stretch>
            <a:fillRect/>
          </a:stretch>
        </p:blipFill>
        <p:spPr>
          <a:xfrm>
            <a:off x="5887668" y="2481951"/>
            <a:ext cx="5768840" cy="2430991"/>
          </a:xfrm>
          <a:prstGeom prst="rect">
            <a:avLst/>
          </a:prstGeom>
        </p:spPr>
      </p:pic>
    </p:spTree>
    <p:extLst>
      <p:ext uri="{BB962C8B-B14F-4D97-AF65-F5344CB8AC3E}">
        <p14:creationId xmlns:p14="http://schemas.microsoft.com/office/powerpoint/2010/main" val="4143364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50" y="239512"/>
            <a:ext cx="9559534" cy="3503163"/>
          </a:xfrm>
          <a:prstGeom prst="rect">
            <a:avLst/>
          </a:prstGeom>
        </p:spPr>
      </p:pic>
      <p:sp>
        <p:nvSpPr>
          <p:cNvPr id="3" name="Title 1"/>
          <p:cNvSpPr>
            <a:spLocks noGrp="1"/>
          </p:cNvSpPr>
          <p:nvPr>
            <p:ph type="title"/>
          </p:nvPr>
        </p:nvSpPr>
        <p:spPr>
          <a:xfrm>
            <a:off x="9183756" y="5698435"/>
            <a:ext cx="2809459" cy="530086"/>
          </a:xfrm>
        </p:spPr>
        <p:txBody>
          <a:bodyPr>
            <a:normAutofit fontScale="90000"/>
          </a:bodyPr>
          <a:lstStyle/>
          <a:p>
            <a:r>
              <a:rPr lang="en-IN" sz="1800" b="1" dirty="0" err="1"/>
              <a:t>Ans</a:t>
            </a:r>
            <a:r>
              <a:rPr lang="en-IN" sz="1800" b="1" dirty="0"/>
              <a:t> – C</a:t>
            </a:r>
            <a:br>
              <a:rPr lang="en-IN" sz="1800" b="1" dirty="0"/>
            </a:br>
            <a:r>
              <a:rPr lang="en-IN" sz="1800" b="1" dirty="0"/>
              <a:t/>
            </a:r>
            <a:br>
              <a:rPr lang="en-IN" sz="1800" b="1" dirty="0"/>
            </a:br>
            <a:r>
              <a:rPr lang="en-IN" sz="1800" b="1" dirty="0"/>
              <a:t/>
            </a:r>
            <a:br>
              <a:rPr lang="en-IN" sz="1800" b="1" dirty="0"/>
            </a:br>
            <a:endParaRPr lang="en-IN" sz="1800" b="1" dirty="0"/>
          </a:p>
        </p:txBody>
      </p:sp>
    </p:spTree>
    <p:extLst>
      <p:ext uri="{BB962C8B-B14F-4D97-AF65-F5344CB8AC3E}">
        <p14:creationId xmlns:p14="http://schemas.microsoft.com/office/powerpoint/2010/main" val="1963831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5803" y="5751443"/>
            <a:ext cx="7997413" cy="861392"/>
          </a:xfrm>
        </p:spPr>
        <p:txBody>
          <a:bodyPr>
            <a:normAutofit fontScale="90000"/>
          </a:bodyPr>
          <a:lstStyle/>
          <a:p>
            <a:r>
              <a:rPr lang="en-IN" sz="1800" b="1" dirty="0" err="1"/>
              <a:t>Ans</a:t>
            </a:r>
            <a:r>
              <a:rPr lang="en-IN" sz="1800" b="1" dirty="0"/>
              <a:t>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9" y="-1"/>
            <a:ext cx="11480262" cy="4321479"/>
          </a:xfrm>
          <a:prstGeom prst="rect">
            <a:avLst/>
          </a:prstGeom>
        </p:spPr>
      </p:pic>
      <p:pic>
        <p:nvPicPr>
          <p:cNvPr id="4" name="Picture 3"/>
          <p:cNvPicPr>
            <a:picLocks noChangeAspect="1"/>
          </p:cNvPicPr>
          <p:nvPr/>
        </p:nvPicPr>
        <p:blipFill>
          <a:blip r:embed="rId3"/>
          <a:stretch>
            <a:fillRect/>
          </a:stretch>
        </p:blipFill>
        <p:spPr>
          <a:xfrm>
            <a:off x="4486954" y="4121425"/>
            <a:ext cx="7617723" cy="2632101"/>
          </a:xfrm>
          <a:prstGeom prst="rect">
            <a:avLst/>
          </a:prstGeom>
        </p:spPr>
      </p:pic>
    </p:spTree>
    <p:extLst>
      <p:ext uri="{BB962C8B-B14F-4D97-AF65-F5344CB8AC3E}">
        <p14:creationId xmlns:p14="http://schemas.microsoft.com/office/powerpoint/2010/main" val="254777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09" y="5225"/>
            <a:ext cx="11374081" cy="3935896"/>
          </a:xfrm>
          <a:prstGeom prst="rect">
            <a:avLst/>
          </a:prstGeom>
        </p:spPr>
      </p:pic>
      <p:sp>
        <p:nvSpPr>
          <p:cNvPr id="3" name="Title 1"/>
          <p:cNvSpPr>
            <a:spLocks noGrp="1"/>
          </p:cNvSpPr>
          <p:nvPr>
            <p:ph type="title"/>
          </p:nvPr>
        </p:nvSpPr>
        <p:spPr>
          <a:xfrm>
            <a:off x="387625" y="3280602"/>
            <a:ext cx="11605591" cy="2947919"/>
          </a:xfrm>
        </p:spPr>
        <p:txBody>
          <a:bodyPr>
            <a:normAutofit/>
          </a:bodyPr>
          <a:lstStyle/>
          <a:p>
            <a:r>
              <a:rPr lang="en-IN" sz="2000" b="1" dirty="0" err="1"/>
              <a:t>Ans</a:t>
            </a:r>
            <a:r>
              <a:rPr lang="en-IN" sz="2000" b="1" dirty="0"/>
              <a:t> – B</a:t>
            </a:r>
            <a:br>
              <a:rPr lang="en-IN" sz="2000" b="1" dirty="0"/>
            </a:br>
            <a:r>
              <a:rPr lang="en-IN" sz="2000" b="1" dirty="0"/>
              <a:t/>
            </a:r>
            <a:br>
              <a:rPr lang="en-IN" sz="2000" b="1" dirty="0"/>
            </a:br>
            <a:r>
              <a:rPr lang="en-IN" sz="2000" b="1" dirty="0"/>
              <a:t>What to Explain</a:t>
            </a:r>
            <a:br>
              <a:rPr lang="en-IN" sz="2000" b="1" dirty="0"/>
            </a:br>
            <a:r>
              <a:rPr lang="en-IN" sz="2000" b="1" dirty="0" err="1"/>
              <a:t>Explain</a:t>
            </a:r>
            <a:r>
              <a:rPr lang="en-IN" sz="2000" b="1" dirty="0"/>
              <a:t> Cloud Service and Web Roles</a:t>
            </a:r>
          </a:p>
        </p:txBody>
      </p:sp>
    </p:spTree>
    <p:extLst>
      <p:ext uri="{BB962C8B-B14F-4D97-AF65-F5344CB8AC3E}">
        <p14:creationId xmlns:p14="http://schemas.microsoft.com/office/powerpoint/2010/main" val="145349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214" y="3664916"/>
            <a:ext cx="7559002" cy="2947919"/>
          </a:xfrm>
        </p:spPr>
        <p:txBody>
          <a:bodyPr>
            <a:normAutofit/>
          </a:bodyPr>
          <a:lstStyle/>
          <a:p>
            <a:r>
              <a:rPr lang="en-IN" sz="1800" b="1" dirty="0" err="1"/>
              <a:t>Ans</a:t>
            </a:r>
            <a:r>
              <a:rPr lang="en-IN" sz="1800" b="1" dirty="0"/>
              <a:t> =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0012"/>
            <a:ext cx="11809198" cy="4356728"/>
          </a:xfrm>
          <a:prstGeom prst="rect">
            <a:avLst/>
          </a:prstGeom>
        </p:spPr>
      </p:pic>
      <p:pic>
        <p:nvPicPr>
          <p:cNvPr id="4" name="Picture 3"/>
          <p:cNvPicPr/>
          <p:nvPr/>
        </p:nvPicPr>
        <p:blipFill>
          <a:blip r:embed="rId3"/>
          <a:stretch>
            <a:fillRect/>
          </a:stretch>
        </p:blipFill>
        <p:spPr>
          <a:xfrm>
            <a:off x="5348614" y="3457184"/>
            <a:ext cx="6848209" cy="3206757"/>
          </a:xfrm>
          <a:prstGeom prst="rect">
            <a:avLst/>
          </a:prstGeom>
        </p:spPr>
      </p:pic>
    </p:spTree>
    <p:extLst>
      <p:ext uri="{BB962C8B-B14F-4D97-AF65-F5344CB8AC3E}">
        <p14:creationId xmlns:p14="http://schemas.microsoft.com/office/powerpoint/2010/main" val="364011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239" y="607103"/>
            <a:ext cx="11587397" cy="3139321"/>
          </a:xfrm>
          <a:prstGeom prst="rect">
            <a:avLst/>
          </a:prstGeom>
        </p:spPr>
        <p:txBody>
          <a:bodyPr wrap="square">
            <a:spAutoFit/>
          </a:bodyPr>
          <a:lstStyle/>
          <a:p>
            <a:r>
              <a:rPr lang="en-US" dirty="0">
                <a:solidFill>
                  <a:srgbClr val="4C668B"/>
                </a:solidFill>
                <a:latin typeface="segoe-ui_semibold"/>
              </a:rPr>
              <a:t>Description</a:t>
            </a:r>
          </a:p>
          <a:p>
            <a:r>
              <a:rPr lang="en-US" dirty="0">
                <a:solidFill>
                  <a:srgbClr val="222222"/>
                </a:solidFill>
                <a:latin typeface="segoe-ui_normal"/>
              </a:rPr>
              <a:t>The </a:t>
            </a:r>
            <a:r>
              <a:rPr lang="en-US" b="1" dirty="0">
                <a:solidFill>
                  <a:srgbClr val="222222"/>
                </a:solidFill>
                <a:latin typeface="segoe-ui_normal"/>
              </a:rPr>
              <a:t>New-</a:t>
            </a:r>
            <a:r>
              <a:rPr lang="en-US" b="1" dirty="0" err="1">
                <a:solidFill>
                  <a:srgbClr val="222222"/>
                </a:solidFill>
                <a:latin typeface="segoe-ui_normal"/>
              </a:rPr>
              <a:t>AzureRmResourceGroup</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creates an Azure resource group.</a:t>
            </a:r>
            <a:br>
              <a:rPr lang="en-US" dirty="0">
                <a:solidFill>
                  <a:srgbClr val="222222"/>
                </a:solidFill>
                <a:latin typeface="segoe-ui_normal"/>
              </a:rPr>
            </a:br>
            <a:r>
              <a:rPr lang="en-US" dirty="0">
                <a:solidFill>
                  <a:srgbClr val="222222"/>
                </a:solidFill>
                <a:latin typeface="segoe-ui_normal"/>
              </a:rPr>
              <a:t/>
            </a:r>
            <a:br>
              <a:rPr lang="en-US" dirty="0">
                <a:solidFill>
                  <a:srgbClr val="222222"/>
                </a:solidFill>
                <a:latin typeface="segoe-ui_normal"/>
              </a:rPr>
            </a:br>
            <a:r>
              <a:rPr lang="en-US" dirty="0">
                <a:solidFill>
                  <a:srgbClr val="222222"/>
                </a:solidFill>
                <a:latin typeface="segoe-ui_normal"/>
              </a:rPr>
              <a:t>You can create a resource group by using just a name and location, and then use the New-</a:t>
            </a:r>
            <a:r>
              <a:rPr lang="en-US"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to create resources to add to the resource group.</a:t>
            </a:r>
            <a:br>
              <a:rPr lang="en-US" dirty="0">
                <a:solidFill>
                  <a:srgbClr val="222222"/>
                </a:solidFill>
                <a:latin typeface="segoe-ui_normal"/>
              </a:rPr>
            </a:br>
            <a:r>
              <a:rPr lang="en-US" dirty="0">
                <a:solidFill>
                  <a:srgbClr val="222222"/>
                </a:solidFill>
                <a:latin typeface="segoe-ui_normal"/>
              </a:rPr>
              <a:t/>
            </a:r>
            <a:br>
              <a:rPr lang="en-US" dirty="0">
                <a:solidFill>
                  <a:srgbClr val="222222"/>
                </a:solidFill>
                <a:latin typeface="segoe-ui_normal"/>
              </a:rPr>
            </a:br>
            <a:r>
              <a:rPr lang="en-US" dirty="0">
                <a:solidFill>
                  <a:srgbClr val="222222"/>
                </a:solidFill>
                <a:latin typeface="segoe-ui_normal"/>
              </a:rPr>
              <a:t>To add a deployment to an existing resource group, use the New-</a:t>
            </a:r>
            <a:r>
              <a:rPr lang="en-US" dirty="0" err="1">
                <a:solidFill>
                  <a:srgbClr val="222222"/>
                </a:solidFill>
                <a:latin typeface="segoe-ui_normal"/>
              </a:rPr>
              <a:t>AzureRmResourceGroupDeployment</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t>
            </a:r>
            <a:endParaRPr lang="en-US" dirty="0" smtClean="0">
              <a:solidFill>
                <a:srgbClr val="222222"/>
              </a:solidFill>
              <a:latin typeface="segoe-ui_normal"/>
            </a:endParaRPr>
          </a:p>
          <a:p>
            <a:endParaRPr lang="en-US" dirty="0">
              <a:solidFill>
                <a:srgbClr val="222222"/>
              </a:solidFill>
              <a:latin typeface="segoe-ui_normal"/>
            </a:endParaRPr>
          </a:p>
          <a:p>
            <a:r>
              <a:rPr lang="en-US" dirty="0" smtClean="0">
                <a:solidFill>
                  <a:srgbClr val="222222"/>
                </a:solidFill>
                <a:latin typeface="segoe-ui_normal"/>
              </a:rPr>
              <a:t>To </a:t>
            </a:r>
            <a:r>
              <a:rPr lang="en-US" dirty="0">
                <a:solidFill>
                  <a:srgbClr val="222222"/>
                </a:solidFill>
                <a:latin typeface="segoe-ui_normal"/>
              </a:rPr>
              <a:t>add a resource to an existing resource group, use the </a:t>
            </a:r>
            <a:r>
              <a:rPr lang="en-US" b="1" dirty="0">
                <a:solidFill>
                  <a:srgbClr val="222222"/>
                </a:solidFill>
                <a:latin typeface="segoe-ui_normal"/>
              </a:rPr>
              <a:t>New-</a:t>
            </a:r>
            <a:r>
              <a:rPr lang="en-US" b="1" dirty="0" err="1">
                <a:solidFill>
                  <a:srgbClr val="222222"/>
                </a:solidFill>
                <a:latin typeface="segoe-ui_normal"/>
              </a:rPr>
              <a:t>AzureRmResource</a:t>
            </a:r>
            <a:r>
              <a:rPr lang="en-US" dirty="0">
                <a:solidFill>
                  <a:srgbClr val="222222"/>
                </a:solidFill>
                <a:latin typeface="segoe-ui_normal"/>
              </a:rPr>
              <a:t> </a:t>
            </a:r>
            <a:r>
              <a:rPr lang="en-US" dirty="0" err="1">
                <a:solidFill>
                  <a:srgbClr val="222222"/>
                </a:solidFill>
                <a:latin typeface="segoe-ui_normal"/>
              </a:rPr>
              <a:t>cmdlet</a:t>
            </a:r>
            <a:r>
              <a:rPr lang="en-US" dirty="0">
                <a:solidFill>
                  <a:srgbClr val="222222"/>
                </a:solidFill>
                <a:latin typeface="segoe-ui_normal"/>
              </a:rPr>
              <a:t>. An Azure resource is a user-managed Azure entity, such as a database server, database, or website. An Azure resource group is a collection of Azure resources that are deployed as a unit.</a:t>
            </a:r>
            <a:endParaRPr lang="en-US" b="0" i="0" dirty="0">
              <a:solidFill>
                <a:srgbClr val="222222"/>
              </a:solidFill>
              <a:effectLst/>
              <a:latin typeface="segoe-ui_normal"/>
            </a:endParaRPr>
          </a:p>
        </p:txBody>
      </p:sp>
    </p:spTree>
    <p:extLst>
      <p:ext uri="{BB962C8B-B14F-4D97-AF65-F5344CB8AC3E}">
        <p14:creationId xmlns:p14="http://schemas.microsoft.com/office/powerpoint/2010/main" val="288103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9" y="5420139"/>
            <a:ext cx="11635408" cy="1192696"/>
          </a:xfrm>
        </p:spPr>
        <p:txBody>
          <a:bodyPr>
            <a:normAutofit/>
          </a:bodyPr>
          <a:lstStyle/>
          <a:p>
            <a:r>
              <a:rPr lang="en-IN" sz="1800" b="1" dirty="0" err="1"/>
              <a:t>Ans</a:t>
            </a:r>
            <a:r>
              <a:rPr lang="en-IN" sz="1800" b="1" dirty="0"/>
              <a:t> = B</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9" y="369377"/>
            <a:ext cx="11057143" cy="2885714"/>
          </a:xfrm>
          <a:prstGeom prst="rect">
            <a:avLst/>
          </a:prstGeom>
        </p:spPr>
      </p:pic>
    </p:spTree>
    <p:extLst>
      <p:ext uri="{BB962C8B-B14F-4D97-AF65-F5344CB8AC3E}">
        <p14:creationId xmlns:p14="http://schemas.microsoft.com/office/powerpoint/2010/main" val="138257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625" y="3664916"/>
            <a:ext cx="11605591" cy="2947919"/>
          </a:xfrm>
        </p:spPr>
        <p:txBody>
          <a:bodyPr>
            <a:normAutofit/>
          </a:bodyPr>
          <a:lstStyle/>
          <a:p>
            <a:r>
              <a:rPr lang="en-IN" sz="1800" b="1" dirty="0" err="1"/>
              <a:t>Ans</a:t>
            </a:r>
            <a:r>
              <a:rPr lang="en-IN" sz="1800" b="1" dirty="0"/>
              <a:t> = A &amp; C </a:t>
            </a:r>
            <a:br>
              <a:rPr lang="en-IN" sz="1800" b="1" dirty="0"/>
            </a:br>
            <a:r>
              <a:rPr lang="en-IN" sz="1800" b="1" dirty="0"/>
              <a:t/>
            </a:r>
            <a:br>
              <a:rPr lang="en-IN" sz="1800" b="1" dirty="0"/>
            </a:br>
            <a:r>
              <a:rPr lang="en-IN" sz="1800" b="1" dirty="0"/>
              <a:t/>
            </a:r>
            <a:br>
              <a:rPr lang="en-IN" sz="1800" b="1" dirty="0"/>
            </a:br>
            <a:endParaRPr lang="en-IN" sz="18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48" y="71371"/>
            <a:ext cx="8623131" cy="3559727"/>
          </a:xfrm>
          <a:prstGeom prst="rect">
            <a:avLst/>
          </a:prstGeom>
        </p:spPr>
      </p:pic>
    </p:spTree>
    <p:extLst>
      <p:ext uri="{BB962C8B-B14F-4D97-AF65-F5344CB8AC3E}">
        <p14:creationId xmlns:p14="http://schemas.microsoft.com/office/powerpoint/2010/main" val="289081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Deploy and manage Cloud Services</a:t>
            </a:r>
            <a:endParaRPr lang="en-US" dirty="0"/>
          </a:p>
        </p:txBody>
      </p:sp>
    </p:spTree>
    <p:extLst>
      <p:ext uri="{BB962C8B-B14F-4D97-AF65-F5344CB8AC3E}">
        <p14:creationId xmlns:p14="http://schemas.microsoft.com/office/powerpoint/2010/main" val="299624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329</Words>
  <Application>Microsoft Office PowerPoint</Application>
  <PresentationFormat>Widescreen</PresentationFormat>
  <Paragraphs>37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Segoe UI</vt:lpstr>
      <vt:lpstr>segoe-ui_normal</vt:lpstr>
      <vt:lpstr>segoe-ui_semibold</vt:lpstr>
      <vt:lpstr>Office Theme</vt:lpstr>
      <vt:lpstr>70-533 : Implementing Microsoft Azure Infrastructure Solutions </vt:lpstr>
      <vt:lpstr>70-533 : Implementing Microsoft Azure Infrastructure Solutions</vt:lpstr>
      <vt:lpstr>Configure Cloud Services</vt:lpstr>
      <vt:lpstr>Ans – B  What to Explain Explain Cloud Service and Web Roles</vt:lpstr>
      <vt:lpstr>Ans =    </vt:lpstr>
      <vt:lpstr>PowerPoint Presentation</vt:lpstr>
      <vt:lpstr>Ans = B   </vt:lpstr>
      <vt:lpstr>Ans = A &amp; C    </vt:lpstr>
      <vt:lpstr>Deploy and manage Cloud Services</vt:lpstr>
      <vt:lpstr>Ans = B &amp; D   </vt:lpstr>
      <vt:lpstr>Ans =  B  &amp; C     </vt:lpstr>
      <vt:lpstr>Ans – A    </vt:lpstr>
      <vt:lpstr>Ans =   A &amp; B   Family 2 releases Windows Server 2008 R2 SP1 Family 3 releases Windows Server 2012 Family 4 releases Windows Server 2012 R2    </vt:lpstr>
      <vt:lpstr>Ans =      </vt:lpstr>
      <vt:lpstr>Ans =C    </vt:lpstr>
      <vt:lpstr>Ans =      </vt:lpstr>
      <vt:lpstr>Ans =   </vt:lpstr>
      <vt:lpstr>Monitor Cloud Service</vt:lpstr>
      <vt:lpstr>Ans = A     </vt:lpstr>
      <vt:lpstr>Ans =      </vt:lpstr>
      <vt:lpstr>Ans =   A  &amp; C  &amp; F   </vt:lpstr>
      <vt:lpstr>PowerPoint Presentation</vt:lpstr>
      <vt:lpstr>PowerPoint Presentation</vt:lpstr>
      <vt:lpstr>Azure Service Bus</vt:lpstr>
      <vt:lpstr>Ans =A    </vt:lpstr>
      <vt:lpstr>Ans –  Queue – Listen Subscriptions - Manage </vt:lpstr>
      <vt:lpstr>Ans =C    </vt:lpstr>
      <vt:lpstr>Azure Back up</vt:lpstr>
      <vt:lpstr>Ans =B    </vt:lpstr>
      <vt:lpstr>PowerPoint Presentation</vt:lpstr>
      <vt:lpstr>PowerPoint Presentation</vt:lpstr>
      <vt:lpstr>Ans = C    </vt:lpstr>
      <vt:lpstr>PowerPoint Presentation</vt:lpstr>
      <vt:lpstr>Ans – C   </vt:lpstr>
      <vt:lpstr>Ans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70-533 Implementing Microsoft Azure Infrastructure Solutions </dc:title>
  <dc:creator>Suketu Nayak</dc:creator>
  <cp:lastModifiedBy>Amrit Kaur</cp:lastModifiedBy>
  <cp:revision>95</cp:revision>
  <dcterms:created xsi:type="dcterms:W3CDTF">2017-02-16T08:21:52Z</dcterms:created>
  <dcterms:modified xsi:type="dcterms:W3CDTF">2017-03-10T04:02:10Z</dcterms:modified>
</cp:coreProperties>
</file>