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3" r:id="rId2"/>
  </p:sldMasterIdLst>
  <p:notesMasterIdLst>
    <p:notesMasterId r:id="rId4"/>
  </p:notesMasterIdLst>
  <p:handoutMasterIdLst>
    <p:handoutMasterId r:id="rId5"/>
  </p:handoutMasterIdLst>
  <p:sldIdLst>
    <p:sldId id="257" r:id="rId3"/>
  </p:sldIdLst>
  <p:sldSz cx="43891200" cy="32918400"/>
  <p:notesSz cx="6858000" cy="9144000"/>
  <p:defaultText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18">
          <p15:clr>
            <a:srgbClr val="A4A3A4"/>
          </p15:clr>
        </p15:guide>
        <p15:guide id="2" orient="horz" pos="288">
          <p15:clr>
            <a:srgbClr val="A4A3A4"/>
          </p15:clr>
        </p15:guide>
        <p15:guide id="3" orient="horz" pos="20160">
          <p15:clr>
            <a:srgbClr val="A4A3A4"/>
          </p15:clr>
        </p15:guide>
        <p15:guide id="4" orient="horz">
          <p15:clr>
            <a:srgbClr val="A4A3A4"/>
          </p15:clr>
        </p15:guide>
        <p15:guide id="5" pos="264" userDrawn="1">
          <p15:clr>
            <a:srgbClr val="A4A3A4"/>
          </p15:clr>
        </p15:guide>
        <p15:guide id="6" pos="2738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KOTOULAS" initials="AK" lastIdx="2" clrIdx="0"/>
  <p:cmAuthor id="1" name="A.KOTOULAS" initials="HELP" lastIdx="1" clrIdx="1"/>
  <p:cmAuthor id="2" name="A.KOTOULAS" initials="HELP - " lastIdx="1" clrIdx="2"/>
  <p:cmAuthor id="3" name="PosterPresentations.com - 510.649.3001" initials="HELP - " lastIdx="1"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F5FA"/>
    <a:srgbClr val="CDD2DE"/>
    <a:srgbClr val="E3E9E5"/>
    <a:srgbClr val="EAEAE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266" autoAdjust="0"/>
    <p:restoredTop sz="94626" autoAdjust="0"/>
  </p:normalViewPr>
  <p:slideViewPr>
    <p:cSldViewPr snapToGrid="0" snapToObjects="1" showGuides="1">
      <p:cViewPr varScale="1">
        <p:scale>
          <a:sx n="22" d="100"/>
          <a:sy n="22" d="100"/>
        </p:scale>
        <p:origin x="519" y="81"/>
      </p:cViewPr>
      <p:guideLst>
        <p:guide orient="horz" pos="3318"/>
        <p:guide orient="horz" pos="288"/>
        <p:guide orient="horz" pos="20160"/>
        <p:guide orient="horz"/>
        <p:guide pos="264"/>
        <p:guide pos="27384"/>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snapToObjects="1" showGuides="1">
      <p:cViewPr varScale="1">
        <p:scale>
          <a:sx n="79" d="100"/>
          <a:sy n="79" d="100"/>
        </p:scale>
        <p:origin x="-37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handoutMaster" Target="handoutMasters/handoutMaster1.xml"/><Relationship Id="rId10" Type="http://schemas.openxmlformats.org/officeDocument/2006/relationships/tableStyles" Target="tableStyles.xml"/><Relationship Id="rId4" Type="http://schemas.openxmlformats.org/officeDocument/2006/relationships/notesMaster" Target="notesMasters/notesMaster1.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0158C5BC-9A70-462C-B28D-9600239EAC64}" type="datetimeFigureOut">
              <a:rPr lang="en-US" smtClean="0"/>
              <a:pPr/>
              <a:t>4/11/2025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C131B7-05CA-4AEE-9267-6D0ED4DC84F3}" type="slidenum">
              <a:rPr lang="en-US" smtClean="0"/>
              <a:pPr/>
              <a:t>‹#›</a:t>
            </a:fld>
            <a:endParaRPr lang="en-US"/>
          </a:p>
        </p:txBody>
      </p:sp>
    </p:spTree>
    <p:extLst>
      <p:ext uri="{BB962C8B-B14F-4D97-AF65-F5344CB8AC3E}">
        <p14:creationId xmlns:p14="http://schemas.microsoft.com/office/powerpoint/2010/main" val="397406821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6CC2317-6751-4CD4-9995-8782DD78E936}" type="datetimeFigureOut">
              <a:rPr lang="en-US" smtClean="0"/>
              <a:pPr/>
              <a:t>4/11/2025</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1A87D-CAF7-4BDC-A0D3-C0DBEDE81619}" type="slidenum">
              <a:rPr lang="en-US" smtClean="0"/>
              <a:pPr/>
              <a:t>‹#›</a:t>
            </a:fld>
            <a:endParaRPr lang="en-US" dirty="0"/>
          </a:p>
        </p:txBody>
      </p:sp>
    </p:spTree>
    <p:extLst>
      <p:ext uri="{BB962C8B-B14F-4D97-AF65-F5344CB8AC3E}">
        <p14:creationId xmlns:p14="http://schemas.microsoft.com/office/powerpoint/2010/main" val="2414637987"/>
      </p:ext>
    </p:extLst>
  </p:cSld>
  <p:clrMap bg1="lt1" tx1="dk1" bg2="lt2" tx2="dk2" accent1="accent1" accent2="accent2" accent3="accent3" accent4="accent4" accent5="accent5" accent6="accent6" hlink="hlink" folHlink="folHlink"/>
  <p:notesStyle>
    <a:lvl1pPr marL="0" algn="l" defTabSz="4388900" rtl="0" eaLnBrk="1" latinLnBrk="0" hangingPunct="1">
      <a:defRPr sz="5800" kern="1200">
        <a:solidFill>
          <a:schemeClr val="tx1"/>
        </a:solidFill>
        <a:latin typeface="+mn-lt"/>
        <a:ea typeface="+mn-ea"/>
        <a:cs typeface="+mn-cs"/>
      </a:defRPr>
    </a:lvl1pPr>
    <a:lvl2pPr marL="2194451" algn="l" defTabSz="4388900" rtl="0" eaLnBrk="1" latinLnBrk="0" hangingPunct="1">
      <a:defRPr sz="5800" kern="1200">
        <a:solidFill>
          <a:schemeClr val="tx1"/>
        </a:solidFill>
        <a:latin typeface="+mn-lt"/>
        <a:ea typeface="+mn-ea"/>
        <a:cs typeface="+mn-cs"/>
      </a:defRPr>
    </a:lvl2pPr>
    <a:lvl3pPr marL="4388900" algn="l" defTabSz="4388900" rtl="0" eaLnBrk="1" latinLnBrk="0" hangingPunct="1">
      <a:defRPr sz="5800" kern="1200">
        <a:solidFill>
          <a:schemeClr val="tx1"/>
        </a:solidFill>
        <a:latin typeface="+mn-lt"/>
        <a:ea typeface="+mn-ea"/>
        <a:cs typeface="+mn-cs"/>
      </a:defRPr>
    </a:lvl3pPr>
    <a:lvl4pPr marL="6583351" algn="l" defTabSz="4388900" rtl="0" eaLnBrk="1" latinLnBrk="0" hangingPunct="1">
      <a:defRPr sz="5800" kern="1200">
        <a:solidFill>
          <a:schemeClr val="tx1"/>
        </a:solidFill>
        <a:latin typeface="+mn-lt"/>
        <a:ea typeface="+mn-ea"/>
        <a:cs typeface="+mn-cs"/>
      </a:defRPr>
    </a:lvl4pPr>
    <a:lvl5pPr marL="8777801" algn="l" defTabSz="4388900" rtl="0" eaLnBrk="1" latinLnBrk="0" hangingPunct="1">
      <a:defRPr sz="5800" kern="1200">
        <a:solidFill>
          <a:schemeClr val="tx1"/>
        </a:solidFill>
        <a:latin typeface="+mn-lt"/>
        <a:ea typeface="+mn-ea"/>
        <a:cs typeface="+mn-cs"/>
      </a:defRPr>
    </a:lvl5pPr>
    <a:lvl6pPr marL="10972252" algn="l" defTabSz="4388900" rtl="0" eaLnBrk="1" latinLnBrk="0" hangingPunct="1">
      <a:defRPr sz="5800" kern="1200">
        <a:solidFill>
          <a:schemeClr val="tx1"/>
        </a:solidFill>
        <a:latin typeface="+mn-lt"/>
        <a:ea typeface="+mn-ea"/>
        <a:cs typeface="+mn-cs"/>
      </a:defRPr>
    </a:lvl6pPr>
    <a:lvl7pPr marL="13166703" algn="l" defTabSz="4388900" rtl="0" eaLnBrk="1" latinLnBrk="0" hangingPunct="1">
      <a:defRPr sz="5800" kern="1200">
        <a:solidFill>
          <a:schemeClr val="tx1"/>
        </a:solidFill>
        <a:latin typeface="+mn-lt"/>
        <a:ea typeface="+mn-ea"/>
        <a:cs typeface="+mn-cs"/>
      </a:defRPr>
    </a:lvl7pPr>
    <a:lvl8pPr marL="15361152" algn="l" defTabSz="4388900" rtl="0" eaLnBrk="1" latinLnBrk="0" hangingPunct="1">
      <a:defRPr sz="5800" kern="1200">
        <a:solidFill>
          <a:schemeClr val="tx1"/>
        </a:solidFill>
        <a:latin typeface="+mn-lt"/>
        <a:ea typeface="+mn-ea"/>
        <a:cs typeface="+mn-cs"/>
      </a:defRPr>
    </a:lvl8pPr>
    <a:lvl9pPr marL="17555603" algn="l" defTabSz="4388900" rtl="0" eaLnBrk="1" latinLnBrk="0" hangingPunct="1">
      <a:defRPr sz="58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6x48 templat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ithout guides">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59674" y="6378481"/>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 name="Text Placeholder 5"/>
          <p:cNvSpPr>
            <a:spLocks noGrp="1"/>
          </p:cNvSpPr>
          <p:nvPr>
            <p:ph type="body" sz="quarter" idx="11" hasCustomPrompt="1"/>
          </p:nvPr>
        </p:nvSpPr>
        <p:spPr>
          <a:xfrm>
            <a:off x="477827"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INTRODUCTION or ABSTRACT</a:t>
            </a:r>
          </a:p>
        </p:txBody>
      </p:sp>
      <p:sp>
        <p:nvSpPr>
          <p:cNvPr id="20" name="Text Placeholder 5"/>
          <p:cNvSpPr>
            <a:spLocks noGrp="1"/>
          </p:cNvSpPr>
          <p:nvPr>
            <p:ph type="body" sz="quarter" idx="20" hasCustomPrompt="1"/>
          </p:nvPr>
        </p:nvSpPr>
        <p:spPr>
          <a:xfrm>
            <a:off x="477825" y="14212513"/>
            <a:ext cx="10050462"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OBJECTIVES</a:t>
            </a:r>
          </a:p>
        </p:txBody>
      </p:sp>
      <p:sp>
        <p:nvSpPr>
          <p:cNvPr id="21" name="Text Placeholder 3"/>
          <p:cNvSpPr>
            <a:spLocks noGrp="1"/>
          </p:cNvSpPr>
          <p:nvPr>
            <p:ph type="body" sz="quarter" idx="21" hasCustomPrompt="1"/>
          </p:nvPr>
        </p:nvSpPr>
        <p:spPr>
          <a:xfrm>
            <a:off x="11460161"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2" name="Text Placeholder 5"/>
          <p:cNvSpPr>
            <a:spLocks noGrp="1"/>
          </p:cNvSpPr>
          <p:nvPr>
            <p:ph type="body" sz="quarter" idx="22" hasCustomPrompt="1"/>
          </p:nvPr>
        </p:nvSpPr>
        <p:spPr>
          <a:xfrm>
            <a:off x="11460162" y="5548749"/>
            <a:ext cx="10048875"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MATERIALS &amp; METHODS</a:t>
            </a:r>
          </a:p>
        </p:txBody>
      </p:sp>
      <p:sp>
        <p:nvSpPr>
          <p:cNvPr id="23" name="Text Placeholder 3"/>
          <p:cNvSpPr>
            <a:spLocks noGrp="1"/>
          </p:cNvSpPr>
          <p:nvPr>
            <p:ph type="body" sz="quarter" idx="23" hasCustomPrompt="1"/>
          </p:nvPr>
        </p:nvSpPr>
        <p:spPr>
          <a:xfrm>
            <a:off x="22385343" y="6378481"/>
            <a:ext cx="10048874"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4" name="Text Placeholder 5"/>
          <p:cNvSpPr>
            <a:spLocks noGrp="1"/>
          </p:cNvSpPr>
          <p:nvPr>
            <p:ph type="body" sz="quarter" idx="24" hasCustomPrompt="1"/>
          </p:nvPr>
        </p:nvSpPr>
        <p:spPr>
          <a:xfrm>
            <a:off x="22377404" y="5548749"/>
            <a:ext cx="10058400" cy="754045"/>
          </a:xfrm>
          <a:prstGeom prst="rect">
            <a:avLst/>
          </a:prstGeom>
          <a:noFill/>
        </p:spPr>
        <p:txBody>
          <a:bodyPr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RESULTS</a:t>
            </a:r>
          </a:p>
        </p:txBody>
      </p:sp>
      <p:sp>
        <p:nvSpPr>
          <p:cNvPr id="25" name="Text Placeholder 5"/>
          <p:cNvSpPr>
            <a:spLocks noGrp="1"/>
          </p:cNvSpPr>
          <p:nvPr>
            <p:ph type="body" sz="quarter" idx="25" hasCustomPrompt="1"/>
          </p:nvPr>
        </p:nvSpPr>
        <p:spPr>
          <a:xfrm>
            <a:off x="33390292" y="5548749"/>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CONCLUSIONS</a:t>
            </a:r>
          </a:p>
        </p:txBody>
      </p:sp>
      <p:sp>
        <p:nvSpPr>
          <p:cNvPr id="26" name="Text Placeholder 3"/>
          <p:cNvSpPr>
            <a:spLocks noGrp="1"/>
          </p:cNvSpPr>
          <p:nvPr>
            <p:ph type="body" sz="quarter" idx="26" hasCustomPrompt="1"/>
          </p:nvPr>
        </p:nvSpPr>
        <p:spPr>
          <a:xfrm>
            <a:off x="33390292" y="6378481"/>
            <a:ext cx="10047018"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7" name="Text Placeholder 5"/>
          <p:cNvSpPr>
            <a:spLocks noGrp="1"/>
          </p:cNvSpPr>
          <p:nvPr>
            <p:ph type="body" sz="quarter" idx="27" hasCustomPrompt="1"/>
          </p:nvPr>
        </p:nvSpPr>
        <p:spPr>
          <a:xfrm>
            <a:off x="33390292" y="14272738"/>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REFERENCES</a:t>
            </a:r>
          </a:p>
        </p:txBody>
      </p:sp>
      <p:sp>
        <p:nvSpPr>
          <p:cNvPr id="28" name="Text Placeholder 3"/>
          <p:cNvSpPr>
            <a:spLocks noGrp="1"/>
          </p:cNvSpPr>
          <p:nvPr>
            <p:ph type="body" sz="quarter" idx="28" hasCustomPrompt="1"/>
          </p:nvPr>
        </p:nvSpPr>
        <p:spPr>
          <a:xfrm>
            <a:off x="33390292" y="15011402"/>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29" name="Text Placeholder 5"/>
          <p:cNvSpPr>
            <a:spLocks noGrp="1"/>
          </p:cNvSpPr>
          <p:nvPr>
            <p:ph type="body" sz="quarter" idx="29" hasCustomPrompt="1"/>
          </p:nvPr>
        </p:nvSpPr>
        <p:spPr>
          <a:xfrm>
            <a:off x="33390292" y="25679401"/>
            <a:ext cx="10047018" cy="754045"/>
          </a:xfrm>
          <a:prstGeom prst="rect">
            <a:avLst/>
          </a:prstGeom>
          <a:noFill/>
        </p:spPr>
        <p:txBody>
          <a:bodyPr wrap="square" lIns="91436" tIns="91436" rIns="91436" bIns="91436" anchor="ctr" anchorCtr="0">
            <a:spAutoFit/>
          </a:bodyPr>
          <a:lstStyle>
            <a:lvl1pPr marL="0" indent="0" algn="ctr">
              <a:buNone/>
              <a:defRPr sz="3700" b="1" u="sng" baseline="0">
                <a:solidFill>
                  <a:schemeClr val="accent5">
                    <a:lumMod val="50000"/>
                  </a:schemeClr>
                </a:solidFill>
              </a:defRPr>
            </a:lvl1pPr>
          </a:lstStyle>
          <a:p>
            <a:pPr lvl="0"/>
            <a:r>
              <a:rPr lang="en-US" dirty="0"/>
              <a:t>(click to edit)  ACKNOWLEDGEMENTS or  CONTACT</a:t>
            </a:r>
          </a:p>
        </p:txBody>
      </p:sp>
      <p:sp>
        <p:nvSpPr>
          <p:cNvPr id="30" name="Text Placeholder 3"/>
          <p:cNvSpPr>
            <a:spLocks noGrp="1"/>
          </p:cNvSpPr>
          <p:nvPr>
            <p:ph type="body" sz="quarter" idx="30" hasCustomPrompt="1"/>
          </p:nvPr>
        </p:nvSpPr>
        <p:spPr>
          <a:xfrm>
            <a:off x="33390292" y="26433446"/>
            <a:ext cx="10052050"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60" name="Text Placeholder 3"/>
          <p:cNvSpPr>
            <a:spLocks noGrp="1"/>
          </p:cNvSpPr>
          <p:nvPr>
            <p:ph type="body" sz="quarter" idx="96" hasCustomPrompt="1"/>
          </p:nvPr>
        </p:nvSpPr>
        <p:spPr>
          <a:xfrm>
            <a:off x="459674" y="14951552"/>
            <a:ext cx="10056813" cy="846363"/>
          </a:xfrm>
          <a:prstGeom prst="rect">
            <a:avLst/>
          </a:prstGeom>
        </p:spPr>
        <p:txBody>
          <a:bodyPr wrap="square" lIns="228589" tIns="228589" rIns="228589" bIns="228589">
            <a:spAutoFit/>
          </a:bodyPr>
          <a:lstStyle>
            <a:lvl1pPr marL="0" indent="0">
              <a:buNone/>
              <a:defRPr sz="2500">
                <a:solidFill>
                  <a:schemeClr val="accent5">
                    <a:lumMod val="50000"/>
                  </a:schemeClr>
                </a:solidFill>
                <a:latin typeface="Times New Roman" pitchFamily="18" charset="0"/>
                <a:cs typeface="Times New Roman" pitchFamily="18" charset="0"/>
              </a:defRPr>
            </a:lvl1pPr>
            <a:lvl2pPr marL="1485825" indent="-571471">
              <a:defRPr sz="2500">
                <a:latin typeface="Trebuchet MS" pitchFamily="34" charset="0"/>
              </a:defRPr>
            </a:lvl2pPr>
            <a:lvl3pPr marL="2057297" indent="-571471">
              <a:defRPr sz="2500">
                <a:latin typeface="Trebuchet MS" pitchFamily="34" charset="0"/>
              </a:defRPr>
            </a:lvl3pPr>
            <a:lvl4pPr marL="2685916" indent="-628619">
              <a:defRPr sz="2500">
                <a:latin typeface="Trebuchet MS" pitchFamily="34" charset="0"/>
              </a:defRPr>
            </a:lvl4pPr>
            <a:lvl5pPr marL="3143093" indent="-457177">
              <a:defRPr sz="2500">
                <a:latin typeface="Trebuchet MS" pitchFamily="34" charset="0"/>
              </a:defRPr>
            </a:lvl5pPr>
          </a:lstStyle>
          <a:p>
            <a:pPr lvl="0"/>
            <a:r>
              <a:rPr lang="en-US" dirty="0"/>
              <a:t>Type in or paste your text here</a:t>
            </a:r>
          </a:p>
        </p:txBody>
      </p:sp>
      <p:sp>
        <p:nvSpPr>
          <p:cNvPr id="77" name="Text Placeholder 76"/>
          <p:cNvSpPr>
            <a:spLocks noGrp="1"/>
          </p:cNvSpPr>
          <p:nvPr>
            <p:ph type="body" sz="quarter" idx="150" hasCustomPrompt="1"/>
          </p:nvPr>
        </p:nvSpPr>
        <p:spPr>
          <a:xfrm>
            <a:off x="5932593" y="3383947"/>
            <a:ext cx="31998968" cy="1280160"/>
          </a:xfrm>
          <a:prstGeom prst="rect">
            <a:avLst/>
          </a:prstGeom>
        </p:spPr>
        <p:txBody>
          <a:bodyPr>
            <a:normAutofit/>
          </a:bodyPr>
          <a:lstStyle>
            <a:lvl1pPr marL="0" indent="0" algn="ctr">
              <a:buFontTx/>
              <a:buNone/>
              <a:defRPr sz="60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affiliations</a:t>
            </a:r>
          </a:p>
        </p:txBody>
      </p:sp>
      <p:sp>
        <p:nvSpPr>
          <p:cNvPr id="78" name="Text Placeholder 76"/>
          <p:cNvSpPr>
            <a:spLocks noGrp="1"/>
          </p:cNvSpPr>
          <p:nvPr>
            <p:ph type="body" sz="quarter" idx="151" hasCustomPrompt="1"/>
          </p:nvPr>
        </p:nvSpPr>
        <p:spPr>
          <a:xfrm>
            <a:off x="5932593" y="2103787"/>
            <a:ext cx="31998968" cy="1280160"/>
          </a:xfrm>
          <a:prstGeom prst="rect">
            <a:avLst/>
          </a:prstGeom>
        </p:spPr>
        <p:txBody>
          <a:bodyPr anchor="t" anchorCtr="1">
            <a:normAutofit/>
          </a:bodyPr>
          <a:lstStyle>
            <a:lvl1pPr marL="0" indent="0" algn="ctr">
              <a:buFontTx/>
              <a:buNone/>
              <a:defRPr sz="8800">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authors</a:t>
            </a:r>
          </a:p>
        </p:txBody>
      </p:sp>
      <p:sp>
        <p:nvSpPr>
          <p:cNvPr id="79" name="Text Placeholder 76"/>
          <p:cNvSpPr>
            <a:spLocks noGrp="1"/>
          </p:cNvSpPr>
          <p:nvPr>
            <p:ph type="body" sz="quarter" idx="153" hasCustomPrompt="1"/>
          </p:nvPr>
        </p:nvSpPr>
        <p:spPr>
          <a:xfrm>
            <a:off x="5932593" y="465813"/>
            <a:ext cx="31998968" cy="1637973"/>
          </a:xfrm>
          <a:prstGeom prst="rect">
            <a:avLst/>
          </a:prstGeom>
        </p:spPr>
        <p:txBody>
          <a:bodyPr anchor="t" anchorCtr="1">
            <a:normAutofit/>
          </a:bodyPr>
          <a:lstStyle>
            <a:lvl1pPr marL="0" indent="0" algn="ctr">
              <a:buFontTx/>
              <a:buNone/>
              <a:defRPr sz="11500" b="1">
                <a:solidFill>
                  <a:schemeClr val="accent5">
                    <a:lumMod val="50000"/>
                  </a:schemeClr>
                </a:solidFill>
                <a:latin typeface="+mj-lt"/>
              </a:defRPr>
            </a:lvl1pPr>
            <a:lvl2pPr>
              <a:buFontTx/>
              <a:buNone/>
              <a:defRPr sz="7200"/>
            </a:lvl2pPr>
            <a:lvl3pPr>
              <a:buFontTx/>
              <a:buNone/>
              <a:defRPr sz="7200"/>
            </a:lvl3pPr>
            <a:lvl4pPr>
              <a:buFontTx/>
              <a:buNone/>
              <a:defRPr sz="7200"/>
            </a:lvl4pPr>
            <a:lvl5pPr>
              <a:buFontTx/>
              <a:buNone/>
              <a:defRPr sz="7200"/>
            </a:lvl5pPr>
          </a:lstStyle>
          <a:p>
            <a:pPr lvl="0"/>
            <a:r>
              <a:rPr lang="en-US" dirty="0"/>
              <a:t>Click here to add title</a:t>
            </a:r>
          </a:p>
        </p:txBody>
      </p:sp>
    </p:spTree>
    <p:extLst>
      <p:ext uri="{BB962C8B-B14F-4D97-AF65-F5344CB8AC3E}">
        <p14:creationId xmlns:p14="http://schemas.microsoft.com/office/powerpoint/2010/main" val="4388646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png"/><Relationship Id="rId7" Type="http://schemas.openxmlformats.org/officeDocument/2006/relationships/hyperlink" Target="https://www.posterpresentations.com/how-to-change-the-research-poster-template-colors.html" TargetMode="Externa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8.png"/><Relationship Id="rId5" Type="http://schemas.openxmlformats.org/officeDocument/2006/relationships/image" Target="../media/image3.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567305" y="32390910"/>
            <a:ext cx="2514600" cy="341436"/>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graphicFrame>
        <p:nvGraphicFramePr>
          <p:cNvPr id="3" name="Table 2">
            <a:extLst>
              <a:ext uri="{FF2B5EF4-FFF2-40B4-BE49-F238E27FC236}">
                <a16:creationId xmlns:a16="http://schemas.microsoft.com/office/drawing/2014/main" id="{AF9AA5EE-77AD-9645-B396-F73887C4B6FD}"/>
              </a:ext>
            </a:extLst>
          </p:cNvPr>
          <p:cNvGraphicFramePr>
            <a:graphicFrameLocks noGrp="1"/>
          </p:cNvGraphicFramePr>
          <p:nvPr userDrawn="1">
            <p:extLst>
              <p:ext uri="{D42A27DB-BD31-4B8C-83A1-F6EECF244321}">
                <p14:modId xmlns:p14="http://schemas.microsoft.com/office/powerpoint/2010/main" val="846862511"/>
              </p:ext>
            </p:extLst>
          </p:nvPr>
        </p:nvGraphicFramePr>
        <p:xfrm>
          <a:off x="-10611120" y="14098"/>
          <a:ext cx="9776869" cy="32679220"/>
        </p:xfrm>
        <a:graphic>
          <a:graphicData uri="http://schemas.openxmlformats.org/drawingml/2006/table">
            <a:tbl>
              <a:tblPr firstRow="1" bandRow="1">
                <a:tableStyleId>{5C22544A-7EE6-4342-B048-85BDC9FD1C3A}</a:tableStyleId>
              </a:tblPr>
              <a:tblGrid>
                <a:gridCol w="4192245">
                  <a:extLst>
                    <a:ext uri="{9D8B030D-6E8A-4147-A177-3AD203B41FA5}">
                      <a16:colId xmlns:a16="http://schemas.microsoft.com/office/drawing/2014/main" val="20000"/>
                    </a:ext>
                  </a:extLst>
                </a:gridCol>
                <a:gridCol w="5584624">
                  <a:extLst>
                    <a:ext uri="{9D8B030D-6E8A-4147-A177-3AD203B41FA5}">
                      <a16:colId xmlns:a16="http://schemas.microsoft.com/office/drawing/2014/main" val="20001"/>
                    </a:ext>
                  </a:extLst>
                </a:gridCol>
              </a:tblGrid>
              <a:tr h="1329113">
                <a:tc gridSpan="2">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3600" b="0" spc="600" dirty="0">
                          <a:solidFill>
                            <a:srgbClr val="1F3A4E"/>
                          </a:solidFill>
                          <a:latin typeface="Arial Black" panose="020B0A04020102020204" pitchFamily="34" charset="0"/>
                        </a:rPr>
                        <a:t>QUICK START GUIDE</a:t>
                      </a:r>
                      <a:br>
                        <a:rPr lang="en-US" sz="3600" b="0" spc="600" dirty="0">
                          <a:solidFill>
                            <a:srgbClr val="1F3A4E"/>
                          </a:solidFill>
                          <a:latin typeface="Arial Black" panose="020B0A04020102020204" pitchFamily="34" charset="0"/>
                        </a:rPr>
                      </a:br>
                      <a:r>
                        <a:rPr lang="en-US" sz="2800" b="1" spc="0" dirty="0">
                          <a:solidFill>
                            <a:srgbClr val="FF0000"/>
                          </a:solidFill>
                          <a:latin typeface="Trebuchet MS" pitchFamily="34" charset="0"/>
                        </a:rPr>
                        <a:t>(THIS SIDEBAR WILL NOT PRINT)</a:t>
                      </a:r>
                      <a:endParaRPr lang="en-US" sz="3600" b="1" spc="600" dirty="0">
                        <a:solidFill>
                          <a:schemeClr val="bg1"/>
                        </a:solidFill>
                        <a:latin typeface="Trebuchet MS" pitchFamily="34" charset="0"/>
                      </a:endParaRPr>
                    </a:p>
                  </a:txBody>
                  <a:tcPr marL="182880" marT="137160">
                    <a:solidFill>
                      <a:srgbClr val="FFC000"/>
                    </a:solidFill>
                  </a:tcPr>
                </a:tc>
                <a:tc hMerge="1">
                  <a:txBody>
                    <a:bodyPr/>
                    <a:lstStyle/>
                    <a:p>
                      <a:endParaRPr lang="en-US" dirty="0"/>
                    </a:p>
                  </a:txBody>
                  <a:tcPr/>
                </a:tc>
                <a:extLst>
                  <a:ext uri="{0D108BD9-81ED-4DB2-BD59-A6C34878D82A}">
                    <a16:rowId xmlns:a16="http://schemas.microsoft.com/office/drawing/2014/main" val="10000"/>
                  </a:ext>
                </a:extLst>
              </a:tr>
              <a:tr h="4206624">
                <a:tc gridSpan="2">
                  <a:txBody>
                    <a:bodyPr/>
                    <a:lstStyle/>
                    <a:p>
                      <a:pPr defTabSz="3765639"/>
                      <a:r>
                        <a:rPr lang="en-US" sz="2000" i="0" dirty="0">
                          <a:solidFill>
                            <a:srgbClr val="D9D9D9"/>
                          </a:solidFill>
                          <a:latin typeface="Arial"/>
                          <a:cs typeface="Arial"/>
                        </a:rPr>
                        <a:t>This PowerPoint template produces a </a:t>
                      </a:r>
                      <a:r>
                        <a:rPr lang="en-US" sz="2000" i="0" dirty="0">
                          <a:solidFill>
                            <a:srgbClr val="FFC000"/>
                          </a:solidFill>
                          <a:latin typeface="Arial"/>
                          <a:cs typeface="Arial"/>
                        </a:rPr>
                        <a:t>36"x48" </a:t>
                      </a:r>
                      <a:r>
                        <a:rPr lang="en-US" sz="2000" i="0" dirty="0">
                          <a:solidFill>
                            <a:srgbClr val="D9D9D9"/>
                          </a:solidFill>
                          <a:latin typeface="Arial"/>
                          <a:cs typeface="Arial"/>
                        </a:rPr>
                        <a:t>presentation poster. You can use it to create your research poster by placing your title, subtitle, text, tables, charts and photos. </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We provide a series of online tutorials that will guide you through the poster design process and answer your poster production questions. For complete template tutorials,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the  </a:t>
                      </a:r>
                      <a:r>
                        <a:rPr lang="en-US" sz="2000" i="0" dirty="0">
                          <a:solidFill>
                            <a:srgbClr val="FFC000"/>
                          </a:solidFill>
                          <a:latin typeface="Arial"/>
                          <a:cs typeface="Arial"/>
                        </a:rPr>
                        <a:t>HELP DESK</a:t>
                      </a:r>
                      <a:r>
                        <a:rPr lang="en-US" sz="2000" i="0" baseline="0" dirty="0">
                          <a:solidFill>
                            <a:srgbClr val="D9D9D9"/>
                          </a:solidFill>
                          <a:latin typeface="Arial"/>
                          <a:cs typeface="Arial"/>
                        </a:rPr>
                        <a:t> </a:t>
                      </a:r>
                      <a:r>
                        <a:rPr lang="en-US" sz="2000" i="0" dirty="0">
                          <a:solidFill>
                            <a:srgbClr val="D9D9D9"/>
                          </a:solidFill>
                          <a:latin typeface="Arial"/>
                          <a:cs typeface="Arial"/>
                        </a:rPr>
                        <a:t>tab.</a:t>
                      </a:r>
                    </a:p>
                    <a:p>
                      <a:pPr defTabSz="3765639"/>
                      <a:endParaRPr lang="en-US" sz="2000" i="0" dirty="0">
                        <a:solidFill>
                          <a:srgbClr val="D9D9D9"/>
                        </a:solidFill>
                        <a:latin typeface="Arial"/>
                        <a:cs typeface="Arial"/>
                      </a:endParaRPr>
                    </a:p>
                    <a:p>
                      <a:pPr defTabSz="3765639"/>
                      <a:r>
                        <a:rPr lang="en-US" sz="2000" i="0" dirty="0">
                          <a:solidFill>
                            <a:srgbClr val="D9D9D9"/>
                          </a:solidFill>
                          <a:latin typeface="Arial"/>
                          <a:cs typeface="Arial"/>
                        </a:rPr>
                        <a:t>To print your poster using our same-day professional printing service, go online to </a:t>
                      </a:r>
                      <a:r>
                        <a:rPr lang="en-US" sz="2000" i="0" dirty="0" err="1">
                          <a:solidFill>
                            <a:srgbClr val="FFC000"/>
                          </a:solidFill>
                          <a:latin typeface="Arial"/>
                          <a:cs typeface="Arial"/>
                        </a:rPr>
                        <a:t>PosterPresentations.com</a:t>
                      </a:r>
                      <a:r>
                        <a:rPr lang="en-US" sz="2000" i="0" dirty="0">
                          <a:solidFill>
                            <a:srgbClr val="D9D9D9"/>
                          </a:solidFill>
                          <a:latin typeface="Arial"/>
                          <a:cs typeface="Arial"/>
                        </a:rPr>
                        <a:t> and click on "</a:t>
                      </a:r>
                      <a:r>
                        <a:rPr lang="en-US" sz="2000" i="0" dirty="0">
                          <a:solidFill>
                            <a:srgbClr val="FFC000"/>
                          </a:solidFill>
                          <a:latin typeface="Arial"/>
                          <a:cs typeface="Arial"/>
                        </a:rPr>
                        <a:t>Order your poster</a:t>
                      </a:r>
                      <a:r>
                        <a:rPr lang="en-US" sz="2000" i="0" dirty="0">
                          <a:solidFill>
                            <a:srgbClr val="D9D9D9"/>
                          </a:solidFill>
                          <a:latin typeface="Arial"/>
                          <a:cs typeface="Arial"/>
                        </a:rPr>
                        <a:t>".</a:t>
                      </a:r>
                      <a:endParaRPr lang="en-US" sz="2000" b="1" dirty="0">
                        <a:solidFill>
                          <a:srgbClr val="D9D9D9"/>
                        </a:solidFill>
                        <a:latin typeface="Arial"/>
                        <a:cs typeface="Arial"/>
                      </a:endParaRPr>
                    </a:p>
                  </a:txBody>
                  <a:tcPr marL="182880" marT="137160">
                    <a:solidFill>
                      <a:srgbClr val="010101"/>
                    </a:solidFill>
                  </a:tcPr>
                </a:tc>
                <a:tc hMerge="1">
                  <a:txBody>
                    <a:bodyPr/>
                    <a:lstStyle/>
                    <a:p>
                      <a:pPr marL="0" indent="0" algn="l" defTabSz="114300"/>
                      <a:endParaRPr lang="en-US" sz="2400" b="0" baseline="0" dirty="0">
                        <a:solidFill>
                          <a:srgbClr val="FFC000"/>
                        </a:solidFill>
                        <a:latin typeface="Arial" panose="020B0604020202020204" pitchFamily="34" charset="0"/>
                        <a:cs typeface="Arial" panose="020B0604020202020204" pitchFamily="34" charset="0"/>
                      </a:endParaRPr>
                    </a:p>
                  </a:txBody>
                  <a:tcPr>
                    <a:solidFill>
                      <a:schemeClr val="tx1">
                        <a:lumMod val="95000"/>
                        <a:lumOff val="5000"/>
                      </a:schemeClr>
                    </a:solidFill>
                  </a:tcPr>
                </a:tc>
                <a:extLst>
                  <a:ext uri="{0D108BD9-81ED-4DB2-BD59-A6C34878D82A}">
                    <a16:rowId xmlns:a16="http://schemas.microsoft.com/office/drawing/2014/main" val="677555919"/>
                  </a:ext>
                </a:extLst>
              </a:tr>
              <a:tr h="4572417">
                <a:tc>
                  <a:txBody>
                    <a:bodyPr/>
                    <a:lstStyle/>
                    <a:p>
                      <a:pPr algn="ctr"/>
                      <a:endParaRPr lang="en-US" sz="2000" dirty="0">
                        <a:solidFill>
                          <a:srgbClr val="1F3A4E"/>
                        </a:solidFill>
                      </a:endParaRPr>
                    </a:p>
                    <a:p>
                      <a:pPr algn="ctr"/>
                      <a:endParaRPr lang="en-US" sz="2000" dirty="0">
                        <a:solidFill>
                          <a:srgbClr val="1F3A4E"/>
                        </a:solidFill>
                      </a:endParaRPr>
                    </a:p>
                    <a:p>
                      <a:pPr algn="ctr"/>
                      <a:r>
                        <a:rPr lang="en-US" sz="2000" dirty="0">
                          <a:solidFill>
                            <a:schemeClr val="bg1"/>
                          </a:solidFill>
                          <a:latin typeface="Arial" panose="020B0604020202020204" pitchFamily="34" charset="0"/>
                          <a:cs typeface="Arial" panose="020B0604020202020204" pitchFamily="34" charset="0"/>
                        </a:rPr>
                        <a:t>This is a template for a </a:t>
                      </a:r>
                    </a:p>
                    <a:p>
                      <a:pPr algn="ctr"/>
                      <a:r>
                        <a:rPr lang="en-US" sz="2000" dirty="0">
                          <a:solidFill>
                            <a:schemeClr val="bg1"/>
                          </a:solidFill>
                          <a:latin typeface="Arial" panose="020B0604020202020204" pitchFamily="34" charset="0"/>
                          <a:cs typeface="Arial" panose="020B0604020202020204" pitchFamily="34" charset="0"/>
                        </a:rPr>
                        <a:t>presentation poster</a:t>
                      </a:r>
                      <a:br>
                        <a:rPr lang="en-US" sz="2000" dirty="0">
                          <a:solidFill>
                            <a:schemeClr val="bg1"/>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36 inches tall</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by</a:t>
                      </a:r>
                      <a:br>
                        <a:rPr lang="en-US" sz="3600" b="1" dirty="0">
                          <a:solidFill>
                            <a:srgbClr val="FFC000"/>
                          </a:solidFill>
                          <a:latin typeface="Arial" panose="020B0604020202020204" pitchFamily="34" charset="0"/>
                          <a:cs typeface="Arial" panose="020B0604020202020204" pitchFamily="34" charset="0"/>
                        </a:rPr>
                      </a:br>
                      <a:r>
                        <a:rPr lang="en-US" sz="3600" b="1" dirty="0">
                          <a:solidFill>
                            <a:srgbClr val="FFC000"/>
                          </a:solidFill>
                          <a:latin typeface="Arial" panose="020B0604020202020204" pitchFamily="34" charset="0"/>
                          <a:cs typeface="Arial" panose="020B0604020202020204" pitchFamily="34" charset="0"/>
                        </a:rPr>
                        <a:t>48 inches wide</a:t>
                      </a:r>
                      <a:br>
                        <a:rPr lang="en-US" sz="2000" dirty="0">
                          <a:solidFill>
                            <a:schemeClr val="bg1"/>
                          </a:solidFill>
                          <a:latin typeface="Arial" panose="020B0604020202020204" pitchFamily="34" charset="0"/>
                          <a:cs typeface="Arial" panose="020B0604020202020204" pitchFamily="34" charset="0"/>
                        </a:rPr>
                      </a:br>
                      <a:endParaRPr lang="en-US" sz="2000" dirty="0">
                        <a:solidFill>
                          <a:srgbClr val="1F3A4E"/>
                        </a:solidFill>
                      </a:endParaRPr>
                    </a:p>
                  </a:txBody>
                  <a:tcPr>
                    <a:solidFill>
                      <a:srgbClr val="010101"/>
                    </a:solidFill>
                  </a:tcPr>
                </a:tc>
                <a:tc>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Important: Check the template size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Before you start working on your poster and to avoid printing problems check that you have downloaded and that you are using the correct size template for your poster presentation.</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This template can also be printed at the following sizes without distortion and without any additional formatting:</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30 tall x 40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42 tall x 56 wide</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48 tall x 64 wide</a:t>
                      </a:r>
                    </a:p>
                  </a:txBody>
                  <a:tcPr marL="182880" marT="137160">
                    <a:solidFill>
                      <a:srgbClr val="010101"/>
                    </a:solidFill>
                  </a:tcPr>
                </a:tc>
                <a:extLst>
                  <a:ext uri="{0D108BD9-81ED-4DB2-BD59-A6C34878D82A}">
                    <a16:rowId xmlns:a16="http://schemas.microsoft.com/office/drawing/2014/main" val="10008"/>
                  </a:ext>
                </a:extLst>
              </a:tr>
              <a:tr h="4288692">
                <a:tc>
                  <a:txBody>
                    <a:bodyPr/>
                    <a:lstStyle/>
                    <a:p>
                      <a:endParaRPr lang="en-US" sz="2000" dirty="0">
                        <a:solidFill>
                          <a:srgbClr val="1F3A4E"/>
                        </a:solidFill>
                      </a:endParaRPr>
                    </a:p>
                  </a:txBody>
                  <a:tcPr>
                    <a:blipFill rotWithShape="1">
                      <a:blip r:embed="rId3"/>
                      <a:stretch>
                        <a:fillRect/>
                      </a:stretch>
                    </a:blipFill>
                  </a:tcPr>
                </a:tc>
                <a:tc>
                  <a:txBody>
                    <a:bodyPr/>
                    <a:lstStyle/>
                    <a:p>
                      <a:pPr algn="l"/>
                      <a:r>
                        <a:rPr lang="en-US" sz="2400" b="1" baseline="0" dirty="0">
                          <a:solidFill>
                            <a:srgbClr val="FFC000"/>
                          </a:solidFill>
                          <a:latin typeface="Arial" panose="020B0604020202020204" pitchFamily="34" charset="0"/>
                          <a:cs typeface="Arial" panose="020B0604020202020204" pitchFamily="34" charset="0"/>
                        </a:rPr>
                        <a:t>How to </a:t>
                      </a:r>
                      <a:r>
                        <a:rPr lang="en-US" sz="4000" b="1" baseline="0" dirty="0">
                          <a:solidFill>
                            <a:srgbClr val="FFC000"/>
                          </a:solidFill>
                          <a:latin typeface="Arial" panose="020B0604020202020204" pitchFamily="34" charset="0"/>
                          <a:cs typeface="Arial" panose="020B0604020202020204" pitchFamily="34" charset="0"/>
                        </a:rPr>
                        <a:t>Zoom in </a:t>
                      </a:r>
                      <a:r>
                        <a:rPr lang="en-US" sz="2400" b="1" baseline="0" dirty="0">
                          <a:solidFill>
                            <a:srgbClr val="FFC000"/>
                          </a:solidFill>
                          <a:latin typeface="Arial" panose="020B0604020202020204" pitchFamily="34" charset="0"/>
                          <a:cs typeface="Arial" panose="020B0604020202020204" pitchFamily="34" charset="0"/>
                        </a:rPr>
                        <a:t>and </a:t>
                      </a:r>
                      <a:r>
                        <a:rPr lang="en-US" sz="1800" b="1" baseline="0" dirty="0">
                          <a:solidFill>
                            <a:srgbClr val="FFC000"/>
                          </a:solidFill>
                          <a:latin typeface="Arial" panose="020B0604020202020204" pitchFamily="34" charset="0"/>
                          <a:cs typeface="Arial" panose="020B0604020202020204" pitchFamily="34" charset="0"/>
                        </a:rPr>
                        <a:t>out</a:t>
                      </a:r>
                      <a:endParaRPr lang="en-US" sz="2400" b="1" baseline="0" dirty="0">
                        <a:solidFill>
                          <a:srgbClr val="FFC000"/>
                        </a:solidFill>
                        <a:latin typeface="Arial" panose="020B0604020202020204" pitchFamily="34" charset="0"/>
                        <a:cs typeface="Arial" panose="020B0604020202020204" pitchFamily="34" charset="0"/>
                      </a:endParaRPr>
                    </a:p>
                    <a:p>
                      <a:pPr algn="l"/>
                      <a:r>
                        <a:rPr lang="en-US" sz="2000" b="0" baseline="0" dirty="0">
                          <a:solidFill>
                            <a:srgbClr val="D9D9D9"/>
                          </a:solidFill>
                          <a:latin typeface="Arial" panose="020B0604020202020204" pitchFamily="34" charset="0"/>
                          <a:cs typeface="Arial" panose="020B0604020202020204" pitchFamily="34" charset="0"/>
                        </a:rPr>
                        <a:t>Use the PowerPoint zoom tool to adjust the screen magnification to view comfortably. PowerPoint provides 2 ways to zoom: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1. </a:t>
                      </a:r>
                      <a:r>
                        <a:rPr lang="en-US" sz="2000" b="0" baseline="0" dirty="0">
                          <a:solidFill>
                            <a:srgbClr val="D9D9D9"/>
                          </a:solidFill>
                          <a:latin typeface="Arial" panose="020B0604020202020204" pitchFamily="34" charset="0"/>
                          <a:cs typeface="Arial" panose="020B0604020202020204" pitchFamily="34" charset="0"/>
                        </a:rPr>
                        <a:t>On the top menu bar click on the VIEW tab and then click on ZOOM. Choose the zoom percentage that works best for you. </a:t>
                      </a:r>
                      <a:br>
                        <a:rPr lang="en-US" sz="2000" b="0" baseline="0" dirty="0">
                          <a:solidFill>
                            <a:srgbClr val="D9D9D9"/>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2. </a:t>
                      </a:r>
                      <a:r>
                        <a:rPr lang="en-US" sz="2000" b="0" baseline="0" dirty="0">
                          <a:solidFill>
                            <a:srgbClr val="D9D9D9"/>
                          </a:solidFill>
                          <a:latin typeface="Arial" panose="020B0604020202020204" pitchFamily="34" charset="0"/>
                          <a:cs typeface="Arial" panose="020B0604020202020204" pitchFamily="34" charset="0"/>
                        </a:rPr>
                        <a:t>For better zoom flexibility, use the zoom slider at the bottom right of the window.</a:t>
                      </a:r>
                    </a:p>
                  </a:txBody>
                  <a:tcPr marL="182880" marT="137160">
                    <a:solidFill>
                      <a:srgbClr val="010101"/>
                    </a:solidFill>
                  </a:tcPr>
                </a:tc>
                <a:extLst>
                  <a:ext uri="{0D108BD9-81ED-4DB2-BD59-A6C34878D82A}">
                    <a16:rowId xmlns:a16="http://schemas.microsoft.com/office/drawing/2014/main" val="10001"/>
                  </a:ext>
                </a:extLst>
              </a:tr>
              <a:tr h="1800526">
                <a:tc gridSpan="2">
                  <a:txBody>
                    <a:bodyPr/>
                    <a:lstStyle/>
                    <a:p>
                      <a:pPr marL="0" marR="0" lvl="0" indent="0" algn="l" defTabSz="4388900" rtl="0" eaLnBrk="1" fontAlgn="auto" latinLnBrk="0" hangingPunct="1">
                        <a:lnSpc>
                          <a:spcPct val="100000"/>
                        </a:lnSpc>
                        <a:spcBef>
                          <a:spcPts val="0"/>
                        </a:spcBef>
                        <a:spcAft>
                          <a:spcPts val="0"/>
                        </a:spcAft>
                        <a:buClrTx/>
                        <a:buSzTx/>
                        <a:buFontTx/>
                        <a:buNone/>
                        <a:tabLst/>
                        <a:defRPr/>
                      </a:pPr>
                      <a:r>
                        <a:rPr lang="en-US" sz="2400" b="1" baseline="0" dirty="0">
                          <a:solidFill>
                            <a:srgbClr val="FFC000"/>
                          </a:solidFill>
                          <a:latin typeface="Arial" panose="020B0604020202020204" pitchFamily="34" charset="0"/>
                          <a:cs typeface="Arial" panose="020B0604020202020204" pitchFamily="34" charset="0"/>
                        </a:rPr>
                        <a:t>Ruler and Guides</a:t>
                      </a:r>
                      <a:br>
                        <a:rPr lang="en-US" sz="2000" b="0" baseline="0" dirty="0">
                          <a:solidFill>
                            <a:srgbClr val="FFC000"/>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The dotted lines on his poster template are guides.  The horizontal and vertical guides will help you align your poster elements accurately. Text boxes and other elements will ”snap” to the guides and stay within the boundaries of the columns. To hide the guides go to VIEW and uncheck the Guides box.</a:t>
                      </a:r>
                    </a:p>
                  </a:txBody>
                  <a:tcPr>
                    <a:solidFill>
                      <a:srgbClr val="010101"/>
                    </a:solidFill>
                  </a:tcPr>
                </a:tc>
                <a:tc hMerge="1">
                  <a:txBody>
                    <a:bodyPr/>
                    <a:lstStyle/>
                    <a:p>
                      <a:endParaRPr lang="en-US" sz="2400" b="0" baseline="0" dirty="0">
                        <a:solidFill>
                          <a:schemeClr val="bg1"/>
                        </a:solidFill>
                        <a:latin typeface="Arial" panose="020B0604020202020204" pitchFamily="34" charset="0"/>
                        <a:cs typeface="Arial" panose="020B0604020202020204" pitchFamily="34" charset="0"/>
                      </a:endParaRPr>
                    </a:p>
                  </a:txBody>
                  <a:tcPr marL="182880" marT="137160">
                    <a:solidFill>
                      <a:schemeClr val="tx1">
                        <a:lumMod val="95000"/>
                        <a:lumOff val="5000"/>
                      </a:schemeClr>
                    </a:solidFill>
                  </a:tcPr>
                </a:tc>
                <a:extLst>
                  <a:ext uri="{0D108BD9-81ED-4DB2-BD59-A6C34878D82A}">
                    <a16:rowId xmlns:a16="http://schemas.microsoft.com/office/drawing/2014/main" val="10002"/>
                  </a:ext>
                </a:extLst>
              </a:tr>
              <a:tr h="3824339">
                <a:tc>
                  <a:txBody>
                    <a:bodyPr/>
                    <a:lstStyle/>
                    <a:p>
                      <a:endParaRPr lang="en-US" sz="2000" dirty="0">
                        <a:solidFill>
                          <a:srgbClr val="1F3A4E"/>
                        </a:solidFill>
                      </a:endParaRPr>
                    </a:p>
                  </a:txBody>
                  <a:tcPr>
                    <a:blipFill rotWithShape="1">
                      <a:blip r:embed="rId4"/>
                      <a:stretch>
                        <a:fillRect/>
                      </a:stretch>
                    </a:blipFill>
                  </a:tcPr>
                </a:tc>
                <a:tc>
                  <a:txBody>
                    <a:bodyPr/>
                    <a:lstStyle/>
                    <a:p>
                      <a:pPr marL="0" lvl="1" indent="0" algn="l" defTabSz="114300"/>
                      <a:r>
                        <a:rPr lang="en-US" sz="2400" b="1" baseline="0" dirty="0">
                          <a:solidFill>
                            <a:srgbClr val="FFC000"/>
                          </a:solidFill>
                          <a:latin typeface="Arial" panose="020B0604020202020204" pitchFamily="34" charset="0"/>
                          <a:cs typeface="Arial" panose="020B0604020202020204" pitchFamily="34" charset="0"/>
                        </a:rPr>
                        <a:t>Headers and text containers</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D9D9D9"/>
                          </a:solidFill>
                          <a:latin typeface="Arial" panose="020B0604020202020204" pitchFamily="34" charset="0"/>
                          <a:cs typeface="Arial" panose="020B0604020202020204" pitchFamily="34" charset="0"/>
                        </a:rPr>
                        <a:t>Included in this template are commonly used section headers such as Abstract, Objectives, Methods, Results, etc.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Click inside a section header to add its text.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add another header, click on edge of the section box so that it is outlined. Copy and paste it. </a:t>
                      </a:r>
                      <a:br>
                        <a:rPr lang="en-US" sz="2000" b="0" baseline="0" dirty="0">
                          <a:solidFill>
                            <a:schemeClr val="bg1"/>
                          </a:solidFill>
                          <a:latin typeface="Arial" panose="020B0604020202020204" pitchFamily="34" charset="0"/>
                          <a:cs typeface="Arial" panose="020B0604020202020204" pitchFamily="34" charset="0"/>
                        </a:rPr>
                      </a:br>
                      <a:r>
                        <a:rPr lang="en-US" sz="2000" b="0" baseline="0" dirty="0">
                          <a:solidFill>
                            <a:srgbClr val="FFC000"/>
                          </a:solidFill>
                          <a:latin typeface="Arial" panose="020B0604020202020204" pitchFamily="34" charset="0"/>
                          <a:cs typeface="Arial" panose="020B0604020202020204" pitchFamily="34" charset="0"/>
                        </a:rPr>
                        <a:t>-</a:t>
                      </a:r>
                      <a:r>
                        <a:rPr lang="en-US" sz="2000" b="0" baseline="0" dirty="0">
                          <a:solidFill>
                            <a:schemeClr val="bg1"/>
                          </a:solidFill>
                          <a:latin typeface="Arial" panose="020B0604020202020204" pitchFamily="34" charset="0"/>
                          <a:cs typeface="Arial" panose="020B0604020202020204" pitchFamily="34" charset="0"/>
                        </a:rPr>
                        <a:t> </a:t>
                      </a:r>
                      <a:r>
                        <a:rPr lang="en-US" sz="2000" b="0" baseline="0" dirty="0">
                          <a:solidFill>
                            <a:srgbClr val="D9D9D9"/>
                          </a:solidFill>
                          <a:latin typeface="Arial" panose="020B0604020202020204" pitchFamily="34" charset="0"/>
                          <a:cs typeface="Arial" panose="020B0604020202020204" pitchFamily="34" charset="0"/>
                        </a:rPr>
                        <a:t>To increase its size, click on the white circles and expand to the the desired size.</a:t>
                      </a:r>
                    </a:p>
                  </a:txBody>
                  <a:tcPr marL="182880" marT="137160">
                    <a:solidFill>
                      <a:srgbClr val="010101"/>
                    </a:solidFill>
                  </a:tcPr>
                </a:tc>
                <a:extLst>
                  <a:ext uri="{0D108BD9-81ED-4DB2-BD59-A6C34878D82A}">
                    <a16:rowId xmlns:a16="http://schemas.microsoft.com/office/drawing/2014/main" val="10003"/>
                  </a:ext>
                </a:extLst>
              </a:tr>
              <a:tr h="3519135">
                <a:tc gridSpan="2">
                  <a:txBody>
                    <a:bodyPr/>
                    <a:lstStyle/>
                    <a:p>
                      <a:r>
                        <a:rPr lang="en-US" sz="2400" b="1" dirty="0">
                          <a:solidFill>
                            <a:srgbClr val="FFC000"/>
                          </a:solidFill>
                          <a:latin typeface="Arial" panose="020B0604020202020204" pitchFamily="34" charset="0"/>
                          <a:cs typeface="Arial" panose="020B0604020202020204" pitchFamily="34" charset="0"/>
                        </a:rPr>
                        <a:t>Adding content to the poster</a:t>
                      </a:r>
                    </a:p>
                    <a:p>
                      <a:r>
                        <a:rPr lang="en-US" sz="2000" baseline="0" dirty="0">
                          <a:solidFill>
                            <a:srgbClr val="D9D9D9"/>
                          </a:solidFill>
                          <a:latin typeface="Arial" panose="020B0604020202020204" pitchFamily="34" charset="0"/>
                          <a:cs typeface="Arial" panose="020B0604020202020204" pitchFamily="34" charset="0"/>
                        </a:rPr>
                        <a:t>Start by adding your text to each section without spending too much time with formatting. Use the default font size even if your text extends beyond the bottom of the poster. Continue until you have added all your content including text, graphics, photos, etc. Once you finish adding your content you can go back and format your text as needed.</a:t>
                      </a:r>
                    </a:p>
                    <a:p>
                      <a:pPr marL="342900" indent="-342900">
                        <a:buFontTx/>
                        <a:buChar char="-"/>
                      </a:pPr>
                      <a:r>
                        <a:rPr lang="en-US" sz="2000" baseline="0" dirty="0">
                          <a:solidFill>
                            <a:srgbClr val="D9D9D9"/>
                          </a:solidFill>
                          <a:latin typeface="Arial" panose="020B0604020202020204" pitchFamily="34" charset="0"/>
                          <a:cs typeface="Arial" panose="020B0604020202020204" pitchFamily="34" charset="0"/>
                        </a:rPr>
                        <a:t>If you run out of room, try to reduce the size of your fonts and/or the size of your graphics. If there is a lot of empty space try to increase your font sizes and the size of your graphics. The font used for references can be smaller.</a:t>
                      </a:r>
                      <a:endParaRPr lang="en-US" sz="2000" dirty="0">
                        <a:solidFill>
                          <a:srgbClr val="D9D9D9"/>
                        </a:solidFill>
                        <a:latin typeface="Arial" panose="020B0604020202020204" pitchFamily="34" charset="0"/>
                        <a:cs typeface="Arial" panose="020B0604020202020204" pitchFamily="34" charset="0"/>
                      </a:endParaRPr>
                    </a:p>
                  </a:txBody>
                  <a:tcPr>
                    <a:solidFill>
                      <a:srgbClr val="010101"/>
                    </a:solidFill>
                  </a:tcPr>
                </a:tc>
                <a:tc hMerge="1">
                  <a:txBody>
                    <a:bodyPr/>
                    <a:lstStyle/>
                    <a:p>
                      <a:endParaRPr lang="en-US" sz="2400" dirty="0">
                        <a:solidFill>
                          <a:schemeClr val="bg1"/>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4"/>
                  </a:ext>
                </a:extLst>
              </a:tr>
              <a:tr h="237765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panose="020B0604020202020204" pitchFamily="34" charset="0"/>
                          <a:cs typeface="Arial" panose="020B0604020202020204" pitchFamily="34" charset="0"/>
                        </a:rPr>
                        <a:t>Photos</a:t>
                      </a:r>
                    </a:p>
                    <a:p>
                      <a:pPr marL="0" marR="0" lvl="0" indent="0" algn="l" defTabSz="9779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D9D9D9"/>
                          </a:solidFill>
                          <a:effectLst/>
                          <a:uLnTx/>
                          <a:uFillTx/>
                          <a:latin typeface="Arial"/>
                          <a:ea typeface="+mn-ea"/>
                          <a:cs typeface="Arial"/>
                        </a:rPr>
                        <a:t>You can add photos by dragging and dropping from your desktop, copy and paste, or by going to INSERT &gt; PICTURES. Resize images proportionally by holding down the SHIFT key and dragging one of the white corner handles (dots). For a professional-looking poster, do not distort your images by stretching them disproportionally.</a:t>
                      </a:r>
                    </a:p>
                  </a:txBody>
                  <a:tcPr marL="182880" marT="137160">
                    <a:solidFill>
                      <a:srgbClr val="010101"/>
                    </a:solidFill>
                  </a:tcPr>
                </a:tc>
                <a:tc hMerge="1">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200" noProof="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0005"/>
                  </a:ext>
                </a:extLst>
              </a:tr>
              <a:tr h="2293170">
                <a:tc gridSpan="2">
                  <a:txBody>
                    <a:bodyPr/>
                    <a:lstStyle/>
                    <a:p>
                      <a:endParaRPr lang="en-US" sz="2000" dirty="0">
                        <a:solidFill>
                          <a:schemeClr val="bg1"/>
                        </a:solidFill>
                        <a:latin typeface="Arial" panose="020B0604020202020204" pitchFamily="34" charset="0"/>
                        <a:cs typeface="Arial" panose="020B0604020202020204" pitchFamily="34" charset="0"/>
                      </a:endParaRPr>
                    </a:p>
                  </a:txBody>
                  <a:tcPr marL="182880" marT="137160">
                    <a:blipFill rotWithShape="1">
                      <a:blip r:embed="rId5"/>
                      <a:stretch>
                        <a:fillRect/>
                      </a:stretch>
                    </a:blipFill>
                  </a:tcPr>
                </a:tc>
                <a:tc hMerge="1">
                  <a:txBody>
                    <a:bodyPr/>
                    <a:lstStyle/>
                    <a:p>
                      <a:endParaRPr lang="en-US" sz="2400" dirty="0">
                        <a:solidFill>
                          <a:srgbClr val="1F3A4E"/>
                        </a:solidFill>
                      </a:endParaRPr>
                    </a:p>
                  </a:txBody>
                  <a:tcPr/>
                </a:tc>
                <a:extLst>
                  <a:ext uri="{0D108BD9-81ED-4DB2-BD59-A6C34878D82A}">
                    <a16:rowId xmlns:a16="http://schemas.microsoft.com/office/drawing/2014/main" val="10006"/>
                  </a:ext>
                </a:extLst>
              </a:tr>
              <a:tr h="128027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400" b="1" noProof="0" dirty="0">
                          <a:solidFill>
                            <a:srgbClr val="FFC000"/>
                          </a:solidFill>
                          <a:latin typeface="Arial"/>
                          <a:cs typeface="Arial"/>
                        </a:rPr>
                        <a:t>Quality check your graphics</a:t>
                      </a:r>
                    </a:p>
                    <a:p>
                      <a:pPr marL="0" marR="0" lvl="0" indent="0" algn="l" defTabSz="1518341" rtl="0" eaLnBrk="1" fontAlgn="auto" latinLnBrk="0" hangingPunct="1">
                        <a:lnSpc>
                          <a:spcPct val="100000"/>
                        </a:lnSpc>
                        <a:spcBef>
                          <a:spcPts val="0"/>
                        </a:spcBef>
                        <a:spcAft>
                          <a:spcPts val="0"/>
                        </a:spcAft>
                        <a:buClrTx/>
                        <a:buSzTx/>
                        <a:buFontTx/>
                        <a:buNone/>
                        <a:tabLst/>
                        <a:defRPr/>
                      </a:pPr>
                      <a:r>
                        <a:rPr lang="en-US" sz="2000" noProof="0" dirty="0">
                          <a:solidFill>
                            <a:srgbClr val="D9D9D9"/>
                          </a:solidFill>
                          <a:latin typeface="Arial"/>
                          <a:cs typeface="Arial"/>
                        </a:rPr>
                        <a:t>Zoom in and look at your images at 100%-200% magnification. If they look clear, they will print well. </a:t>
                      </a:r>
                    </a:p>
                  </a:txBody>
                  <a:tcPr marL="182880" marT="137160">
                    <a:solidFill>
                      <a:srgbClr val="010101"/>
                    </a:solidFill>
                  </a:tcPr>
                </a:tc>
                <a:tc hMerge="1">
                  <a:txBody>
                    <a:bodyPr/>
                    <a:lstStyle/>
                    <a:p>
                      <a:endParaRPr lang="en-US" sz="2400" dirty="0">
                        <a:solidFill>
                          <a:srgbClr val="1F3A4E"/>
                        </a:solidFill>
                      </a:endParaRPr>
                    </a:p>
                  </a:txBody>
                  <a:tcPr>
                    <a:solidFill>
                      <a:schemeClr val="tx1">
                        <a:lumMod val="95000"/>
                        <a:lumOff val="5000"/>
                      </a:schemeClr>
                    </a:solidFill>
                  </a:tcPr>
                </a:tc>
                <a:extLst>
                  <a:ext uri="{0D108BD9-81ED-4DB2-BD59-A6C34878D82A}">
                    <a16:rowId xmlns:a16="http://schemas.microsoft.com/office/drawing/2014/main" val="10007"/>
                  </a:ext>
                </a:extLst>
              </a:tr>
              <a:tr h="3187270">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000" noProof="0" dirty="0">
                        <a:solidFill>
                          <a:schemeClr val="bg1"/>
                        </a:solidFill>
                        <a:latin typeface="Arial"/>
                        <a:cs typeface="Arial"/>
                      </a:endParaRPr>
                    </a:p>
                  </a:txBody>
                  <a:tcPr marL="182880" marT="137160">
                    <a:blipFill rotWithShape="1">
                      <a:blip r:embed="rId6"/>
                      <a:stretch>
                        <a:fillRect/>
                      </a:stretch>
                    </a:blipFill>
                  </a:tcPr>
                </a:tc>
                <a:tc hMerge="1">
                  <a:txBody>
                    <a:bodyPr/>
                    <a:lstStyle/>
                    <a:p>
                      <a:endParaRPr lang="en-US"/>
                    </a:p>
                  </a:txBody>
                  <a:tcPr/>
                </a:tc>
                <a:extLst>
                  <a:ext uri="{0D108BD9-81ED-4DB2-BD59-A6C34878D82A}">
                    <a16:rowId xmlns:a16="http://schemas.microsoft.com/office/drawing/2014/main" val="10010"/>
                  </a:ext>
                </a:extLst>
              </a:tr>
            </a:tbl>
          </a:graphicData>
        </a:graphic>
      </p:graphicFrame>
      <p:graphicFrame>
        <p:nvGraphicFramePr>
          <p:cNvPr id="4" name="Table 3">
            <a:extLst>
              <a:ext uri="{FF2B5EF4-FFF2-40B4-BE49-F238E27FC236}">
                <a16:creationId xmlns:a16="http://schemas.microsoft.com/office/drawing/2014/main" id="{6338BD29-2BD7-AB47-B9B8-5033641D7C2D}"/>
              </a:ext>
            </a:extLst>
          </p:cNvPr>
          <p:cNvGraphicFramePr>
            <a:graphicFrameLocks noGrp="1"/>
          </p:cNvGraphicFramePr>
          <p:nvPr userDrawn="1">
            <p:extLst>
              <p:ext uri="{D42A27DB-BD31-4B8C-83A1-F6EECF244321}">
                <p14:modId xmlns:p14="http://schemas.microsoft.com/office/powerpoint/2010/main" val="336852881"/>
              </p:ext>
            </p:extLst>
          </p:nvPr>
        </p:nvGraphicFramePr>
        <p:xfrm>
          <a:off x="44695229" y="-84749"/>
          <a:ext cx="9430188" cy="33075070"/>
        </p:xfrm>
        <a:graphic>
          <a:graphicData uri="http://schemas.openxmlformats.org/drawingml/2006/table">
            <a:tbl>
              <a:tblPr firstRow="1" bandRow="1">
                <a:tableStyleId>{5C22544A-7EE6-4342-B048-85BDC9FD1C3A}</a:tableStyleId>
              </a:tblPr>
              <a:tblGrid>
                <a:gridCol w="3343835">
                  <a:extLst>
                    <a:ext uri="{9D8B030D-6E8A-4147-A177-3AD203B41FA5}">
                      <a16:colId xmlns:a16="http://schemas.microsoft.com/office/drawing/2014/main" val="20000"/>
                    </a:ext>
                  </a:extLst>
                </a:gridCol>
                <a:gridCol w="1381559">
                  <a:extLst>
                    <a:ext uri="{9D8B030D-6E8A-4147-A177-3AD203B41FA5}">
                      <a16:colId xmlns:a16="http://schemas.microsoft.com/office/drawing/2014/main" val="997673227"/>
                    </a:ext>
                  </a:extLst>
                </a:gridCol>
                <a:gridCol w="4704794">
                  <a:extLst>
                    <a:ext uri="{9D8B030D-6E8A-4147-A177-3AD203B41FA5}">
                      <a16:colId xmlns:a16="http://schemas.microsoft.com/office/drawing/2014/main" val="4164475170"/>
                    </a:ext>
                  </a:extLst>
                </a:gridCol>
              </a:tblGrid>
              <a:tr h="1756432">
                <a:tc gridSpan="3">
                  <a:txBody>
                    <a:bodyPr/>
                    <a:lstStyle/>
                    <a:p>
                      <a:pPr marL="0" marR="0" indent="0" algn="ctr" defTabSz="4388900" rtl="0" eaLnBrk="1" fontAlgn="auto" latinLnBrk="0" hangingPunct="1">
                        <a:lnSpc>
                          <a:spcPct val="100000"/>
                        </a:lnSpc>
                        <a:spcBef>
                          <a:spcPts val="0"/>
                        </a:spcBef>
                        <a:spcAft>
                          <a:spcPts val="0"/>
                        </a:spcAft>
                        <a:buClrTx/>
                        <a:buSzTx/>
                        <a:buFontTx/>
                        <a:buNone/>
                        <a:tabLst/>
                        <a:defRPr/>
                      </a:pPr>
                      <a:r>
                        <a:rPr lang="en-US" sz="4000" b="0" spc="600" dirty="0">
                          <a:solidFill>
                            <a:srgbClr val="1F3A4E"/>
                          </a:solidFill>
                          <a:latin typeface="Arial Black" panose="020B0A04020102020204" pitchFamily="34" charset="0"/>
                        </a:rPr>
                        <a:t>QUICK START GUIDE</a:t>
                      </a:r>
                      <a:br>
                        <a:rPr lang="en-US" sz="4000" b="0" spc="600" dirty="0">
                          <a:solidFill>
                            <a:srgbClr val="1F3A4E"/>
                          </a:solidFill>
                          <a:latin typeface="Arial Black" panose="020B0A04020102020204" pitchFamily="34" charset="0"/>
                        </a:rPr>
                      </a:br>
                      <a:r>
                        <a:rPr lang="en-US" sz="3200" b="1" spc="0" dirty="0">
                          <a:solidFill>
                            <a:srgbClr val="FF0000"/>
                          </a:solidFill>
                          <a:latin typeface="Trebuchet MS" pitchFamily="34" charset="0"/>
                        </a:rPr>
                        <a:t>(THIS SIDEBAR WILL NOT PRINT)</a:t>
                      </a:r>
                      <a:endParaRPr lang="en-US" sz="4000" b="1" spc="600" dirty="0">
                        <a:solidFill>
                          <a:schemeClr val="bg1"/>
                        </a:solidFill>
                        <a:latin typeface="Trebuchet MS" pitchFamily="34" charset="0"/>
                      </a:endParaRPr>
                    </a:p>
                  </a:txBody>
                  <a:tcPr marL="182880" marT="137160">
                    <a:solidFill>
                      <a:srgbClr val="FFC000"/>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5563101">
                <a:tc gridSpan="3">
                  <a:txBody>
                    <a:bodyPr/>
                    <a:lstStyle/>
                    <a:p>
                      <a:pPr algn="l"/>
                      <a:r>
                        <a:rPr lang="en-US" sz="2800" b="1" baseline="0" dirty="0">
                          <a:solidFill>
                            <a:srgbClr val="FFC000"/>
                          </a:solidFill>
                          <a:latin typeface="Arial" panose="020B0604020202020204" pitchFamily="34" charset="0"/>
                          <a:cs typeface="Arial" panose="020B0604020202020204" pitchFamily="34" charset="0"/>
                        </a:rPr>
                        <a:t>How to change the template colors</a:t>
                      </a: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change the overall template color theme by clicking on the COLORS dropdown menu under the DESIGN tab. You can see a tutorial here: </a:t>
                      </a:r>
                      <a:r>
                        <a:rPr lang="en-US" sz="2400" dirty="0">
                          <a:solidFill>
                            <a:srgbClr val="FFC000"/>
                          </a:solidFill>
                          <a:hlinkClick r:id="rId7">
                            <a:extLst>
                              <a:ext uri="{A12FA001-AC4F-418D-AE19-62706E023703}">
                                <ahyp:hlinkClr xmlns:ahyp="http://schemas.microsoft.com/office/drawing/2018/hyperlinkcolor" val="tx"/>
                              </a:ext>
                            </a:extLst>
                          </a:hlinkClick>
                        </a:rPr>
                        <a:t>https://www.posterpresentations.com/how-to-change-the-research-poster-template-colors.html</a:t>
                      </a:r>
                      <a:endParaRPr lang="en-US" sz="2400" dirty="0">
                        <a:solidFill>
                          <a:srgbClr val="FFC000"/>
                        </a:solidFill>
                      </a:endParaRP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You can also manually change the color of individual elements by going to VIEW &gt; SLIDE MASTER. On the left side of your screen select the background master where you can change the template background, column sizes, etc. </a:t>
                      </a:r>
                    </a:p>
                    <a:p>
                      <a:pPr marL="0" indent="0" algn="l" defTabSz="114300"/>
                      <a:endParaRPr lang="en-US" sz="2400" b="0" baseline="0" dirty="0">
                        <a:solidFill>
                          <a:srgbClr val="D9D9D9"/>
                        </a:solidFill>
                        <a:latin typeface="Arial" panose="020B0604020202020204" pitchFamily="34" charset="0"/>
                        <a:cs typeface="Arial" panose="020B0604020202020204" pitchFamily="34" charset="0"/>
                      </a:endParaRPr>
                    </a:p>
                    <a:p>
                      <a:pPr marL="0" indent="0" algn="l" defTabSz="114300"/>
                      <a:r>
                        <a:rPr lang="en-US" sz="2400" b="0" baseline="0" dirty="0">
                          <a:solidFill>
                            <a:srgbClr val="D9D9D9"/>
                          </a:solidFill>
                          <a:latin typeface="Arial" panose="020B0604020202020204" pitchFamily="34" charset="0"/>
                          <a:cs typeface="Arial" panose="020B0604020202020204" pitchFamily="34" charset="0"/>
                        </a:rPr>
                        <a:t>After you finish working on the SLIDE MASTER, it is important that you go to VIEW &gt; NORMAL to continue working on your poster. </a:t>
                      </a: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8"/>
                      <a:stretch>
                        <a:fillRect/>
                      </a:stretch>
                    </a:blipFill>
                  </a:tcPr>
                </a:tc>
                <a:tc hMerge="1">
                  <a:txBody>
                    <a:bodyPr/>
                    <a:lstStyle/>
                    <a:p>
                      <a:endParaRPr lang="en-US"/>
                    </a:p>
                  </a:txBody>
                  <a:tcPr/>
                </a:tc>
                <a:extLst>
                  <a:ext uri="{0D108BD9-81ED-4DB2-BD59-A6C34878D82A}">
                    <a16:rowId xmlns:a16="http://schemas.microsoft.com/office/drawing/2014/main" val="10001"/>
                  </a:ext>
                </a:extLst>
              </a:tr>
              <a:tr h="3667719">
                <a:tc gridSpan="3">
                  <a:txBody>
                    <a:bodyPr/>
                    <a:lstStyle/>
                    <a:p>
                      <a:r>
                        <a:rPr lang="en-US" sz="2800" b="1" dirty="0">
                          <a:solidFill>
                            <a:srgbClr val="FFC000"/>
                          </a:solidFill>
                          <a:latin typeface="Arial" panose="020B0604020202020204" pitchFamily="34" charset="0"/>
                          <a:cs typeface="Arial" panose="020B0604020202020204" pitchFamily="34" charset="0"/>
                        </a:rPr>
                        <a:t>How to change the column layout configuration</a:t>
                      </a:r>
                    </a:p>
                    <a:p>
                      <a:r>
                        <a:rPr lang="en-US" sz="2400" dirty="0">
                          <a:solidFill>
                            <a:srgbClr val="D9D9D9"/>
                          </a:solidFill>
                          <a:latin typeface="Arial" panose="020B0604020202020204" pitchFamily="34" charset="0"/>
                          <a:cs typeface="Arial" panose="020B0604020202020204" pitchFamily="34" charset="0"/>
                        </a:rPr>
                        <a:t>You can manually change the configuration on the columns by going to VIEW &gt; SLIDE MASTER. You can delete columns, resize them or modify them as needed for your layout. </a:t>
                      </a:r>
                    </a:p>
                    <a:p>
                      <a:pPr marL="0" marR="0" indent="0" algn="l" defTabSz="3765366" rtl="0" eaLnBrk="1" fontAlgn="auto" latinLnBrk="0" hangingPunct="1">
                        <a:lnSpc>
                          <a:spcPct val="100000"/>
                        </a:lnSpc>
                        <a:spcBef>
                          <a:spcPts val="0"/>
                        </a:spcBef>
                        <a:spcAft>
                          <a:spcPts val="0"/>
                        </a:spcAft>
                        <a:buClrTx/>
                        <a:buSzTx/>
                        <a:buFontTx/>
                        <a:buNone/>
                        <a:tabLst/>
                        <a:defRPr/>
                      </a:pPr>
                      <a:r>
                        <a:rPr lang="en-US" sz="2400" dirty="0">
                          <a:solidFill>
                            <a:srgbClr val="D9D9D9"/>
                          </a:solidFill>
                          <a:latin typeface="Arial" panose="020B0604020202020204" pitchFamily="34" charset="0"/>
                          <a:cs typeface="Arial" panose="020B0604020202020204" pitchFamily="34" charset="0"/>
                        </a:rPr>
                        <a:t>You can see a tutorial here: </a:t>
                      </a:r>
                      <a:r>
                        <a:rPr lang="en-US" sz="2400" u="sng" dirty="0">
                          <a:solidFill>
                            <a:srgbClr val="FFC000"/>
                          </a:solidFill>
                          <a:latin typeface="Arial" panose="020B0604020202020204" pitchFamily="34" charset="0"/>
                          <a:cs typeface="Arial" panose="020B0604020202020204" pitchFamily="34" charset="0"/>
                        </a:rPr>
                        <a:t>https://</a:t>
                      </a:r>
                      <a:r>
                        <a:rPr lang="en-US" sz="2400" u="sng" dirty="0" err="1">
                          <a:solidFill>
                            <a:srgbClr val="FFC000"/>
                          </a:solidFill>
                          <a:latin typeface="Arial" panose="020B0604020202020204" pitchFamily="34" charset="0"/>
                          <a:cs typeface="Arial" panose="020B0604020202020204" pitchFamily="34" charset="0"/>
                        </a:rPr>
                        <a:t>www.posterpresentations.com</a:t>
                      </a:r>
                      <a:r>
                        <a:rPr lang="en-US" sz="2400" u="sng" dirty="0">
                          <a:solidFill>
                            <a:srgbClr val="FFC000"/>
                          </a:solidFill>
                          <a:latin typeface="Arial" panose="020B0604020202020204" pitchFamily="34" charset="0"/>
                          <a:cs typeface="Arial" panose="020B0604020202020204" pitchFamily="34" charset="0"/>
                        </a:rPr>
                        <a:t>/how-to-change-the-column-</a:t>
                      </a:r>
                      <a:r>
                        <a:rPr lang="en-US" sz="2400" u="sng" dirty="0" err="1">
                          <a:solidFill>
                            <a:srgbClr val="FFC000"/>
                          </a:solidFill>
                          <a:latin typeface="Arial" panose="020B0604020202020204" pitchFamily="34" charset="0"/>
                          <a:cs typeface="Arial" panose="020B0604020202020204" pitchFamily="34" charset="0"/>
                        </a:rPr>
                        <a:t>configuration.html</a:t>
                      </a:r>
                      <a:endParaRPr lang="en-US" u="sng" dirty="0">
                        <a:solidFill>
                          <a:srgbClr val="FFC000"/>
                        </a:solidFill>
                      </a:endParaRPr>
                    </a:p>
                  </a:txBody>
                  <a:tcPr marL="182880" marT="137160">
                    <a:solidFill>
                      <a:schemeClr val="tx1"/>
                    </a:solidFill>
                  </a:tcPr>
                </a:tc>
                <a:tc hMerge="1">
                  <a:txBody>
                    <a:bodyPr/>
                    <a:lstStyle/>
                    <a:p>
                      <a:endParaRPr lang="en-US" sz="2400" dirty="0">
                        <a:solidFill>
                          <a:srgbClr val="1F3A4E"/>
                        </a:solidFill>
                      </a:endParaRPr>
                    </a:p>
                  </a:txBody>
                  <a:tcPr marL="182880" marT="137160">
                    <a:blipFill rotWithShape="1">
                      <a:blip r:embed="rId9"/>
                      <a:stretch>
                        <a:fillRect/>
                      </a:stretch>
                    </a:blipFill>
                  </a:tcPr>
                </a:tc>
                <a:tc hMerge="1">
                  <a:txBody>
                    <a:bodyPr/>
                    <a:lstStyle/>
                    <a:p>
                      <a:endParaRPr lang="en-US" dirty="0"/>
                    </a:p>
                  </a:txBody>
                  <a:tcPr marL="182880" marT="137160">
                    <a:solidFill>
                      <a:srgbClr val="010101"/>
                    </a:solidFill>
                  </a:tcPr>
                </a:tc>
                <a:extLst>
                  <a:ext uri="{0D108BD9-81ED-4DB2-BD59-A6C34878D82A}">
                    <a16:rowId xmlns:a16="http://schemas.microsoft.com/office/drawing/2014/main" val="10004"/>
                  </a:ext>
                </a:extLst>
              </a:tr>
              <a:tr h="5177074">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blipFill dpi="0" rotWithShape="1">
                      <a:blip r:embed="rId10">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row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panose="020B0604020202020204" pitchFamily="34" charset="0"/>
                          <a:cs typeface="Arial" panose="020B0604020202020204" pitchFamily="34" charset="0"/>
                        </a:rPr>
                        <a:t>How to hide the QUICK START GUIDE bars from the sides of the template</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panose="020B0604020202020204" pitchFamily="34" charset="0"/>
                          <a:cs typeface="Arial" panose="020B0604020202020204" pitchFamily="34" charset="0"/>
                        </a:rPr>
                        <a:t>The Quick Start</a:t>
                      </a:r>
                      <a:r>
                        <a:rPr lang="en-US" sz="2400" baseline="0" noProof="0" dirty="0">
                          <a:solidFill>
                            <a:srgbClr val="D9D9D9"/>
                          </a:solidFill>
                          <a:latin typeface="Arial" panose="020B0604020202020204" pitchFamily="34" charset="0"/>
                          <a:cs typeface="Arial" panose="020B0604020202020204" pitchFamily="34" charset="0"/>
                        </a:rPr>
                        <a:t> Guides</a:t>
                      </a:r>
                      <a:r>
                        <a:rPr lang="en-US" sz="2400" noProof="0" dirty="0">
                          <a:solidFill>
                            <a:srgbClr val="D9D9D9"/>
                          </a:solidFill>
                          <a:latin typeface="Arial" panose="020B0604020202020204" pitchFamily="34" charset="0"/>
                          <a:cs typeface="Arial" panose="020B0604020202020204" pitchFamily="34" charset="0"/>
                        </a:rPr>
                        <a:t> </a:t>
                      </a:r>
                      <a:r>
                        <a:rPr lang="en-US" sz="2400" u="sng" noProof="0" dirty="0">
                          <a:solidFill>
                            <a:srgbClr val="D9D9D9"/>
                          </a:solidFill>
                          <a:latin typeface="Arial" panose="020B0604020202020204" pitchFamily="34" charset="0"/>
                          <a:cs typeface="Arial" panose="020B0604020202020204" pitchFamily="34" charset="0"/>
                        </a:rPr>
                        <a:t>are outside the template’s printable area</a:t>
                      </a:r>
                      <a:r>
                        <a:rPr lang="en-US" sz="2400" noProof="0" dirty="0">
                          <a:solidFill>
                            <a:srgbClr val="D9D9D9"/>
                          </a:solidFill>
                          <a:latin typeface="Arial" panose="020B0604020202020204" pitchFamily="34" charset="0"/>
                          <a:cs typeface="Arial" panose="020B0604020202020204" pitchFamily="34" charset="0"/>
                        </a:rPr>
                        <a:t> and they will not be on the printed poster</a:t>
                      </a:r>
                      <a:r>
                        <a:rPr lang="en-US" sz="2400" baseline="0" noProof="0" dirty="0">
                          <a:solidFill>
                            <a:srgbClr val="D9D9D9"/>
                          </a:solidFill>
                          <a:latin typeface="Arial" panose="020B0604020202020204" pitchFamily="34" charset="0"/>
                          <a:cs typeface="Arial" panose="020B0604020202020204" pitchFamily="34" charset="0"/>
                        </a:rPr>
                        <a:t>. </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If you create a PDF file from your template, the guides will not be included.</a:t>
                      </a: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baseline="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baseline="0" noProof="0" dirty="0">
                          <a:solidFill>
                            <a:srgbClr val="D9D9D9"/>
                          </a:solidFill>
                          <a:latin typeface="Arial" panose="020B0604020202020204" pitchFamily="34" charset="0"/>
                          <a:cs typeface="Arial" panose="020B0604020202020204" pitchFamily="34" charset="0"/>
                        </a:rPr>
                        <a:t>To hide the guides click on the </a:t>
                      </a:r>
                      <a:r>
                        <a:rPr lang="en-US" sz="2400" b="1" baseline="0" noProof="0" dirty="0">
                          <a:solidFill>
                            <a:srgbClr val="D9D9D9"/>
                          </a:solidFill>
                          <a:latin typeface="Arial" panose="020B0604020202020204" pitchFamily="34" charset="0"/>
                          <a:cs typeface="Arial" panose="020B0604020202020204" pitchFamily="34" charset="0"/>
                        </a:rPr>
                        <a:t>Home</a:t>
                      </a:r>
                      <a:r>
                        <a:rPr lang="en-US" sz="2400" baseline="0" noProof="0" dirty="0">
                          <a:solidFill>
                            <a:srgbClr val="D9D9D9"/>
                          </a:solidFill>
                          <a:latin typeface="Arial" panose="020B0604020202020204" pitchFamily="34" charset="0"/>
                          <a:cs typeface="Arial" panose="020B0604020202020204" pitchFamily="34" charset="0"/>
                        </a:rPr>
                        <a:t> tab (top of the screen) and then click on the </a:t>
                      </a:r>
                      <a:r>
                        <a:rPr lang="en-US" sz="2400" b="1"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 button below to see the available layouts. Choose the </a:t>
                      </a:r>
                      <a:r>
                        <a:rPr lang="en-US" sz="2400" b="1" baseline="0" noProof="0" dirty="0">
                          <a:solidFill>
                            <a:srgbClr val="D9D9D9"/>
                          </a:solidFill>
                          <a:latin typeface="Arial" panose="020B0604020202020204" pitchFamily="34" charset="0"/>
                          <a:cs typeface="Arial" panose="020B0604020202020204" pitchFamily="34" charset="0"/>
                        </a:rPr>
                        <a:t>Without Guides </a:t>
                      </a:r>
                      <a:r>
                        <a:rPr lang="en-US" sz="2400" b="0" baseline="0" noProof="0" dirty="0">
                          <a:solidFill>
                            <a:srgbClr val="D9D9D9"/>
                          </a:solidFill>
                          <a:latin typeface="Arial" panose="020B0604020202020204" pitchFamily="34" charset="0"/>
                          <a:cs typeface="Arial" panose="020B0604020202020204" pitchFamily="34" charset="0"/>
                        </a:rPr>
                        <a:t>layout</a:t>
                      </a:r>
                      <a:r>
                        <a:rPr lang="en-US" sz="2400" baseline="0" noProof="0" dirty="0">
                          <a:solidFill>
                            <a:srgbClr val="D9D9D9"/>
                          </a:solidFill>
                          <a:latin typeface="Arial" panose="020B0604020202020204" pitchFamily="34" charset="0"/>
                          <a:cs typeface="Arial" panose="020B0604020202020204" pitchFamily="34" charset="0"/>
                        </a:rPr>
                        <a:t>.</a:t>
                      </a:r>
                      <a:endParaRPr lang="en-US" sz="2400" noProof="0" dirty="0">
                        <a:solidFill>
                          <a:srgbClr val="D9D9D9"/>
                        </a:solidFill>
                        <a:latin typeface="Arial" panose="020B0604020202020204" pitchFamily="34" charset="0"/>
                        <a:cs typeface="Arial" panose="020B0604020202020204" pitchFamily="34" charset="0"/>
                      </a:endParaRPr>
                    </a:p>
                    <a:p>
                      <a:pPr marL="0" marR="0" lvl="0" indent="0" algn="l" defTabSz="114300"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extLst>
                  <a:ext uri="{0D108BD9-81ED-4DB2-BD59-A6C34878D82A}">
                    <a16:rowId xmlns:a16="http://schemas.microsoft.com/office/drawing/2014/main" val="10005"/>
                  </a:ext>
                </a:extLst>
              </a:tr>
              <a:tr h="2888327">
                <a:tc gridSpan="2">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endParaRPr lang="en-US" sz="2400" noProof="0" dirty="0">
                        <a:solidFill>
                          <a:srgbClr val="D9D9D9"/>
                        </a:solidFill>
                        <a:latin typeface="Arial" panose="020B0604020202020204" pitchFamily="34" charset="0"/>
                        <a:cs typeface="Arial" panose="020B0604020202020204" pitchFamily="34" charset="0"/>
                      </a:endParaRPr>
                    </a:p>
                  </a:txBody>
                  <a:tcPr marL="182880" marT="137160">
                    <a:solidFill>
                      <a:srgbClr val="010101"/>
                    </a:solidFill>
                  </a:tcPr>
                </a:tc>
                <a:tc hMerge="1">
                  <a:txBody>
                    <a:bodyPr/>
                    <a:lstStyle/>
                    <a:p>
                      <a:endParaRPr lang="en-US"/>
                    </a:p>
                  </a:txBody>
                  <a:tcPr/>
                </a:tc>
                <a:tc vMerge="1">
                  <a:txBody>
                    <a:bodyPr/>
                    <a:lstStyle/>
                    <a:p>
                      <a:endParaRPr lang="en-US"/>
                    </a:p>
                  </a:txBody>
                  <a:tcPr/>
                </a:tc>
                <a:extLst>
                  <a:ext uri="{0D108BD9-81ED-4DB2-BD59-A6C34878D82A}">
                    <a16:rowId xmlns:a16="http://schemas.microsoft.com/office/drawing/2014/main" val="1766341567"/>
                  </a:ext>
                </a:extLst>
              </a:tr>
              <a:tr h="3781426">
                <a:tc gridSpan="2">
                  <a:txBody>
                    <a:bodyPr/>
                    <a:lstStyle/>
                    <a:p>
                      <a:r>
                        <a:rPr lang="en-US" sz="2800" b="1" dirty="0">
                          <a:solidFill>
                            <a:srgbClr val="FFC000"/>
                          </a:solidFill>
                          <a:latin typeface="Arial" panose="020B0604020202020204" pitchFamily="34" charset="0"/>
                          <a:cs typeface="Arial" panose="020B0604020202020204" pitchFamily="34" charset="0"/>
                        </a:rPr>
                        <a:t>How to</a:t>
                      </a:r>
                      <a:r>
                        <a:rPr lang="en-US" sz="2800" b="1" baseline="0" dirty="0">
                          <a:solidFill>
                            <a:srgbClr val="FFC000"/>
                          </a:solidFill>
                          <a:latin typeface="Arial" panose="020B0604020202020204" pitchFamily="34" charset="0"/>
                          <a:cs typeface="Arial" panose="020B0604020202020204" pitchFamily="34" charset="0"/>
                        </a:rPr>
                        <a:t> preview your poster prior to printing</a:t>
                      </a:r>
                      <a:endParaRPr lang="en-US" sz="2800" b="1" dirty="0">
                        <a:solidFill>
                          <a:srgbClr val="FFC000"/>
                        </a:solidFill>
                        <a:latin typeface="Arial" panose="020B0604020202020204" pitchFamily="34" charset="0"/>
                        <a:cs typeface="Arial" panose="020B0604020202020204" pitchFamily="34" charset="0"/>
                      </a:endParaRPr>
                    </a:p>
                    <a:p>
                      <a:r>
                        <a:rPr lang="en-US" sz="2400" dirty="0">
                          <a:solidFill>
                            <a:srgbClr val="D9D9D9"/>
                          </a:solidFill>
                          <a:latin typeface="Arial" panose="020B0604020202020204" pitchFamily="34" charset="0"/>
                          <a:cs typeface="Arial" panose="020B0604020202020204" pitchFamily="34" charset="0"/>
                        </a:rPr>
                        <a:t>You can preview your poster at any time by pressing the </a:t>
                      </a:r>
                      <a:r>
                        <a:rPr lang="en-US" sz="2400" dirty="0">
                          <a:solidFill>
                            <a:srgbClr val="FFC000"/>
                          </a:solidFill>
                          <a:latin typeface="Arial" panose="020B0604020202020204" pitchFamily="34" charset="0"/>
                          <a:cs typeface="Arial" panose="020B0604020202020204" pitchFamily="34" charset="0"/>
                        </a:rPr>
                        <a:t>F5 key</a:t>
                      </a:r>
                      <a:r>
                        <a:rPr lang="en-US" sz="2400" dirty="0">
                          <a:solidFill>
                            <a:srgbClr val="D9D9D9"/>
                          </a:solidFill>
                          <a:latin typeface="Arial" panose="020B0604020202020204" pitchFamily="34" charset="0"/>
                          <a:cs typeface="Arial" panose="020B0604020202020204" pitchFamily="34" charset="0"/>
                        </a:rPr>
                        <a:t> on your keyboard. You will see on the screen what's on your poster and how it should look when printed. Press the </a:t>
                      </a:r>
                      <a:r>
                        <a:rPr lang="en-US" sz="2400" dirty="0">
                          <a:solidFill>
                            <a:srgbClr val="FFC000"/>
                          </a:solidFill>
                          <a:latin typeface="Arial" panose="020B0604020202020204" pitchFamily="34" charset="0"/>
                          <a:cs typeface="Arial" panose="020B0604020202020204" pitchFamily="34" charset="0"/>
                        </a:rPr>
                        <a:t>ESC key </a:t>
                      </a:r>
                      <a:r>
                        <a:rPr lang="en-US" sz="2400" dirty="0">
                          <a:solidFill>
                            <a:srgbClr val="D9D9D9"/>
                          </a:solidFill>
                          <a:latin typeface="Arial" panose="020B0604020202020204" pitchFamily="34" charset="0"/>
                          <a:cs typeface="Arial" panose="020B0604020202020204" pitchFamily="34" charset="0"/>
                        </a:rPr>
                        <a:t>to exit Preview.</a:t>
                      </a:r>
                    </a:p>
                  </a:txBody>
                  <a:tcPr marL="182880" marT="137160">
                    <a:solidFill>
                      <a:srgbClr val="010101"/>
                    </a:solidFill>
                  </a:tcPr>
                </a:tc>
                <a:tc hMerge="1">
                  <a:txBody>
                    <a:bodyPr/>
                    <a:lstStyle/>
                    <a:p>
                      <a:endParaRPr lang="en-US"/>
                    </a:p>
                  </a:txBody>
                  <a:tcPr/>
                </a:tc>
                <a:tc>
                  <a:txBody>
                    <a:bodyPr/>
                    <a:lstStyle/>
                    <a:p>
                      <a:pPr algn="ctr"/>
                      <a:r>
                        <a:rPr lang="en-US" sz="11500" b="1" dirty="0">
                          <a:solidFill>
                            <a:srgbClr val="D9D9D9"/>
                          </a:solidFill>
                          <a:latin typeface="Arial" panose="020B0604020202020204" pitchFamily="34" charset="0"/>
                          <a:cs typeface="Arial" panose="020B0604020202020204" pitchFamily="34" charset="0"/>
                        </a:rPr>
                        <a:t>F5</a:t>
                      </a:r>
                      <a:r>
                        <a:rPr lang="en-US" sz="2400" baseline="0" dirty="0">
                          <a:solidFill>
                            <a:srgbClr val="D9D9D9"/>
                          </a:solidFill>
                          <a:latin typeface="Arial" panose="020B0604020202020204" pitchFamily="34" charset="0"/>
                          <a:cs typeface="Arial" panose="020B0604020202020204" pitchFamily="34" charset="0"/>
                        </a:rPr>
                        <a:t> </a:t>
                      </a:r>
                      <a:endParaRPr lang="en-US" dirty="0"/>
                    </a:p>
                  </a:txBody>
                  <a:tcPr marL="182880" marT="137160" anchor="ctr">
                    <a:solidFill>
                      <a:schemeClr val="tx1">
                        <a:lumMod val="95000"/>
                        <a:lumOff val="5000"/>
                      </a:schemeClr>
                    </a:solidFill>
                  </a:tcPr>
                </a:tc>
                <a:extLst>
                  <a:ext uri="{0D108BD9-81ED-4DB2-BD59-A6C34878D82A}">
                    <a16:rowId xmlns:a16="http://schemas.microsoft.com/office/drawing/2014/main" val="10006"/>
                  </a:ext>
                </a:extLst>
              </a:tr>
              <a:tr h="5674009">
                <a:tc gridSpan="3">
                  <a:txBody>
                    <a:bodyPr/>
                    <a:lstStyle/>
                    <a:p>
                      <a:pPr marL="0" marR="0" lvl="0" indent="0" algn="l" defTabSz="1518341" rtl="0" eaLnBrk="1" fontAlgn="auto" latinLnBrk="0" hangingPunct="1">
                        <a:lnSpc>
                          <a:spcPct val="100000"/>
                        </a:lnSpc>
                        <a:spcBef>
                          <a:spcPts val="0"/>
                        </a:spcBef>
                        <a:spcAft>
                          <a:spcPts val="0"/>
                        </a:spcAft>
                        <a:buClrTx/>
                        <a:buSzTx/>
                        <a:buFontTx/>
                        <a:buNone/>
                        <a:tabLst/>
                        <a:defRPr/>
                      </a:pPr>
                      <a:r>
                        <a:rPr lang="en-US" sz="2800" b="1" noProof="0" dirty="0">
                          <a:solidFill>
                            <a:srgbClr val="FFC000"/>
                          </a:solidFill>
                          <a:latin typeface="Arial"/>
                          <a:cs typeface="Arial"/>
                        </a:rPr>
                        <a:t>How to print your poster</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When you are ready to have your poster printed go online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and click on the "</a:t>
                      </a:r>
                      <a:r>
                        <a:rPr lang="en-US" sz="2400" noProof="0" dirty="0">
                          <a:solidFill>
                            <a:srgbClr val="FFC000"/>
                          </a:solidFill>
                          <a:latin typeface="Arial"/>
                          <a:cs typeface="Arial"/>
                        </a:rPr>
                        <a:t>Order Your Poster</a:t>
                      </a:r>
                      <a:r>
                        <a:rPr lang="en-US" sz="2400" noProof="0" dirty="0">
                          <a:solidFill>
                            <a:srgbClr val="D9D9D9"/>
                          </a:solidFill>
                          <a:latin typeface="Arial"/>
                          <a:cs typeface="Arial"/>
                        </a:rPr>
                        <a:t>" button. You can have your poster printed on professional papers, fabric for easy traveling and a variety of other materials. </a:t>
                      </a:r>
                    </a:p>
                    <a:p>
                      <a:pPr marL="0" marR="0" lvl="0" indent="0" algn="l" defTabSz="114300" rtl="0" eaLnBrk="1" fontAlgn="auto" latinLnBrk="0" hangingPunct="1">
                        <a:lnSpc>
                          <a:spcPct val="100000"/>
                        </a:lnSpc>
                        <a:spcBef>
                          <a:spcPts val="0"/>
                        </a:spcBef>
                        <a:spcAft>
                          <a:spcPts val="0"/>
                        </a:spcAft>
                        <a:buClrTx/>
                        <a:buSzTx/>
                        <a:buFontTx/>
                        <a:buNone/>
                        <a:tabLst/>
                        <a:defRPr/>
                      </a:pPr>
                      <a:r>
                        <a:rPr lang="en-US" sz="2400" noProof="0" dirty="0">
                          <a:solidFill>
                            <a:srgbClr val="D9D9D9"/>
                          </a:solidFill>
                          <a:latin typeface="Arial"/>
                          <a:cs typeface="Arial"/>
                        </a:rPr>
                        <a:t>If you submit a PowerPoint document, you will be receiving a PDF proof for your approval prior to printing. If your order is placed and paid for before noon (Pacific time) Monday-Friday, your order will ship out that same day. FedEx Next day, Second day, Third day, and Free Ground services are offered. </a:t>
                      </a:r>
                    </a:p>
                    <a:p>
                      <a:pPr marL="0" marR="0" lvl="0" indent="0" algn="l" defTabSz="114300" rtl="0" eaLnBrk="1" fontAlgn="auto" latinLnBrk="0" hangingPunct="1">
                        <a:lnSpc>
                          <a:spcPct val="100000"/>
                        </a:lnSpc>
                        <a:spcBef>
                          <a:spcPts val="0"/>
                        </a:spcBef>
                        <a:spcAft>
                          <a:spcPts val="0"/>
                        </a:spcAft>
                        <a:buClrTx/>
                        <a:buSzTx/>
                        <a:buFontTx/>
                        <a:buNone/>
                        <a:tabLst/>
                        <a:defRPr/>
                      </a:pPr>
                      <a:br>
                        <a:rPr lang="en-US" sz="2400" noProof="0" dirty="0">
                          <a:solidFill>
                            <a:srgbClr val="D9D9D9"/>
                          </a:solidFill>
                          <a:latin typeface="Arial"/>
                          <a:cs typeface="Arial"/>
                        </a:rPr>
                      </a:br>
                      <a:r>
                        <a:rPr lang="en-US" sz="2400" noProof="0" dirty="0">
                          <a:solidFill>
                            <a:srgbClr val="D9D9D9"/>
                          </a:solidFill>
                          <a:latin typeface="Arial"/>
                          <a:cs typeface="Arial"/>
                        </a:rPr>
                        <a:t>Go to </a:t>
                      </a:r>
                      <a:r>
                        <a:rPr lang="en-US" sz="2400" noProof="0" dirty="0" err="1">
                          <a:solidFill>
                            <a:srgbClr val="FFC000"/>
                          </a:solidFill>
                          <a:latin typeface="Arial"/>
                          <a:cs typeface="Arial"/>
                        </a:rPr>
                        <a:t>PosterPresentations.com</a:t>
                      </a:r>
                      <a:r>
                        <a:rPr lang="en-US" sz="2400" noProof="0" dirty="0">
                          <a:solidFill>
                            <a:srgbClr val="D9D9D9"/>
                          </a:solidFill>
                          <a:latin typeface="Arial"/>
                          <a:cs typeface="Arial"/>
                        </a:rPr>
                        <a:t> for more information.</a:t>
                      </a:r>
                    </a:p>
                  </a:txBody>
                  <a:tcPr marL="182880" marT="137160">
                    <a:solidFill>
                      <a:srgbClr val="010101"/>
                    </a:solid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7"/>
                  </a:ext>
                </a:extLst>
              </a:tr>
              <a:tr h="1354778">
                <a:tc gridSpan="3">
                  <a:txBody>
                    <a:bodyPr/>
                    <a:lstStyle/>
                    <a:p>
                      <a:endParaRPr lang="en-US" sz="2400" dirty="0">
                        <a:solidFill>
                          <a:srgbClr val="1F3A4E"/>
                        </a:solidFill>
                      </a:endParaRPr>
                    </a:p>
                  </a:txBody>
                  <a:tcPr marL="182880" marT="137160">
                    <a:blipFill dpi="0" rotWithShape="1">
                      <a:blip r:embed="rId11">
                        <a:extLst>
                          <a:ext uri="{28A0092B-C50C-407E-A947-70E740481C1C}">
                            <a14:useLocalDpi xmlns:a14="http://schemas.microsoft.com/office/drawing/2010/main" val="0"/>
                          </a:ext>
                        </a:extLst>
                      </a:blip>
                      <a:srcRect/>
                      <a:stretch>
                        <a:fillRect/>
                      </a:stretch>
                    </a:blip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8"/>
                  </a:ext>
                </a:extLst>
              </a:tr>
              <a:tr h="3212204">
                <a:tc>
                  <a:txBody>
                    <a:bodyPr/>
                    <a:lstStyle/>
                    <a:p>
                      <a:pPr>
                        <a:lnSpc>
                          <a:spcPts val="2600"/>
                        </a:lnSpc>
                      </a:pPr>
                      <a:r>
                        <a:rPr lang="en-US" sz="2000" dirty="0">
                          <a:solidFill>
                            <a:schemeClr val="bg1">
                              <a:lumMod val="85000"/>
                            </a:schemeClr>
                          </a:solidFill>
                          <a:latin typeface="Arial"/>
                          <a:cs typeface="Arial"/>
                        </a:rPr>
                        <a:t>© 2019</a:t>
                      </a:r>
                      <a:r>
                        <a:rPr lang="en-US" sz="2000" baseline="0" dirty="0">
                          <a:solidFill>
                            <a:schemeClr val="bg1">
                              <a:lumMod val="85000"/>
                            </a:schemeClr>
                          </a:solidFill>
                          <a:latin typeface="Arial"/>
                          <a:cs typeface="Arial"/>
                        </a:rPr>
                        <a:t> </a:t>
                      </a:r>
                      <a:r>
                        <a:rPr lang="en-US" sz="2000" dirty="0" err="1">
                          <a:solidFill>
                            <a:schemeClr val="bg1">
                              <a:lumMod val="85000"/>
                            </a:schemeClr>
                          </a:solidFill>
                          <a:latin typeface="Arial"/>
                          <a:cs typeface="Arial"/>
                        </a:rPr>
                        <a:t>PosterPresentations.com</a:t>
                      </a:r>
                      <a:br>
                        <a:rPr lang="en-US" sz="2000" dirty="0">
                          <a:solidFill>
                            <a:schemeClr val="bg1">
                              <a:lumMod val="85000"/>
                            </a:schemeClr>
                          </a:solidFill>
                          <a:latin typeface="Arial"/>
                          <a:cs typeface="Arial"/>
                        </a:rPr>
                      </a:br>
                      <a:r>
                        <a:rPr lang="en-US" sz="2000" dirty="0">
                          <a:solidFill>
                            <a:schemeClr val="bg1">
                              <a:lumMod val="85000"/>
                            </a:schemeClr>
                          </a:solidFill>
                          <a:latin typeface="Arial"/>
                          <a:cs typeface="Arial"/>
                        </a:rPr>
                        <a:t>2117 Fourth Street ,</a:t>
                      </a:r>
                      <a:r>
                        <a:rPr lang="en-US" sz="2000" baseline="0" dirty="0">
                          <a:solidFill>
                            <a:schemeClr val="bg1">
                              <a:lumMod val="85000"/>
                            </a:schemeClr>
                          </a:solidFill>
                          <a:latin typeface="Arial"/>
                          <a:cs typeface="Arial"/>
                        </a:rPr>
                        <a:t> STE C        </a:t>
                      </a:r>
                    </a:p>
                    <a:p>
                      <a:pPr>
                        <a:lnSpc>
                          <a:spcPts val="2600"/>
                        </a:lnSpc>
                      </a:pPr>
                      <a:r>
                        <a:rPr lang="en-US" sz="2000" baseline="0" dirty="0">
                          <a:solidFill>
                            <a:schemeClr val="bg1">
                              <a:lumMod val="85000"/>
                            </a:schemeClr>
                          </a:solidFill>
                          <a:latin typeface="Arial"/>
                          <a:cs typeface="Arial"/>
                        </a:rPr>
                        <a:t>Berkeley CA 94710 USA</a:t>
                      </a:r>
                      <a:endParaRPr lang="en-US" sz="2000" dirty="0">
                        <a:solidFill>
                          <a:schemeClr val="bg1">
                            <a:lumMod val="85000"/>
                          </a:schemeClr>
                        </a:solidFill>
                        <a:latin typeface="Arial"/>
                        <a:cs typeface="Arial"/>
                      </a:endParaRPr>
                    </a:p>
                  </a:txBody>
                  <a:tcPr marL="182880" marT="137160">
                    <a:solidFill>
                      <a:srgbClr val="010101"/>
                    </a:solidFill>
                  </a:tcPr>
                </a:tc>
                <a:tc gridSpan="2">
                  <a:txBody>
                    <a:bodyPr/>
                    <a:lstStyle/>
                    <a:p>
                      <a:pPr marL="0" marR="0" indent="0" algn="l" defTabSz="4388900" rtl="0" eaLnBrk="1" fontAlgn="auto" latinLnBrk="0" hangingPunct="1">
                        <a:lnSpc>
                          <a:spcPct val="100000"/>
                        </a:lnSpc>
                        <a:spcBef>
                          <a:spcPts val="0"/>
                        </a:spcBef>
                        <a:spcAft>
                          <a:spcPts val="0"/>
                        </a:spcAft>
                        <a:buClrTx/>
                        <a:buSzTx/>
                        <a:buFontTx/>
                        <a:buNone/>
                        <a:tabLst/>
                        <a:defRPr/>
                      </a:pPr>
                      <a:r>
                        <a:rPr lang="en-US" sz="2400" b="1" dirty="0">
                          <a:solidFill>
                            <a:srgbClr val="D0D0D0"/>
                          </a:solidFill>
                          <a:latin typeface="Arial"/>
                          <a:cs typeface="Arial"/>
                        </a:rPr>
                        <a:t>For complete tutorials</a:t>
                      </a:r>
                      <a:r>
                        <a:rPr lang="en-US" sz="2400" b="1" baseline="0" dirty="0">
                          <a:solidFill>
                            <a:srgbClr val="D0D0D0"/>
                          </a:solidFill>
                          <a:latin typeface="Arial"/>
                          <a:cs typeface="Arial"/>
                        </a:rPr>
                        <a:t> visit:</a:t>
                      </a:r>
                    </a:p>
                    <a:p>
                      <a:pPr marL="0" marR="0" indent="0" algn="l" defTabSz="4388900" rtl="0" eaLnBrk="1" fontAlgn="auto" latinLnBrk="0" hangingPunct="1">
                        <a:lnSpc>
                          <a:spcPct val="100000"/>
                        </a:lnSpc>
                        <a:spcBef>
                          <a:spcPts val="0"/>
                        </a:spcBef>
                        <a:spcAft>
                          <a:spcPts val="0"/>
                        </a:spcAft>
                        <a:buClrTx/>
                        <a:buSzTx/>
                        <a:buFontTx/>
                        <a:buNone/>
                        <a:tabLst/>
                        <a:defRPr/>
                      </a:pPr>
                      <a:r>
                        <a:rPr lang="en-US" sz="1800" b="1" dirty="0">
                          <a:solidFill>
                            <a:srgbClr val="FFC000"/>
                          </a:solidFill>
                          <a:latin typeface="Arial"/>
                          <a:cs typeface="Arial"/>
                        </a:rPr>
                        <a:t>https://</a:t>
                      </a:r>
                      <a:r>
                        <a:rPr lang="en-US" sz="1800" b="1" dirty="0" err="1">
                          <a:solidFill>
                            <a:srgbClr val="FFC000"/>
                          </a:solidFill>
                          <a:latin typeface="Arial"/>
                          <a:cs typeface="Arial"/>
                        </a:rPr>
                        <a:t>www.posterpresentations.com</a:t>
                      </a:r>
                      <a:r>
                        <a:rPr lang="en-US" sz="1800" b="1" dirty="0">
                          <a:solidFill>
                            <a:srgbClr val="FFC000"/>
                          </a:solidFill>
                          <a:latin typeface="Arial"/>
                          <a:cs typeface="Arial"/>
                        </a:rPr>
                        <a:t>/</a:t>
                      </a:r>
                      <a:r>
                        <a:rPr lang="en-US" sz="1800" b="1" dirty="0" err="1">
                          <a:solidFill>
                            <a:srgbClr val="FFC000"/>
                          </a:solidFill>
                          <a:latin typeface="Arial"/>
                          <a:cs typeface="Arial"/>
                        </a:rPr>
                        <a:t>helpdesk.html</a:t>
                      </a:r>
                      <a:endParaRPr lang="en-US" sz="1800" dirty="0">
                        <a:solidFill>
                          <a:schemeClr val="bg1">
                            <a:lumMod val="85000"/>
                          </a:schemeClr>
                        </a:solidFill>
                        <a:latin typeface="Arial"/>
                        <a:cs typeface="Arial"/>
                      </a:endParaRPr>
                    </a:p>
                  </a:txBody>
                  <a:tcPr marL="182880" marT="137160">
                    <a:solidFill>
                      <a:srgbClr val="010101"/>
                    </a:solidFill>
                  </a:tcPr>
                </a:tc>
                <a:tc hMerge="1">
                  <a:txBody>
                    <a:bodyPr/>
                    <a:lstStyle/>
                    <a:p>
                      <a:endParaRPr lang="en-US"/>
                    </a:p>
                  </a:txBody>
                  <a:tcPr/>
                </a:tc>
                <a:extLst>
                  <a:ext uri="{0D108BD9-81ED-4DB2-BD59-A6C34878D82A}">
                    <a16:rowId xmlns:a16="http://schemas.microsoft.com/office/drawing/2014/main" val="10009"/>
                  </a:ext>
                </a:extLst>
              </a:tr>
            </a:tbl>
          </a:graphicData>
        </a:graphic>
      </p:graphicFrame>
    </p:spTree>
  </p:cSld>
  <p:clrMap bg1="lt1" tx1="dk1" bg2="lt2" tx2="dk2" accent1="accent1" accent2="accent2" accent3="accent3" accent4="accent4" accent5="accent5" accent6="accent6" hlink="hlink" folHlink="folHlink"/>
  <p:sldLayoutIdLst>
    <p:sldLayoutId id="2147483652"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 name="Text Box 14"/>
          <p:cNvSpPr txBox="1">
            <a:spLocks noChangeArrowheads="1"/>
          </p:cNvSpPr>
          <p:nvPr/>
        </p:nvSpPr>
        <p:spPr bwMode="auto">
          <a:xfrm>
            <a:off x="1567305" y="32390910"/>
            <a:ext cx="2514600" cy="341436"/>
          </a:xfrm>
          <a:prstGeom prst="rect">
            <a:avLst/>
          </a:prstGeom>
          <a:noFill/>
          <a:ln w="9525">
            <a:noFill/>
            <a:miter lim="800000"/>
            <a:headEnd/>
            <a:tailEnd/>
          </a:ln>
          <a:effectLst/>
        </p:spPr>
        <p:txBody>
          <a:bodyPr lIns="91263" tIns="45623" rIns="91263" bIns="45623">
            <a:spAutoFit/>
          </a:bodyPr>
          <a:lstStyle/>
          <a:p>
            <a:pPr eaLnBrk="0" hangingPunct="0">
              <a:lnSpc>
                <a:spcPct val="65000"/>
              </a:lnSpc>
              <a:spcBef>
                <a:spcPct val="50000"/>
              </a:spcBef>
              <a:defRPr/>
            </a:pPr>
            <a:r>
              <a:rPr lang="en-US" sz="500" b="1" dirty="0">
                <a:solidFill>
                  <a:schemeClr val="bg1">
                    <a:lumMod val="75000"/>
                  </a:schemeClr>
                </a:solidFill>
                <a:latin typeface="Arial" charset="0"/>
              </a:rPr>
              <a:t>RESEARCH POSTER PRESENTATION DESIGN © 2019</a:t>
            </a:r>
          </a:p>
          <a:p>
            <a:pPr eaLnBrk="0" hangingPunct="0">
              <a:lnSpc>
                <a:spcPct val="65000"/>
              </a:lnSpc>
              <a:spcBef>
                <a:spcPct val="50000"/>
              </a:spcBef>
              <a:defRPr/>
            </a:pPr>
            <a:r>
              <a:rPr lang="en-US" sz="1100" b="1" dirty="0">
                <a:solidFill>
                  <a:schemeClr val="bg1">
                    <a:lumMod val="75000"/>
                  </a:schemeClr>
                </a:solidFill>
                <a:latin typeface="Arial" charset="0"/>
              </a:rPr>
              <a:t>www.PosterPresentations.com</a:t>
            </a:r>
          </a:p>
        </p:txBody>
      </p:sp>
    </p:spTree>
    <p:extLst>
      <p:ext uri="{BB962C8B-B14F-4D97-AF65-F5344CB8AC3E}">
        <p14:creationId xmlns:p14="http://schemas.microsoft.com/office/powerpoint/2010/main" val="717728416"/>
      </p:ext>
    </p:extLst>
  </p:cSld>
  <p:clrMap bg1="lt1" tx1="dk1" bg2="lt2" tx2="dk2" accent1="accent1" accent2="accent2" accent3="accent3" accent4="accent4" accent5="accent5" accent6="accent6" hlink="hlink" folHlink="folHlink"/>
  <p:sldLayoutIdLst>
    <p:sldLayoutId id="2147483654" r:id="rId1"/>
  </p:sldLayoutIdLst>
  <p:txStyles>
    <p:titleStyle>
      <a:lvl1pPr algn="ctr" defTabSz="4388900" rtl="0" eaLnBrk="1" latinLnBrk="0" hangingPunct="1">
        <a:spcBef>
          <a:spcPct val="0"/>
        </a:spcBef>
        <a:buNone/>
        <a:defRPr sz="8800" kern="1200">
          <a:solidFill>
            <a:schemeClr val="bg1"/>
          </a:solidFill>
          <a:latin typeface="Trebuchet MS" pitchFamily="34" charset="0"/>
          <a:ea typeface="+mj-ea"/>
          <a:cs typeface="+mj-cs"/>
        </a:defRPr>
      </a:lvl1pPr>
    </p:titleStyle>
    <p:bodyStyle>
      <a:lvl1pPr marL="1645838" indent="-1645838" algn="l" defTabSz="4388900" rtl="0" eaLnBrk="1" latinLnBrk="0" hangingPunct="1">
        <a:spcBef>
          <a:spcPct val="20000"/>
        </a:spcBef>
        <a:buFont typeface="Arial" pitchFamily="34" charset="0"/>
        <a:buChar char="•"/>
        <a:defRPr sz="15400" kern="1200">
          <a:solidFill>
            <a:schemeClr val="tx1"/>
          </a:solidFill>
          <a:latin typeface="+mn-lt"/>
          <a:ea typeface="+mn-ea"/>
          <a:cs typeface="+mn-cs"/>
        </a:defRPr>
      </a:lvl1pPr>
      <a:lvl2pPr marL="3565982" indent="-1371531" algn="l" defTabSz="4388900" rtl="0" eaLnBrk="1" latinLnBrk="0" hangingPunct="1">
        <a:spcBef>
          <a:spcPct val="20000"/>
        </a:spcBef>
        <a:buFont typeface="Arial" pitchFamily="34" charset="0"/>
        <a:buChar char="–"/>
        <a:defRPr sz="13500" kern="1200">
          <a:solidFill>
            <a:schemeClr val="tx1"/>
          </a:solidFill>
          <a:latin typeface="+mn-lt"/>
          <a:ea typeface="+mn-ea"/>
          <a:cs typeface="+mn-cs"/>
        </a:defRPr>
      </a:lvl2pPr>
      <a:lvl3pPr marL="5486126" indent="-1097226" algn="l" defTabSz="4388900" rtl="0" eaLnBrk="1" latinLnBrk="0" hangingPunct="1">
        <a:spcBef>
          <a:spcPct val="20000"/>
        </a:spcBef>
        <a:buFont typeface="Arial" pitchFamily="34" charset="0"/>
        <a:buChar char="•"/>
        <a:defRPr sz="11600" kern="1200">
          <a:solidFill>
            <a:schemeClr val="tx1"/>
          </a:solidFill>
          <a:latin typeface="+mn-lt"/>
          <a:ea typeface="+mn-ea"/>
          <a:cs typeface="+mn-cs"/>
        </a:defRPr>
      </a:lvl3pPr>
      <a:lvl4pPr marL="76805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4pPr>
      <a:lvl5pPr marL="98750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5pPr>
      <a:lvl6pPr marL="120694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6pPr>
      <a:lvl7pPr marL="14263926"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7pPr>
      <a:lvl8pPr marL="1645837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8pPr>
      <a:lvl9pPr marL="18652827" indent="-1097226" algn="l" defTabSz="4388900" rtl="0" eaLnBrk="1" latinLnBrk="0" hangingPunct="1">
        <a:spcBef>
          <a:spcPct val="20000"/>
        </a:spcBef>
        <a:buFont typeface="Arial" pitchFamily="34" charset="0"/>
        <a:buChar char="•"/>
        <a:defRPr sz="9600" kern="1200">
          <a:solidFill>
            <a:schemeClr val="tx1"/>
          </a:solidFill>
          <a:latin typeface="+mn-lt"/>
          <a:ea typeface="+mn-ea"/>
          <a:cs typeface="+mn-cs"/>
        </a:defRPr>
      </a:lvl9pPr>
    </p:bodyStyle>
    <p:otherStyle>
      <a:defPPr>
        <a:defRPr lang="en-US"/>
      </a:defPPr>
      <a:lvl1pPr marL="0" algn="l" defTabSz="4388900" rtl="0" eaLnBrk="1" latinLnBrk="0" hangingPunct="1">
        <a:defRPr sz="8600" kern="1200">
          <a:solidFill>
            <a:schemeClr val="tx1"/>
          </a:solidFill>
          <a:latin typeface="+mn-lt"/>
          <a:ea typeface="+mn-ea"/>
          <a:cs typeface="+mn-cs"/>
        </a:defRPr>
      </a:lvl1pPr>
      <a:lvl2pPr marL="2194451" algn="l" defTabSz="4388900" rtl="0" eaLnBrk="1" latinLnBrk="0" hangingPunct="1">
        <a:defRPr sz="8600" kern="1200">
          <a:solidFill>
            <a:schemeClr val="tx1"/>
          </a:solidFill>
          <a:latin typeface="+mn-lt"/>
          <a:ea typeface="+mn-ea"/>
          <a:cs typeface="+mn-cs"/>
        </a:defRPr>
      </a:lvl2pPr>
      <a:lvl3pPr marL="4388900" algn="l" defTabSz="4388900" rtl="0" eaLnBrk="1" latinLnBrk="0" hangingPunct="1">
        <a:defRPr sz="8600" kern="1200">
          <a:solidFill>
            <a:schemeClr val="tx1"/>
          </a:solidFill>
          <a:latin typeface="+mn-lt"/>
          <a:ea typeface="+mn-ea"/>
          <a:cs typeface="+mn-cs"/>
        </a:defRPr>
      </a:lvl3pPr>
      <a:lvl4pPr marL="6583351" algn="l" defTabSz="4388900" rtl="0" eaLnBrk="1" latinLnBrk="0" hangingPunct="1">
        <a:defRPr sz="8600" kern="1200">
          <a:solidFill>
            <a:schemeClr val="tx1"/>
          </a:solidFill>
          <a:latin typeface="+mn-lt"/>
          <a:ea typeface="+mn-ea"/>
          <a:cs typeface="+mn-cs"/>
        </a:defRPr>
      </a:lvl4pPr>
      <a:lvl5pPr marL="8777801" algn="l" defTabSz="4388900" rtl="0" eaLnBrk="1" latinLnBrk="0" hangingPunct="1">
        <a:defRPr sz="8600" kern="1200">
          <a:solidFill>
            <a:schemeClr val="tx1"/>
          </a:solidFill>
          <a:latin typeface="+mn-lt"/>
          <a:ea typeface="+mn-ea"/>
          <a:cs typeface="+mn-cs"/>
        </a:defRPr>
      </a:lvl5pPr>
      <a:lvl6pPr marL="10972252" algn="l" defTabSz="4388900" rtl="0" eaLnBrk="1" latinLnBrk="0" hangingPunct="1">
        <a:defRPr sz="8600" kern="1200">
          <a:solidFill>
            <a:schemeClr val="tx1"/>
          </a:solidFill>
          <a:latin typeface="+mn-lt"/>
          <a:ea typeface="+mn-ea"/>
          <a:cs typeface="+mn-cs"/>
        </a:defRPr>
      </a:lvl6pPr>
      <a:lvl7pPr marL="13166703" algn="l" defTabSz="4388900" rtl="0" eaLnBrk="1" latinLnBrk="0" hangingPunct="1">
        <a:defRPr sz="8600" kern="1200">
          <a:solidFill>
            <a:schemeClr val="tx1"/>
          </a:solidFill>
          <a:latin typeface="+mn-lt"/>
          <a:ea typeface="+mn-ea"/>
          <a:cs typeface="+mn-cs"/>
        </a:defRPr>
      </a:lvl7pPr>
      <a:lvl8pPr marL="15361152" algn="l" defTabSz="4388900" rtl="0" eaLnBrk="1" latinLnBrk="0" hangingPunct="1">
        <a:defRPr sz="8600" kern="1200">
          <a:solidFill>
            <a:schemeClr val="tx1"/>
          </a:solidFill>
          <a:latin typeface="+mn-lt"/>
          <a:ea typeface="+mn-ea"/>
          <a:cs typeface="+mn-cs"/>
        </a:defRPr>
      </a:lvl8pPr>
      <a:lvl9pPr marL="17555603" algn="l" defTabSz="4388900" rtl="0" eaLnBrk="1" latinLnBrk="0" hangingPunct="1">
        <a:defRPr sz="8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C646F44-3461-BCC3-AD9B-26E54148F005}"/>
              </a:ext>
            </a:extLst>
          </p:cNvPr>
          <p:cNvSpPr>
            <a:spLocks noGrp="1" noRot="1" noMove="1" noResize="1" noEditPoints="1" noAdjustHandles="1" noChangeArrowheads="1" noChangeShapeType="1"/>
          </p:cNvSpPr>
          <p:nvPr/>
        </p:nvSpPr>
        <p:spPr>
          <a:xfrm>
            <a:off x="0" y="-534910"/>
            <a:ext cx="43907240" cy="34193747"/>
          </a:xfrm>
          <a:prstGeom prst="rect">
            <a:avLst/>
          </a:prstGeom>
          <a:gradFill flip="none" rotWithShape="1">
            <a:gsLst>
              <a:gs pos="0">
                <a:schemeClr val="accent1">
                  <a:lumMod val="5000"/>
                  <a:lumOff val="95000"/>
                </a:schemeClr>
              </a:gs>
              <a:gs pos="67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t="100000" r="100000"/>
            </a:path>
            <a:tileRect l="-100000" b="-10000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5" name="Rectangle: Rounded Corners 4">
            <a:extLst>
              <a:ext uri="{FF2B5EF4-FFF2-40B4-BE49-F238E27FC236}">
                <a16:creationId xmlns:a16="http://schemas.microsoft.com/office/drawing/2014/main" id="{DD764918-EFA3-CBA3-1E5E-0B1F2F0EF0AC}"/>
              </a:ext>
            </a:extLst>
          </p:cNvPr>
          <p:cNvSpPr/>
          <p:nvPr/>
        </p:nvSpPr>
        <p:spPr>
          <a:xfrm>
            <a:off x="267272" y="13407422"/>
            <a:ext cx="10321215" cy="150966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xt Placeholder 86">
            <a:extLst>
              <a:ext uri="{FF2B5EF4-FFF2-40B4-BE49-F238E27FC236}">
                <a16:creationId xmlns:a16="http://schemas.microsoft.com/office/drawing/2014/main" id="{B51B601C-AA87-C448-96E5-5B6D1C8B4249}"/>
              </a:ext>
            </a:extLst>
          </p:cNvPr>
          <p:cNvSpPr>
            <a:spLocks noGrp="1"/>
          </p:cNvSpPr>
          <p:nvPr>
            <p:ph type="body" sz="quarter" idx="10"/>
          </p:nvPr>
        </p:nvSpPr>
        <p:spPr>
          <a:xfrm>
            <a:off x="459674" y="6378481"/>
            <a:ext cx="10056813" cy="3046966"/>
          </a:xfrm>
        </p:spPr>
        <p:txBody>
          <a:bodyPr/>
          <a:lstStyle/>
          <a:p>
            <a:pPr rtl="0">
              <a:buNone/>
            </a:pPr>
            <a:r>
              <a:rPr lang="en-US" sz="2800" b="0" i="0" u="none" strike="noStrike" dirty="0">
                <a:solidFill>
                  <a:srgbClr val="000000"/>
                </a:solidFill>
                <a:effectLst/>
                <a:latin typeface="Arial" panose="020B0604020202020204" pitchFamily="34" charset="0"/>
              </a:rPr>
              <a:t>CareerMatch AI is a work-in-progress intelligent job-matching platform that merges frontend interactivity, backend automation, and a deep learning-based recommender system to help users discover career opportunities tailored to their skills, interests, and experiences.</a:t>
            </a:r>
            <a:endParaRPr lang="en-US" sz="2800" b="0" dirty="0">
              <a:effectLst/>
            </a:endParaRPr>
          </a:p>
        </p:txBody>
      </p:sp>
      <p:sp>
        <p:nvSpPr>
          <p:cNvPr id="88" name="Text Placeholder 87">
            <a:extLst>
              <a:ext uri="{FF2B5EF4-FFF2-40B4-BE49-F238E27FC236}">
                <a16:creationId xmlns:a16="http://schemas.microsoft.com/office/drawing/2014/main" id="{ED6BA1F4-974B-AA4D-BF12-3F1211493C26}"/>
              </a:ext>
            </a:extLst>
          </p:cNvPr>
          <p:cNvSpPr>
            <a:spLocks noGrp="1"/>
          </p:cNvSpPr>
          <p:nvPr>
            <p:ph type="body" sz="quarter" idx="11"/>
          </p:nvPr>
        </p:nvSpPr>
        <p:spPr/>
        <p:txBody>
          <a:bodyPr/>
          <a:lstStyle/>
          <a:p>
            <a:r>
              <a:rPr lang="en-US" dirty="0"/>
              <a:t>Introduction</a:t>
            </a:r>
          </a:p>
        </p:txBody>
      </p:sp>
      <p:sp>
        <p:nvSpPr>
          <p:cNvPr id="89" name="Text Placeholder 88">
            <a:extLst>
              <a:ext uri="{FF2B5EF4-FFF2-40B4-BE49-F238E27FC236}">
                <a16:creationId xmlns:a16="http://schemas.microsoft.com/office/drawing/2014/main" id="{52482D9A-DD3A-3E4D-B5A8-692345FB258E}"/>
              </a:ext>
            </a:extLst>
          </p:cNvPr>
          <p:cNvSpPr>
            <a:spLocks noGrp="1"/>
          </p:cNvSpPr>
          <p:nvPr>
            <p:ph type="body" sz="quarter" idx="20"/>
          </p:nvPr>
        </p:nvSpPr>
        <p:spPr/>
        <p:txBody>
          <a:bodyPr/>
          <a:lstStyle/>
          <a:p>
            <a:r>
              <a:rPr lang="en-US" dirty="0"/>
              <a:t>Completed Tasks This Semester</a:t>
            </a:r>
          </a:p>
        </p:txBody>
      </p:sp>
      <p:sp>
        <p:nvSpPr>
          <p:cNvPr id="90" name="Text Placeholder 89">
            <a:extLst>
              <a:ext uri="{FF2B5EF4-FFF2-40B4-BE49-F238E27FC236}">
                <a16:creationId xmlns:a16="http://schemas.microsoft.com/office/drawing/2014/main" id="{B20DAE73-7398-3541-9047-3EF06FA94C0B}"/>
              </a:ext>
            </a:extLst>
          </p:cNvPr>
          <p:cNvSpPr>
            <a:spLocks noGrp="1"/>
          </p:cNvSpPr>
          <p:nvPr>
            <p:ph type="body" sz="quarter" idx="21"/>
          </p:nvPr>
        </p:nvSpPr>
        <p:spPr>
          <a:xfrm>
            <a:off x="10684311" y="10811027"/>
            <a:ext cx="22495530" cy="18632771"/>
          </a:xfrm>
        </p:spPr>
        <p:txBody>
          <a:bodyPr/>
          <a:lstStyle/>
          <a:p>
            <a:pPr algn="ctr"/>
            <a:r>
              <a:rPr lang="en-US" sz="3600" dirty="0"/>
              <a:t>Frontend (User Interface)</a:t>
            </a:r>
          </a:p>
          <a:p>
            <a:pPr algn="ctr"/>
            <a:r>
              <a:rPr lang="en-US" sz="3600" dirty="0"/>
              <a:t>----------------------------------------------</a:t>
            </a:r>
          </a:p>
          <a:p>
            <a:r>
              <a:rPr lang="en-US" sz="3600" dirty="0"/>
              <a:t>Responsive web interface built with HTML/CSS/JavaScript.- Key Pages:  - index.html: Interactive landing page showcasing platform features.  - about_us.html: Team introduction and project overview.  - personal_info.html: Resume and personal data collection with real-time preview.  - login.html and signup.html: Secure user authentication with validation.- Smooth, modern design with parallax sections, animated overlays, and intuitive navigation.- Implements fetch-based communication with the backend for user flows and data submission.</a:t>
            </a:r>
          </a:p>
          <a:p>
            <a:endParaRPr lang="en-US" sz="3600" dirty="0"/>
          </a:p>
          <a:p>
            <a:pPr algn="ctr"/>
            <a:r>
              <a:rPr lang="en-US" sz="3600" dirty="0"/>
              <a:t>Backend (Infrastructure &amp; Data Handling)</a:t>
            </a:r>
          </a:p>
          <a:p>
            <a:pPr algn="ctr"/>
            <a:r>
              <a:rPr lang="en-US" sz="3600" dirty="0"/>
              <a:t>--------------------------------------------------------------</a:t>
            </a:r>
          </a:p>
          <a:p>
            <a:r>
              <a:rPr lang="en-US" sz="3600" dirty="0"/>
              <a:t> Flask-powered backend connecting user-facing frontend with internal logic.- Key Features:  - Rudimentary but functional user registration and login.  - Homomorphic encryption of user profiles using SQLite3.  - Automated welcome emails upon signup.  - Resume scraping and parsing via resume_scraper.py for structured data storage and matching.</a:t>
            </a:r>
          </a:p>
          <a:p>
            <a:endParaRPr lang="en-US" sz="3600" dirty="0"/>
          </a:p>
          <a:p>
            <a:pPr algn="ctr"/>
            <a:r>
              <a:rPr lang="en-US" sz="3600" dirty="0"/>
              <a:t>Job Data Scraping Engine (Zensearch)</a:t>
            </a:r>
          </a:p>
          <a:p>
            <a:pPr algn="ctr"/>
            <a:r>
              <a:rPr lang="en-US" sz="3600" dirty="0"/>
              <a:t>-------------------------------------------------------</a:t>
            </a:r>
          </a:p>
          <a:p>
            <a:r>
              <a:rPr lang="en-US" sz="3600" dirty="0"/>
              <a:t>zensearch.js: JavaScript-based scraper using node-fetch to retrieve job postings from companies listed in zensearchData.csv.- Automatically scrapes every 48 hours and outputs structured CSV files per company.- Captures:  - Title, Pay, Location  - Description, Remote Status  - Job Type (Full/Part/Internship)  - Experience Level, Date Posted, Link- Scalable to international job markets.</a:t>
            </a:r>
          </a:p>
          <a:p>
            <a:endParaRPr lang="en-US" sz="3600" dirty="0"/>
          </a:p>
          <a:p>
            <a:pPr algn="ctr"/>
            <a:r>
              <a:rPr lang="en-US" sz="3600" dirty="0"/>
              <a:t>Recommender System (RecsysFiles)</a:t>
            </a:r>
          </a:p>
          <a:p>
            <a:pPr algn="ctr"/>
            <a:r>
              <a:rPr lang="en-US" sz="3600" dirty="0"/>
              <a:t>------------------------------------------------------</a:t>
            </a:r>
          </a:p>
          <a:p>
            <a:r>
              <a:rPr lang="en-US" sz="3600" dirty="0"/>
              <a:t>Developed in PyTorch using Transformer encoder models.- Architecture:  - Dual encoders process user resumes and job descriptions separately.  - A decoder outputs similarity scores for matching.  - Inspired by Meta's approach to content recommendations.- Workflow:  - Cleaned and paired large-scale job + resume datasets for training.  - Collaborative filtering-based decoder enables fast inference.  - Final model trained over 1–2 days of compute time.- Backend integration:  - Real-time preference tracking via model-aware functions (accept, reject, etc.).  - Dynamically updates user-job match scores to personalize suggestions.</a:t>
            </a:r>
          </a:p>
        </p:txBody>
      </p:sp>
      <p:sp>
        <p:nvSpPr>
          <p:cNvPr id="94" name="Text Placeholder 93">
            <a:extLst>
              <a:ext uri="{FF2B5EF4-FFF2-40B4-BE49-F238E27FC236}">
                <a16:creationId xmlns:a16="http://schemas.microsoft.com/office/drawing/2014/main" id="{2F97B74B-534C-0842-BE55-AF8FB3442020}"/>
              </a:ext>
            </a:extLst>
          </p:cNvPr>
          <p:cNvSpPr>
            <a:spLocks noGrp="1"/>
          </p:cNvSpPr>
          <p:nvPr>
            <p:ph type="body" sz="quarter" idx="25"/>
          </p:nvPr>
        </p:nvSpPr>
        <p:spPr>
          <a:xfrm>
            <a:off x="33390292" y="3897422"/>
            <a:ext cx="10047018" cy="754045"/>
          </a:xfrm>
        </p:spPr>
        <p:txBody>
          <a:bodyPr/>
          <a:lstStyle/>
          <a:p>
            <a:r>
              <a:rPr lang="en-US" dirty="0"/>
              <a:t>Future Tasks</a:t>
            </a:r>
          </a:p>
        </p:txBody>
      </p:sp>
      <p:sp useBgFill="1">
        <p:nvSpPr>
          <p:cNvPr id="6" name="Rectangle: Rounded Corners 5">
            <a:extLst>
              <a:ext uri="{FF2B5EF4-FFF2-40B4-BE49-F238E27FC236}">
                <a16:creationId xmlns:a16="http://schemas.microsoft.com/office/drawing/2014/main" id="{05A9004D-7556-365D-F528-559A0D7C9132}"/>
              </a:ext>
            </a:extLst>
          </p:cNvPr>
          <p:cNvSpPr/>
          <p:nvPr/>
        </p:nvSpPr>
        <p:spPr>
          <a:xfrm>
            <a:off x="33092158" y="3467811"/>
            <a:ext cx="10398619" cy="2590184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Text Placeholder 94">
            <a:extLst>
              <a:ext uri="{FF2B5EF4-FFF2-40B4-BE49-F238E27FC236}">
                <a16:creationId xmlns:a16="http://schemas.microsoft.com/office/drawing/2014/main" id="{C425D03E-96C1-804B-9990-78B2B8349537}"/>
              </a:ext>
            </a:extLst>
          </p:cNvPr>
          <p:cNvSpPr>
            <a:spLocks noGrp="1"/>
          </p:cNvSpPr>
          <p:nvPr>
            <p:ph type="body" sz="quarter" idx="26"/>
          </p:nvPr>
        </p:nvSpPr>
        <p:spPr>
          <a:xfrm>
            <a:off x="33390292" y="4841511"/>
            <a:ext cx="10047018" cy="24228149"/>
          </a:xfrm>
        </p:spPr>
        <p:txBody>
          <a:bodyPr/>
          <a:lstStyle/>
          <a:p>
            <a:r>
              <a:rPr lang="en-US" sz="2200" dirty="0"/>
              <a:t>Recommender System</a:t>
            </a:r>
          </a:p>
          <a:p>
            <a:r>
              <a:rPr lang="en-US" sz="2200" dirty="0"/>
              <a:t>-------------------------------</a:t>
            </a:r>
          </a:p>
          <a:p>
            <a:r>
              <a:rPr lang="en-US" sz="2200" dirty="0"/>
              <a:t>-   [ ] Integrate PyTorch recommendation model fully into backend Flask routes.</a:t>
            </a:r>
          </a:p>
          <a:p>
            <a:pPr marL="342900" indent="-342900">
              <a:buFontTx/>
              <a:buChar char="-"/>
            </a:pPr>
            <a:r>
              <a:rPr lang="en-US" sz="2200" dirty="0"/>
              <a:t>[ ] Create API endpoints to serve personalized job recommendations to users.</a:t>
            </a:r>
          </a:p>
          <a:p>
            <a:pPr marL="342900" indent="-342900">
              <a:buFontTx/>
              <a:buChar char="-"/>
            </a:pPr>
            <a:r>
              <a:rPr lang="en-US" sz="2200" dirty="0"/>
              <a:t> [ ] Add support for live model updates based on new user input and behavior (e.g., likes, skips).</a:t>
            </a:r>
          </a:p>
          <a:p>
            <a:pPr marL="342900" indent="-342900">
              <a:buFontTx/>
              <a:buChar char="-"/>
            </a:pPr>
            <a:r>
              <a:rPr lang="en-US" sz="2200" dirty="0"/>
              <a:t>[ ] Deploy model to cloud server or containerized environment (e.g., Docker + AWS/GCP).</a:t>
            </a:r>
          </a:p>
          <a:p>
            <a:pPr marL="342900" indent="-342900">
              <a:buFontTx/>
              <a:buChar char="-"/>
            </a:pPr>
            <a:r>
              <a:rPr lang="en-US" sz="2200" dirty="0"/>
              <a:t>[ ] Evaluate and fine-tune model performance using real user data and feedback loops.</a:t>
            </a:r>
          </a:p>
          <a:p>
            <a:endParaRPr lang="en-US" sz="2200" dirty="0"/>
          </a:p>
          <a:p>
            <a:r>
              <a:rPr lang="en-US" sz="2200" dirty="0"/>
              <a:t>Frontend Enhancements</a:t>
            </a:r>
          </a:p>
          <a:p>
            <a:r>
              <a:rPr lang="en-US" sz="2200" dirty="0"/>
              <a:t>--------------------------------</a:t>
            </a:r>
          </a:p>
          <a:p>
            <a:pPr marL="342900" indent="-342900">
              <a:buFontTx/>
              <a:buChar char="-"/>
            </a:pPr>
            <a:r>
              <a:rPr lang="en-US" sz="2200" dirty="0"/>
              <a:t>[ ] Build a personalized dashboard to display job matches and profile info.</a:t>
            </a:r>
          </a:p>
          <a:p>
            <a:pPr marL="342900" indent="-342900">
              <a:buFontTx/>
              <a:buChar char="-"/>
            </a:pPr>
            <a:r>
              <a:rPr lang="en-US" sz="2200" dirty="0"/>
              <a:t>[ ] Implement a swipe-like interface (Tinder-style or card carousel) for job recommendations.</a:t>
            </a:r>
          </a:p>
          <a:p>
            <a:pPr marL="342900" indent="-342900">
              <a:buFontTx/>
              <a:buChar char="-"/>
            </a:pPr>
            <a:r>
              <a:rPr lang="en-US" sz="2200" dirty="0"/>
              <a:t>[ ] Add UI for viewing job postings scraped from Zensearch.</a:t>
            </a:r>
          </a:p>
          <a:p>
            <a:pPr marL="342900" indent="-342900">
              <a:buFontTx/>
              <a:buChar char="-"/>
            </a:pPr>
            <a:r>
              <a:rPr lang="en-US" sz="2200" dirty="0"/>
              <a:t>[ ] Provide visual feedback when resume parsing is complete.</a:t>
            </a:r>
          </a:p>
          <a:p>
            <a:pPr marL="342900" indent="-342900">
              <a:buFontTx/>
              <a:buChar char="-"/>
            </a:pPr>
            <a:r>
              <a:rPr lang="en-US" sz="2200" dirty="0"/>
              <a:t>[ ] Improve error messaging and form handling for all user inputs.</a:t>
            </a:r>
          </a:p>
          <a:p>
            <a:endParaRPr lang="en-US" sz="2200" dirty="0"/>
          </a:p>
          <a:p>
            <a:r>
              <a:rPr lang="en-US" sz="2200" dirty="0"/>
              <a:t>Authentication &amp; User Management</a:t>
            </a:r>
          </a:p>
          <a:p>
            <a:r>
              <a:rPr lang="en-US" sz="2200" dirty="0"/>
              <a:t>------------------------------------------------</a:t>
            </a:r>
          </a:p>
          <a:p>
            <a:pPr marL="342900" indent="-342900">
              <a:buFontTx/>
              <a:buChar char="-"/>
            </a:pPr>
            <a:r>
              <a:rPr lang="en-US" sz="2200" dirty="0"/>
              <a:t>[ ] Upgrade login/signup to use JWT tokens for session management.</a:t>
            </a:r>
          </a:p>
          <a:p>
            <a:pPr marL="342900" indent="-342900">
              <a:buFontTx/>
              <a:buChar char="-"/>
            </a:pPr>
            <a:r>
              <a:rPr lang="en-US" sz="2200" dirty="0"/>
              <a:t>[ ] Add "Forgot Password" functionality.</a:t>
            </a:r>
          </a:p>
          <a:p>
            <a:pPr marL="342900" indent="-342900">
              <a:buFontTx/>
              <a:buChar char="-"/>
            </a:pPr>
            <a:r>
              <a:rPr lang="en-US" sz="2200" dirty="0"/>
              <a:t>[ ] Build user profile editing capabilities (name, resume re-upload, preferences, etc.).</a:t>
            </a:r>
          </a:p>
          <a:p>
            <a:pPr marL="342900" indent="-342900">
              <a:buFontTx/>
              <a:buChar char="-"/>
            </a:pPr>
            <a:r>
              <a:rPr lang="en-US" sz="2200" dirty="0"/>
              <a:t>[ ] Implement role-based access if needed (e.g., admin dashboard for job data curation). </a:t>
            </a:r>
          </a:p>
          <a:p>
            <a:pPr marL="342900" indent="-342900">
              <a:buFontTx/>
              <a:buChar char="-"/>
            </a:pPr>
            <a:endParaRPr lang="en-US" sz="2200" dirty="0"/>
          </a:p>
          <a:p>
            <a:r>
              <a:rPr lang="en-US" sz="2200" dirty="0"/>
              <a:t>Job Scraping and Zensearch Expansion</a:t>
            </a:r>
          </a:p>
          <a:p>
            <a:r>
              <a:rPr lang="en-US" sz="2200" dirty="0"/>
              <a:t>-----------------------------------------------------</a:t>
            </a:r>
          </a:p>
          <a:p>
            <a:pPr marL="342900" indent="-342900">
              <a:buFontTx/>
              <a:buChar char="-"/>
            </a:pPr>
            <a:r>
              <a:rPr lang="en-US" sz="2200" dirty="0"/>
              <a:t>[ ] Add browser-based scraping (e.g., Puppeteer) for JavaScript-heavy company job boards.</a:t>
            </a:r>
          </a:p>
          <a:p>
            <a:pPr marL="342900" indent="-342900">
              <a:buFontTx/>
              <a:buChar char="-"/>
            </a:pPr>
            <a:r>
              <a:rPr lang="en-US" sz="2200" dirty="0"/>
              <a:t>[ ] Include company logos, job tags, and skill requirements in scraped data.</a:t>
            </a:r>
          </a:p>
          <a:p>
            <a:pPr marL="342900" indent="-342900">
              <a:buFontTx/>
              <a:buChar char="-"/>
            </a:pPr>
            <a:r>
              <a:rPr lang="en-US" sz="2200" dirty="0"/>
              <a:t>[ ] Improve error handling in zensearch.js for failed or throttled requests.</a:t>
            </a:r>
          </a:p>
          <a:p>
            <a:pPr marL="342900" indent="-342900">
              <a:buFontTx/>
              <a:buChar char="-"/>
            </a:pPr>
            <a:r>
              <a:rPr lang="en-US" sz="2200" dirty="0"/>
              <a:t>[ ] Enable on-demand scraping for user-requested companies.</a:t>
            </a:r>
          </a:p>
          <a:p>
            <a:pPr marL="342900" indent="-342900">
              <a:buFontTx/>
              <a:buChar char="-"/>
            </a:pPr>
            <a:endParaRPr lang="en-US" sz="2200" dirty="0"/>
          </a:p>
          <a:p>
            <a:r>
              <a:rPr lang="en-US" sz="2200" dirty="0"/>
              <a:t>Database &amp; Storage</a:t>
            </a:r>
          </a:p>
          <a:p>
            <a:r>
              <a:rPr lang="en-US" sz="2200" dirty="0"/>
              <a:t>---------------------------------</a:t>
            </a:r>
          </a:p>
          <a:p>
            <a:pPr marL="342900" indent="-342900">
              <a:buFontTx/>
              <a:buChar char="-"/>
            </a:pPr>
            <a:r>
              <a:rPr lang="en-US" sz="2200" dirty="0"/>
              <a:t>[ ] Migrate from SQLite3 to PostgreSQL or another scalable RDBMS.</a:t>
            </a:r>
          </a:p>
          <a:p>
            <a:pPr marL="342900" indent="-342900">
              <a:buFontTx/>
              <a:buChar char="-"/>
            </a:pPr>
            <a:r>
              <a:rPr lang="en-US" sz="2200" dirty="0"/>
              <a:t>[ ] Add ORM integration (e.g., SQLAlchemy) for more maintainable backend code.</a:t>
            </a:r>
          </a:p>
          <a:p>
            <a:pPr marL="342900" indent="-342900">
              <a:buFontTx/>
              <a:buChar char="-"/>
            </a:pPr>
            <a:r>
              <a:rPr lang="en-US" sz="2200" dirty="0"/>
              <a:t>[ ] Set up object storage (e.g., S3 or local equivalent) for resume file storage.</a:t>
            </a:r>
          </a:p>
          <a:p>
            <a:endParaRPr lang="en-US" sz="2200" dirty="0"/>
          </a:p>
          <a:p>
            <a:r>
              <a:rPr lang="en-US" sz="2200" dirty="0"/>
              <a:t>Communication &amp; Email</a:t>
            </a:r>
          </a:p>
          <a:p>
            <a:r>
              <a:rPr lang="en-US" sz="2200" dirty="0"/>
              <a:t>--------------------------------</a:t>
            </a:r>
          </a:p>
          <a:p>
            <a:pPr marL="342900" indent="-342900">
              <a:buFontTx/>
              <a:buChar char="-"/>
            </a:pPr>
            <a:r>
              <a:rPr lang="en-US" sz="2200" dirty="0"/>
              <a:t>[ ] Create a user settings page for managing email preferences.</a:t>
            </a:r>
          </a:p>
          <a:p>
            <a:pPr marL="342900" indent="-342900">
              <a:buFontTx/>
              <a:buChar char="-"/>
            </a:pPr>
            <a:r>
              <a:rPr lang="en-US" sz="2200" dirty="0"/>
              <a:t>[ ] Set up templated email notifications for new matching job postings.</a:t>
            </a:r>
          </a:p>
          <a:p>
            <a:pPr marL="342900" indent="-342900">
              <a:buFontTx/>
              <a:buChar char="-"/>
            </a:pPr>
            <a:r>
              <a:rPr lang="en-US" sz="2200" dirty="0"/>
              <a:t>[ ] Track email open/click rates (optional analytics layer).</a:t>
            </a:r>
          </a:p>
          <a:p>
            <a:r>
              <a:rPr lang="en-US" sz="2200" dirty="0"/>
              <a:t>Testing &amp; DevOps</a:t>
            </a:r>
          </a:p>
          <a:p>
            <a:r>
              <a:rPr lang="en-US" sz="2200" dirty="0"/>
              <a:t>---------------------------- </a:t>
            </a:r>
          </a:p>
          <a:p>
            <a:pPr marL="342900" indent="-342900">
              <a:buFontTx/>
              <a:buChar char="-"/>
            </a:pPr>
            <a:r>
              <a:rPr lang="en-US" sz="2200" dirty="0"/>
              <a:t>[ ] Add automated tests for frontend/backend components.</a:t>
            </a:r>
          </a:p>
          <a:p>
            <a:pPr marL="342900" indent="-342900">
              <a:buFontTx/>
              <a:buChar char="-"/>
            </a:pPr>
            <a:r>
              <a:rPr lang="en-US" sz="2200" dirty="0"/>
              <a:t>[ ] Implement CI/CD pipeline for deploying frontend + backend.</a:t>
            </a:r>
          </a:p>
          <a:p>
            <a:pPr marL="342900" indent="-342900">
              <a:buFontTx/>
              <a:buChar char="-"/>
            </a:pPr>
            <a:r>
              <a:rPr lang="en-US" sz="2200" dirty="0"/>
              <a:t>[ ] Containerize the app using Docker and provide dev/staging environments.</a:t>
            </a:r>
          </a:p>
          <a:p>
            <a:pPr marL="342900" indent="-342900">
              <a:buFontTx/>
              <a:buChar char="-"/>
            </a:pPr>
            <a:r>
              <a:rPr lang="en-US" sz="2200" dirty="0"/>
              <a:t>[ ] Monitor uptime and scraper performance using logging and alerting.</a:t>
            </a:r>
          </a:p>
          <a:p>
            <a:r>
              <a:rPr lang="en-US" sz="2200" dirty="0"/>
              <a:t>Analytics &amp; Feedback</a:t>
            </a:r>
          </a:p>
          <a:p>
            <a:r>
              <a:rPr lang="en-US" sz="2200" dirty="0"/>
              <a:t>--------------------------------- </a:t>
            </a:r>
          </a:p>
          <a:p>
            <a:pPr marL="342900" indent="-342900">
              <a:buFontTx/>
              <a:buChar char="-"/>
            </a:pPr>
            <a:r>
              <a:rPr lang="en-US" sz="2200" dirty="0"/>
              <a:t>[ ] Track user engagement metrics (job views, clicks, signups).</a:t>
            </a:r>
          </a:p>
          <a:p>
            <a:pPr marL="342900" indent="-342900">
              <a:buFontTx/>
              <a:buChar char="-"/>
            </a:pPr>
            <a:r>
              <a:rPr lang="en-US" sz="2200" dirty="0"/>
              <a:t>[ ] Add feedback option to report bad recommendations or scraped data issues.</a:t>
            </a:r>
          </a:p>
          <a:p>
            <a:pPr marL="342900" indent="-342900">
              <a:buFontTx/>
              <a:buChar char="-"/>
            </a:pPr>
            <a:r>
              <a:rPr lang="en-US" sz="2200" dirty="0"/>
              <a:t>[ ] Build internal admin panel for viewing usage stats and managing job sources.</a:t>
            </a:r>
          </a:p>
        </p:txBody>
      </p:sp>
      <p:sp>
        <p:nvSpPr>
          <p:cNvPr id="100" name="Text Placeholder 99">
            <a:extLst>
              <a:ext uri="{FF2B5EF4-FFF2-40B4-BE49-F238E27FC236}">
                <a16:creationId xmlns:a16="http://schemas.microsoft.com/office/drawing/2014/main" id="{E1D63EAF-47F9-774B-9E42-7734CFFDC91E}"/>
              </a:ext>
            </a:extLst>
          </p:cNvPr>
          <p:cNvSpPr>
            <a:spLocks noGrp="1"/>
          </p:cNvSpPr>
          <p:nvPr>
            <p:ph type="body" sz="quarter" idx="96"/>
          </p:nvPr>
        </p:nvSpPr>
        <p:spPr>
          <a:xfrm>
            <a:off x="459674" y="14951552"/>
            <a:ext cx="10136192" cy="13242448"/>
          </a:xfrm>
        </p:spPr>
        <p:txBody>
          <a:bodyPr/>
          <a:lstStyle/>
          <a:p>
            <a:r>
              <a:rPr lang="en-US" dirty="0"/>
              <a:t>- Wrote </a:t>
            </a:r>
            <a:r>
              <a:rPr lang="en-US" dirty="0" err="1"/>
              <a:t>webscraping</a:t>
            </a:r>
            <a:r>
              <a:rPr lang="en-US" dirty="0"/>
              <a:t> script that can be scaled on the </a:t>
            </a:r>
            <a:r>
              <a:rPr lang="en-US" dirty="0" err="1"/>
              <a:t>zensearch</a:t>
            </a:r>
            <a:r>
              <a:rPr lang="en-US" dirty="0"/>
              <a:t> job board for any company</a:t>
            </a:r>
          </a:p>
          <a:p>
            <a:pPr marL="342900" indent="-342900">
              <a:buFontTx/>
              <a:buChar char="-"/>
            </a:pPr>
            <a:r>
              <a:rPr lang="en-US" dirty="0"/>
              <a:t>Fully automated using </a:t>
            </a:r>
            <a:r>
              <a:rPr lang="en-US" dirty="0" err="1"/>
              <a:t>github</a:t>
            </a:r>
            <a:r>
              <a:rPr lang="en-US" dirty="0"/>
              <a:t> actions to update job postings data every 48 hours</a:t>
            </a:r>
          </a:p>
          <a:p>
            <a:pPr marL="342900" indent="-342900">
              <a:buFontTx/>
              <a:buChar char="-"/>
            </a:pPr>
            <a:r>
              <a:rPr lang="en-US" dirty="0"/>
              <a:t>Created initial website where people will be able to upload data, create profiles and upload resumes</a:t>
            </a:r>
          </a:p>
          <a:p>
            <a:pPr marL="342900" indent="-342900">
              <a:buFontTx/>
              <a:buChar char="-"/>
            </a:pPr>
            <a:r>
              <a:rPr lang="en-US" dirty="0"/>
              <a:t>Began setting up flask app to connect back end to front end code</a:t>
            </a:r>
          </a:p>
          <a:p>
            <a:pPr marL="342900" indent="-342900">
              <a:buFontTx/>
              <a:buChar char="-"/>
            </a:pPr>
            <a:r>
              <a:rPr lang="en-US" dirty="0"/>
              <a:t>Created working front end to back end connection to collect data on resumes and scrape them</a:t>
            </a:r>
          </a:p>
          <a:p>
            <a:pPr marL="342900" indent="-342900">
              <a:buFontTx/>
              <a:buChar char="-"/>
            </a:pPr>
            <a:r>
              <a:rPr lang="en-US" dirty="0"/>
              <a:t>Initial implementation of user registration and login with homomorphic encryption of user profiles using SQLite3</a:t>
            </a:r>
          </a:p>
          <a:p>
            <a:pPr marL="342900" indent="-342900">
              <a:buFontTx/>
              <a:buChar char="-"/>
            </a:pPr>
            <a:r>
              <a:rPr lang="en-US" dirty="0"/>
              <a:t>Automated welcome emails upon signup</a:t>
            </a:r>
          </a:p>
          <a:p>
            <a:pPr marL="342900" indent="-342900">
              <a:buFontTx/>
              <a:buChar char="-"/>
            </a:pPr>
            <a:r>
              <a:rPr lang="en-US" dirty="0"/>
              <a:t>Designed job data schema for consistent output across all scrapers </a:t>
            </a:r>
          </a:p>
          <a:p>
            <a:pPr marL="342900" indent="-342900">
              <a:buFontTx/>
              <a:buChar char="-"/>
            </a:pPr>
            <a:r>
              <a:rPr lang="en-US" dirty="0"/>
              <a:t>Integrated a pdf preview on front end to view the file before submitting to our back end</a:t>
            </a:r>
          </a:p>
          <a:p>
            <a:pPr marL="342900" indent="-342900">
              <a:buFontTx/>
              <a:buChar char="-"/>
            </a:pPr>
            <a:r>
              <a:rPr lang="en-US" dirty="0"/>
              <a:t>Designed and built a PyTorch-based Transformer encoder recommendation model with collaborative filtering decoder</a:t>
            </a:r>
          </a:p>
          <a:p>
            <a:pPr marL="342900" indent="-342900">
              <a:buFontTx/>
              <a:buChar char="-"/>
            </a:pPr>
            <a:r>
              <a:rPr lang="en-US" dirty="0"/>
              <a:t>Collected and cleaned dataset of job descriptions and resumes for training</a:t>
            </a:r>
          </a:p>
          <a:p>
            <a:pPr marL="342900" indent="-342900">
              <a:buFontTx/>
              <a:buChar char="-"/>
            </a:pPr>
            <a:r>
              <a:rPr lang="en-US" dirty="0"/>
              <a:t>Trained the recommender model over large datasets using multi-day compute power.</a:t>
            </a:r>
          </a:p>
          <a:p>
            <a:pPr marL="342900" indent="-342900">
              <a:buFontTx/>
              <a:buChar char="-"/>
            </a:pPr>
            <a:r>
              <a:rPr lang="en-US" dirty="0"/>
              <a:t>Implemented functions for model preference feedback (e.g., accept, reject) to personalize job matching.</a:t>
            </a:r>
          </a:p>
          <a:p>
            <a:pPr marL="342900" indent="-342900">
              <a:buFontTx/>
              <a:buChar char="-"/>
            </a:pPr>
            <a:r>
              <a:rPr lang="en-US" dirty="0"/>
              <a:t>Created modular structure for scaling backend logic and scraper extensions.</a:t>
            </a:r>
          </a:p>
          <a:p>
            <a:pPr marL="342900" indent="-342900">
              <a:buFontTx/>
              <a:buChar char="-"/>
            </a:pPr>
            <a:r>
              <a:rPr lang="en-US" dirty="0"/>
              <a:t>Initiated Flask-based integration of user model preferences to serve dynamic recommendations.</a:t>
            </a:r>
          </a:p>
        </p:txBody>
      </p:sp>
      <p:sp>
        <p:nvSpPr>
          <p:cNvPr id="101" name="Text Placeholder 100">
            <a:extLst>
              <a:ext uri="{FF2B5EF4-FFF2-40B4-BE49-F238E27FC236}">
                <a16:creationId xmlns:a16="http://schemas.microsoft.com/office/drawing/2014/main" id="{3F1E5495-EDC6-8943-BA21-C1F3009450C4}"/>
              </a:ext>
            </a:extLst>
          </p:cNvPr>
          <p:cNvSpPr>
            <a:spLocks noGrp="1"/>
          </p:cNvSpPr>
          <p:nvPr>
            <p:ph type="body" sz="quarter" idx="150"/>
          </p:nvPr>
        </p:nvSpPr>
        <p:spPr/>
        <p:txBody>
          <a:bodyPr/>
          <a:lstStyle/>
          <a:p>
            <a:r>
              <a:rPr lang="en-US" dirty="0"/>
              <a:t>RCOS-Spring 2025</a:t>
            </a:r>
          </a:p>
        </p:txBody>
      </p:sp>
      <p:sp>
        <p:nvSpPr>
          <p:cNvPr id="102" name="Text Placeholder 101">
            <a:extLst>
              <a:ext uri="{FF2B5EF4-FFF2-40B4-BE49-F238E27FC236}">
                <a16:creationId xmlns:a16="http://schemas.microsoft.com/office/drawing/2014/main" id="{54FAC610-AA8B-4244-8F06-6E0DE1A9D297}"/>
              </a:ext>
            </a:extLst>
          </p:cNvPr>
          <p:cNvSpPr>
            <a:spLocks noGrp="1"/>
          </p:cNvSpPr>
          <p:nvPr>
            <p:ph type="body" sz="quarter" idx="151"/>
          </p:nvPr>
        </p:nvSpPr>
        <p:spPr/>
        <p:txBody>
          <a:bodyPr>
            <a:normAutofit fontScale="62500" lnSpcReduction="20000"/>
          </a:bodyPr>
          <a:lstStyle/>
          <a:p>
            <a:r>
              <a:rPr lang="en-US" dirty="0"/>
              <a:t>Sebastian Grammas, Will Gaca, Adityaa Suratkal, Sebastian Landeta, Adrian Corujo, Pablo Semidey, Ryo Yoshida</a:t>
            </a:r>
          </a:p>
        </p:txBody>
      </p:sp>
      <p:sp>
        <p:nvSpPr>
          <p:cNvPr id="103" name="Text Placeholder 102">
            <a:extLst>
              <a:ext uri="{FF2B5EF4-FFF2-40B4-BE49-F238E27FC236}">
                <a16:creationId xmlns:a16="http://schemas.microsoft.com/office/drawing/2014/main" id="{95FDDD8F-0EE1-3F4F-AEB9-C6A6DBC65968}"/>
              </a:ext>
            </a:extLst>
          </p:cNvPr>
          <p:cNvSpPr>
            <a:spLocks noGrp="1"/>
          </p:cNvSpPr>
          <p:nvPr>
            <p:ph type="body" sz="quarter" idx="153"/>
          </p:nvPr>
        </p:nvSpPr>
        <p:spPr/>
        <p:txBody>
          <a:bodyPr>
            <a:normAutofit fontScale="92500" lnSpcReduction="10000"/>
          </a:bodyPr>
          <a:lstStyle/>
          <a:p>
            <a:r>
              <a:rPr lang="en-US" dirty="0"/>
              <a:t>CareerMatch-AI</a:t>
            </a:r>
          </a:p>
        </p:txBody>
      </p:sp>
      <p:pic>
        <p:nvPicPr>
          <p:cNvPr id="4" name="Graphic 3" descr="Address Book outline">
            <a:extLst>
              <a:ext uri="{FF2B5EF4-FFF2-40B4-BE49-F238E27FC236}">
                <a16:creationId xmlns:a16="http://schemas.microsoft.com/office/drawing/2014/main" id="{0416E0A5-26F3-716B-F2EC-A0AC1913359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03404" y="380643"/>
            <a:ext cx="4725785" cy="4725785"/>
          </a:xfrm>
          <a:prstGeom prst="rect">
            <a:avLst/>
          </a:prstGeom>
        </p:spPr>
      </p:pic>
      <p:pic>
        <p:nvPicPr>
          <p:cNvPr id="1026" name="Picture 2" descr="RCOS Handbook">
            <a:extLst>
              <a:ext uri="{FF2B5EF4-FFF2-40B4-BE49-F238E27FC236}">
                <a16:creationId xmlns:a16="http://schemas.microsoft.com/office/drawing/2014/main" id="{22F51DB5-090F-212A-2AFE-FEC074C6F6BE}"/>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6075703" y="5106428"/>
            <a:ext cx="11712747" cy="45308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3191702"/>
      </p:ext>
    </p:extLst>
  </p:cSld>
  <p:clrMapOvr>
    <a:masterClrMapping/>
  </p:clrMapOvr>
</p:sld>
</file>

<file path=ppt/theme/theme1.xml><?xml version="1.0" encoding="utf-8"?>
<a:theme xmlns:a="http://schemas.openxmlformats.org/drawingml/2006/main" name="36x48-Templat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2.xml><?xml version="1.0" encoding="utf-8"?>
<a:theme xmlns:a="http://schemas.openxmlformats.org/drawingml/2006/main" name="Without guides">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500" dirty="0">
            <a:latin typeface="Times New Roman" panose="02020603050405020304" pitchFamily="18" charset="0"/>
            <a:cs typeface="Times New Roman" panose="02020603050405020304" pitchFamily="18" charset="0"/>
          </a:defRPr>
        </a:defPPr>
      </a:lstStyle>
    </a:tx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36x48-Template-V2b</Template>
  <TotalTime>870</TotalTime>
  <Words>1105</Words>
  <Application>Microsoft Office PowerPoint</Application>
  <PresentationFormat>Custom</PresentationFormat>
  <Paragraphs>89</Paragraphs>
  <Slides>1</Slides>
  <Notes>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vt:i4>
      </vt:variant>
    </vt:vector>
  </HeadingPairs>
  <TitlesOfParts>
    <vt:vector size="8" baseType="lpstr">
      <vt:lpstr>Arial</vt:lpstr>
      <vt:lpstr>Arial Black</vt:lpstr>
      <vt:lpstr>Calibri</vt:lpstr>
      <vt:lpstr>Times New Roman</vt:lpstr>
      <vt:lpstr>Trebuchet MS</vt:lpstr>
      <vt:lpstr>36x48-Template</vt:lpstr>
      <vt:lpstr>Without guides</vt:lpstr>
      <vt:lpstr>PowerPoint Presentation</vt:lpstr>
    </vt:vector>
  </TitlesOfParts>
  <Manager>A. Kotoulas</Manager>
  <Company>Canterbury Media Services, Inc.</Company>
  <LinksUpToDate>false</LinksUpToDate>
  <SharedDoc>false</SharedDoc>
  <HyperlinkBase>https://www.posterpresentations.com/free-poster-templates.html</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36x48 PowerPoint Presentation</dc:title>
  <dc:subject>Research poster presentation template</dc:subject>
  <dc:creator>PosterPresentations.com</dc:creator>
  <cp:keywords>36x48 Powerpoint poster template, scientific poster template, research poster template</cp:keywords>
  <dc:description>This template is the property of PosterPresentations.com. You are free to modify and print the template as needed, as long as the PosterPresentations.com watermark at the bottom left of the page is visible. Call us if you need help with this poster template. 1-866-649-3004 (c)PosterPresentations.com</dc:description>
  <cp:lastModifiedBy>Yoshida, Ryo</cp:lastModifiedBy>
  <cp:revision>66</cp:revision>
  <dcterms:created xsi:type="dcterms:W3CDTF">2012-02-03T19:11:35Z</dcterms:created>
  <dcterms:modified xsi:type="dcterms:W3CDTF">2025-04-11T21:26:14Z</dcterms:modified>
  <cp:category>Research poster templates</cp:category>
</cp:coreProperties>
</file>