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32918400"/>
  <p:notesSz cx="32918400" cy="51206400"/>
  <p:defaultTextStyle>
    <a:defPPr>
      <a:defRPr lang="en-US"/>
    </a:defPPr>
    <a:lvl1pPr algn="l" rtl="0" fontAlgn="base">
      <a:spcBef>
        <a:spcPct val="0"/>
      </a:spcBef>
      <a:spcAft>
        <a:spcPct val="0"/>
      </a:spcAft>
      <a:defRPr sz="3200" kern="1200">
        <a:solidFill>
          <a:schemeClr val="tx1"/>
        </a:solidFill>
        <a:latin typeface="Helvetica" charset="0"/>
        <a:ea typeface="ＭＳ Ｐゴシック" charset="-128"/>
        <a:cs typeface="+mn-cs"/>
      </a:defRPr>
    </a:lvl1pPr>
    <a:lvl2pPr marL="457200" algn="l" rtl="0" fontAlgn="base">
      <a:spcBef>
        <a:spcPct val="0"/>
      </a:spcBef>
      <a:spcAft>
        <a:spcPct val="0"/>
      </a:spcAft>
      <a:defRPr sz="3200" kern="1200">
        <a:solidFill>
          <a:schemeClr val="tx1"/>
        </a:solidFill>
        <a:latin typeface="Helvetica" charset="0"/>
        <a:ea typeface="ＭＳ Ｐゴシック" charset="-128"/>
        <a:cs typeface="+mn-cs"/>
      </a:defRPr>
    </a:lvl2pPr>
    <a:lvl3pPr marL="914400" algn="l" rtl="0" fontAlgn="base">
      <a:spcBef>
        <a:spcPct val="0"/>
      </a:spcBef>
      <a:spcAft>
        <a:spcPct val="0"/>
      </a:spcAft>
      <a:defRPr sz="3200" kern="1200">
        <a:solidFill>
          <a:schemeClr val="tx1"/>
        </a:solidFill>
        <a:latin typeface="Helvetica" charset="0"/>
        <a:ea typeface="ＭＳ Ｐゴシック" charset="-128"/>
        <a:cs typeface="+mn-cs"/>
      </a:defRPr>
    </a:lvl3pPr>
    <a:lvl4pPr marL="1371600" algn="l" rtl="0" fontAlgn="base">
      <a:spcBef>
        <a:spcPct val="0"/>
      </a:spcBef>
      <a:spcAft>
        <a:spcPct val="0"/>
      </a:spcAft>
      <a:defRPr sz="3200" kern="1200">
        <a:solidFill>
          <a:schemeClr val="tx1"/>
        </a:solidFill>
        <a:latin typeface="Helvetica" charset="0"/>
        <a:ea typeface="ＭＳ Ｐゴシック" charset="-128"/>
        <a:cs typeface="+mn-cs"/>
      </a:defRPr>
    </a:lvl4pPr>
    <a:lvl5pPr marL="1828800" algn="l" rtl="0" fontAlgn="base">
      <a:spcBef>
        <a:spcPct val="0"/>
      </a:spcBef>
      <a:spcAft>
        <a:spcPct val="0"/>
      </a:spcAft>
      <a:defRPr sz="3200" kern="1200">
        <a:solidFill>
          <a:schemeClr val="tx1"/>
        </a:solidFill>
        <a:latin typeface="Helvetica" charset="0"/>
        <a:ea typeface="ＭＳ Ｐゴシック" charset="-128"/>
        <a:cs typeface="+mn-cs"/>
      </a:defRPr>
    </a:lvl5pPr>
    <a:lvl6pPr marL="2286000" algn="l" defTabSz="914400" rtl="0" eaLnBrk="1" latinLnBrk="0" hangingPunct="1">
      <a:defRPr sz="3200" kern="1200">
        <a:solidFill>
          <a:schemeClr val="tx1"/>
        </a:solidFill>
        <a:latin typeface="Helvetica" charset="0"/>
        <a:ea typeface="ＭＳ Ｐゴシック" charset="-128"/>
        <a:cs typeface="+mn-cs"/>
      </a:defRPr>
    </a:lvl6pPr>
    <a:lvl7pPr marL="2743200" algn="l" defTabSz="914400" rtl="0" eaLnBrk="1" latinLnBrk="0" hangingPunct="1">
      <a:defRPr sz="3200" kern="1200">
        <a:solidFill>
          <a:schemeClr val="tx1"/>
        </a:solidFill>
        <a:latin typeface="Helvetica" charset="0"/>
        <a:ea typeface="ＭＳ Ｐゴシック" charset="-128"/>
        <a:cs typeface="+mn-cs"/>
      </a:defRPr>
    </a:lvl7pPr>
    <a:lvl8pPr marL="3200400" algn="l" defTabSz="914400" rtl="0" eaLnBrk="1" latinLnBrk="0" hangingPunct="1">
      <a:defRPr sz="3200" kern="1200">
        <a:solidFill>
          <a:schemeClr val="tx1"/>
        </a:solidFill>
        <a:latin typeface="Helvetica" charset="0"/>
        <a:ea typeface="ＭＳ Ｐゴシック" charset="-128"/>
        <a:cs typeface="+mn-cs"/>
      </a:defRPr>
    </a:lvl8pPr>
    <a:lvl9pPr marL="3657600" algn="l" defTabSz="914400" rtl="0" eaLnBrk="1" latinLnBrk="0" hangingPunct="1">
      <a:defRPr sz="3200" kern="1200">
        <a:solidFill>
          <a:schemeClr val="tx1"/>
        </a:solidFill>
        <a:latin typeface="Helvetica"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600CC"/>
    <a:srgbClr val="0000FF"/>
    <a:srgbClr val="CCFFFF"/>
    <a:srgbClr val="CCFFCC"/>
    <a:srgbClr val="000000"/>
    <a:srgbClr val="000066"/>
    <a:srgbClr val="663300"/>
    <a:srgbClr val="006600"/>
    <a:srgbClr val="004080"/>
    <a:srgbClr val="FFFFE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30" autoAdjust="0"/>
  </p:normalViewPr>
  <p:slideViewPr>
    <p:cSldViewPr snapToGrid="0">
      <p:cViewPr>
        <p:scale>
          <a:sx n="50" d="100"/>
          <a:sy n="50" d="100"/>
        </p:scale>
        <p:origin x="-78" y="-78"/>
      </p:cViewPr>
      <p:guideLst>
        <p:guide orient="horz" pos="717"/>
        <p:guide orient="horz" pos="19632"/>
        <p:guide orient="horz" pos="3729"/>
        <p:guide orient="horz" pos="2129"/>
        <p:guide pos="7439"/>
        <p:guide pos="8412"/>
        <p:guide pos="15311"/>
        <p:guide pos="24535"/>
        <p:guide pos="1150"/>
        <p:guide pos="16330"/>
        <p:guide pos="23563"/>
        <p:guide pos="30871"/>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61984A7-4AB5-412B-B0EC-1E4F342703F9}" type="datetime1">
              <a:rPr lang="en-US"/>
              <a:pPr/>
              <a:t>12/4/2009</a:t>
            </a:fld>
            <a:endParaRPr lang="en-US"/>
          </a:p>
        </p:txBody>
      </p:sp>
      <p:sp>
        <p:nvSpPr>
          <p:cNvPr id="4" name="Slide Image Placeholder 3"/>
          <p:cNvSpPr>
            <a:spLocks noGrp="1" noRot="1" noChangeAspect="1"/>
          </p:cNvSpPr>
          <p:nvPr>
            <p:ph type="sldImg" idx="2"/>
          </p:nvPr>
        </p:nvSpPr>
        <p:spPr>
          <a:xfrm>
            <a:off x="1524000" y="3840163"/>
            <a:ext cx="298704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691483E-BB99-482B-93E2-AC888AAC17C2}"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charset="-128"/>
              </a:rPr>
              <a:t>This poster template is from http://www.swarthmore.edu/NatSci/cpurrin1/posteradvice.htm.  It is free, free, free for non-commercial use.  But if you really like it, I’m always thrilled to get postcards from wherever you happen to be presenting your poster.  Or, send me cookies!  My kids made me put that last sentence in.  Have fun.  Sincerely, Colin </a:t>
            </a:r>
            <a:r>
              <a:rPr lang="en-US" dirty="0" err="1" smtClean="0">
                <a:ea typeface="ＭＳ Ｐゴシック" charset="-128"/>
              </a:rPr>
              <a:t>Purrington</a:t>
            </a:r>
            <a:r>
              <a:rPr lang="en-US" dirty="0" smtClean="0">
                <a:ea typeface="ＭＳ Ｐゴシック" charset="-128"/>
              </a:rPr>
              <a:t>, Department of Biology, Swarthmore College, Swarthmore, PA 19081, USA.  Email: cpurrin1@swarthmore.edu</a:t>
            </a:r>
          </a:p>
        </p:txBody>
      </p:sp>
      <p:sp>
        <p:nvSpPr>
          <p:cNvPr id="15364" name="Slide Number Placeholder 3"/>
          <p:cNvSpPr>
            <a:spLocks noGrp="1"/>
          </p:cNvSpPr>
          <p:nvPr>
            <p:ph type="sldNum" sz="quarter" idx="5"/>
          </p:nvPr>
        </p:nvSpPr>
        <p:spPr bwMode="auto">
          <a:noFill/>
          <a:ln>
            <a:miter lim="800000"/>
            <a:headEnd/>
            <a:tailEnd/>
          </a:ln>
        </p:spPr>
        <p:txBody>
          <a:bodyPr/>
          <a:lstStyle/>
          <a:p>
            <a:fld id="{F2EC06A6-1AD2-42C9-9527-E45EA9EA8183}"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3" y="10226675"/>
            <a:ext cx="4352607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325" y="18653125"/>
            <a:ext cx="358457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361DDE1D-D4DF-4357-95F0-052F0E3B030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2E6164C-EC82-4A69-98D7-98C469AFAB7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3" y="2925763"/>
            <a:ext cx="10880725"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40163" y="2925763"/>
            <a:ext cx="32492950"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6C3EC91-8E4B-4AAA-A609-322FB66430C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D8017E0-6092-4AE9-84A8-D7B9B72E668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1153438"/>
            <a:ext cx="4352607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0" y="13952538"/>
            <a:ext cx="4352607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117028E-E936-40BF-9DBB-51F257D5651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40163" y="9510713"/>
            <a:ext cx="2168683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9510713"/>
            <a:ext cx="2168683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E47FC29-2BF7-4036-9EE2-0CB5C0D56C7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7625"/>
            <a:ext cx="4608512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8" y="7369175"/>
            <a:ext cx="226250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8" y="10439400"/>
            <a:ext cx="226250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7369175"/>
            <a:ext cx="2263298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0439400"/>
            <a:ext cx="2263298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1583235E-6437-4F31-AC46-8E678E9AEB8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1AA8ECD4-3B4A-43DF-AF8B-CD2A00C5DA3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8A3F17D7-7CDC-4D84-B67B-C345FBC2C9F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1275"/>
            <a:ext cx="1684655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311275"/>
            <a:ext cx="286258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8" y="6888163"/>
            <a:ext cx="168465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4E3AAF0-A484-40C7-B972-53E9C2FBDB1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3042563"/>
            <a:ext cx="3072447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5" y="2941638"/>
            <a:ext cx="3072447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0036175" y="25763538"/>
            <a:ext cx="3072447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0B17C295-5865-4AD0-A62A-0D0F4305C5C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40163" y="2925763"/>
            <a:ext cx="43526075" cy="5486400"/>
          </a:xfrm>
          <a:prstGeom prst="rect">
            <a:avLst/>
          </a:prstGeom>
          <a:noFill/>
          <a:ln w="9525">
            <a:noFill/>
            <a:miter lim="800000"/>
            <a:headEnd/>
            <a:tailEnd/>
          </a:ln>
        </p:spPr>
        <p:txBody>
          <a:bodyPr vert="horz" wrap="square" lIns="407557" tIns="203779" rIns="407557" bIns="20377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40163" y="9510713"/>
            <a:ext cx="43526075" cy="19750087"/>
          </a:xfrm>
          <a:prstGeom prst="rect">
            <a:avLst/>
          </a:prstGeom>
          <a:noFill/>
          <a:ln w="9525">
            <a:noFill/>
            <a:miter lim="800000"/>
            <a:headEnd/>
            <a:tailEnd/>
          </a:ln>
        </p:spPr>
        <p:txBody>
          <a:bodyPr vert="horz" wrap="square" lIns="407557" tIns="203779" rIns="407557" bIns="2037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840163" y="29992638"/>
            <a:ext cx="10668000"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6200">
                <a:latin typeface="Times New Roman" charset="0"/>
              </a:defRPr>
            </a:lvl1pPr>
          </a:lstStyle>
          <a:p>
            <a:endParaRPr lang="en-US"/>
          </a:p>
        </p:txBody>
      </p:sp>
      <p:sp>
        <p:nvSpPr>
          <p:cNvPr id="1029" name="Rectangle 5"/>
          <p:cNvSpPr>
            <a:spLocks noGrp="1" noChangeArrowheads="1"/>
          </p:cNvSpPr>
          <p:nvPr>
            <p:ph type="ftr" sz="quarter" idx="3"/>
          </p:nvPr>
        </p:nvSpPr>
        <p:spPr bwMode="auto">
          <a:xfrm>
            <a:off x="17495838" y="29992638"/>
            <a:ext cx="16214725"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6200">
                <a:latin typeface="Times New Roman" charset="0"/>
              </a:defRPr>
            </a:lvl1pPr>
          </a:lstStyle>
          <a:p>
            <a:endParaRPr lang="en-US"/>
          </a:p>
        </p:txBody>
      </p:sp>
      <p:sp>
        <p:nvSpPr>
          <p:cNvPr id="1030" name="Rectangle 6"/>
          <p:cNvSpPr>
            <a:spLocks noGrp="1" noChangeArrowheads="1"/>
          </p:cNvSpPr>
          <p:nvPr>
            <p:ph type="sldNum" sz="quarter" idx="4"/>
          </p:nvPr>
        </p:nvSpPr>
        <p:spPr bwMode="auto">
          <a:xfrm>
            <a:off x="36698238" y="29992638"/>
            <a:ext cx="10668000" cy="2193925"/>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6200">
                <a:latin typeface="Times New Roman" charset="0"/>
              </a:defRPr>
            </a:lvl1pPr>
          </a:lstStyle>
          <a:p>
            <a:fld id="{12A2C6E1-C08C-4749-80DA-9BD2548B8AC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ＭＳ Ｐゴシック" pitchFamily="-65" charset="-128"/>
          <a:cs typeface="ＭＳ Ｐゴシック" pitchFamily="-65" charset="-128"/>
        </a:defRPr>
      </a:lvl1pPr>
      <a:lvl2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2pPr>
      <a:lvl3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3pPr>
      <a:lvl4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4pPr>
      <a:lvl5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5pPr>
      <a:lvl6pPr marL="457200" algn="ctr" defTabSz="4075113" rtl="0" fontAlgn="base">
        <a:spcBef>
          <a:spcPct val="0"/>
        </a:spcBef>
        <a:spcAft>
          <a:spcPct val="0"/>
        </a:spcAft>
        <a:defRPr sz="19600">
          <a:solidFill>
            <a:schemeClr val="tx2"/>
          </a:solidFill>
          <a:latin typeface="Times New Roman" pitchFamily="-65" charset="0"/>
        </a:defRPr>
      </a:lvl6pPr>
      <a:lvl7pPr marL="914400" algn="ctr" defTabSz="4075113" rtl="0" fontAlgn="base">
        <a:spcBef>
          <a:spcPct val="0"/>
        </a:spcBef>
        <a:spcAft>
          <a:spcPct val="0"/>
        </a:spcAft>
        <a:defRPr sz="19600">
          <a:solidFill>
            <a:schemeClr val="tx2"/>
          </a:solidFill>
          <a:latin typeface="Times New Roman" pitchFamily="-65" charset="0"/>
        </a:defRPr>
      </a:lvl7pPr>
      <a:lvl8pPr marL="1371600" algn="ctr" defTabSz="4075113" rtl="0" fontAlgn="base">
        <a:spcBef>
          <a:spcPct val="0"/>
        </a:spcBef>
        <a:spcAft>
          <a:spcPct val="0"/>
        </a:spcAft>
        <a:defRPr sz="19600">
          <a:solidFill>
            <a:schemeClr val="tx2"/>
          </a:solidFill>
          <a:latin typeface="Times New Roman" pitchFamily="-65" charset="0"/>
        </a:defRPr>
      </a:lvl8pPr>
      <a:lvl9pPr marL="1828800" algn="ctr" defTabSz="4075113" rtl="0" fontAlgn="base">
        <a:spcBef>
          <a:spcPct val="0"/>
        </a:spcBef>
        <a:spcAft>
          <a:spcPct val="0"/>
        </a:spcAft>
        <a:defRPr sz="19600">
          <a:solidFill>
            <a:schemeClr val="tx2"/>
          </a:solidFill>
          <a:latin typeface="Times New Roman" pitchFamily="-65"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ＭＳ Ｐゴシック" pitchFamily="-65" charset="-128"/>
          <a:cs typeface="ＭＳ Ｐゴシック" pitchFamily="-65" charset="-128"/>
        </a:defRPr>
      </a:lvl1pPr>
      <a:lvl2pPr marL="3311525" indent="-1273175" algn="l" defTabSz="4075113" rtl="0" eaLnBrk="0" fontAlgn="base" hangingPunct="0">
        <a:spcBef>
          <a:spcPct val="20000"/>
        </a:spcBef>
        <a:spcAft>
          <a:spcPct val="0"/>
        </a:spcAft>
        <a:buChar char="–"/>
        <a:defRPr sz="12500">
          <a:solidFill>
            <a:schemeClr val="tx1"/>
          </a:solidFill>
          <a:latin typeface="+mn-lt"/>
          <a:ea typeface="ＭＳ Ｐゴシック" pitchFamily="-65" charset="-128"/>
        </a:defRPr>
      </a:lvl2pPr>
      <a:lvl3pPr marL="5094288" indent="-1019175" algn="l" defTabSz="4075113" rtl="0" eaLnBrk="0" fontAlgn="base" hangingPunct="0">
        <a:spcBef>
          <a:spcPct val="20000"/>
        </a:spcBef>
        <a:spcAft>
          <a:spcPct val="0"/>
        </a:spcAft>
        <a:buChar char="•"/>
        <a:defRPr sz="10700">
          <a:solidFill>
            <a:schemeClr val="tx1"/>
          </a:solidFill>
          <a:latin typeface="+mn-lt"/>
          <a:ea typeface="ＭＳ Ｐゴシック" pitchFamily="-65" charset="-128"/>
        </a:defRPr>
      </a:lvl3pPr>
      <a:lvl4pPr marL="7132638" indent="-1019175" algn="l" defTabSz="4075113" rtl="0" eaLnBrk="0" fontAlgn="base" hangingPunct="0">
        <a:spcBef>
          <a:spcPct val="20000"/>
        </a:spcBef>
        <a:spcAft>
          <a:spcPct val="0"/>
        </a:spcAft>
        <a:buChar char="–"/>
        <a:defRPr sz="8900">
          <a:solidFill>
            <a:schemeClr val="tx1"/>
          </a:solidFill>
          <a:latin typeface="+mn-lt"/>
          <a:ea typeface="ＭＳ Ｐゴシック" pitchFamily="-65" charset="-128"/>
        </a:defRPr>
      </a:lvl4pPr>
      <a:lvl5pPr marL="9169400" indent="-1017588" algn="l" defTabSz="4075113" rtl="0" eaLnBrk="0" fontAlgn="base" hangingPunct="0">
        <a:spcBef>
          <a:spcPct val="20000"/>
        </a:spcBef>
        <a:spcAft>
          <a:spcPct val="0"/>
        </a:spcAft>
        <a:buChar char="»"/>
        <a:defRPr sz="8900">
          <a:solidFill>
            <a:schemeClr val="tx1"/>
          </a:solidFill>
          <a:latin typeface="+mn-lt"/>
          <a:ea typeface="ＭＳ Ｐゴシック" pitchFamily="-65" charset="-128"/>
        </a:defRPr>
      </a:lvl5pPr>
      <a:lvl6pPr marL="9626600" indent="-1017588" algn="l" defTabSz="4075113" rtl="0" fontAlgn="base">
        <a:spcBef>
          <a:spcPct val="20000"/>
        </a:spcBef>
        <a:spcAft>
          <a:spcPct val="0"/>
        </a:spcAft>
        <a:buChar char="»"/>
        <a:defRPr sz="8900">
          <a:solidFill>
            <a:schemeClr val="tx1"/>
          </a:solidFill>
          <a:latin typeface="+mn-lt"/>
          <a:ea typeface="ＭＳ Ｐゴシック" pitchFamily="-65" charset="-128"/>
        </a:defRPr>
      </a:lvl6pPr>
      <a:lvl7pPr marL="10083800" indent="-1017588" algn="l" defTabSz="4075113" rtl="0" fontAlgn="base">
        <a:spcBef>
          <a:spcPct val="20000"/>
        </a:spcBef>
        <a:spcAft>
          <a:spcPct val="0"/>
        </a:spcAft>
        <a:buChar char="»"/>
        <a:defRPr sz="8900">
          <a:solidFill>
            <a:schemeClr val="tx1"/>
          </a:solidFill>
          <a:latin typeface="+mn-lt"/>
          <a:ea typeface="ＭＳ Ｐゴシック" pitchFamily="-65" charset="-128"/>
        </a:defRPr>
      </a:lvl7pPr>
      <a:lvl8pPr marL="10541000" indent="-1017588" algn="l" defTabSz="4075113" rtl="0" fontAlgn="base">
        <a:spcBef>
          <a:spcPct val="20000"/>
        </a:spcBef>
        <a:spcAft>
          <a:spcPct val="0"/>
        </a:spcAft>
        <a:buChar char="»"/>
        <a:defRPr sz="8900">
          <a:solidFill>
            <a:schemeClr val="tx1"/>
          </a:solidFill>
          <a:latin typeface="+mn-lt"/>
          <a:ea typeface="ＭＳ Ｐゴシック" pitchFamily="-65" charset="-128"/>
        </a:defRPr>
      </a:lvl8pPr>
      <a:lvl9pPr marL="10998200" indent="-1017588" algn="l" defTabSz="4075113" rtl="0" fontAlgn="base">
        <a:spcBef>
          <a:spcPct val="20000"/>
        </a:spcBef>
        <a:spcAft>
          <a:spcPct val="0"/>
        </a:spcAft>
        <a:buChar char="»"/>
        <a:defRPr sz="89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png"/><Relationship Id="rId3" Type="http://schemas.openxmlformats.org/officeDocument/2006/relationships/notesSlide" Target="../notesSlides/notesSlide1.xml"/><Relationship Id="rId7" Type="http://schemas.openxmlformats.org/officeDocument/2006/relationships/image" Target="../media/image4.jpeg"/><Relationship Id="rId12" Type="http://schemas.openxmlformats.org/officeDocument/2006/relationships/image" Target="../media/image9.png"/><Relationship Id="rId2" Type="http://schemas.openxmlformats.org/officeDocument/2006/relationships/slideLayout" Target="../slideLayouts/slideLayout7.xml"/><Relationship Id="rId16" Type="http://schemas.openxmlformats.org/officeDocument/2006/relationships/image" Target="../media/image13.png"/><Relationship Id="rId1" Type="http://schemas.openxmlformats.org/officeDocument/2006/relationships/themeOverride" Target="../theme/themeOverride1.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image" Target="../media/image2.jpe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1.jpeg"/><Relationship Id="rId9" Type="http://schemas.openxmlformats.org/officeDocument/2006/relationships/image" Target="../media/image6.jpe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178"/>
          <p:cNvSpPr>
            <a:spLocks noChangeArrowheads="1"/>
          </p:cNvSpPr>
          <p:nvPr/>
        </p:nvSpPr>
        <p:spPr bwMode="auto">
          <a:xfrm>
            <a:off x="1204913" y="609600"/>
            <a:ext cx="49528412" cy="31827789"/>
          </a:xfrm>
          <a:prstGeom prst="rect">
            <a:avLst/>
          </a:prstGeom>
          <a:solidFill>
            <a:srgbClr val="CCFFFF"/>
          </a:solidFill>
          <a:ln w="9525">
            <a:solidFill>
              <a:schemeClr val="tx1"/>
            </a:solidFill>
            <a:miter lim="800000"/>
            <a:headEnd/>
            <a:tailEnd/>
          </a:ln>
        </p:spPr>
        <p:txBody>
          <a:bodyPr wrap="none" anchor="ctr"/>
          <a:lstStyle/>
          <a:p>
            <a:endParaRPr lang="en-US" dirty="0">
              <a:solidFill>
                <a:schemeClr val="tx1">
                  <a:lumMod val="95000"/>
                  <a:lumOff val="5000"/>
                </a:schemeClr>
              </a:solidFill>
            </a:endParaRPr>
          </a:p>
        </p:txBody>
      </p:sp>
      <p:sp>
        <p:nvSpPr>
          <p:cNvPr id="14339" name="Text Box 7"/>
          <p:cNvSpPr txBox="1">
            <a:spLocks noChangeArrowheads="1"/>
          </p:cNvSpPr>
          <p:nvPr/>
        </p:nvSpPr>
        <p:spPr bwMode="auto">
          <a:xfrm>
            <a:off x="1554480" y="6858000"/>
            <a:ext cx="10058400" cy="10698480"/>
          </a:xfrm>
          <a:prstGeom prst="rect">
            <a:avLst/>
          </a:prstGeom>
          <a:solidFill>
            <a:schemeClr val="bg1"/>
          </a:solidFill>
          <a:ln w="12700">
            <a:solidFill>
              <a:schemeClr val="hlink"/>
            </a:solidFill>
            <a:miter lim="800000"/>
            <a:headEnd/>
            <a:tailEnd/>
          </a:ln>
        </p:spPr>
        <p:txBody>
          <a:bodyPr lIns="914400" tIns="457200" rIns="914400" bIns="914400"/>
          <a:lstStyle/>
          <a:p>
            <a:pPr algn="just">
              <a:spcBef>
                <a:spcPct val="50000"/>
              </a:spcBef>
              <a:tabLst>
                <a:tab pos="500063" algn="l"/>
              </a:tabLst>
            </a:pPr>
            <a:r>
              <a:rPr lang="en-US" sz="4400" b="1" dirty="0" smtClean="0">
                <a:solidFill>
                  <a:srgbClr val="6600CC"/>
                </a:solidFill>
              </a:rPr>
              <a:t>Introduction</a:t>
            </a:r>
          </a:p>
          <a:p>
            <a:pPr algn="just">
              <a:spcBef>
                <a:spcPct val="50000"/>
              </a:spcBef>
              <a:buFont typeface="Arial" pitchFamily="34" charset="0"/>
              <a:buChar char="•"/>
              <a:tabLst>
                <a:tab pos="500063" algn="l"/>
              </a:tabLst>
            </a:pPr>
            <a:r>
              <a:rPr lang="en-US" sz="3000" b="1" i="1" dirty="0" smtClean="0"/>
              <a:t> Belief propagation: known to produce accurate results for stereo processing/ motion estimation</a:t>
            </a:r>
          </a:p>
          <a:p>
            <a:pPr algn="just">
              <a:spcBef>
                <a:spcPct val="50000"/>
              </a:spcBef>
              <a:buFont typeface="Arial" pitchFamily="34" charset="0"/>
              <a:buChar char="•"/>
              <a:tabLst>
                <a:tab pos="500063" algn="l"/>
              </a:tabLst>
            </a:pPr>
            <a:r>
              <a:rPr lang="en-US" sz="3000" b="1" i="1" dirty="0" smtClean="0"/>
              <a:t> High storage requirements limit the use of the algorithm in some situations </a:t>
            </a:r>
            <a:endParaRPr lang="en-US" sz="3000" b="1" dirty="0" smtClean="0">
              <a:solidFill>
                <a:srgbClr val="000000"/>
              </a:solidFill>
            </a:endParaRPr>
          </a:p>
          <a:p>
            <a:pPr algn="just">
              <a:spcBef>
                <a:spcPct val="10000"/>
              </a:spcBef>
              <a:tabLst>
                <a:tab pos="500063" algn="l"/>
              </a:tabLst>
            </a:pPr>
            <a:endParaRPr lang="en-US" sz="2400" dirty="0" smtClean="0">
              <a:latin typeface="Times New Roman" charset="0"/>
            </a:endParaRPr>
          </a:p>
          <a:p>
            <a:pPr algn="just">
              <a:spcBef>
                <a:spcPct val="10000"/>
              </a:spcBef>
              <a:tabLst>
                <a:tab pos="500063" algn="l"/>
              </a:tabLst>
            </a:pPr>
            <a:r>
              <a:rPr lang="en-US" sz="2400" dirty="0" smtClean="0">
                <a:latin typeface="Times New Roman" charset="0"/>
              </a:rPr>
              <a:t>Belief </a:t>
            </a:r>
            <a:r>
              <a:rPr lang="en-US" sz="2400" dirty="0">
                <a:latin typeface="Times New Roman" charset="0"/>
              </a:rPr>
              <a:t>propagation </a:t>
            </a:r>
            <a:r>
              <a:rPr lang="en-US" sz="2400" dirty="0" smtClean="0">
                <a:latin typeface="Times New Roman" charset="0"/>
              </a:rPr>
              <a:t>is an iterative algorithm which has </a:t>
            </a:r>
            <a:r>
              <a:rPr lang="en-US" sz="2400" dirty="0">
                <a:latin typeface="Times New Roman" charset="0"/>
              </a:rPr>
              <a:t>been </a:t>
            </a:r>
            <a:r>
              <a:rPr lang="en-US" sz="2400" dirty="0" smtClean="0">
                <a:latin typeface="Times New Roman" charset="0"/>
              </a:rPr>
              <a:t>shown to </a:t>
            </a:r>
            <a:r>
              <a:rPr lang="en-US" sz="2400" dirty="0">
                <a:latin typeface="Times New Roman" charset="0"/>
              </a:rPr>
              <a:t>produce accurate results for stereo </a:t>
            </a:r>
            <a:r>
              <a:rPr lang="en-US" sz="2400" dirty="0" smtClean="0">
                <a:latin typeface="Times New Roman" charset="0"/>
              </a:rPr>
              <a:t>processing </a:t>
            </a:r>
            <a:r>
              <a:rPr lang="en-US" sz="2400" dirty="0">
                <a:latin typeface="Times New Roman" charset="0"/>
              </a:rPr>
              <a:t>and motion </a:t>
            </a:r>
            <a:r>
              <a:rPr lang="en-US" sz="2400" dirty="0" smtClean="0">
                <a:latin typeface="Times New Roman" charset="0"/>
              </a:rPr>
              <a:t>estimation via the use of a ‘data cost’ for each possible disparity / motion at each pixel and a ‘discontinuity cost’ between the results at each pair of neighboring pixels.   The algorithm is used in 3 of the top 5 best-performing stereo algorithms according to the Middlebury benchmark.</a:t>
            </a:r>
          </a:p>
          <a:p>
            <a:pPr algn="just">
              <a:spcBef>
                <a:spcPct val="10000"/>
              </a:spcBef>
              <a:tabLst>
                <a:tab pos="500063" algn="l"/>
              </a:tabLst>
            </a:pPr>
            <a:endParaRPr lang="en-US" sz="2400" dirty="0" smtClean="0">
              <a:latin typeface="Times New Roman" charset="0"/>
            </a:endParaRPr>
          </a:p>
          <a:p>
            <a:pPr algn="just">
              <a:spcBef>
                <a:spcPct val="10000"/>
              </a:spcBef>
              <a:tabLst>
                <a:tab pos="500063" algn="l"/>
              </a:tabLst>
            </a:pPr>
            <a:r>
              <a:rPr lang="en-US" sz="2400" dirty="0" smtClean="0">
                <a:latin typeface="Times New Roman" charset="0"/>
              </a:rPr>
              <a:t>In stereo processing / motion estimation, belief propagation operates via the utilization of the data costs together with four sets of frequently-updated message values for each possible disparity / motion vector at each pixel, necessitating storage space of O(5 * image height * image width * number of possible disparity values / motion vectors). This storage requirement limits the </a:t>
            </a:r>
            <a:r>
              <a:rPr lang="en-US" sz="2400" dirty="0">
                <a:latin typeface="Times New Roman" charset="0"/>
              </a:rPr>
              <a:t>use of the algorithm in some situations, particularly in cases with a large range of possible output disparities or motion vectors, </a:t>
            </a:r>
            <a:r>
              <a:rPr lang="en-US" sz="2400" dirty="0" smtClean="0">
                <a:latin typeface="Times New Roman" charset="0"/>
              </a:rPr>
              <a:t> which may include results </a:t>
            </a:r>
            <a:r>
              <a:rPr lang="en-US" sz="2400" dirty="0">
                <a:latin typeface="Times New Roman" charset="0"/>
              </a:rPr>
              <a:t>at the </a:t>
            </a:r>
            <a:r>
              <a:rPr lang="en-US" sz="2400" dirty="0" smtClean="0">
                <a:latin typeface="Times New Roman" charset="0"/>
              </a:rPr>
              <a:t>sub-pixel level.</a:t>
            </a:r>
          </a:p>
          <a:p>
            <a:pPr algn="just">
              <a:spcBef>
                <a:spcPct val="10000"/>
              </a:spcBef>
              <a:tabLst>
                <a:tab pos="500063" algn="l"/>
              </a:tabLst>
            </a:pPr>
            <a:endParaRPr lang="en-US" sz="2400" i="1" dirty="0" smtClean="0">
              <a:solidFill>
                <a:schemeClr val="accent2"/>
              </a:solidFill>
              <a:latin typeface="Times New Roman" charset="0"/>
            </a:endParaRPr>
          </a:p>
          <a:p>
            <a:pPr algn="just">
              <a:spcBef>
                <a:spcPct val="10000"/>
              </a:spcBef>
              <a:tabLst>
                <a:tab pos="500063" algn="l"/>
              </a:tabLst>
            </a:pPr>
            <a:endParaRPr lang="en-US" sz="2400" i="1" dirty="0" smtClean="0">
              <a:solidFill>
                <a:schemeClr val="accent2"/>
              </a:solidFill>
              <a:latin typeface="Times New Roman" charset="0"/>
            </a:endParaRPr>
          </a:p>
          <a:p>
            <a:pPr>
              <a:spcBef>
                <a:spcPct val="10000"/>
              </a:spcBef>
              <a:tabLst>
                <a:tab pos="500063" algn="l"/>
              </a:tabLst>
            </a:pPr>
            <a:endParaRPr lang="en-US" sz="2400" dirty="0">
              <a:latin typeface="Times New Roman" charset="0"/>
            </a:endParaRPr>
          </a:p>
        </p:txBody>
      </p:sp>
      <p:sp>
        <p:nvSpPr>
          <p:cNvPr id="14340" name="Text Box 11"/>
          <p:cNvSpPr txBox="1">
            <a:spLocks noChangeArrowheads="1"/>
          </p:cNvSpPr>
          <p:nvPr/>
        </p:nvSpPr>
        <p:spPr bwMode="auto">
          <a:xfrm>
            <a:off x="1554480" y="17922240"/>
            <a:ext cx="10058400" cy="6697980"/>
          </a:xfrm>
          <a:prstGeom prst="rect">
            <a:avLst/>
          </a:prstGeom>
          <a:solidFill>
            <a:schemeClr val="bg1"/>
          </a:solidFill>
          <a:ln w="12700">
            <a:solidFill>
              <a:schemeClr val="hlink"/>
            </a:solidFill>
            <a:miter lim="800000"/>
            <a:headEnd/>
            <a:tailEnd/>
          </a:ln>
        </p:spPr>
        <p:txBody>
          <a:bodyPr lIns="914400" tIns="457200" rIns="914400" bIns="914400"/>
          <a:lstStyle/>
          <a:p>
            <a:pPr>
              <a:spcBef>
                <a:spcPct val="50000"/>
              </a:spcBef>
              <a:tabLst>
                <a:tab pos="508000" algn="l"/>
              </a:tabLst>
            </a:pPr>
            <a:r>
              <a:rPr lang="en-US" sz="4400" b="1" dirty="0" smtClean="0">
                <a:solidFill>
                  <a:srgbClr val="0070C0"/>
                </a:solidFill>
              </a:rPr>
              <a:t>Hierarchical Belief Propagation: </a:t>
            </a:r>
          </a:p>
          <a:p>
            <a:pPr algn="just">
              <a:spcBef>
                <a:spcPct val="50000"/>
              </a:spcBef>
              <a:buFont typeface="Arial" pitchFamily="34" charset="0"/>
              <a:buChar char="•"/>
              <a:tabLst>
                <a:tab pos="508000" algn="l"/>
              </a:tabLst>
            </a:pPr>
            <a:r>
              <a:rPr lang="en-US" b="1" i="1" dirty="0" smtClean="0"/>
              <a:t> </a:t>
            </a:r>
            <a:r>
              <a:rPr lang="en-US" sz="3000" b="1" i="1" dirty="0" smtClean="0"/>
              <a:t>Reduces the storage requirements of the algorithm</a:t>
            </a:r>
          </a:p>
          <a:p>
            <a:pPr algn="just">
              <a:spcBef>
                <a:spcPct val="50000"/>
              </a:spcBef>
              <a:tabLst>
                <a:tab pos="508000" algn="l"/>
              </a:tabLst>
            </a:pPr>
            <a:r>
              <a:rPr lang="en-US" sz="2400" dirty="0" smtClean="0">
                <a:latin typeface="Times New Roman" charset="0"/>
              </a:rPr>
              <a:t>Hierarchical belief propagation as presented by </a:t>
            </a:r>
            <a:r>
              <a:rPr lang="en-US" sz="2400" dirty="0" err="1" smtClean="0">
                <a:latin typeface="Times New Roman" charset="0"/>
              </a:rPr>
              <a:t>Felzenswalb</a:t>
            </a:r>
            <a:r>
              <a:rPr lang="en-US" sz="2400" dirty="0" smtClean="0">
                <a:latin typeface="Times New Roman" charset="0"/>
              </a:rPr>
              <a:t> and </a:t>
            </a:r>
            <a:r>
              <a:rPr lang="en-US" sz="2400" dirty="0" err="1" smtClean="0">
                <a:latin typeface="Times New Roman" charset="0"/>
              </a:rPr>
              <a:t>Huttenlocher</a:t>
            </a:r>
            <a:r>
              <a:rPr lang="en-US" sz="2400" dirty="0" smtClean="0">
                <a:latin typeface="Times New Roman" charset="0"/>
              </a:rPr>
              <a:t> [1] has been used to decrease the number of iterations needed for message value convergence and therefore speed up various implementations of belief propagation.  However, this method does not reduce the search space or the storage requirements of the implementation.  In our implementation, we use ‘rough’ results computed at the higher levels of the hierarchy to initialize the search space at the lower levels, eliminating the need to consider every possible result at each level in the hierarchy. </a:t>
            </a:r>
            <a:endParaRPr lang="en-US" sz="2400" b="1" dirty="0" smtClean="0">
              <a:solidFill>
                <a:srgbClr val="FF8000"/>
              </a:solidFill>
            </a:endParaRPr>
          </a:p>
          <a:p>
            <a:pPr algn="just">
              <a:spcBef>
                <a:spcPct val="50000"/>
              </a:spcBef>
              <a:tabLst>
                <a:tab pos="508000" algn="l"/>
              </a:tabLst>
            </a:pPr>
            <a:endParaRPr lang="en-US" sz="4000" b="1" dirty="0">
              <a:solidFill>
                <a:srgbClr val="FF8000"/>
              </a:solidFill>
            </a:endParaRPr>
          </a:p>
          <a:p>
            <a:pPr algn="just">
              <a:spcBef>
                <a:spcPct val="50000"/>
              </a:spcBef>
              <a:tabLst>
                <a:tab pos="508000" algn="l"/>
              </a:tabLst>
            </a:pPr>
            <a:endParaRPr lang="en-US" sz="4400" b="1" dirty="0">
              <a:solidFill>
                <a:srgbClr val="FF8000"/>
              </a:solidFill>
            </a:endParaRPr>
          </a:p>
          <a:p>
            <a:pPr algn="just">
              <a:spcBef>
                <a:spcPct val="50000"/>
              </a:spcBef>
              <a:tabLst>
                <a:tab pos="508000" algn="l"/>
              </a:tabLst>
            </a:pPr>
            <a:endParaRPr lang="en-US" sz="2400" dirty="0">
              <a:latin typeface="Times New Roman" charset="0"/>
            </a:endParaRPr>
          </a:p>
          <a:p>
            <a:pPr>
              <a:spcBef>
                <a:spcPct val="10000"/>
              </a:spcBef>
              <a:tabLst>
                <a:tab pos="508000" algn="l"/>
              </a:tabLst>
            </a:pPr>
            <a:endParaRPr lang="en-US" sz="2400" dirty="0">
              <a:latin typeface="Times New Roman" charset="0"/>
            </a:endParaRPr>
          </a:p>
          <a:p>
            <a:pPr>
              <a:spcBef>
                <a:spcPct val="10000"/>
              </a:spcBef>
              <a:tabLst>
                <a:tab pos="508000" algn="l"/>
              </a:tabLst>
            </a:pPr>
            <a:endParaRPr dirty="0"/>
          </a:p>
        </p:txBody>
      </p:sp>
      <p:sp>
        <p:nvSpPr>
          <p:cNvPr id="14341" name="Text Box 16"/>
          <p:cNvSpPr txBox="1">
            <a:spLocks noChangeArrowheads="1"/>
          </p:cNvSpPr>
          <p:nvPr/>
        </p:nvSpPr>
        <p:spPr bwMode="auto">
          <a:xfrm>
            <a:off x="40416480" y="28575584"/>
            <a:ext cx="9692640" cy="3648456"/>
          </a:xfrm>
          <a:prstGeom prst="rect">
            <a:avLst/>
          </a:prstGeom>
          <a:solidFill>
            <a:schemeClr val="bg1"/>
          </a:solidFill>
          <a:ln w="12700">
            <a:solidFill>
              <a:schemeClr val="hlink"/>
            </a:solidFill>
            <a:miter lim="800000"/>
            <a:headEnd/>
            <a:tailEnd/>
          </a:ln>
        </p:spPr>
        <p:txBody>
          <a:bodyPr lIns="914400" tIns="457200" rIns="914400" bIns="914400"/>
          <a:lstStyle/>
          <a:p>
            <a:pPr>
              <a:spcBef>
                <a:spcPct val="50000"/>
              </a:spcBef>
            </a:pPr>
            <a:r>
              <a:rPr lang="en-US" sz="4400" b="1" dirty="0">
                <a:solidFill>
                  <a:srgbClr val="000066"/>
                </a:solidFill>
              </a:rPr>
              <a:t>Acknowledgments</a:t>
            </a:r>
          </a:p>
          <a:p>
            <a:pPr algn="just">
              <a:spcBef>
                <a:spcPct val="10000"/>
              </a:spcBef>
            </a:pPr>
            <a:r>
              <a:rPr lang="en-US" sz="2400" dirty="0">
                <a:latin typeface="Times New Roman" charset="0"/>
              </a:rPr>
              <a:t>This work was partially supported by a U.S. National Aeronautics and Space Administration award NASA NNX08AD80G under the ROSES Applied Information Systems Research program</a:t>
            </a:r>
          </a:p>
        </p:txBody>
      </p:sp>
      <p:sp>
        <p:nvSpPr>
          <p:cNvPr id="14342" name="Text Box 12"/>
          <p:cNvSpPr txBox="1">
            <a:spLocks noChangeArrowheads="1"/>
          </p:cNvSpPr>
          <p:nvPr/>
        </p:nvSpPr>
        <p:spPr bwMode="auto">
          <a:xfrm>
            <a:off x="12057589" y="6858000"/>
            <a:ext cx="10954811" cy="25374600"/>
          </a:xfrm>
          <a:prstGeom prst="rect">
            <a:avLst/>
          </a:prstGeom>
          <a:solidFill>
            <a:schemeClr val="bg1"/>
          </a:solidFill>
          <a:ln w="12700">
            <a:solidFill>
              <a:schemeClr val="hlink"/>
            </a:solidFill>
            <a:miter lim="800000"/>
            <a:headEnd/>
            <a:tailEnd/>
          </a:ln>
        </p:spPr>
        <p:txBody>
          <a:bodyPr lIns="914400" tIns="457200" rIns="914400" bIns="914400"/>
          <a:lstStyle/>
          <a:p>
            <a:pPr algn="just">
              <a:tabLst>
                <a:tab pos="500063" algn="l"/>
              </a:tabLst>
            </a:pPr>
            <a:endParaRPr lang="en-US" sz="4400" b="1" dirty="0">
              <a:solidFill>
                <a:srgbClr val="006600"/>
              </a:solidFill>
            </a:endParaRPr>
          </a:p>
          <a:p>
            <a:pPr algn="just">
              <a:tabLst>
                <a:tab pos="500063" algn="l"/>
              </a:tabLst>
            </a:pPr>
            <a:endParaRPr lang="en-US" sz="4400" b="1" dirty="0">
              <a:solidFill>
                <a:srgbClr val="FF8000"/>
              </a:solidFill>
            </a:endParaRPr>
          </a:p>
          <a:p>
            <a:pPr>
              <a:spcBef>
                <a:spcPct val="10000"/>
              </a:spcBef>
              <a:tabLst>
                <a:tab pos="500063" algn="l"/>
              </a:tabLst>
            </a:pPr>
            <a:endParaRPr lang="en-US" sz="2400" dirty="0">
              <a:latin typeface="Times New Roman" charset="0"/>
            </a:endParaRPr>
          </a:p>
        </p:txBody>
      </p:sp>
      <p:sp>
        <p:nvSpPr>
          <p:cNvPr id="14343" name="Text Box 13"/>
          <p:cNvSpPr txBox="1">
            <a:spLocks noChangeArrowheads="1"/>
          </p:cNvSpPr>
          <p:nvPr/>
        </p:nvSpPr>
        <p:spPr bwMode="auto">
          <a:xfrm>
            <a:off x="40416480" y="6856412"/>
            <a:ext cx="9692640" cy="9602787"/>
          </a:xfrm>
          <a:prstGeom prst="rect">
            <a:avLst/>
          </a:prstGeom>
          <a:solidFill>
            <a:schemeClr val="bg1"/>
          </a:solidFill>
          <a:ln w="12700">
            <a:solidFill>
              <a:schemeClr val="hlink"/>
            </a:solidFill>
            <a:miter lim="800000"/>
            <a:headEnd/>
            <a:tailEnd/>
          </a:ln>
        </p:spPr>
        <p:txBody>
          <a:bodyPr lIns="914400" tIns="457200" rIns="914400" bIns="914400"/>
          <a:lstStyle/>
          <a:p>
            <a:pPr>
              <a:spcBef>
                <a:spcPct val="50000"/>
              </a:spcBef>
              <a:tabLst>
                <a:tab pos="635000" algn="l"/>
              </a:tabLst>
            </a:pPr>
            <a:r>
              <a:rPr lang="en-US" sz="4400" b="1" dirty="0">
                <a:solidFill>
                  <a:srgbClr val="7030A0"/>
                </a:solidFill>
              </a:rPr>
              <a:t>Conclusions and Future Work</a:t>
            </a:r>
          </a:p>
          <a:p>
            <a:pPr algn="just">
              <a:spcBef>
                <a:spcPct val="10000"/>
              </a:spcBef>
              <a:tabLst>
                <a:tab pos="635000" algn="l"/>
              </a:tabLst>
            </a:pPr>
            <a:r>
              <a:rPr lang="en-US" sz="2400" dirty="0">
                <a:latin typeface="Times New Roman" charset="0"/>
              </a:rPr>
              <a:t>We have presented a method to reduce the storage requirements of a stereo or motion estimation belief propagation implementation without sacrificing much in terms of the accuracy of the results, as well as how our GPU implementation can be used without modification to retrieve sub-pixel accuracy in the resulting disparity map or </a:t>
            </a:r>
            <a:r>
              <a:rPr lang="en-US" sz="2400" dirty="0" smtClean="0">
                <a:latin typeface="Times New Roman" charset="0"/>
              </a:rPr>
              <a:t>set of motion </a:t>
            </a:r>
            <a:r>
              <a:rPr lang="en-US" sz="2400" dirty="0">
                <a:latin typeface="Times New Roman" charset="0"/>
              </a:rPr>
              <a:t>vectors.  For image sets with a large disparity/motion range or with sub-pixel accuracy requirements, our implementation may be used where traditional belief propagation is not feasible due to overwhelming storage requirements.</a:t>
            </a:r>
          </a:p>
          <a:p>
            <a:pPr algn="just">
              <a:spcBef>
                <a:spcPct val="10000"/>
              </a:spcBef>
              <a:tabLst>
                <a:tab pos="635000" algn="l"/>
              </a:tabLst>
            </a:pPr>
            <a:endParaRPr lang="en-US" sz="2400" dirty="0">
              <a:latin typeface="Times New Roman" charset="0"/>
            </a:endParaRPr>
          </a:p>
          <a:p>
            <a:pPr algn="just">
              <a:spcBef>
                <a:spcPct val="10000"/>
              </a:spcBef>
              <a:tabLst>
                <a:tab pos="635000" algn="l"/>
              </a:tabLst>
            </a:pPr>
            <a:r>
              <a:rPr lang="en-US" sz="2400" dirty="0" smtClean="0">
                <a:latin typeface="Times New Roman" charset="0"/>
              </a:rPr>
              <a:t>Future </a:t>
            </a:r>
            <a:r>
              <a:rPr lang="en-US" sz="2400" dirty="0">
                <a:latin typeface="Times New Roman" charset="0"/>
              </a:rPr>
              <a:t>work includes further tweaking of the parameters and algorithm details to retrieve the optimal balance of storage requirements and running time versus the accuracy of the results for various problems on a variety of hardware, as well as investigating how this implementation could fit into related work that </a:t>
            </a:r>
            <a:r>
              <a:rPr lang="en-US" sz="2400" dirty="0" smtClean="0">
                <a:latin typeface="Times New Roman" charset="0"/>
              </a:rPr>
              <a:t>prominently </a:t>
            </a:r>
            <a:r>
              <a:rPr lang="en-US" sz="2400" dirty="0">
                <a:latin typeface="Times New Roman" charset="0"/>
              </a:rPr>
              <a:t>incorporates belief propagation, including some of the top-scoring algorithms in the Middlebury stereo evaluation.</a:t>
            </a:r>
          </a:p>
        </p:txBody>
      </p:sp>
      <p:sp>
        <p:nvSpPr>
          <p:cNvPr id="14344" name="Text Box 14"/>
          <p:cNvSpPr txBox="1">
            <a:spLocks noChangeArrowheads="1"/>
          </p:cNvSpPr>
          <p:nvPr/>
        </p:nvSpPr>
        <p:spPr bwMode="auto">
          <a:xfrm>
            <a:off x="1428750" y="3384550"/>
            <a:ext cx="48863250" cy="1477328"/>
          </a:xfrm>
          <a:prstGeom prst="rect">
            <a:avLst/>
          </a:prstGeom>
          <a:noFill/>
          <a:ln w="12700">
            <a:noFill/>
            <a:miter lim="800000"/>
            <a:headEnd/>
            <a:tailEnd/>
          </a:ln>
        </p:spPr>
        <p:txBody>
          <a:bodyPr wrap="square" lIns="274320" tIns="274320" rIns="274320" bIns="274320">
            <a:spAutoFit/>
          </a:bodyPr>
          <a:lstStyle/>
          <a:p>
            <a:pPr algn="ctr">
              <a:spcBef>
                <a:spcPct val="50000"/>
              </a:spcBef>
            </a:pPr>
            <a:r>
              <a:rPr lang="en-US" sz="6000" b="1" dirty="0"/>
              <a:t>Scott </a:t>
            </a:r>
            <a:r>
              <a:rPr lang="en-US" sz="6000" b="1" dirty="0" err="1"/>
              <a:t>Grauer</a:t>
            </a:r>
            <a:r>
              <a:rPr lang="en-US" sz="6000" b="1" dirty="0"/>
              <a:t>-Gray, Chandra </a:t>
            </a:r>
            <a:r>
              <a:rPr lang="en-US" sz="6000" b="1" dirty="0" err="1" smtClean="0"/>
              <a:t>Kambhamettu</a:t>
            </a:r>
            <a:endParaRPr lang="en-US" sz="6000" dirty="0"/>
          </a:p>
        </p:txBody>
      </p:sp>
      <p:sp>
        <p:nvSpPr>
          <p:cNvPr id="14345" name="Text Box 15"/>
          <p:cNvSpPr txBox="1">
            <a:spLocks noChangeArrowheads="1"/>
          </p:cNvSpPr>
          <p:nvPr/>
        </p:nvSpPr>
        <p:spPr bwMode="auto">
          <a:xfrm>
            <a:off x="40416479" y="18852482"/>
            <a:ext cx="9692640" cy="5693443"/>
          </a:xfrm>
          <a:prstGeom prst="rect">
            <a:avLst/>
          </a:prstGeom>
          <a:solidFill>
            <a:schemeClr val="bg1"/>
          </a:solidFill>
          <a:ln w="12700">
            <a:solidFill>
              <a:schemeClr val="hlink"/>
            </a:solidFill>
            <a:miter lim="800000"/>
            <a:headEnd/>
            <a:tailEnd/>
          </a:ln>
        </p:spPr>
        <p:txBody>
          <a:bodyPr lIns="914400" tIns="457200" rIns="914400" bIns="914400"/>
          <a:lstStyle/>
          <a:p>
            <a:pPr marL="500063" indent="-500063">
              <a:spcBef>
                <a:spcPct val="50000"/>
              </a:spcBef>
            </a:pPr>
            <a:r>
              <a:rPr lang="en-US" sz="4400" b="1" dirty="0">
                <a:solidFill>
                  <a:srgbClr val="663300"/>
                </a:solidFill>
              </a:rPr>
              <a:t>Literature </a:t>
            </a:r>
            <a:r>
              <a:rPr lang="en-US" sz="4400" b="1" dirty="0" smtClean="0">
                <a:solidFill>
                  <a:srgbClr val="663300"/>
                </a:solidFill>
              </a:rPr>
              <a:t>Cited </a:t>
            </a:r>
            <a:r>
              <a:rPr lang="en-US" sz="4400" b="1" dirty="0">
                <a:solidFill>
                  <a:srgbClr val="663300"/>
                </a:solidFill>
              </a:rPr>
              <a:t>on P</a:t>
            </a:r>
            <a:r>
              <a:rPr lang="en-US" sz="4400" b="1" dirty="0" smtClean="0">
                <a:solidFill>
                  <a:srgbClr val="663300"/>
                </a:solidFill>
              </a:rPr>
              <a:t>oster</a:t>
            </a:r>
            <a:endParaRPr lang="en-US" sz="4400" b="1" dirty="0">
              <a:solidFill>
                <a:srgbClr val="663300"/>
              </a:solidFill>
            </a:endParaRPr>
          </a:p>
          <a:p>
            <a:pPr marL="500063" indent="-500063"/>
            <a:endParaRPr lang="en-US" sz="2000" dirty="0" smtClean="0">
              <a:latin typeface="Times New Roman" charset="0"/>
            </a:endParaRPr>
          </a:p>
          <a:p>
            <a:pPr marL="500063" indent="-500063"/>
            <a:r>
              <a:rPr lang="en-US" sz="2400" dirty="0" smtClean="0">
                <a:latin typeface="Times New Roman" charset="0"/>
              </a:rPr>
              <a:t>[</a:t>
            </a:r>
            <a:r>
              <a:rPr lang="en-US" sz="2400" dirty="0">
                <a:latin typeface="Times New Roman" charset="0"/>
              </a:rPr>
              <a:t>1] P. F. </a:t>
            </a:r>
            <a:r>
              <a:rPr lang="en-US" sz="2400" dirty="0" err="1">
                <a:latin typeface="Times New Roman" charset="0"/>
              </a:rPr>
              <a:t>Felzenszwalb</a:t>
            </a:r>
            <a:r>
              <a:rPr lang="en-US" sz="2400" dirty="0">
                <a:latin typeface="Times New Roman" charset="0"/>
              </a:rPr>
              <a:t> and D. P. </a:t>
            </a:r>
            <a:r>
              <a:rPr lang="en-US" sz="2400" dirty="0" err="1">
                <a:latin typeface="Times New Roman" charset="0"/>
              </a:rPr>
              <a:t>Huttenlocher</a:t>
            </a:r>
            <a:r>
              <a:rPr lang="en-US" sz="2400" dirty="0">
                <a:latin typeface="Times New Roman" charset="0"/>
              </a:rPr>
              <a:t>. </a:t>
            </a:r>
            <a:r>
              <a:rPr lang="en-US" sz="2400" dirty="0" smtClean="0">
                <a:latin typeface="Times New Roman" charset="0"/>
              </a:rPr>
              <a:t> Efficient belief </a:t>
            </a:r>
            <a:r>
              <a:rPr lang="en-US" sz="2400" dirty="0">
                <a:latin typeface="Times New Roman" charset="0"/>
              </a:rPr>
              <a:t>propagation for early vision.  </a:t>
            </a:r>
            <a:r>
              <a:rPr lang="en-US" sz="2400" i="1" dirty="0">
                <a:latin typeface="Times New Roman" charset="0"/>
              </a:rPr>
              <a:t>Int. J. </a:t>
            </a:r>
            <a:r>
              <a:rPr lang="en-US" sz="2400" i="1" dirty="0" err="1" smtClean="0">
                <a:latin typeface="Times New Roman" charset="0"/>
              </a:rPr>
              <a:t>Comput</a:t>
            </a:r>
            <a:r>
              <a:rPr lang="en-US" sz="2400" i="1" dirty="0" smtClean="0">
                <a:latin typeface="Times New Roman" charset="0"/>
              </a:rPr>
              <a:t>. </a:t>
            </a:r>
            <a:r>
              <a:rPr lang="en-US" sz="2400" i="1" dirty="0" smtClean="0">
                <a:latin typeface="Times New Roman" charset="0"/>
              </a:rPr>
              <a:t>Vision</a:t>
            </a:r>
            <a:r>
              <a:rPr lang="en-US" sz="2400" dirty="0">
                <a:latin typeface="Times New Roman" charset="0"/>
              </a:rPr>
              <a:t>, 70(1):41-54, 2006.</a:t>
            </a:r>
          </a:p>
          <a:p>
            <a:pPr marL="500063" indent="-500063">
              <a:spcBef>
                <a:spcPct val="10000"/>
              </a:spcBef>
            </a:pPr>
            <a:r>
              <a:rPr lang="en-US" sz="2400" dirty="0">
                <a:latin typeface="Times New Roman" charset="0"/>
              </a:rPr>
              <a:t>[2] S. </a:t>
            </a:r>
            <a:r>
              <a:rPr lang="en-US" sz="2400" dirty="0" err="1">
                <a:latin typeface="Times New Roman" charset="0"/>
              </a:rPr>
              <a:t>Grauer</a:t>
            </a:r>
            <a:r>
              <a:rPr lang="en-US" sz="2400" dirty="0">
                <a:latin typeface="Times New Roman" charset="0"/>
              </a:rPr>
              <a:t>-Gray, C. </a:t>
            </a:r>
            <a:r>
              <a:rPr lang="en-US" sz="2400" dirty="0" err="1">
                <a:latin typeface="Times New Roman" charset="0"/>
              </a:rPr>
              <a:t>Kambhamettu</a:t>
            </a:r>
            <a:r>
              <a:rPr lang="en-US" sz="2400" dirty="0">
                <a:latin typeface="Times New Roman" charset="0"/>
              </a:rPr>
              <a:t>, and K. </a:t>
            </a:r>
            <a:r>
              <a:rPr lang="en-US" sz="2400" dirty="0" err="1">
                <a:latin typeface="Times New Roman" charset="0"/>
              </a:rPr>
              <a:t>Palaniappan</a:t>
            </a:r>
            <a:r>
              <a:rPr lang="en-US" sz="2400" dirty="0">
                <a:latin typeface="Times New Roman" charset="0"/>
              </a:rPr>
              <a:t>.  GPU implementation of belief propagation using </a:t>
            </a:r>
            <a:r>
              <a:rPr lang="en-US" sz="2400" dirty="0" err="1">
                <a:latin typeface="Times New Roman" charset="0"/>
              </a:rPr>
              <a:t>cuda</a:t>
            </a:r>
            <a:r>
              <a:rPr lang="en-US" sz="2400" dirty="0">
                <a:latin typeface="Times New Roman" charset="0"/>
              </a:rPr>
              <a:t> for cloud tracking and </a:t>
            </a:r>
            <a:r>
              <a:rPr lang="en-US" sz="2400" dirty="0" smtClean="0">
                <a:latin typeface="Times New Roman" charset="0"/>
              </a:rPr>
              <a:t>reconstruction.  </a:t>
            </a:r>
            <a:r>
              <a:rPr lang="en-US" sz="2400" dirty="0">
                <a:latin typeface="Times New Roman" charset="0"/>
              </a:rPr>
              <a:t>In </a:t>
            </a:r>
            <a:r>
              <a:rPr lang="en-US" sz="2400" i="1" dirty="0">
                <a:latin typeface="Times New Roman" charset="0"/>
              </a:rPr>
              <a:t>2008 IAPR Workshop on Pattern Recognition in Remote Sensing (PRRS 2008)</a:t>
            </a:r>
            <a:r>
              <a:rPr lang="en-US" sz="2400" dirty="0">
                <a:latin typeface="Times New Roman" charset="0"/>
              </a:rPr>
              <a:t>, pages 1-4, 2008.</a:t>
            </a:r>
          </a:p>
          <a:p>
            <a:pPr marL="500063" indent="-500063">
              <a:spcBef>
                <a:spcPct val="10000"/>
              </a:spcBef>
            </a:pPr>
            <a:endParaRPr lang="en-US" sz="2400" dirty="0">
              <a:latin typeface="Times New Roman" charset="0"/>
            </a:endParaRPr>
          </a:p>
          <a:p>
            <a:pPr marL="500063" indent="-500063">
              <a:spcBef>
                <a:spcPct val="10000"/>
              </a:spcBef>
            </a:pPr>
            <a:r>
              <a:rPr lang="en-US" sz="2400" dirty="0">
                <a:latin typeface="Times New Roman" charset="0"/>
              </a:rPr>
              <a:t>See paper for additional citations.</a:t>
            </a:r>
          </a:p>
          <a:p>
            <a:pPr marL="500063" indent="-500063">
              <a:spcBef>
                <a:spcPct val="10000"/>
              </a:spcBef>
            </a:pPr>
            <a:endParaRPr lang="en-US" sz="2400" dirty="0">
              <a:latin typeface="Times New Roman" charset="0"/>
            </a:endParaRPr>
          </a:p>
        </p:txBody>
      </p:sp>
      <p:sp>
        <p:nvSpPr>
          <p:cNvPr id="14352" name="Text Box 114"/>
          <p:cNvSpPr txBox="1">
            <a:spLocks noChangeArrowheads="1"/>
          </p:cNvSpPr>
          <p:nvPr/>
        </p:nvSpPr>
        <p:spPr bwMode="auto">
          <a:xfrm>
            <a:off x="23408640" y="6858000"/>
            <a:ext cx="16459200" cy="11661320"/>
          </a:xfrm>
          <a:prstGeom prst="rect">
            <a:avLst/>
          </a:prstGeom>
          <a:solidFill>
            <a:schemeClr val="bg1"/>
          </a:solidFill>
          <a:ln w="12700">
            <a:solidFill>
              <a:schemeClr val="hlink"/>
            </a:solidFill>
            <a:miter lim="800000"/>
            <a:headEnd/>
            <a:tailEnd/>
          </a:ln>
        </p:spPr>
        <p:txBody>
          <a:bodyPr lIns="914400" tIns="914400" rIns="914400" bIns="914400"/>
          <a:lstStyle/>
          <a:p>
            <a:pPr algn="just">
              <a:tabLst>
                <a:tab pos="500063" algn="l"/>
              </a:tabLst>
            </a:pPr>
            <a:endParaRPr lang="en-US" sz="1400" b="1" dirty="0" smtClean="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p:txBody>
      </p:sp>
      <p:sp>
        <p:nvSpPr>
          <p:cNvPr id="14375" name="Rectangle 180"/>
          <p:cNvSpPr>
            <a:spLocks noChangeArrowheads="1"/>
          </p:cNvSpPr>
          <p:nvPr/>
        </p:nvSpPr>
        <p:spPr bwMode="auto">
          <a:xfrm>
            <a:off x="11914188" y="822325"/>
            <a:ext cx="27874912" cy="2554288"/>
          </a:xfrm>
          <a:prstGeom prst="rect">
            <a:avLst/>
          </a:prstGeom>
          <a:noFill/>
          <a:ln w="9525">
            <a:noFill/>
            <a:miter lim="800000"/>
            <a:headEnd/>
            <a:tailEnd/>
          </a:ln>
        </p:spPr>
        <p:txBody>
          <a:bodyPr wrap="none">
            <a:spAutoFit/>
          </a:bodyPr>
          <a:lstStyle/>
          <a:p>
            <a:pPr algn="ctr"/>
            <a:r>
              <a:rPr lang="en-US" sz="8000" b="1" dirty="0"/>
              <a:t>Hierarchical Belief Propagation To Reduce Search Space </a:t>
            </a:r>
          </a:p>
          <a:p>
            <a:pPr algn="ctr"/>
            <a:r>
              <a:rPr lang="en-US" sz="8000" b="1" dirty="0"/>
              <a:t>Using CUDA for Stereo and Motion Estimation</a:t>
            </a:r>
          </a:p>
        </p:txBody>
      </p:sp>
      <p:sp>
        <p:nvSpPr>
          <p:cNvPr id="14377" name="Text Box 11"/>
          <p:cNvSpPr txBox="1">
            <a:spLocks noChangeArrowheads="1"/>
          </p:cNvSpPr>
          <p:nvPr/>
        </p:nvSpPr>
        <p:spPr bwMode="auto">
          <a:xfrm>
            <a:off x="1554479" y="24963119"/>
            <a:ext cx="10058400" cy="7269480"/>
          </a:xfrm>
          <a:prstGeom prst="rect">
            <a:avLst/>
          </a:prstGeom>
          <a:solidFill>
            <a:schemeClr val="bg1"/>
          </a:solidFill>
          <a:ln w="12700">
            <a:solidFill>
              <a:schemeClr val="hlink"/>
            </a:solidFill>
            <a:miter lim="800000"/>
            <a:headEnd/>
            <a:tailEnd/>
          </a:ln>
        </p:spPr>
        <p:txBody>
          <a:bodyPr lIns="914400" tIns="457200" rIns="914400" bIns="914400"/>
          <a:lstStyle/>
          <a:p>
            <a:pPr algn="just">
              <a:spcBef>
                <a:spcPct val="50000"/>
              </a:spcBef>
              <a:tabLst>
                <a:tab pos="508000" algn="l"/>
              </a:tabLst>
            </a:pPr>
            <a:r>
              <a:rPr lang="en-US" sz="4400" b="1" dirty="0" smtClean="0">
                <a:solidFill>
                  <a:srgbClr val="0070C0"/>
                </a:solidFill>
              </a:rPr>
              <a:t>CUDA Implementation: </a:t>
            </a:r>
          </a:p>
          <a:p>
            <a:pPr algn="just">
              <a:spcBef>
                <a:spcPct val="50000"/>
              </a:spcBef>
              <a:buFont typeface="Arial" pitchFamily="34" charset="0"/>
              <a:buChar char="•"/>
              <a:tabLst>
                <a:tab pos="508000" algn="l"/>
              </a:tabLst>
            </a:pPr>
            <a:r>
              <a:rPr lang="en-US" sz="3000" b="1" dirty="0" smtClean="0"/>
              <a:t> </a:t>
            </a:r>
            <a:r>
              <a:rPr lang="en-US" sz="3000" b="1" i="1" dirty="0" smtClean="0"/>
              <a:t>Leverages the parallel </a:t>
            </a:r>
            <a:r>
              <a:rPr lang="en-US" sz="3000" b="1" i="1" dirty="0"/>
              <a:t>processing and interpolation capabilities of the </a:t>
            </a:r>
            <a:r>
              <a:rPr lang="en-US" sz="3000" b="1" i="1" dirty="0" smtClean="0"/>
              <a:t>graphics processing unit (GPU)</a:t>
            </a:r>
            <a:endParaRPr lang="en-US" sz="3000" b="1" i="1" dirty="0"/>
          </a:p>
          <a:p>
            <a:pPr algn="just">
              <a:spcBef>
                <a:spcPct val="50000"/>
              </a:spcBef>
              <a:tabLst>
                <a:tab pos="508000" algn="l"/>
              </a:tabLst>
            </a:pPr>
            <a:r>
              <a:rPr lang="en-US" sz="2400" dirty="0" smtClean="0">
                <a:latin typeface="Times New Roman" charset="0"/>
              </a:rPr>
              <a:t>Our belief </a:t>
            </a:r>
            <a:r>
              <a:rPr lang="en-US" sz="2400" dirty="0">
                <a:latin typeface="Times New Roman" charset="0"/>
              </a:rPr>
              <a:t>propagation </a:t>
            </a:r>
            <a:r>
              <a:rPr lang="en-US" sz="2400" dirty="0" smtClean="0">
                <a:latin typeface="Times New Roman" charset="0"/>
              </a:rPr>
              <a:t>implementation builds on our previous work in [2] which used </a:t>
            </a:r>
            <a:r>
              <a:rPr lang="en-US" sz="2400" dirty="0">
                <a:latin typeface="Times New Roman" charset="0"/>
              </a:rPr>
              <a:t>the graphics processing unit (GPU) and the CUDA technology available from </a:t>
            </a:r>
            <a:r>
              <a:rPr lang="en-US" sz="2400" dirty="0" err="1" smtClean="0">
                <a:latin typeface="Times New Roman" charset="0"/>
              </a:rPr>
              <a:t>nVidia</a:t>
            </a:r>
            <a:r>
              <a:rPr lang="en-US" sz="2400" dirty="0" smtClean="0">
                <a:latin typeface="Times New Roman" charset="0"/>
              </a:rPr>
              <a:t>; the results in that work </a:t>
            </a:r>
            <a:r>
              <a:rPr lang="en-US" sz="2400" dirty="0">
                <a:latin typeface="Times New Roman" charset="0"/>
              </a:rPr>
              <a:t>showed that the architecture can be used to speed up an implementation of the algorithm without losing accuracy, largely due to the natural parallelism of many steps of the algorithm</a:t>
            </a:r>
            <a:r>
              <a:rPr lang="en-US" sz="2400" dirty="0" smtClean="0">
                <a:latin typeface="Times New Roman" charset="0"/>
              </a:rPr>
              <a:t>.</a:t>
            </a:r>
            <a:endParaRPr lang="en-US" sz="2400" b="1" dirty="0">
              <a:solidFill>
                <a:srgbClr val="FF8000"/>
              </a:solidFill>
              <a:latin typeface="Times New Roman" charset="0"/>
            </a:endParaRPr>
          </a:p>
          <a:p>
            <a:pPr algn="just">
              <a:spcBef>
                <a:spcPct val="50000"/>
              </a:spcBef>
              <a:tabLst>
                <a:tab pos="508000" algn="l"/>
              </a:tabLst>
            </a:pPr>
            <a:r>
              <a:rPr lang="en-US" sz="2400" dirty="0">
                <a:latin typeface="Times New Roman" charset="0"/>
              </a:rPr>
              <a:t>In addition, our implementation takes advantage of the </a:t>
            </a:r>
            <a:r>
              <a:rPr lang="en-US" sz="2400" dirty="0" smtClean="0">
                <a:latin typeface="Times New Roman" charset="0"/>
              </a:rPr>
              <a:t>interpolation </a:t>
            </a:r>
            <a:r>
              <a:rPr lang="en-US" sz="2400" dirty="0">
                <a:latin typeface="Times New Roman" charset="0"/>
              </a:rPr>
              <a:t>capabilities of the GPU to retrieve sub-pixel disparities without making changes to the general implementation.</a:t>
            </a:r>
            <a:endParaRPr lang="en-US" sz="2400" dirty="0"/>
          </a:p>
          <a:p>
            <a:pPr algn="just">
              <a:spcBef>
                <a:spcPct val="50000"/>
              </a:spcBef>
              <a:tabLst>
                <a:tab pos="508000" algn="l"/>
              </a:tabLst>
            </a:pPr>
            <a:endParaRPr lang="en-US" sz="4000" b="1" dirty="0">
              <a:solidFill>
                <a:srgbClr val="FF8000"/>
              </a:solidFill>
            </a:endParaRPr>
          </a:p>
          <a:p>
            <a:pPr algn="just">
              <a:spcBef>
                <a:spcPct val="50000"/>
              </a:spcBef>
              <a:tabLst>
                <a:tab pos="508000" algn="l"/>
              </a:tabLst>
            </a:pPr>
            <a:endParaRPr lang="en-US" sz="4400" b="1" dirty="0">
              <a:solidFill>
                <a:srgbClr val="FF8000"/>
              </a:solidFill>
            </a:endParaRPr>
          </a:p>
          <a:p>
            <a:pPr algn="just">
              <a:spcBef>
                <a:spcPct val="50000"/>
              </a:spcBef>
              <a:tabLst>
                <a:tab pos="508000" algn="l"/>
              </a:tabLst>
            </a:pPr>
            <a:endParaRPr lang="en-US" sz="2400" dirty="0">
              <a:latin typeface="Times New Roman" charset="0"/>
            </a:endParaRPr>
          </a:p>
          <a:p>
            <a:pPr>
              <a:spcBef>
                <a:spcPct val="10000"/>
              </a:spcBef>
              <a:tabLst>
                <a:tab pos="508000" algn="l"/>
              </a:tabLst>
            </a:pPr>
            <a:endParaRPr lang="en-US" sz="2400" dirty="0">
              <a:latin typeface="Times New Roman" charset="0"/>
            </a:endParaRPr>
          </a:p>
          <a:p>
            <a:pPr>
              <a:spcBef>
                <a:spcPct val="10000"/>
              </a:spcBef>
              <a:tabLst>
                <a:tab pos="508000" algn="l"/>
              </a:tabLst>
            </a:pPr>
            <a:endParaRPr dirty="0"/>
          </a:p>
        </p:txBody>
      </p:sp>
      <p:pic>
        <p:nvPicPr>
          <p:cNvPr id="14389" name="Picture 53" descr="C:\Documents and Settings\nobody\Desktop\tsukubaTests.jpg"/>
          <p:cNvPicPr>
            <a:picLocks noChangeAspect="1" noChangeArrowheads="1"/>
          </p:cNvPicPr>
          <p:nvPr/>
        </p:nvPicPr>
        <p:blipFill>
          <a:blip r:embed="rId4"/>
          <a:srcRect/>
          <a:stretch>
            <a:fillRect/>
          </a:stretch>
        </p:blipFill>
        <p:spPr bwMode="auto">
          <a:xfrm>
            <a:off x="12496550" y="17138723"/>
            <a:ext cx="7617964" cy="6880820"/>
          </a:xfrm>
          <a:prstGeom prst="rect">
            <a:avLst/>
          </a:prstGeom>
          <a:noFill/>
        </p:spPr>
      </p:pic>
      <p:pic>
        <p:nvPicPr>
          <p:cNvPr id="14390" name="Picture 54" descr="C:\Documents and Settings\nobody\Desktop\tsukubaWriteup.jpg"/>
          <p:cNvPicPr>
            <a:picLocks noChangeAspect="1" noChangeArrowheads="1"/>
          </p:cNvPicPr>
          <p:nvPr/>
        </p:nvPicPr>
        <p:blipFill>
          <a:blip r:embed="rId5"/>
          <a:srcRect/>
          <a:stretch>
            <a:fillRect/>
          </a:stretch>
        </p:blipFill>
        <p:spPr bwMode="auto">
          <a:xfrm>
            <a:off x="12434636" y="24412073"/>
            <a:ext cx="8427493" cy="2352675"/>
          </a:xfrm>
          <a:prstGeom prst="rect">
            <a:avLst/>
          </a:prstGeom>
          <a:noFill/>
        </p:spPr>
      </p:pic>
      <p:pic>
        <p:nvPicPr>
          <p:cNvPr id="14391" name="Picture 55" descr="C:\Documents and Settings\nobody\Desktop\tsukubaTable.jpg"/>
          <p:cNvPicPr>
            <a:picLocks noChangeAspect="1" noChangeArrowheads="1"/>
          </p:cNvPicPr>
          <p:nvPr/>
        </p:nvPicPr>
        <p:blipFill>
          <a:blip r:embed="rId6"/>
          <a:srcRect/>
          <a:stretch>
            <a:fillRect/>
          </a:stretch>
        </p:blipFill>
        <p:spPr bwMode="auto">
          <a:xfrm>
            <a:off x="12617868" y="27469599"/>
            <a:ext cx="7969751" cy="3877176"/>
          </a:xfrm>
          <a:prstGeom prst="rect">
            <a:avLst/>
          </a:prstGeom>
          <a:noFill/>
        </p:spPr>
      </p:pic>
      <p:sp>
        <p:nvSpPr>
          <p:cNvPr id="56" name="TextBox 55"/>
          <p:cNvSpPr txBox="1"/>
          <p:nvPr/>
        </p:nvSpPr>
        <p:spPr>
          <a:xfrm>
            <a:off x="12372974" y="9886950"/>
            <a:ext cx="10106025" cy="6740307"/>
          </a:xfrm>
          <a:prstGeom prst="rect">
            <a:avLst/>
          </a:prstGeom>
          <a:noFill/>
        </p:spPr>
        <p:txBody>
          <a:bodyPr wrap="square" rtlCol="0">
            <a:spAutoFit/>
          </a:bodyPr>
          <a:lstStyle/>
          <a:p>
            <a:r>
              <a:rPr lang="en-US" sz="2400" dirty="0" smtClean="0">
                <a:latin typeface="+mn-lt"/>
              </a:rPr>
              <a:t>We ran our implementation on the Tsukuba stereo set where all the ground-truth disparities are integer values, using a disparity range from 0 to 16.  In our initial trial, we ran the implementation on a single level with a disparity increment of 1, resulting in a search space of  17 possible disparities values.  In the next trial, we ran our implementation using 2 levels, where the increment in disparity candidates is set to 2 at the upper level and halved to 1 in the lower level, resulting in a search space of 9 possibly disparities at each level and nearly halving the storage requirements of the implementation as compared to the single-level trial.  We continued to run our implementation on the Tsukuba set using 3 and 4 levels, with disparity candidate increments starting at 4 and 8 that are halved in each succeeding level, resulting in search spaces of 5 and 3 possible disparities and significantly lower storage requirements.  The  Tsukuba reference image, ground truth disparity map, and the resulting disparity maps from our trials are shown in figure 1 below, and we provide quantitative statistics regarding the accuracy of our implementation for each trial in table 1 below the figure.  These results show that our implementation is capable of reducing the storage requirements of the belief propagation algorithm without severely sacrificing the accuracy of the results in this image set.</a:t>
            </a:r>
            <a:endParaRPr lang="en-US" sz="2400" dirty="0">
              <a:latin typeface="+mn-lt"/>
            </a:endParaRPr>
          </a:p>
        </p:txBody>
      </p:sp>
      <p:pic>
        <p:nvPicPr>
          <p:cNvPr id="14392" name="Picture 56" descr="C:\Documents and Settings\nobody\Desktop\venuPics.jpg"/>
          <p:cNvPicPr>
            <a:picLocks noChangeAspect="1" noChangeArrowheads="1"/>
          </p:cNvPicPr>
          <p:nvPr/>
        </p:nvPicPr>
        <p:blipFill>
          <a:blip r:embed="rId7"/>
          <a:srcRect/>
          <a:stretch>
            <a:fillRect/>
          </a:stretch>
        </p:blipFill>
        <p:spPr bwMode="auto">
          <a:xfrm>
            <a:off x="23998917" y="12583883"/>
            <a:ext cx="5140742" cy="4505865"/>
          </a:xfrm>
          <a:prstGeom prst="rect">
            <a:avLst/>
          </a:prstGeom>
          <a:noFill/>
        </p:spPr>
      </p:pic>
      <p:sp>
        <p:nvSpPr>
          <p:cNvPr id="61" name="TextBox 60"/>
          <p:cNvSpPr txBox="1"/>
          <p:nvPr/>
        </p:nvSpPr>
        <p:spPr>
          <a:xfrm>
            <a:off x="23905029" y="8945479"/>
            <a:ext cx="15671346" cy="3416320"/>
          </a:xfrm>
          <a:prstGeom prst="rect">
            <a:avLst/>
          </a:prstGeom>
          <a:noFill/>
        </p:spPr>
        <p:txBody>
          <a:bodyPr wrap="square" rtlCol="0">
            <a:spAutoFit/>
          </a:bodyPr>
          <a:lstStyle/>
          <a:p>
            <a:r>
              <a:rPr lang="en-US" sz="2400" dirty="0" smtClean="0">
                <a:latin typeface="+mn-lt"/>
              </a:rPr>
              <a:t>Next, we ran our implementation on the ‘Venus” stereo set with ground truth disparities ranging from 3.0 to 19.75 that are given at increments of one-eighth of a pixel. Our implementation takes advantage of the interpolation capabilities of the GPU, treating a non-integer disparity candidate the same way as an integer disparity candidate without any change in implementation via  retrieval from texture memory on the hardware.</a:t>
            </a:r>
          </a:p>
          <a:p>
            <a:endParaRPr lang="en-US" sz="2400" dirty="0" smtClean="0">
              <a:latin typeface="+mn-lt"/>
            </a:endParaRPr>
          </a:p>
          <a:p>
            <a:r>
              <a:rPr lang="en-US" sz="2400" dirty="0" smtClean="0">
                <a:latin typeface="+mn-lt"/>
              </a:rPr>
              <a:t>We ran our implementation on the stereo set at a single level using disparity increments ranging from 0.4 to 1.0 with a disparity candidate range from 0.0 to 20.0.  The reference ‘Venus’ image, ground truth disparity map, and the resulting disparity maps using disparity increments of 0.5 and 1.0 are shown in figure 2 below, and the quantitative results showing the percentage of ‘bad’ pixels beyond an error threshold of 0.5 and 1.0 are shown in table 2 to the right of the figure.  </a:t>
            </a:r>
          </a:p>
        </p:txBody>
      </p:sp>
      <p:sp>
        <p:nvSpPr>
          <p:cNvPr id="24" name="Text Box 114"/>
          <p:cNvSpPr txBox="1">
            <a:spLocks noChangeArrowheads="1"/>
          </p:cNvSpPr>
          <p:nvPr/>
        </p:nvSpPr>
        <p:spPr bwMode="auto">
          <a:xfrm>
            <a:off x="23408640" y="18832512"/>
            <a:ext cx="16459200" cy="13389202"/>
          </a:xfrm>
          <a:prstGeom prst="rect">
            <a:avLst/>
          </a:prstGeom>
          <a:solidFill>
            <a:schemeClr val="bg1"/>
          </a:solidFill>
          <a:ln w="12700">
            <a:solidFill>
              <a:schemeClr val="hlink"/>
            </a:solidFill>
            <a:miter lim="800000"/>
            <a:headEnd/>
            <a:tailEnd/>
          </a:ln>
        </p:spPr>
        <p:txBody>
          <a:bodyPr lIns="914400" tIns="914400" rIns="914400" bIns="914400"/>
          <a:lstStyle/>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a:p>
            <a:pPr algn="just">
              <a:tabLst>
                <a:tab pos="500063" algn="l"/>
              </a:tabLst>
            </a:pPr>
            <a:endParaRPr lang="en-US" sz="2800" b="1" dirty="0" smtClean="0">
              <a:solidFill>
                <a:srgbClr val="FF8000"/>
              </a:solidFill>
            </a:endParaRPr>
          </a:p>
          <a:p>
            <a:pPr algn="just">
              <a:tabLst>
                <a:tab pos="500063" algn="l"/>
              </a:tabLst>
            </a:pPr>
            <a:endParaRPr lang="en-US" sz="2800" b="1" dirty="0">
              <a:solidFill>
                <a:srgbClr val="FF8000"/>
              </a:solidFill>
            </a:endParaRPr>
          </a:p>
        </p:txBody>
      </p:sp>
      <p:pic>
        <p:nvPicPr>
          <p:cNvPr id="14393" name="Picture 57" descr="C:\Documents and Settings\nobody\Desktop\motionResult.jpg"/>
          <p:cNvPicPr>
            <a:picLocks noChangeAspect="1" noChangeArrowheads="1"/>
          </p:cNvPicPr>
          <p:nvPr/>
        </p:nvPicPr>
        <p:blipFill>
          <a:blip r:embed="rId8"/>
          <a:srcRect/>
          <a:stretch>
            <a:fillRect/>
          </a:stretch>
        </p:blipFill>
        <p:spPr bwMode="auto">
          <a:xfrm>
            <a:off x="24140360" y="25990215"/>
            <a:ext cx="6615200" cy="4391025"/>
          </a:xfrm>
          <a:prstGeom prst="rect">
            <a:avLst/>
          </a:prstGeom>
          <a:noFill/>
        </p:spPr>
      </p:pic>
      <p:pic>
        <p:nvPicPr>
          <p:cNvPr id="14394" name="Picture 58" descr="C:\Documents and Settings\nobody\Desktop\motionEstFigWriteUp.jpg"/>
          <p:cNvPicPr>
            <a:picLocks noChangeAspect="1" noChangeArrowheads="1"/>
          </p:cNvPicPr>
          <p:nvPr/>
        </p:nvPicPr>
        <p:blipFill>
          <a:blip r:embed="rId9"/>
          <a:srcRect/>
          <a:stretch>
            <a:fillRect/>
          </a:stretch>
        </p:blipFill>
        <p:spPr bwMode="auto">
          <a:xfrm>
            <a:off x="24036338" y="30400443"/>
            <a:ext cx="7539037" cy="1370195"/>
          </a:xfrm>
          <a:prstGeom prst="rect">
            <a:avLst/>
          </a:prstGeom>
          <a:noFill/>
        </p:spPr>
      </p:pic>
      <p:sp>
        <p:nvSpPr>
          <p:cNvPr id="25" name="TextBox 24"/>
          <p:cNvSpPr txBox="1"/>
          <p:nvPr/>
        </p:nvSpPr>
        <p:spPr>
          <a:xfrm>
            <a:off x="24021143" y="7000875"/>
            <a:ext cx="13621750" cy="1261884"/>
          </a:xfrm>
          <a:prstGeom prst="rect">
            <a:avLst/>
          </a:prstGeom>
          <a:noFill/>
        </p:spPr>
        <p:txBody>
          <a:bodyPr wrap="square" rtlCol="0">
            <a:spAutoFit/>
          </a:bodyPr>
          <a:lstStyle/>
          <a:p>
            <a:r>
              <a:rPr lang="en-US" sz="4400" b="1" dirty="0" smtClean="0">
                <a:solidFill>
                  <a:srgbClr val="006600"/>
                </a:solidFill>
              </a:rPr>
              <a:t>Results On a Stereo Set with Sub-Pixel Disparities</a:t>
            </a:r>
          </a:p>
          <a:p>
            <a:endParaRPr lang="en-US" dirty="0"/>
          </a:p>
        </p:txBody>
      </p:sp>
      <p:sp>
        <p:nvSpPr>
          <p:cNvPr id="26" name="TextBox 25"/>
          <p:cNvSpPr txBox="1"/>
          <p:nvPr/>
        </p:nvSpPr>
        <p:spPr>
          <a:xfrm>
            <a:off x="23742816" y="21917026"/>
            <a:ext cx="15862134" cy="3785652"/>
          </a:xfrm>
          <a:prstGeom prst="rect">
            <a:avLst/>
          </a:prstGeom>
          <a:noFill/>
        </p:spPr>
        <p:txBody>
          <a:bodyPr wrap="square" rtlCol="0">
            <a:spAutoFit/>
          </a:bodyPr>
          <a:lstStyle/>
          <a:p>
            <a:r>
              <a:rPr lang="en-US" sz="2400" dirty="0" smtClean="0">
                <a:latin typeface="+mn-lt"/>
              </a:rPr>
              <a:t>Belief propagation has been shown to give accurate results for motion estimation as well as stereo, but the presence of a two dimensional motion search space which is often combined with a need for sub-pixel accuracy can lead to large and possibly infeasible storage requirements when attempting traditional belief propagation for motion estimation.  Our  hierarchical implementation can make motion estimation via belief propagation feasible by reducing the storage requirements.</a:t>
            </a:r>
          </a:p>
          <a:p>
            <a:endParaRPr lang="en-US" sz="2400" dirty="0">
              <a:latin typeface="+mn-lt"/>
            </a:endParaRPr>
          </a:p>
          <a:p>
            <a:r>
              <a:rPr lang="en-US" sz="2400" dirty="0" smtClean="0">
                <a:latin typeface="+mn-lt"/>
              </a:rPr>
              <a:t>We ran our implementation on the </a:t>
            </a:r>
            <a:r>
              <a:rPr lang="en-US" sz="2400" dirty="0" err="1" smtClean="0">
                <a:latin typeface="+mn-lt"/>
              </a:rPr>
              <a:t>Dimetrodon</a:t>
            </a:r>
            <a:r>
              <a:rPr lang="en-US" sz="2400" dirty="0" smtClean="0">
                <a:latin typeface="+mn-lt"/>
              </a:rPr>
              <a:t> image pair using a motion range from -5.0 to 5.0 on the x and y axis and with a motion increment of 2.5 at the top level.  The motion increment is halved with each succeeding level of the hierarchy.  The first frame of the image pair, the legend showing color coding of motion, the ground truth motion, and the computed motion using our implementation with 5 levels are shown in figure 3 below.  The table to the right of the figure displays quantitative results showing the accuracy of  our implementation using 3, 4, and 5 levels as compared to the ground truth motion.</a:t>
            </a:r>
            <a:endParaRPr lang="en-US" sz="2400" dirty="0">
              <a:latin typeface="+mn-lt"/>
            </a:endParaRPr>
          </a:p>
        </p:txBody>
      </p:sp>
      <p:sp>
        <p:nvSpPr>
          <p:cNvPr id="27" name="TextBox 26"/>
          <p:cNvSpPr txBox="1"/>
          <p:nvPr/>
        </p:nvSpPr>
        <p:spPr>
          <a:xfrm>
            <a:off x="23921935" y="18973800"/>
            <a:ext cx="13939939" cy="1446550"/>
          </a:xfrm>
          <a:prstGeom prst="rect">
            <a:avLst/>
          </a:prstGeom>
          <a:noFill/>
        </p:spPr>
        <p:txBody>
          <a:bodyPr wrap="square" rtlCol="0">
            <a:spAutoFit/>
          </a:bodyPr>
          <a:lstStyle/>
          <a:p>
            <a:pPr algn="just">
              <a:tabLst>
                <a:tab pos="500063" algn="l"/>
              </a:tabLst>
            </a:pPr>
            <a:r>
              <a:rPr lang="en-US" sz="4400" b="1" dirty="0" smtClean="0">
                <a:solidFill>
                  <a:srgbClr val="006600"/>
                </a:solidFill>
              </a:rPr>
              <a:t>Results On a Set of Sequential Images Containing 2D Motion</a:t>
            </a:r>
            <a:endParaRPr lang="en-US" sz="4400" b="1" dirty="0">
              <a:solidFill>
                <a:srgbClr val="006600"/>
              </a:solidFill>
            </a:endParaRPr>
          </a:p>
        </p:txBody>
      </p:sp>
      <p:sp>
        <p:nvSpPr>
          <p:cNvPr id="28" name="TextBox 27"/>
          <p:cNvSpPr txBox="1"/>
          <p:nvPr/>
        </p:nvSpPr>
        <p:spPr>
          <a:xfrm>
            <a:off x="12401550" y="8629650"/>
            <a:ext cx="10201275" cy="1015663"/>
          </a:xfrm>
          <a:prstGeom prst="rect">
            <a:avLst/>
          </a:prstGeom>
          <a:noFill/>
        </p:spPr>
        <p:txBody>
          <a:bodyPr wrap="square" rtlCol="0">
            <a:spAutoFit/>
          </a:bodyPr>
          <a:lstStyle/>
          <a:p>
            <a:pPr>
              <a:buFont typeface="Arial" pitchFamily="34" charset="0"/>
              <a:buChar char="•"/>
            </a:pPr>
            <a:r>
              <a:rPr lang="en-US" sz="3000" b="1" i="1" dirty="0" smtClean="0"/>
              <a:t> Storage requirements reduced with minimal sacrifice of accuracy of resultant disparity maps</a:t>
            </a:r>
            <a:endParaRPr lang="en-US" sz="3000" b="1" i="1" dirty="0"/>
          </a:p>
        </p:txBody>
      </p:sp>
      <p:sp>
        <p:nvSpPr>
          <p:cNvPr id="29" name="TextBox 28"/>
          <p:cNvSpPr txBox="1"/>
          <p:nvPr/>
        </p:nvSpPr>
        <p:spPr>
          <a:xfrm>
            <a:off x="12325350" y="7067550"/>
            <a:ext cx="10048875" cy="1908215"/>
          </a:xfrm>
          <a:prstGeom prst="rect">
            <a:avLst/>
          </a:prstGeom>
          <a:noFill/>
        </p:spPr>
        <p:txBody>
          <a:bodyPr wrap="square" rtlCol="0">
            <a:spAutoFit/>
          </a:bodyPr>
          <a:lstStyle/>
          <a:p>
            <a:r>
              <a:rPr lang="en-US" sz="4400" b="1" dirty="0" smtClean="0">
                <a:solidFill>
                  <a:srgbClr val="006600"/>
                </a:solidFill>
              </a:rPr>
              <a:t>Results On a Stereo Set with Integer Disparities </a:t>
            </a:r>
          </a:p>
          <a:p>
            <a:pPr>
              <a:buFont typeface="Arial" pitchFamily="34" charset="0"/>
              <a:buChar char="•"/>
            </a:pPr>
            <a:endParaRPr lang="en-US" sz="3000" b="1" i="1" dirty="0"/>
          </a:p>
        </p:txBody>
      </p:sp>
      <p:sp>
        <p:nvSpPr>
          <p:cNvPr id="30" name="TextBox 29"/>
          <p:cNvSpPr txBox="1"/>
          <p:nvPr/>
        </p:nvSpPr>
        <p:spPr>
          <a:xfrm>
            <a:off x="23905030" y="7867650"/>
            <a:ext cx="15442746" cy="1015663"/>
          </a:xfrm>
          <a:prstGeom prst="rect">
            <a:avLst/>
          </a:prstGeom>
          <a:noFill/>
        </p:spPr>
        <p:txBody>
          <a:bodyPr wrap="square" rtlCol="0">
            <a:spAutoFit/>
          </a:bodyPr>
          <a:lstStyle/>
          <a:p>
            <a:pPr>
              <a:buFont typeface="Arial" pitchFamily="34" charset="0"/>
              <a:buChar char="•"/>
            </a:pPr>
            <a:r>
              <a:rPr lang="en-US" sz="3000" b="1" i="1" dirty="0" smtClean="0"/>
              <a:t> Accuracy of resultant disparity map increases when non-integer disparity values are included in search space</a:t>
            </a:r>
            <a:endParaRPr lang="en-US" sz="3000" b="1" i="1" dirty="0"/>
          </a:p>
        </p:txBody>
      </p:sp>
      <p:sp>
        <p:nvSpPr>
          <p:cNvPr id="31" name="TextBox 30"/>
          <p:cNvSpPr txBox="1"/>
          <p:nvPr/>
        </p:nvSpPr>
        <p:spPr>
          <a:xfrm>
            <a:off x="23879175" y="20650200"/>
            <a:ext cx="14411325" cy="1015663"/>
          </a:xfrm>
          <a:prstGeom prst="rect">
            <a:avLst/>
          </a:prstGeom>
          <a:noFill/>
        </p:spPr>
        <p:txBody>
          <a:bodyPr wrap="square" rtlCol="0">
            <a:spAutoFit/>
          </a:bodyPr>
          <a:lstStyle/>
          <a:p>
            <a:pPr>
              <a:buFont typeface="Arial" pitchFamily="34" charset="0"/>
              <a:buChar char="•"/>
            </a:pPr>
            <a:r>
              <a:rPr lang="en-US" sz="3000" b="1" i="1" dirty="0" smtClean="0"/>
              <a:t> Motion estimation using belief propagation more feasible via lower storage requirements</a:t>
            </a:r>
            <a:endParaRPr lang="en-US" sz="3000" b="1" i="1" dirty="0"/>
          </a:p>
        </p:txBody>
      </p:sp>
      <p:pic>
        <p:nvPicPr>
          <p:cNvPr id="1026" name="Picture 2"/>
          <p:cNvPicPr>
            <a:picLocks noChangeAspect="1" noChangeArrowheads="1"/>
          </p:cNvPicPr>
          <p:nvPr/>
        </p:nvPicPr>
        <p:blipFill>
          <a:blip r:embed="rId10"/>
          <a:srcRect/>
          <a:stretch>
            <a:fillRect/>
          </a:stretch>
        </p:blipFill>
        <p:spPr bwMode="auto">
          <a:xfrm>
            <a:off x="31786286" y="30465885"/>
            <a:ext cx="7952014" cy="705357"/>
          </a:xfrm>
          <a:prstGeom prst="rect">
            <a:avLst/>
          </a:prstGeom>
          <a:noFill/>
          <a:ln w="9525">
            <a:noFill/>
            <a:miter lim="800000"/>
            <a:headEnd/>
            <a:tailEnd/>
          </a:ln>
        </p:spPr>
      </p:pic>
      <p:pic>
        <p:nvPicPr>
          <p:cNvPr id="1027" name="Picture 3"/>
          <p:cNvPicPr>
            <a:picLocks noChangeAspect="1" noChangeArrowheads="1"/>
          </p:cNvPicPr>
          <p:nvPr/>
        </p:nvPicPr>
        <p:blipFill>
          <a:blip r:embed="rId11"/>
          <a:srcRect/>
          <a:stretch>
            <a:fillRect/>
          </a:stretch>
        </p:blipFill>
        <p:spPr bwMode="auto">
          <a:xfrm>
            <a:off x="31867249" y="27861986"/>
            <a:ext cx="7310437" cy="2509838"/>
          </a:xfrm>
          <a:prstGeom prst="rect">
            <a:avLst/>
          </a:prstGeom>
          <a:noFill/>
          <a:ln w="9525">
            <a:noFill/>
            <a:miter lim="800000"/>
            <a:headEnd/>
            <a:tailEnd/>
          </a:ln>
        </p:spPr>
      </p:pic>
      <p:pic>
        <p:nvPicPr>
          <p:cNvPr id="1028" name="Picture 4"/>
          <p:cNvPicPr>
            <a:picLocks noChangeAspect="1" noChangeArrowheads="1"/>
          </p:cNvPicPr>
          <p:nvPr/>
        </p:nvPicPr>
        <p:blipFill>
          <a:blip r:embed="rId12"/>
          <a:srcRect/>
          <a:stretch>
            <a:fillRect/>
          </a:stretch>
        </p:blipFill>
        <p:spPr bwMode="auto">
          <a:xfrm>
            <a:off x="31364919" y="17174954"/>
            <a:ext cx="7126967" cy="752853"/>
          </a:xfrm>
          <a:prstGeom prst="rect">
            <a:avLst/>
          </a:prstGeom>
          <a:noFill/>
          <a:ln w="9525">
            <a:noFill/>
            <a:miter lim="800000"/>
            <a:headEnd/>
            <a:tailEnd/>
          </a:ln>
        </p:spPr>
      </p:pic>
      <p:pic>
        <p:nvPicPr>
          <p:cNvPr id="1030" name="Picture 6"/>
          <p:cNvPicPr>
            <a:picLocks noChangeAspect="1" noChangeArrowheads="1"/>
          </p:cNvPicPr>
          <p:nvPr/>
        </p:nvPicPr>
        <p:blipFill>
          <a:blip r:embed="rId13"/>
          <a:srcRect/>
          <a:stretch>
            <a:fillRect/>
          </a:stretch>
        </p:blipFill>
        <p:spPr bwMode="auto">
          <a:xfrm>
            <a:off x="31361742" y="13188530"/>
            <a:ext cx="5438775" cy="3906351"/>
          </a:xfrm>
          <a:prstGeom prst="rect">
            <a:avLst/>
          </a:prstGeom>
          <a:noFill/>
          <a:ln w="9525">
            <a:noFill/>
            <a:miter lim="800000"/>
            <a:headEnd/>
            <a:tailEnd/>
          </a:ln>
        </p:spPr>
      </p:pic>
      <p:pic>
        <p:nvPicPr>
          <p:cNvPr id="1031" name="Picture 7"/>
          <p:cNvPicPr>
            <a:picLocks noChangeAspect="1" noChangeArrowheads="1"/>
          </p:cNvPicPr>
          <p:nvPr/>
        </p:nvPicPr>
        <p:blipFill>
          <a:blip r:embed="rId14"/>
          <a:srcRect/>
          <a:stretch>
            <a:fillRect/>
          </a:stretch>
        </p:blipFill>
        <p:spPr bwMode="auto">
          <a:xfrm>
            <a:off x="23982589" y="17149668"/>
            <a:ext cx="6956490" cy="1299804"/>
          </a:xfrm>
          <a:prstGeom prst="rect">
            <a:avLst/>
          </a:prstGeom>
          <a:noFill/>
          <a:ln w="9525">
            <a:noFill/>
            <a:miter lim="800000"/>
            <a:headEnd/>
            <a:tailEnd/>
          </a:ln>
        </p:spPr>
      </p:pic>
      <p:pic>
        <p:nvPicPr>
          <p:cNvPr id="1032" name="Picture 8"/>
          <p:cNvPicPr>
            <a:picLocks noChangeAspect="1" noChangeArrowheads="1"/>
          </p:cNvPicPr>
          <p:nvPr/>
        </p:nvPicPr>
        <p:blipFill>
          <a:blip r:embed="rId15"/>
          <a:srcRect/>
          <a:stretch>
            <a:fillRect/>
          </a:stretch>
        </p:blipFill>
        <p:spPr bwMode="auto">
          <a:xfrm>
            <a:off x="2195513" y="1918703"/>
            <a:ext cx="4967287" cy="3834397"/>
          </a:xfrm>
          <a:prstGeom prst="rect">
            <a:avLst/>
          </a:prstGeom>
          <a:noFill/>
          <a:ln w="9525">
            <a:noFill/>
            <a:miter lim="800000"/>
            <a:headEnd/>
            <a:tailEnd/>
          </a:ln>
        </p:spPr>
      </p:pic>
      <p:pic>
        <p:nvPicPr>
          <p:cNvPr id="1033" name="Picture 9"/>
          <p:cNvPicPr>
            <a:picLocks noChangeAspect="1" noChangeArrowheads="1"/>
          </p:cNvPicPr>
          <p:nvPr/>
        </p:nvPicPr>
        <p:blipFill>
          <a:blip r:embed="rId16"/>
          <a:srcRect/>
          <a:stretch>
            <a:fillRect/>
          </a:stretch>
        </p:blipFill>
        <p:spPr bwMode="auto">
          <a:xfrm>
            <a:off x="44686539" y="1549596"/>
            <a:ext cx="4652962" cy="4679754"/>
          </a:xfrm>
          <a:prstGeom prst="rect">
            <a:avLst/>
          </a:prstGeom>
          <a:noFill/>
          <a:ln w="9525">
            <a:noFill/>
            <a:miter lim="800000"/>
            <a:headEnd/>
            <a:tailEnd/>
          </a:ln>
        </p:spPr>
      </p:pic>
      <p:sp>
        <p:nvSpPr>
          <p:cNvPr id="39" name="Text Box 14"/>
          <p:cNvSpPr txBox="1">
            <a:spLocks noChangeArrowheads="1"/>
          </p:cNvSpPr>
          <p:nvPr/>
        </p:nvSpPr>
        <p:spPr bwMode="auto">
          <a:xfrm>
            <a:off x="1428751" y="5422900"/>
            <a:ext cx="49034700" cy="1384995"/>
          </a:xfrm>
          <a:prstGeom prst="rect">
            <a:avLst/>
          </a:prstGeom>
          <a:noFill/>
          <a:ln w="12700">
            <a:noFill/>
            <a:miter lim="800000"/>
            <a:headEnd/>
            <a:tailEnd/>
          </a:ln>
        </p:spPr>
        <p:txBody>
          <a:bodyPr wrap="square" lIns="274320" tIns="274320" rIns="274320" bIns="274320">
            <a:spAutoFit/>
          </a:bodyPr>
          <a:lstStyle/>
          <a:p>
            <a:pPr algn="ctr">
              <a:spcBef>
                <a:spcPct val="50000"/>
              </a:spcBef>
            </a:pPr>
            <a:r>
              <a:rPr lang="en-US" sz="5400" dirty="0" smtClean="0"/>
              <a:t>University </a:t>
            </a:r>
            <a:r>
              <a:rPr lang="en-US" sz="5400" dirty="0"/>
              <a:t>of Delaware, Newark, DE </a:t>
            </a:r>
            <a:r>
              <a:rPr lang="en-US" sz="5400" dirty="0" smtClean="0"/>
              <a:t>19716</a:t>
            </a:r>
            <a:endParaRPr lang="en-US" sz="5400" dirty="0"/>
          </a:p>
        </p:txBody>
      </p:sp>
      <p:sp>
        <p:nvSpPr>
          <p:cNvPr id="40" name="Text Box 14"/>
          <p:cNvSpPr txBox="1">
            <a:spLocks noChangeArrowheads="1"/>
          </p:cNvSpPr>
          <p:nvPr/>
        </p:nvSpPr>
        <p:spPr bwMode="auto">
          <a:xfrm>
            <a:off x="1962150" y="4649470"/>
            <a:ext cx="47701200" cy="1384995"/>
          </a:xfrm>
          <a:prstGeom prst="rect">
            <a:avLst/>
          </a:prstGeom>
          <a:noFill/>
          <a:ln w="12700">
            <a:noFill/>
            <a:miter lim="800000"/>
            <a:headEnd/>
            <a:tailEnd/>
          </a:ln>
        </p:spPr>
        <p:txBody>
          <a:bodyPr lIns="274320" tIns="274320" rIns="274320" bIns="274320">
            <a:spAutoFit/>
          </a:bodyPr>
          <a:lstStyle/>
          <a:p>
            <a:pPr algn="ctr">
              <a:spcBef>
                <a:spcPct val="50000"/>
              </a:spcBef>
            </a:pPr>
            <a:r>
              <a:rPr lang="en-US" sz="5400" dirty="0" smtClean="0"/>
              <a:t>Video/Image Modeling and Synthesis Lab (VIMS), Department of Computer and Information Sciences, </a:t>
            </a:r>
            <a:endParaRPr lang="en-US" sz="54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3346</TotalTime>
  <Words>1497</Words>
  <Application>Microsoft Office PowerPoint</Application>
  <PresentationFormat>Custom</PresentationFormat>
  <Paragraphs>95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Swarthmore College</Company>
  <LinksUpToDate>false</LinksUpToDate>
  <SharedDoc>false</SharedDoc>
  <HyperlinkBase>http://www.swarthmore.edu/NatSci/cpurrin1/posteradvice.htm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User Services</cp:lastModifiedBy>
  <cp:revision>482</cp:revision>
  <cp:lastPrinted>2009-04-08T18:36:54Z</cp:lastPrinted>
  <dcterms:created xsi:type="dcterms:W3CDTF">2009-12-04T16:16:34Z</dcterms:created>
  <dcterms:modified xsi:type="dcterms:W3CDTF">2009-12-04T16:57:40Z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