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83" r:id="rId4"/>
    <p:sldId id="288" r:id="rId5"/>
    <p:sldId id="260" r:id="rId6"/>
    <p:sldId id="265" r:id="rId7"/>
    <p:sldId id="287" r:id="rId8"/>
    <p:sldId id="284" r:id="rId9"/>
    <p:sldId id="285" r:id="rId10"/>
    <p:sldId id="289" r:id="rId11"/>
    <p:sldId id="271" r:id="rId12"/>
    <p:sldId id="268" r:id="rId13"/>
    <p:sldId id="269" r:id="rId14"/>
    <p:sldId id="270" r:id="rId15"/>
    <p:sldId id="29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89" d="100"/>
          <a:sy n="89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411E3-0535-4617-9B74-2D069EA05CD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5231A-E77F-4FA8-9953-B60F27D4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0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C950F-5AD8-4354-AE3A-C7B3A147946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69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C950F-5AD8-4354-AE3A-C7B3A147946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38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909000"/>
            <a:ext cx="7200000" cy="5090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696000" y="729000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5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- Dar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6000" y="5857906"/>
            <a:ext cx="1561133" cy="627864"/>
          </a:xfrm>
          <a:prstGeom prst="rect">
            <a:avLst/>
          </a:prstGeom>
          <a:noFill/>
        </p:spPr>
        <p:txBody>
          <a:bodyPr wrap="none" lIns="0" tIns="146304" rIns="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en-US" sz="2400" dirty="0" err="1">
                <a:solidFill>
                  <a:schemeClr val="bg1"/>
                </a:solidFill>
              </a:rPr>
              <a:t>msdevcon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5877887"/>
            <a:ext cx="1576143" cy="5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Demonstration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6000" y="5857906"/>
            <a:ext cx="1561133" cy="627864"/>
          </a:xfrm>
          <a:prstGeom prst="rect">
            <a:avLst/>
          </a:prstGeom>
          <a:noFill/>
        </p:spPr>
        <p:txBody>
          <a:bodyPr wrap="none" lIns="0" tIns="146304" rIns="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en-US" sz="2400" dirty="0" err="1">
                <a:solidFill>
                  <a:schemeClr val="bg1"/>
                </a:solidFill>
              </a:rPr>
              <a:t>msdevcon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5877887"/>
            <a:ext cx="1576143" cy="58790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020521" y="726772"/>
            <a:ext cx="1549911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ru-RU" i="1" dirty="0">
                <a:solidFill>
                  <a:schemeClr val="bg1"/>
                </a:solidFill>
                <a:latin typeface="+mj-lt"/>
              </a:rPr>
              <a:t>Демонстрация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03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12192000" cy="13581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657800" cy="903875"/>
          </a:xfrm>
          <a:prstGeom prst="rect">
            <a:avLst/>
          </a:prstGeom>
        </p:spPr>
        <p:txBody>
          <a:bodyPr lIns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95325" y="1449388"/>
            <a:ext cx="10658475" cy="5219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Consolas" panose="020B0609020204030204" pitchFamily="49" charset="0"/>
              </a:defRPr>
            </a:lvl1pPr>
            <a:lvl2pPr marL="457200" indent="0">
              <a:buNone/>
              <a:defRPr sz="2000">
                <a:latin typeface="Consolas" panose="020B0609020204030204" pitchFamily="49" charset="0"/>
              </a:defRPr>
            </a:lvl2pPr>
            <a:lvl3pPr marL="914400" indent="0">
              <a:buNone/>
              <a:defRPr sz="2000">
                <a:latin typeface="Consolas" panose="020B0609020204030204" pitchFamily="49" charset="0"/>
              </a:defRPr>
            </a:lvl3pPr>
            <a:lvl4pPr marL="1371600" indent="0">
              <a:buNone/>
              <a:defRPr sz="2000">
                <a:latin typeface="Consolas" panose="020B0609020204030204" pitchFamily="49" charset="0"/>
              </a:defRPr>
            </a:lvl4pPr>
            <a:lvl5pPr marL="1828800" indent="0">
              <a:buNone/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3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ection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Exercise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6000" y="5857906"/>
            <a:ext cx="1561133" cy="627864"/>
          </a:xfrm>
          <a:prstGeom prst="rect">
            <a:avLst/>
          </a:prstGeom>
          <a:noFill/>
        </p:spPr>
        <p:txBody>
          <a:bodyPr wrap="none" lIns="0" tIns="146304" rIns="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en-US" sz="2400" dirty="0" err="1">
                <a:solidFill>
                  <a:schemeClr val="bg1"/>
                </a:solidFill>
              </a:rPr>
              <a:t>msdevcon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5877887"/>
            <a:ext cx="1576143" cy="58790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020521" y="726772"/>
            <a:ext cx="103855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ru-RU" i="1" dirty="0">
                <a:solidFill>
                  <a:schemeClr val="bg1"/>
                </a:solidFill>
                <a:latin typeface="+mj-lt"/>
              </a:rPr>
              <a:t>Практика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79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 Slid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696000" y="5857906"/>
            <a:ext cx="1561133" cy="627864"/>
          </a:xfrm>
          <a:prstGeom prst="rect">
            <a:avLst/>
          </a:prstGeom>
          <a:noFill/>
        </p:spPr>
        <p:txBody>
          <a:bodyPr wrap="none" lIns="0" tIns="146304" rIns="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en-US" sz="2400" dirty="0" err="1">
                <a:solidFill>
                  <a:schemeClr val="bg1"/>
                </a:solidFill>
              </a:rPr>
              <a:t>msdevcon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020521" y="726772"/>
            <a:ext cx="183223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ru-RU" i="1" dirty="0">
                <a:solidFill>
                  <a:schemeClr val="bg1"/>
                </a:solidFill>
                <a:latin typeface="+mj-lt"/>
              </a:rPr>
              <a:t>Полезные ресурсы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95324" y="1268413"/>
            <a:ext cx="10800675" cy="467995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4000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8775" indent="-179388">
              <a:buFont typeface="Segoe UI" panose="020B0502040204020203" pitchFamily="34" charset="0"/>
              <a:buChar char="◦"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5877887"/>
            <a:ext cx="1576143" cy="5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32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Section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&amp; Contacts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6000" y="5857906"/>
            <a:ext cx="1561133" cy="627864"/>
          </a:xfrm>
          <a:prstGeom prst="rect">
            <a:avLst/>
          </a:prstGeom>
          <a:noFill/>
        </p:spPr>
        <p:txBody>
          <a:bodyPr wrap="none" lIns="0" tIns="146304" rIns="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en-US" sz="2400" dirty="0" err="1">
                <a:solidFill>
                  <a:schemeClr val="bg1"/>
                </a:solidFill>
              </a:rPr>
              <a:t>msdevcon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5877887"/>
            <a:ext cx="1576143" cy="58790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020521" y="726772"/>
            <a:ext cx="47609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j-lt"/>
              </a:rPr>
              <a:t>Q&amp;A</a:t>
            </a:r>
            <a:endParaRPr lang="ru-RU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7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Slid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696000" y="5857906"/>
            <a:ext cx="1561133" cy="627864"/>
          </a:xfrm>
          <a:prstGeom prst="rect">
            <a:avLst/>
          </a:prstGeom>
          <a:noFill/>
        </p:spPr>
        <p:txBody>
          <a:bodyPr wrap="none" lIns="0" tIns="146304" rIns="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en-US" sz="2400" dirty="0" err="1">
                <a:solidFill>
                  <a:schemeClr val="bg1"/>
                </a:solidFill>
              </a:rPr>
              <a:t>msdevcon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5877887"/>
            <a:ext cx="1576143" cy="58790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020521" y="726772"/>
            <a:ext cx="127823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ru-RU" i="1" dirty="0">
                <a:solidFill>
                  <a:schemeClr val="bg1"/>
                </a:solidFill>
                <a:latin typeface="+mj-lt"/>
              </a:rPr>
              <a:t>Что дальше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6942" y="2053966"/>
            <a:ext cx="3600000" cy="1325563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Action 1</a:t>
            </a:r>
            <a:endParaRPr lang="ru-RU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273550" y="2054225"/>
            <a:ext cx="3600000" cy="132556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Action 2</a:t>
            </a:r>
            <a:endParaRPr lang="ru-RU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970158" y="2053965"/>
            <a:ext cx="3600000" cy="132556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Action 3</a:t>
            </a:r>
            <a:endParaRPr lang="ru-RU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273550" y="371545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2</a:t>
            </a:r>
            <a:endParaRPr lang="ru-RU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970158" y="371519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3</a:t>
            </a:r>
            <a:endParaRPr lang="ru-RU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76942" y="371519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1</a:t>
            </a:r>
            <a:endParaRPr lang="ru-RU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39755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33999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230607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825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657800" cy="903875"/>
          </a:xfrm>
          <a:prstGeom prst="rect">
            <a:avLst/>
          </a:prstGeom>
        </p:spPr>
        <p:txBody>
          <a:bodyPr lIns="0" anchor="b"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441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657800" cy="903875"/>
          </a:xfrm>
          <a:prstGeom prst="rect">
            <a:avLst/>
          </a:prstGeom>
        </p:spPr>
        <p:txBody>
          <a:bodyPr lIns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129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90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- Windows Tr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5877887"/>
            <a:ext cx="1576143" cy="58790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96000" y="5857906"/>
            <a:ext cx="1561133" cy="627864"/>
          </a:xfrm>
          <a:prstGeom prst="rect">
            <a:avLst/>
          </a:prstGeom>
          <a:noFill/>
        </p:spPr>
        <p:txBody>
          <a:bodyPr wrap="none" lIns="0" tIns="146304" rIns="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en-US" sz="2400" dirty="0" err="1">
                <a:solidFill>
                  <a:schemeClr val="bg1"/>
                </a:solidFill>
              </a:rPr>
              <a:t>msdevcon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69587" y="726772"/>
            <a:ext cx="368132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j-lt"/>
              </a:rPr>
              <a:t>Windows &amp; More Personal Computing</a:t>
            </a:r>
            <a:endParaRPr lang="ru-RU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1269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05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s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561636"/>
            <a:ext cx="1743491" cy="641332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16000" y="5949000"/>
            <a:ext cx="11645837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06554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- no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49" y="280419"/>
            <a:ext cx="10786469" cy="7711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43401" y="1402082"/>
            <a:ext cx="10786469" cy="18989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  <a:latin typeface="+mj-lt"/>
              </a:defRPr>
            </a:lvl2pPr>
            <a:lvl3pPr marL="342900" indent="-3429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j-lt"/>
              </a:defRPr>
            </a:lvl3pPr>
            <a:lvl4pPr marL="730250" indent="-2857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8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- Azure Trac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6000" y="5857906"/>
            <a:ext cx="1561133" cy="627864"/>
          </a:xfrm>
          <a:prstGeom prst="rect">
            <a:avLst/>
          </a:prstGeom>
          <a:noFill/>
        </p:spPr>
        <p:txBody>
          <a:bodyPr wrap="none" lIns="0" tIns="146304" rIns="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en-US" sz="2400" dirty="0" err="1">
                <a:solidFill>
                  <a:schemeClr val="bg1"/>
                </a:solidFill>
              </a:rPr>
              <a:t>msdevcon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5877887"/>
            <a:ext cx="1576143" cy="58790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69587" y="726772"/>
            <a:ext cx="326326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j-lt"/>
              </a:rPr>
              <a:t>Azure &amp; Intelligent Cloud Platform</a:t>
            </a:r>
            <a:endParaRPr lang="ru-RU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632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- Office Tr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6000" y="5857906"/>
            <a:ext cx="1561133" cy="627864"/>
          </a:xfrm>
          <a:prstGeom prst="rect">
            <a:avLst/>
          </a:prstGeom>
          <a:noFill/>
        </p:spPr>
        <p:txBody>
          <a:bodyPr wrap="none" lIns="0" tIns="146304" rIns="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en-US" sz="2400" dirty="0" err="1">
                <a:solidFill>
                  <a:schemeClr val="bg1"/>
                </a:solidFill>
              </a:rPr>
              <a:t>msdevcon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5877887"/>
            <a:ext cx="1576143" cy="58790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69587" y="726772"/>
            <a:ext cx="3877280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j-lt"/>
              </a:rPr>
              <a:t>Office, Productivity &amp; Business</a:t>
            </a:r>
            <a:r>
              <a:rPr lang="en-US" i="1" baseline="0" dirty="0">
                <a:solidFill>
                  <a:schemeClr val="bg1"/>
                </a:solidFill>
                <a:latin typeface="+mj-lt"/>
              </a:rPr>
              <a:t> processes</a:t>
            </a:r>
            <a:endParaRPr lang="ru-RU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043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- Experts Trac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6000" y="5857906"/>
            <a:ext cx="1561133" cy="627864"/>
          </a:xfrm>
          <a:prstGeom prst="rect">
            <a:avLst/>
          </a:prstGeom>
          <a:noFill/>
        </p:spPr>
        <p:txBody>
          <a:bodyPr wrap="none" lIns="0" tIns="146304" rIns="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en-US" sz="2400" dirty="0" err="1">
                <a:solidFill>
                  <a:schemeClr val="bg1"/>
                </a:solidFill>
              </a:rPr>
              <a:t>msdevcon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5877887"/>
            <a:ext cx="1576143" cy="58790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69587" y="726772"/>
            <a:ext cx="242797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j-lt"/>
              </a:rPr>
              <a:t>Community Experts Track</a:t>
            </a:r>
            <a:endParaRPr lang="ru-RU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523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- Startup Tra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6000" y="5857906"/>
            <a:ext cx="1561133" cy="627864"/>
          </a:xfrm>
          <a:prstGeom prst="rect">
            <a:avLst/>
          </a:prstGeom>
          <a:noFill/>
        </p:spPr>
        <p:txBody>
          <a:bodyPr wrap="none" lIns="0" tIns="146304" rIns="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en-US" sz="2400" dirty="0" err="1">
                <a:solidFill>
                  <a:schemeClr val="bg1"/>
                </a:solidFill>
              </a:rPr>
              <a:t>msdevcon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5877887"/>
            <a:ext cx="1576143" cy="58790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69587" y="726772"/>
            <a:ext cx="1684820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i="1" smtClean="0">
                <a:solidFill>
                  <a:schemeClr val="bg1"/>
                </a:solidFill>
                <a:latin typeface="+mj-lt"/>
              </a:rPr>
              <a:t>Community 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Track</a:t>
            </a:r>
            <a:endParaRPr lang="ru-RU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11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Slid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696000" y="5857906"/>
            <a:ext cx="1561133" cy="627864"/>
          </a:xfrm>
          <a:prstGeom prst="rect">
            <a:avLst/>
          </a:prstGeom>
          <a:noFill/>
        </p:spPr>
        <p:txBody>
          <a:bodyPr wrap="none" lIns="0" tIns="146304" rIns="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en-US" sz="2400" dirty="0" err="1">
                <a:solidFill>
                  <a:schemeClr val="bg1"/>
                </a:solidFill>
              </a:rPr>
              <a:t>msdevcon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5877887"/>
            <a:ext cx="1576143" cy="58790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020521" y="726772"/>
            <a:ext cx="50654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ru-RU" i="1" dirty="0">
                <a:solidFill>
                  <a:schemeClr val="bg1"/>
                </a:solidFill>
                <a:latin typeface="+mj-lt"/>
              </a:rPr>
              <a:t>Цели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6942" y="2053966"/>
            <a:ext cx="3600000" cy="1325563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Goal 1</a:t>
            </a:r>
            <a:endParaRPr lang="ru-RU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273550" y="2054225"/>
            <a:ext cx="3600000" cy="132556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Goal 2</a:t>
            </a:r>
            <a:endParaRPr lang="ru-RU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970158" y="2053965"/>
            <a:ext cx="3600000" cy="132556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Goal 3</a:t>
            </a:r>
            <a:endParaRPr lang="ru-RU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273550" y="371545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2</a:t>
            </a:r>
            <a:endParaRPr lang="ru-RU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970158" y="371519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3</a:t>
            </a:r>
            <a:endParaRPr lang="ru-RU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76942" y="371519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1</a:t>
            </a:r>
            <a:endParaRPr lang="ru-RU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39755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33999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230607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6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657800" cy="903875"/>
          </a:xfrm>
          <a:prstGeom prst="rect">
            <a:avLst/>
          </a:prstGeom>
        </p:spPr>
        <p:txBody>
          <a:bodyPr lIns="0" anchor="b"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449000"/>
            <a:ext cx="10515600" cy="435133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1800"/>
              </a:spcBef>
              <a:buNone/>
              <a:defRPr sz="400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000"/>
            </a:lvl2pPr>
            <a:lvl3pPr marL="358775" indent="-179388">
              <a:buFont typeface="Segoe UI" panose="020B0502040204020203" pitchFamily="34" charset="0"/>
              <a:buChar char="◦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41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-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6000" y="5857906"/>
            <a:ext cx="1561133" cy="627864"/>
          </a:xfrm>
          <a:prstGeom prst="rect">
            <a:avLst/>
          </a:prstGeom>
          <a:noFill/>
        </p:spPr>
        <p:txBody>
          <a:bodyPr wrap="none" lIns="0" tIns="146304" rIns="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en-US" sz="2400" dirty="0" err="1">
                <a:solidFill>
                  <a:schemeClr val="bg1"/>
                </a:solidFill>
              </a:rPr>
              <a:t>msdevcon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5877887"/>
            <a:ext cx="1576143" cy="5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2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74" r:id="rId7"/>
    <p:sldLayoutId id="2147483650" r:id="rId8"/>
    <p:sldLayoutId id="2147483649" r:id="rId9"/>
    <p:sldLayoutId id="2147483662" r:id="rId10"/>
    <p:sldLayoutId id="2147483663" r:id="rId11"/>
    <p:sldLayoutId id="2147483670" r:id="rId12"/>
    <p:sldLayoutId id="2147483664" r:id="rId13"/>
    <p:sldLayoutId id="2147483671" r:id="rId14"/>
    <p:sldLayoutId id="2147483672" r:id="rId15"/>
    <p:sldLayoutId id="2147483675" r:id="rId16"/>
    <p:sldLayoutId id="2147483665" r:id="rId17"/>
    <p:sldLayoutId id="2147483666" r:id="rId18"/>
    <p:sldLayoutId id="2147483667" r:id="rId19"/>
    <p:sldLayoutId id="2147483668" r:id="rId20"/>
    <p:sldLayoutId id="2147483673" r:id="rId21"/>
    <p:sldLayoutId id="214748367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grebnov/DevCon2016" TargetMode="External"/><Relationship Id="rId2" Type="http://schemas.openxmlformats.org/officeDocument/2006/relationships/hyperlink" Target="http://www.meetup.com/AllJoyn-Russia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ms-iot.github.io/content/en-US/win10/AllJoyn.htm" TargetMode="External"/><Relationship Id="rId4" Type="http://schemas.openxmlformats.org/officeDocument/2006/relationships/hyperlink" Target="https://visualstudiogallery.msdn.microsoft.com/064e58a7-fb56-464b-bed5-f85914c89286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llseenalliance.org/alliance/members" TargetMode="Externa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0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AllJoyn?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6000" y="1449000"/>
            <a:ext cx="10515600" cy="5220000"/>
          </a:xfrm>
        </p:spPr>
        <p:txBody>
          <a:bodyPr/>
          <a:lstStyle/>
          <a:p>
            <a:r>
              <a:rPr lang="en-US" dirty="0"/>
              <a:t>Open Source API Framework </a:t>
            </a:r>
            <a:r>
              <a:rPr lang="ru-RU" dirty="0"/>
              <a:t>для </a:t>
            </a:r>
            <a:r>
              <a:rPr lang="en-US" dirty="0"/>
              <a:t>IoT, </a:t>
            </a:r>
            <a:r>
              <a:rPr lang="ru-RU" dirty="0"/>
              <a:t>позволяет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Устройствам </a:t>
            </a:r>
            <a:r>
              <a:rPr lang="ru-RU" dirty="0"/>
              <a:t>и приложением обнаруживать другие устройства и приложения  и взаимодействовать с ними без использования дополнительного оборудования и специальных </a:t>
            </a:r>
            <a:r>
              <a:rPr lang="ru-RU" dirty="0" smtClean="0"/>
              <a:t>серверов</a:t>
            </a:r>
            <a:endParaRPr lang="en-US" dirty="0" smtClean="0"/>
          </a:p>
          <a:p>
            <a:pPr lvl="1"/>
            <a:endParaRPr lang="ru-RU" dirty="0"/>
          </a:p>
          <a:p>
            <a:pPr lvl="1"/>
            <a:r>
              <a:rPr lang="ru-RU" dirty="0"/>
              <a:t>Двухстороннее общение: вызов методов и получение </a:t>
            </a:r>
            <a:r>
              <a:rPr lang="ru-RU" dirty="0" smtClean="0"/>
              <a:t>нотификаций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Поддержка </a:t>
            </a:r>
            <a:r>
              <a:rPr lang="en-US" dirty="0"/>
              <a:t>C, C++, Java, Objective-C, JavaScript, Apache Cordova,</a:t>
            </a:r>
            <a:r>
              <a:rPr lang="ru-RU" dirty="0"/>
              <a:t> </a:t>
            </a:r>
            <a:r>
              <a:rPr lang="en-US" dirty="0"/>
              <a:t>C# (unity), WinRT</a:t>
            </a:r>
            <a:endParaRPr lang="ru-RU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lvl="1"/>
            <a:r>
              <a:rPr lang="ru-RU" sz="4000" dirty="0" smtClean="0">
                <a:solidFill>
                  <a:schemeClr val="tx2"/>
                </a:solidFill>
                <a:latin typeface="+mj-lt"/>
              </a:rPr>
              <a:t>Ограничения</a:t>
            </a:r>
            <a:endParaRPr lang="en-US" sz="4000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ru-RU" dirty="0" smtClean="0"/>
              <a:t>Только </a:t>
            </a:r>
            <a:r>
              <a:rPr lang="ru-RU" dirty="0"/>
              <a:t>локальная </a:t>
            </a:r>
            <a:r>
              <a:rPr lang="ru-RU" dirty="0" smtClean="0"/>
              <a:t>сесть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Наличие </a:t>
            </a:r>
            <a:r>
              <a:rPr lang="en-US" dirty="0"/>
              <a:t>AllJoyn </a:t>
            </a:r>
            <a:r>
              <a:rPr lang="ru-RU" dirty="0"/>
              <a:t>Роутера (программной компоненты или физического)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9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</a:t>
            </a:r>
            <a:r>
              <a:rPr lang="en-US" dirty="0"/>
              <a:t>Explorer for </a:t>
            </a:r>
            <a:r>
              <a:rPr lang="en-US" dirty="0" smtClean="0"/>
              <a:t>AllJoyn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Попробуйте </a:t>
            </a:r>
            <a:r>
              <a:rPr lang="en-US" dirty="0"/>
              <a:t>AllJoyn Studio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Вступайте в наши ряды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73550" y="3715456"/>
            <a:ext cx="3600000" cy="1693544"/>
          </a:xfrm>
        </p:spPr>
        <p:txBody>
          <a:bodyPr/>
          <a:lstStyle/>
          <a:p>
            <a:r>
              <a:rPr lang="ru-RU" dirty="0" smtClean="0"/>
              <a:t>Начните с простого</a:t>
            </a:r>
            <a:r>
              <a:rPr lang="en-US" dirty="0" smtClean="0"/>
              <a:t> Windows10</a:t>
            </a:r>
            <a:r>
              <a:rPr lang="ru-RU" dirty="0" smtClean="0"/>
              <a:t> приложения</a:t>
            </a:r>
            <a:endParaRPr lang="en-US" dirty="0" smtClean="0"/>
          </a:p>
          <a:p>
            <a:r>
              <a:rPr lang="ru-RU" dirty="0" smtClean="0"/>
              <a:t>У вас на выбор </a:t>
            </a:r>
            <a:r>
              <a:rPr lang="en-US" dirty="0" smtClean="0"/>
              <a:t>Windows PC, </a:t>
            </a:r>
            <a:r>
              <a:rPr lang="en-US" dirty="0"/>
              <a:t>Mobile, Xbox, </a:t>
            </a:r>
            <a:r>
              <a:rPr lang="en-US" dirty="0" smtClean="0"/>
              <a:t>Raspberry PI </a:t>
            </a:r>
            <a:r>
              <a:rPr lang="ru-RU" dirty="0" smtClean="0"/>
              <a:t>и др.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970158" y="3715196"/>
            <a:ext cx="3885842" cy="1325563"/>
          </a:xfrm>
        </p:spPr>
        <p:txBody>
          <a:bodyPr/>
          <a:lstStyle/>
          <a:p>
            <a:r>
              <a:rPr lang="en-US" dirty="0"/>
              <a:t>AllJoyn Russia (Moscow) </a:t>
            </a:r>
            <a:r>
              <a:rPr lang="en-US" dirty="0" smtClean="0"/>
              <a:t>– Meetup</a:t>
            </a:r>
          </a:p>
          <a:p>
            <a:r>
              <a:rPr lang="en-US" dirty="0"/>
              <a:t>http://</a:t>
            </a:r>
            <a:r>
              <a:rPr lang="en-US" dirty="0" smtClean="0"/>
              <a:t>www.meetup.com/AllJoyn-Russia</a:t>
            </a:r>
            <a:r>
              <a:rPr lang="en-US" dirty="0"/>
              <a:t>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Может быть вас уже окружают </a:t>
            </a:r>
            <a:r>
              <a:rPr lang="en-US" dirty="0" smtClean="0"/>
              <a:t>AllJoyn </a:t>
            </a:r>
            <a:r>
              <a:rPr lang="ru-RU" dirty="0" smtClean="0"/>
              <a:t>устройства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8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AllJoyn </a:t>
            </a:r>
            <a:r>
              <a:rPr lang="en-US" dirty="0"/>
              <a:t>Russia (Moscow) - Meetup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www.meetup.com/AllJoyn-Russia/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r>
              <a:rPr lang="ru-RU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Исходный код примеров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github.com/sgrebnov/DevCon2016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AllJoyn </a:t>
            </a:r>
            <a:r>
              <a:rPr lang="ru-RU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и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Windows10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pPr lvl="1"/>
            <a:r>
              <a:rPr lang="en-US" dirty="0"/>
              <a:t>AllJoyn® Extension for Visual Studio </a:t>
            </a:r>
            <a:r>
              <a:rPr lang="en-US" dirty="0" smtClean="0"/>
              <a:t>2015: </a:t>
            </a:r>
            <a:r>
              <a:rPr lang="en-US" dirty="0">
                <a:hlinkClick r:id="rId4"/>
              </a:rPr>
              <a:t>https://visualstudiogallery.msdn.microsoft.com/064e58a7-fb56-464b-bed5-f85914c89286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AllJoyn </a:t>
            </a:r>
            <a:r>
              <a:rPr lang="en-US" dirty="0"/>
              <a:t>on Windows: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5"/>
              </a:rPr>
              <a:t>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ms-iot.github.io/content/en-US/win10/AllJoyn.htm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4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AllJoyn и Windows 10 - новые возможности взаимодейтсвия с </a:t>
            </a:r>
            <a:r>
              <a:rPr lang="en-US" dirty="0"/>
              <a:t>IoT</a:t>
            </a:r>
            <a:r>
              <a:rPr lang="ru-RU" dirty="0"/>
              <a:t>-устройствами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Сергей Гребнов</a:t>
            </a:r>
            <a:endParaRPr lang="ru-RU" dirty="0"/>
          </a:p>
          <a:p>
            <a:r>
              <a:rPr lang="en-US" dirty="0" smtClean="0"/>
              <a:t>@sgrebnov, v-segreb@microsoft.com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3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 txBox="1">
            <a:spLocks/>
          </p:cNvSpPr>
          <p:nvPr/>
        </p:nvSpPr>
        <p:spPr>
          <a:xfrm>
            <a:off x="1396006" y="6578081"/>
            <a:ext cx="10786469" cy="1962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1000" dirty="0">
              <a:solidFill>
                <a:schemeClr val="bg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 rot="20097258" flipH="1">
            <a:off x="3484215" y="2978909"/>
            <a:ext cx="964028" cy="1481256"/>
            <a:chOff x="2605086" y="3452812"/>
            <a:chExt cx="670641" cy="757250"/>
          </a:xfrm>
        </p:grpSpPr>
        <p:sp>
          <p:nvSpPr>
            <p:cNvPr id="29" name="Arc 28"/>
            <p:cNvSpPr/>
            <p:nvPr/>
          </p:nvSpPr>
          <p:spPr>
            <a:xfrm>
              <a:off x="2636837" y="3649662"/>
              <a:ext cx="304800" cy="381000"/>
            </a:xfrm>
            <a:prstGeom prst="arc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2636837" y="3611562"/>
              <a:ext cx="365760" cy="457200"/>
            </a:xfrm>
            <a:prstGeom prst="arc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1" name="Arc 30"/>
            <p:cNvSpPr/>
            <p:nvPr/>
          </p:nvSpPr>
          <p:spPr>
            <a:xfrm>
              <a:off x="2628899" y="3567249"/>
              <a:ext cx="436661" cy="545826"/>
            </a:xfrm>
            <a:prstGeom prst="arc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2" name="Arc 31"/>
            <p:cNvSpPr/>
            <p:nvPr/>
          </p:nvSpPr>
          <p:spPr>
            <a:xfrm>
              <a:off x="2605086" y="3534537"/>
              <a:ext cx="541338" cy="611249"/>
            </a:xfrm>
            <a:prstGeom prst="arc">
              <a:avLst>
                <a:gd name="adj1" fmla="val 16161184"/>
                <a:gd name="adj2" fmla="val 0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3" name="Arc 32"/>
            <p:cNvSpPr/>
            <p:nvPr/>
          </p:nvSpPr>
          <p:spPr>
            <a:xfrm>
              <a:off x="2605086" y="3497423"/>
              <a:ext cx="607220" cy="685639"/>
            </a:xfrm>
            <a:prstGeom prst="arc">
              <a:avLst>
                <a:gd name="adj1" fmla="val 16161184"/>
                <a:gd name="adj2" fmla="val 0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4" name="Arc 33"/>
            <p:cNvSpPr/>
            <p:nvPr/>
          </p:nvSpPr>
          <p:spPr>
            <a:xfrm>
              <a:off x="2605086" y="3452812"/>
              <a:ext cx="670641" cy="757250"/>
            </a:xfrm>
            <a:prstGeom prst="arc">
              <a:avLst>
                <a:gd name="adj1" fmla="val 16161184"/>
                <a:gd name="adj2" fmla="val 0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Demo: </a:t>
            </a:r>
            <a:r>
              <a:rPr lang="en-US" sz="3600" dirty="0" smtClean="0"/>
              <a:t>Managing your smart home from the cloud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29991" y="1752094"/>
            <a:ext cx="900000" cy="1608454"/>
            <a:chOff x="8443985" y="3222458"/>
            <a:chExt cx="934617" cy="1928624"/>
          </a:xfrm>
        </p:grpSpPr>
        <p:sp>
          <p:nvSpPr>
            <p:cNvPr id="39" name="Rectangle 38"/>
            <p:cNvSpPr/>
            <p:nvPr/>
          </p:nvSpPr>
          <p:spPr bwMode="auto">
            <a:xfrm>
              <a:off x="8443985" y="4671021"/>
              <a:ext cx="934617" cy="480061"/>
            </a:xfrm>
            <a:prstGeom prst="rect">
              <a:avLst/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72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Lamp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25" r="19282"/>
            <a:stretch/>
          </p:blipFill>
          <p:spPr>
            <a:xfrm>
              <a:off x="8540402" y="3222458"/>
              <a:ext cx="838200" cy="1416050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569153" y="1303174"/>
            <a:ext cx="24683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AllJoyn-Enabled Bulb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86" y="3092519"/>
            <a:ext cx="1243241" cy="1102341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789773" y="2566923"/>
            <a:ext cx="24683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Wi-Fi Router</a:t>
            </a:r>
          </a:p>
        </p:txBody>
      </p:sp>
      <p:pic>
        <p:nvPicPr>
          <p:cNvPr id="2050" name="Picture 2" descr="raspberry pi 2 ang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4810793"/>
            <a:ext cx="2543604" cy="169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554302" y="4317581"/>
            <a:ext cx="24683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Windows 10 Device</a:t>
            </a:r>
          </a:p>
        </p:txBody>
      </p:sp>
      <p:grpSp>
        <p:nvGrpSpPr>
          <p:cNvPr id="56" name="Group 55"/>
          <p:cNvGrpSpPr/>
          <p:nvPr/>
        </p:nvGrpSpPr>
        <p:grpSpPr>
          <a:xfrm rot="10591338" flipH="1">
            <a:off x="1747308" y="2351516"/>
            <a:ext cx="1004537" cy="1047551"/>
            <a:chOff x="2605086" y="3452812"/>
            <a:chExt cx="670641" cy="757250"/>
          </a:xfrm>
        </p:grpSpPr>
        <p:sp>
          <p:nvSpPr>
            <p:cNvPr id="57" name="Arc 56"/>
            <p:cNvSpPr/>
            <p:nvPr/>
          </p:nvSpPr>
          <p:spPr>
            <a:xfrm>
              <a:off x="2636837" y="3649662"/>
              <a:ext cx="304800" cy="381000"/>
            </a:xfrm>
            <a:prstGeom prst="arc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404040"/>
                </a:solidFill>
              </a:endParaRPr>
            </a:p>
          </p:txBody>
        </p:sp>
        <p:sp>
          <p:nvSpPr>
            <p:cNvPr id="58" name="Arc 57"/>
            <p:cNvSpPr/>
            <p:nvPr/>
          </p:nvSpPr>
          <p:spPr>
            <a:xfrm>
              <a:off x="2636837" y="3611562"/>
              <a:ext cx="365760" cy="457200"/>
            </a:xfrm>
            <a:prstGeom prst="arc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404040"/>
                </a:solidFill>
              </a:endParaRPr>
            </a:p>
          </p:txBody>
        </p:sp>
        <p:sp>
          <p:nvSpPr>
            <p:cNvPr id="59" name="Arc 58"/>
            <p:cNvSpPr/>
            <p:nvPr/>
          </p:nvSpPr>
          <p:spPr>
            <a:xfrm>
              <a:off x="2628899" y="3567249"/>
              <a:ext cx="436661" cy="545826"/>
            </a:xfrm>
            <a:prstGeom prst="arc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404040"/>
                </a:solidFill>
              </a:endParaRPr>
            </a:p>
          </p:txBody>
        </p:sp>
        <p:sp>
          <p:nvSpPr>
            <p:cNvPr id="60" name="Arc 59"/>
            <p:cNvSpPr/>
            <p:nvPr/>
          </p:nvSpPr>
          <p:spPr>
            <a:xfrm>
              <a:off x="2605086" y="3534537"/>
              <a:ext cx="541338" cy="611249"/>
            </a:xfrm>
            <a:prstGeom prst="arc">
              <a:avLst>
                <a:gd name="adj1" fmla="val 16161184"/>
                <a:gd name="adj2" fmla="val 0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404040"/>
                </a:solidFill>
              </a:endParaRPr>
            </a:p>
          </p:txBody>
        </p:sp>
        <p:sp>
          <p:nvSpPr>
            <p:cNvPr id="61" name="Arc 60"/>
            <p:cNvSpPr/>
            <p:nvPr/>
          </p:nvSpPr>
          <p:spPr>
            <a:xfrm>
              <a:off x="2605086" y="3497423"/>
              <a:ext cx="607220" cy="685639"/>
            </a:xfrm>
            <a:prstGeom prst="arc">
              <a:avLst>
                <a:gd name="adj1" fmla="val 16161184"/>
                <a:gd name="adj2" fmla="val 0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404040"/>
                </a:solidFill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2605086" y="3452812"/>
              <a:ext cx="670641" cy="757250"/>
            </a:xfrm>
            <a:prstGeom prst="arc">
              <a:avLst>
                <a:gd name="adj1" fmla="val 16161184"/>
                <a:gd name="adj2" fmla="val 0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40404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 rot="6260426" flipH="1">
            <a:off x="2428295" y="4745479"/>
            <a:ext cx="1004537" cy="1047551"/>
            <a:chOff x="2605086" y="3452812"/>
            <a:chExt cx="670641" cy="757250"/>
          </a:xfrm>
        </p:grpSpPr>
        <p:sp>
          <p:nvSpPr>
            <p:cNvPr id="44" name="Arc 43"/>
            <p:cNvSpPr/>
            <p:nvPr/>
          </p:nvSpPr>
          <p:spPr>
            <a:xfrm>
              <a:off x="2636837" y="3649662"/>
              <a:ext cx="304800" cy="381000"/>
            </a:xfrm>
            <a:prstGeom prst="arc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404040"/>
                </a:solidFill>
              </a:endParaRPr>
            </a:p>
          </p:txBody>
        </p:sp>
        <p:sp>
          <p:nvSpPr>
            <p:cNvPr id="45" name="Arc 44"/>
            <p:cNvSpPr/>
            <p:nvPr/>
          </p:nvSpPr>
          <p:spPr>
            <a:xfrm>
              <a:off x="2636837" y="3611562"/>
              <a:ext cx="365760" cy="457200"/>
            </a:xfrm>
            <a:prstGeom prst="arc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404040"/>
                </a:solidFill>
              </a:endParaRPr>
            </a:p>
          </p:txBody>
        </p:sp>
        <p:sp>
          <p:nvSpPr>
            <p:cNvPr id="46" name="Arc 45"/>
            <p:cNvSpPr/>
            <p:nvPr/>
          </p:nvSpPr>
          <p:spPr>
            <a:xfrm>
              <a:off x="2628899" y="3567249"/>
              <a:ext cx="436661" cy="545826"/>
            </a:xfrm>
            <a:prstGeom prst="arc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404040"/>
                </a:solidFill>
              </a:endParaRPr>
            </a:p>
          </p:txBody>
        </p:sp>
        <p:sp>
          <p:nvSpPr>
            <p:cNvPr id="47" name="Arc 46"/>
            <p:cNvSpPr/>
            <p:nvPr/>
          </p:nvSpPr>
          <p:spPr>
            <a:xfrm>
              <a:off x="2605086" y="3534537"/>
              <a:ext cx="541338" cy="611249"/>
            </a:xfrm>
            <a:prstGeom prst="arc">
              <a:avLst>
                <a:gd name="adj1" fmla="val 16161184"/>
                <a:gd name="adj2" fmla="val 0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404040"/>
                </a:solidFill>
              </a:endParaRPr>
            </a:p>
          </p:txBody>
        </p:sp>
        <p:sp>
          <p:nvSpPr>
            <p:cNvPr id="48" name="Arc 47"/>
            <p:cNvSpPr/>
            <p:nvPr/>
          </p:nvSpPr>
          <p:spPr>
            <a:xfrm>
              <a:off x="2605086" y="3497423"/>
              <a:ext cx="607220" cy="685639"/>
            </a:xfrm>
            <a:prstGeom prst="arc">
              <a:avLst>
                <a:gd name="adj1" fmla="val 16161184"/>
                <a:gd name="adj2" fmla="val 0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404040"/>
                </a:solidFill>
              </a:endParaRPr>
            </a:p>
          </p:txBody>
        </p:sp>
        <p:sp>
          <p:nvSpPr>
            <p:cNvPr id="49" name="Arc 48"/>
            <p:cNvSpPr/>
            <p:nvPr/>
          </p:nvSpPr>
          <p:spPr>
            <a:xfrm>
              <a:off x="2605086" y="3452812"/>
              <a:ext cx="670641" cy="757250"/>
            </a:xfrm>
            <a:prstGeom prst="arc">
              <a:avLst>
                <a:gd name="adj1" fmla="val 16161184"/>
                <a:gd name="adj2" fmla="val 0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srgbClr val="40404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6992" y="1962082"/>
            <a:ext cx="2669008" cy="434691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826992" y="1532001"/>
            <a:ext cx="29722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Microsoft Bot Framework</a:t>
            </a:r>
          </a:p>
        </p:txBody>
      </p:sp>
      <p:cxnSp>
        <p:nvCxnSpPr>
          <p:cNvPr id="70" name="Elbow Connector 69"/>
          <p:cNvCxnSpPr/>
          <p:nvPr/>
        </p:nvCxnSpPr>
        <p:spPr>
          <a:xfrm rot="5400000">
            <a:off x="6610752" y="2403433"/>
            <a:ext cx="2490817" cy="280320"/>
          </a:xfrm>
          <a:prstGeom prst="bentConnector3">
            <a:avLst>
              <a:gd name="adj1" fmla="val 1178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16200000" flipV="1">
            <a:off x="6788271" y="5304044"/>
            <a:ext cx="2116827" cy="291069"/>
          </a:xfrm>
          <a:prstGeom prst="bentConnector3">
            <a:avLst>
              <a:gd name="adj1" fmla="val 1459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6622" y="4644152"/>
            <a:ext cx="1273061" cy="571197"/>
          </a:xfrm>
          <a:prstGeom prst="rect">
            <a:avLst/>
          </a:prstGeom>
        </p:spPr>
      </p:pic>
      <p:pic>
        <p:nvPicPr>
          <p:cNvPr id="2062" name="Picture 14" descr="http://cdn.wccftech.com/wp-content/uploads/2016/05/Azure_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487" y="2834941"/>
            <a:ext cx="2893143" cy="16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/>
          <p:cNvCxnSpPr/>
          <p:nvPr/>
        </p:nvCxnSpPr>
        <p:spPr>
          <a:xfrm flipV="1">
            <a:off x="3624760" y="4185092"/>
            <a:ext cx="2350369" cy="1164288"/>
          </a:xfrm>
          <a:prstGeom prst="bentConnector3">
            <a:avLst>
              <a:gd name="adj1" fmla="val 36764"/>
            </a:avLst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7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AllJoyn и Windows 10 - новые возможности взаимодейтсвия с </a:t>
            </a:r>
            <a:r>
              <a:rPr lang="en-US" dirty="0"/>
              <a:t>IoT</a:t>
            </a:r>
            <a:r>
              <a:rPr lang="ru-RU" dirty="0"/>
              <a:t>-устройствами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586" y="3969000"/>
            <a:ext cx="10466414" cy="1655762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ru-RU" dirty="0" smtClean="0"/>
              <a:t>ергей</a:t>
            </a:r>
            <a:r>
              <a:rPr lang="en-US" dirty="0" smtClean="0"/>
              <a:t> </a:t>
            </a:r>
            <a:r>
              <a:rPr lang="ru-RU" dirty="0" smtClean="0"/>
              <a:t>Гребнов</a:t>
            </a:r>
            <a:endParaRPr lang="en-US" dirty="0"/>
          </a:p>
          <a:p>
            <a:r>
              <a:rPr lang="en-US" dirty="0"/>
              <a:t>Cross-Plat Mobile Dev and Win Tooling</a:t>
            </a:r>
            <a:r>
              <a:rPr lang="en-US" dirty="0" smtClean="0"/>
              <a:t>, @AkvelonInc</a:t>
            </a:r>
            <a:r>
              <a:rPr lang="en-US" dirty="0"/>
              <a:t>,</a:t>
            </a:r>
            <a:r>
              <a:rPr lang="en-US" dirty="0" smtClean="0"/>
              <a:t> @Microsoft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4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858588"/>
              </p:ext>
            </p:extLst>
          </p:nvPr>
        </p:nvGraphicFramePr>
        <p:xfrm>
          <a:off x="0" y="0"/>
          <a:ext cx="121824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3" imgW="16241040" imgH="9142560" progId="Photoshop.Image.13">
                  <p:embed/>
                </p:oleObj>
              </mc:Choice>
              <mc:Fallback>
                <p:oleObj name="Image" r:id="rId3" imgW="16241040" imgH="9142560" progId="Photoshop.Image.1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8247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3"/>
          <p:cNvSpPr txBox="1">
            <a:spLocks/>
          </p:cNvSpPr>
          <p:nvPr/>
        </p:nvSpPr>
        <p:spPr>
          <a:xfrm>
            <a:off x="696000" y="365125"/>
            <a:ext cx="10657800" cy="903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AllJoyn: единый язык общения IoT</a:t>
            </a:r>
          </a:p>
        </p:txBody>
      </p:sp>
    </p:spTree>
    <p:extLst>
      <p:ext uri="{BB962C8B-B14F-4D97-AF65-F5344CB8AC3E}">
        <p14:creationId xmlns:p14="http://schemas.microsoft.com/office/powerpoint/2010/main" val="14064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AllJoyn </a:t>
            </a:r>
            <a:r>
              <a:rPr lang="ru-RU" dirty="0" smtClean="0"/>
              <a:t>поддерживают </a:t>
            </a:r>
            <a:r>
              <a:rPr lang="en-US" b="1" dirty="0" smtClean="0">
                <a:hlinkClick r:id="rId2"/>
              </a:rPr>
              <a:t>200</a:t>
            </a:r>
            <a:r>
              <a:rPr lang="en-US" b="1" dirty="0">
                <a:hlinkClick r:id="rId2"/>
              </a:rPr>
              <a:t>+ </a:t>
            </a:r>
            <a:r>
              <a:rPr lang="ru-RU" b="1" dirty="0" smtClean="0">
                <a:hlinkClick r:id="rId2"/>
              </a:rPr>
              <a:t>компаний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49" y="1886192"/>
            <a:ext cx="9796102" cy="421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Знакомство с </a:t>
            </a:r>
            <a:r>
              <a:rPr lang="en-US" dirty="0" smtClean="0"/>
              <a:t>AllJoyn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Как разрабатывать под </a:t>
            </a:r>
            <a:r>
              <a:rPr lang="en-US" dirty="0" smtClean="0"/>
              <a:t>Windows10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Интеграция со сторонними сервисами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73550" y="3715456"/>
            <a:ext cx="3600000" cy="1873544"/>
          </a:xfrm>
        </p:spPr>
        <p:txBody>
          <a:bodyPr/>
          <a:lstStyle/>
          <a:p>
            <a:r>
              <a:rPr lang="ru-RU" dirty="0" smtClean="0"/>
              <a:t>Взаимодействие с </a:t>
            </a:r>
            <a:r>
              <a:rPr lang="en-US" dirty="0" smtClean="0"/>
              <a:t>AllJoyn </a:t>
            </a:r>
            <a:r>
              <a:rPr lang="ru-RU" dirty="0" smtClean="0"/>
              <a:t>утсройствами на примере </a:t>
            </a:r>
            <a:r>
              <a:rPr lang="en-US" dirty="0" smtClean="0"/>
              <a:t>LG Smart TV</a:t>
            </a:r>
            <a:endParaRPr lang="ru-RU" dirty="0" smtClean="0"/>
          </a:p>
          <a:p>
            <a:r>
              <a:rPr lang="ru-RU" dirty="0" smtClean="0"/>
              <a:t>Пример создания собственного </a:t>
            </a:r>
            <a:r>
              <a:rPr lang="en-US" dirty="0"/>
              <a:t>AllJoyn </a:t>
            </a:r>
            <a:r>
              <a:rPr lang="en-US" dirty="0" smtClean="0"/>
              <a:t> </a:t>
            </a:r>
            <a:r>
              <a:rPr lang="ru-RU" dirty="0" smtClean="0"/>
              <a:t>устройства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Пример интеграции с </a:t>
            </a:r>
            <a:r>
              <a:rPr lang="en-US" dirty="0" smtClean="0"/>
              <a:t>Microsoft Bot Framework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Зачем </a:t>
            </a:r>
            <a:r>
              <a:rPr lang="en-US" dirty="0" smtClean="0"/>
              <a:t>AllJoyn</a:t>
            </a:r>
            <a:endParaRPr lang="ru-RU" dirty="0" smtClean="0"/>
          </a:p>
          <a:p>
            <a:r>
              <a:rPr lang="ru-RU" dirty="0" smtClean="0"/>
              <a:t>Основы протокола</a:t>
            </a:r>
          </a:p>
          <a:p>
            <a:r>
              <a:rPr lang="en-US" dirty="0" smtClean="0"/>
              <a:t>Minecraft </a:t>
            </a:r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2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AllJoyn </a:t>
            </a:r>
            <a:r>
              <a:rPr lang="ru-RU" dirty="0" smtClean="0"/>
              <a:t>в </a:t>
            </a:r>
            <a:r>
              <a:rPr lang="en-US" dirty="0" smtClean="0"/>
              <a:t>Minecraft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Пример использования </a:t>
            </a:r>
            <a:r>
              <a:rPr lang="en-US" dirty="0" smtClean="0"/>
              <a:t>AllJoyn </a:t>
            </a:r>
            <a:r>
              <a:rPr lang="ru-RU" dirty="0" smtClean="0"/>
              <a:t>для управления </a:t>
            </a:r>
            <a:r>
              <a:rPr lang="ru-RU" dirty="0"/>
              <a:t>вещами реального мира в зависимости от того, что происходит в игре</a:t>
            </a:r>
          </a:p>
        </p:txBody>
      </p:sp>
    </p:spTree>
    <p:extLst>
      <p:ext uri="{BB962C8B-B14F-4D97-AF65-F5344CB8AC3E}">
        <p14:creationId xmlns:p14="http://schemas.microsoft.com/office/powerpoint/2010/main" val="11034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 txBox="1">
            <a:spLocks/>
          </p:cNvSpPr>
          <p:nvPr/>
        </p:nvSpPr>
        <p:spPr>
          <a:xfrm>
            <a:off x="1396006" y="6578081"/>
            <a:ext cx="10786469" cy="1962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Photo</a:t>
            </a:r>
            <a:r>
              <a:rPr lang="en-US" sz="1000" dirty="0">
                <a:solidFill>
                  <a:schemeClr val="bg2"/>
                </a:solidFill>
              </a:rPr>
              <a:t>: http://www.winbeta.org/sites/default/files/news/Capture_0.JPG</a:t>
            </a:r>
          </a:p>
        </p:txBody>
      </p:sp>
      <p:grpSp>
        <p:nvGrpSpPr>
          <p:cNvPr id="13" name="Group 12"/>
          <p:cNvGrpSpPr/>
          <p:nvPr/>
        </p:nvGrpSpPr>
        <p:grpSpPr>
          <a:xfrm rot="1948439" flipH="1">
            <a:off x="6950930" y="2677356"/>
            <a:ext cx="1327153" cy="1498542"/>
            <a:chOff x="2605086" y="3452812"/>
            <a:chExt cx="670641" cy="757250"/>
          </a:xfrm>
        </p:grpSpPr>
        <p:sp>
          <p:nvSpPr>
            <p:cNvPr id="29" name="Arc 28"/>
            <p:cNvSpPr/>
            <p:nvPr/>
          </p:nvSpPr>
          <p:spPr>
            <a:xfrm>
              <a:off x="2636837" y="3649662"/>
              <a:ext cx="304800" cy="381000"/>
            </a:xfrm>
            <a:prstGeom prst="arc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2636837" y="3611562"/>
              <a:ext cx="365760" cy="457200"/>
            </a:xfrm>
            <a:prstGeom prst="arc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1" name="Arc 30"/>
            <p:cNvSpPr/>
            <p:nvPr/>
          </p:nvSpPr>
          <p:spPr>
            <a:xfrm>
              <a:off x="2628899" y="3567249"/>
              <a:ext cx="436661" cy="545826"/>
            </a:xfrm>
            <a:prstGeom prst="arc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2" name="Arc 31"/>
            <p:cNvSpPr/>
            <p:nvPr/>
          </p:nvSpPr>
          <p:spPr>
            <a:xfrm>
              <a:off x="2605086" y="3534537"/>
              <a:ext cx="541338" cy="611249"/>
            </a:xfrm>
            <a:prstGeom prst="arc">
              <a:avLst>
                <a:gd name="adj1" fmla="val 16161184"/>
                <a:gd name="adj2" fmla="val 0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3" name="Arc 32"/>
            <p:cNvSpPr/>
            <p:nvPr/>
          </p:nvSpPr>
          <p:spPr>
            <a:xfrm>
              <a:off x="2605086" y="3497423"/>
              <a:ext cx="607220" cy="685639"/>
            </a:xfrm>
            <a:prstGeom prst="arc">
              <a:avLst>
                <a:gd name="adj1" fmla="val 16161184"/>
                <a:gd name="adj2" fmla="val 0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4" name="Arc 33"/>
            <p:cNvSpPr/>
            <p:nvPr/>
          </p:nvSpPr>
          <p:spPr>
            <a:xfrm>
              <a:off x="2605086" y="3452812"/>
              <a:ext cx="670641" cy="757250"/>
            </a:xfrm>
            <a:prstGeom prst="arc">
              <a:avLst>
                <a:gd name="adj1" fmla="val 16161184"/>
                <a:gd name="adj2" fmla="val 0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5727289" y="1608020"/>
            <a:ext cx="9576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WiFi</a:t>
            </a:r>
            <a:endParaRPr lang="en-US" sz="2400" dirty="0" smtClean="0">
              <a:gradFill>
                <a:gsLst>
                  <a:gs pos="2917">
                    <a:srgbClr val="404040"/>
                  </a:gs>
                  <a:gs pos="30000">
                    <a:srgbClr val="404040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Elbow Connector 20"/>
          <p:cNvCxnSpPr>
            <a:stCxn id="25" idx="3"/>
            <a:endCxn id="36" idx="2"/>
          </p:cNvCxnSpPr>
          <p:nvPr/>
        </p:nvCxnSpPr>
        <p:spPr>
          <a:xfrm flipV="1">
            <a:off x="7225206" y="5807022"/>
            <a:ext cx="1870863" cy="285206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45"/>
          <p:cNvSpPr txBox="1"/>
          <p:nvPr/>
        </p:nvSpPr>
        <p:spPr>
          <a:xfrm>
            <a:off x="724623" y="1202917"/>
            <a:ext cx="228955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AllJoyn App</a:t>
            </a:r>
          </a:p>
        </p:txBody>
      </p:sp>
      <p:sp>
        <p:nvSpPr>
          <p:cNvPr id="24" name="TextBox 46"/>
          <p:cNvSpPr txBox="1"/>
          <p:nvPr/>
        </p:nvSpPr>
        <p:spPr>
          <a:xfrm>
            <a:off x="8314455" y="1227930"/>
            <a:ext cx="264154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AllJoyn Device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3883937" y="5778296"/>
            <a:ext cx="334126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Discover</a:t>
            </a:r>
            <a:r>
              <a:rPr lang="en-US" sz="2400" dirty="0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 and </a:t>
            </a:r>
            <a:r>
              <a:rPr lang="en-US" sz="2400" b="1" dirty="0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Control</a:t>
            </a:r>
          </a:p>
        </p:txBody>
      </p:sp>
      <p:cxnSp>
        <p:nvCxnSpPr>
          <p:cNvPr id="26" name="Elbow Connector 25"/>
          <p:cNvCxnSpPr>
            <a:stCxn id="5" idx="2"/>
            <a:endCxn id="25" idx="1"/>
          </p:cNvCxnSpPr>
          <p:nvPr/>
        </p:nvCxnSpPr>
        <p:spPr>
          <a:xfrm rot="16200000" flipH="1">
            <a:off x="2779189" y="4987480"/>
            <a:ext cx="870382" cy="133911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0"/>
          <p:cNvSpPr txBox="1"/>
          <p:nvPr/>
        </p:nvSpPr>
        <p:spPr>
          <a:xfrm>
            <a:off x="9515221" y="2360896"/>
            <a:ext cx="224959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Device Metadata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8636657" y="3205334"/>
            <a:ext cx="2443555" cy="119779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8286111" y="3016153"/>
            <a:ext cx="1619915" cy="2790869"/>
            <a:chOff x="8443985" y="3222458"/>
            <a:chExt cx="934617" cy="1928624"/>
          </a:xfrm>
        </p:grpSpPr>
        <p:sp>
          <p:nvSpPr>
            <p:cNvPr id="36" name="Rectangle 35"/>
            <p:cNvSpPr/>
            <p:nvPr/>
          </p:nvSpPr>
          <p:spPr bwMode="auto">
            <a:xfrm>
              <a:off x="8443985" y="4671021"/>
              <a:ext cx="934617" cy="480061"/>
            </a:xfrm>
            <a:prstGeom prst="rect">
              <a:avLst/>
            </a:prstGeom>
            <a:solidFill>
              <a:srgbClr val="00188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Lamp</a:t>
              </a: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25" r="19282"/>
            <a:stretch/>
          </p:blipFill>
          <p:spPr>
            <a:xfrm>
              <a:off x="8540402" y="3222458"/>
              <a:ext cx="838200" cy="141605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8516310" y="1862047"/>
            <a:ext cx="3147229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org.alljoyn.About</a:t>
            </a:r>
            <a:endParaRPr lang="en-US" sz="2000" dirty="0" smtClean="0">
              <a:gradFill>
                <a:gsLst>
                  <a:gs pos="2917">
                    <a:srgbClr val="404040"/>
                  </a:gs>
                  <a:gs pos="30000">
                    <a:srgbClr val="404040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org.allseen.LSF</a:t>
            </a:r>
            <a:endParaRPr lang="en-US" sz="2000" dirty="0" smtClean="0">
              <a:gradFill>
                <a:gsLst>
                  <a:gs pos="2917">
                    <a:srgbClr val="404040"/>
                  </a:gs>
                  <a:gs pos="30000">
                    <a:srgbClr val="404040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AllJoyn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" y="2332846"/>
            <a:ext cx="5079608" cy="2889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23" y="2530509"/>
            <a:ext cx="3692476" cy="241311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5680703" flipH="1">
            <a:off x="4401665" y="2456062"/>
            <a:ext cx="1327153" cy="1498542"/>
            <a:chOff x="2605086" y="3452812"/>
            <a:chExt cx="670641" cy="757250"/>
          </a:xfrm>
        </p:grpSpPr>
        <p:sp>
          <p:nvSpPr>
            <p:cNvPr id="39" name="Arc 38"/>
            <p:cNvSpPr/>
            <p:nvPr/>
          </p:nvSpPr>
          <p:spPr>
            <a:xfrm>
              <a:off x="2636837" y="3649662"/>
              <a:ext cx="304800" cy="381000"/>
            </a:xfrm>
            <a:prstGeom prst="arc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1" name="Arc 40"/>
            <p:cNvSpPr/>
            <p:nvPr/>
          </p:nvSpPr>
          <p:spPr>
            <a:xfrm>
              <a:off x="2636837" y="3611562"/>
              <a:ext cx="365760" cy="457200"/>
            </a:xfrm>
            <a:prstGeom prst="arc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2" name="Arc 41"/>
            <p:cNvSpPr/>
            <p:nvPr/>
          </p:nvSpPr>
          <p:spPr>
            <a:xfrm>
              <a:off x="2628899" y="3567249"/>
              <a:ext cx="436661" cy="545826"/>
            </a:xfrm>
            <a:prstGeom prst="arc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3" name="Arc 42"/>
            <p:cNvSpPr/>
            <p:nvPr/>
          </p:nvSpPr>
          <p:spPr>
            <a:xfrm>
              <a:off x="2605086" y="3534537"/>
              <a:ext cx="541338" cy="611249"/>
            </a:xfrm>
            <a:prstGeom prst="arc">
              <a:avLst>
                <a:gd name="adj1" fmla="val 16161184"/>
                <a:gd name="adj2" fmla="val 0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2605086" y="3497423"/>
              <a:ext cx="607220" cy="685639"/>
            </a:xfrm>
            <a:prstGeom prst="arc">
              <a:avLst>
                <a:gd name="adj1" fmla="val 16161184"/>
                <a:gd name="adj2" fmla="val 0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5" name="Arc 44"/>
            <p:cNvSpPr/>
            <p:nvPr/>
          </p:nvSpPr>
          <p:spPr>
            <a:xfrm>
              <a:off x="2605086" y="3452812"/>
              <a:ext cx="670641" cy="757250"/>
            </a:xfrm>
            <a:prstGeom prst="arc">
              <a:avLst>
                <a:gd name="adj1" fmla="val 16161184"/>
                <a:gd name="adj2" fmla="val 0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04040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2676000" y="5405055"/>
            <a:ext cx="1595343" cy="349182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Consumer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565294" y="5409447"/>
            <a:ext cx="1595343" cy="34918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Producer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209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AllJoyn </a:t>
            </a:r>
            <a:r>
              <a:rPr lang="ru-RU" dirty="0" smtClean="0"/>
              <a:t>на примере </a:t>
            </a:r>
            <a:r>
              <a:rPr lang="en-US" dirty="0" smtClean="0"/>
              <a:t>UWP </a:t>
            </a:r>
            <a:r>
              <a:rPr lang="ru-RU" dirty="0" smtClean="0"/>
              <a:t>приложений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UWP </a:t>
            </a:r>
            <a:r>
              <a:rPr lang="ru-RU" dirty="0" smtClean="0"/>
              <a:t>приложения для управления </a:t>
            </a:r>
            <a:r>
              <a:rPr lang="en-US" dirty="0"/>
              <a:t>LG Smart </a:t>
            </a:r>
            <a:r>
              <a:rPr lang="en-US" dirty="0" smtClean="0"/>
              <a:t>TV</a:t>
            </a:r>
            <a:r>
              <a:rPr lang="ru-RU" dirty="0" smtClean="0"/>
              <a:t> по протоколу </a:t>
            </a:r>
            <a:r>
              <a:rPr lang="en-US" dirty="0" smtClean="0"/>
              <a:t>AllJoyn</a:t>
            </a:r>
            <a:endParaRPr lang="ru-RU" dirty="0" smtClean="0"/>
          </a:p>
          <a:p>
            <a:r>
              <a:rPr lang="ru-RU" dirty="0" smtClean="0"/>
              <a:t>Пример </a:t>
            </a:r>
            <a:r>
              <a:rPr lang="ru-RU" dirty="0"/>
              <a:t>создания собственного </a:t>
            </a:r>
            <a:r>
              <a:rPr lang="en-US" dirty="0" smtClean="0"/>
              <a:t>AllJoyn </a:t>
            </a:r>
            <a:r>
              <a:rPr lang="ru-RU" dirty="0" smtClean="0"/>
              <a:t>устройства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8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Пример интеграции с </a:t>
            </a:r>
            <a:r>
              <a:rPr lang="en-US" dirty="0"/>
              <a:t>Microsoft Bot Framework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3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evCon 2016">
      <a:dk1>
        <a:srgbClr val="000000"/>
      </a:dk1>
      <a:lt1>
        <a:sysClr val="window" lastClr="FFFFFF"/>
      </a:lt1>
      <a:dk2>
        <a:srgbClr val="00984A"/>
      </a:dk2>
      <a:lt2>
        <a:srgbClr val="D2D2D2"/>
      </a:lt2>
      <a:accent1>
        <a:srgbClr val="0078D7"/>
      </a:accent1>
      <a:accent2>
        <a:srgbClr val="00BCF2"/>
      </a:accent2>
      <a:accent3>
        <a:srgbClr val="5C2D91"/>
      </a:accent3>
      <a:accent4>
        <a:srgbClr val="D83B01"/>
      </a:accent4>
      <a:accent5>
        <a:srgbClr val="00B294"/>
      </a:accent5>
      <a:accent6>
        <a:srgbClr val="585858"/>
      </a:accent6>
      <a:hlink>
        <a:srgbClr val="00BCF2"/>
      </a:hlink>
      <a:folHlink>
        <a:srgbClr val="B4A0FF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341</Words>
  <Application>Microsoft Office PowerPoint</Application>
  <PresentationFormat>Widescreen</PresentationFormat>
  <Paragraphs>74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Wingdings</vt:lpstr>
      <vt:lpstr>Office Theme</vt:lpstr>
      <vt:lpstr>Image</vt:lpstr>
      <vt:lpstr>PowerPoint Presentation</vt:lpstr>
      <vt:lpstr>AllJoyn и Windows 10 - новые возможности взаимодейтсвия с IoT-устройствами</vt:lpstr>
      <vt:lpstr>PowerPoint Presentation</vt:lpstr>
      <vt:lpstr>AllJoyn поддерживают 200+ компаний</vt:lpstr>
      <vt:lpstr>Знакомство с AllJoyn</vt:lpstr>
      <vt:lpstr>AllJoyn в Minecraft</vt:lpstr>
      <vt:lpstr>Основы AllJoyn </vt:lpstr>
      <vt:lpstr>AllJoyn на примере UWP приложений</vt:lpstr>
      <vt:lpstr>Пример интеграции с Microsoft Bot Framework</vt:lpstr>
      <vt:lpstr>Что такое AllJoyn?</vt:lpstr>
      <vt:lpstr>IoT Explorer for AllJoyn</vt:lpstr>
      <vt:lpstr>PowerPoint Presentation</vt:lpstr>
      <vt:lpstr>AllJoyn и Windows 10 - новые возможности взаимодейтсвия с IoT-устройствами</vt:lpstr>
      <vt:lpstr>PowerPoint Presentation</vt:lpstr>
      <vt:lpstr>Demo: Managing your smart home from the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Kichinsky</dc:creator>
  <cp:lastModifiedBy>Sergei Grebnov</cp:lastModifiedBy>
  <cp:revision>55</cp:revision>
  <dcterms:created xsi:type="dcterms:W3CDTF">2016-04-14T10:53:52Z</dcterms:created>
  <dcterms:modified xsi:type="dcterms:W3CDTF">2016-05-23T15:58:45Z</dcterms:modified>
</cp:coreProperties>
</file>