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9" r:id="rId5"/>
    <p:sldId id="268" r:id="rId6"/>
    <p:sldId id="262" r:id="rId7"/>
    <p:sldId id="269" r:id="rId8"/>
    <p:sldId id="270" r:id="rId9"/>
    <p:sldId id="271" r:id="rId10"/>
    <p:sldId id="263" r:id="rId11"/>
    <p:sldId id="267" r:id="rId12"/>
    <p:sldId id="264"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90"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3CBF76-175F-4E97-A0C7-9837522447A5}"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7AAAA-0D77-4C73-A059-65CFB0F178AD}" type="slidenum">
              <a:rPr lang="en-US" smtClean="0"/>
              <a:t>‹#›</a:t>
            </a:fld>
            <a:endParaRPr lang="en-US"/>
          </a:p>
        </p:txBody>
      </p:sp>
    </p:spTree>
    <p:extLst>
      <p:ext uri="{BB962C8B-B14F-4D97-AF65-F5344CB8AC3E}">
        <p14:creationId xmlns:p14="http://schemas.microsoft.com/office/powerpoint/2010/main" val="3294406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CBF76-175F-4E97-A0C7-9837522447A5}"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7AAAA-0D77-4C73-A059-65CFB0F178AD}" type="slidenum">
              <a:rPr lang="en-US" smtClean="0"/>
              <a:t>‹#›</a:t>
            </a:fld>
            <a:endParaRPr lang="en-US"/>
          </a:p>
        </p:txBody>
      </p:sp>
    </p:spTree>
    <p:extLst>
      <p:ext uri="{BB962C8B-B14F-4D97-AF65-F5344CB8AC3E}">
        <p14:creationId xmlns:p14="http://schemas.microsoft.com/office/powerpoint/2010/main" val="1728478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CBF76-175F-4E97-A0C7-9837522447A5}"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7AAAA-0D77-4C73-A059-65CFB0F178AD}" type="slidenum">
              <a:rPr lang="en-US" smtClean="0"/>
              <a:t>‹#›</a:t>
            </a:fld>
            <a:endParaRPr lang="en-US"/>
          </a:p>
        </p:txBody>
      </p:sp>
    </p:spTree>
    <p:extLst>
      <p:ext uri="{BB962C8B-B14F-4D97-AF65-F5344CB8AC3E}">
        <p14:creationId xmlns:p14="http://schemas.microsoft.com/office/powerpoint/2010/main" val="207452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CBF76-175F-4E97-A0C7-9837522447A5}"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7AAAA-0D77-4C73-A059-65CFB0F178AD}" type="slidenum">
              <a:rPr lang="en-US" smtClean="0"/>
              <a:t>‹#›</a:t>
            </a:fld>
            <a:endParaRPr lang="en-US"/>
          </a:p>
        </p:txBody>
      </p:sp>
    </p:spTree>
    <p:extLst>
      <p:ext uri="{BB962C8B-B14F-4D97-AF65-F5344CB8AC3E}">
        <p14:creationId xmlns:p14="http://schemas.microsoft.com/office/powerpoint/2010/main" val="2811279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3CBF76-175F-4E97-A0C7-9837522447A5}"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7AAAA-0D77-4C73-A059-65CFB0F178AD}" type="slidenum">
              <a:rPr lang="en-US" smtClean="0"/>
              <a:t>‹#›</a:t>
            </a:fld>
            <a:endParaRPr lang="en-US"/>
          </a:p>
        </p:txBody>
      </p:sp>
    </p:spTree>
    <p:extLst>
      <p:ext uri="{BB962C8B-B14F-4D97-AF65-F5344CB8AC3E}">
        <p14:creationId xmlns:p14="http://schemas.microsoft.com/office/powerpoint/2010/main" val="335063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3CBF76-175F-4E97-A0C7-9837522447A5}"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7AAAA-0D77-4C73-A059-65CFB0F178AD}" type="slidenum">
              <a:rPr lang="en-US" smtClean="0"/>
              <a:t>‹#›</a:t>
            </a:fld>
            <a:endParaRPr lang="en-US"/>
          </a:p>
        </p:txBody>
      </p:sp>
    </p:spTree>
    <p:extLst>
      <p:ext uri="{BB962C8B-B14F-4D97-AF65-F5344CB8AC3E}">
        <p14:creationId xmlns:p14="http://schemas.microsoft.com/office/powerpoint/2010/main" val="408007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3CBF76-175F-4E97-A0C7-9837522447A5}" type="datetimeFigureOut">
              <a:rPr lang="en-US" smtClean="0"/>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7AAAA-0D77-4C73-A059-65CFB0F178AD}" type="slidenum">
              <a:rPr lang="en-US" smtClean="0"/>
              <a:t>‹#›</a:t>
            </a:fld>
            <a:endParaRPr lang="en-US"/>
          </a:p>
        </p:txBody>
      </p:sp>
    </p:spTree>
    <p:extLst>
      <p:ext uri="{BB962C8B-B14F-4D97-AF65-F5344CB8AC3E}">
        <p14:creationId xmlns:p14="http://schemas.microsoft.com/office/powerpoint/2010/main" val="349852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3CBF76-175F-4E97-A0C7-9837522447A5}" type="datetimeFigureOut">
              <a:rPr lang="en-US" smtClean="0"/>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7AAAA-0D77-4C73-A059-65CFB0F178AD}" type="slidenum">
              <a:rPr lang="en-US" smtClean="0"/>
              <a:t>‹#›</a:t>
            </a:fld>
            <a:endParaRPr lang="en-US"/>
          </a:p>
        </p:txBody>
      </p:sp>
    </p:spTree>
    <p:extLst>
      <p:ext uri="{BB962C8B-B14F-4D97-AF65-F5344CB8AC3E}">
        <p14:creationId xmlns:p14="http://schemas.microsoft.com/office/powerpoint/2010/main" val="770044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CBF76-175F-4E97-A0C7-9837522447A5}" type="datetimeFigureOut">
              <a:rPr lang="en-US" smtClean="0"/>
              <a:t>7/28/2022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7AAAA-0D77-4C73-A059-65CFB0F178AD}" type="slidenum">
              <a:rPr lang="en-US" smtClean="0"/>
              <a:t>‹#›</a:t>
            </a:fld>
            <a:endParaRPr lang="en-US"/>
          </a:p>
        </p:txBody>
      </p:sp>
    </p:spTree>
    <p:extLst>
      <p:ext uri="{BB962C8B-B14F-4D97-AF65-F5344CB8AC3E}">
        <p14:creationId xmlns:p14="http://schemas.microsoft.com/office/powerpoint/2010/main" val="1629862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3CBF76-175F-4E97-A0C7-9837522447A5}"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7AAAA-0D77-4C73-A059-65CFB0F178AD}" type="slidenum">
              <a:rPr lang="en-US" smtClean="0"/>
              <a:t>‹#›</a:t>
            </a:fld>
            <a:endParaRPr lang="en-US"/>
          </a:p>
        </p:txBody>
      </p:sp>
    </p:spTree>
    <p:extLst>
      <p:ext uri="{BB962C8B-B14F-4D97-AF65-F5344CB8AC3E}">
        <p14:creationId xmlns:p14="http://schemas.microsoft.com/office/powerpoint/2010/main" val="800135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3CBF76-175F-4E97-A0C7-9837522447A5}"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7AAAA-0D77-4C73-A059-65CFB0F178AD}" type="slidenum">
              <a:rPr lang="en-US" smtClean="0"/>
              <a:t>‹#›</a:t>
            </a:fld>
            <a:endParaRPr lang="en-US"/>
          </a:p>
        </p:txBody>
      </p:sp>
    </p:spTree>
    <p:extLst>
      <p:ext uri="{BB962C8B-B14F-4D97-AF65-F5344CB8AC3E}">
        <p14:creationId xmlns:p14="http://schemas.microsoft.com/office/powerpoint/2010/main" val="2665076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CBF76-175F-4E97-A0C7-9837522447A5}" type="datetimeFigureOut">
              <a:rPr lang="en-US" smtClean="0"/>
              <a:t>7/28/2022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7AAAA-0D77-4C73-A059-65CFB0F178AD}" type="slidenum">
              <a:rPr lang="en-US" smtClean="0"/>
              <a:t>‹#›</a:t>
            </a:fld>
            <a:endParaRPr lang="en-US"/>
          </a:p>
        </p:txBody>
      </p:sp>
    </p:spTree>
    <p:extLst>
      <p:ext uri="{BB962C8B-B14F-4D97-AF65-F5344CB8AC3E}">
        <p14:creationId xmlns:p14="http://schemas.microsoft.com/office/powerpoint/2010/main" val="1113258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image" Target="../media/image31.emf"/><Relationship Id="rId3" Type="http://schemas.openxmlformats.org/officeDocument/2006/relationships/image" Target="../media/image3.emf"/><Relationship Id="rId7" Type="http://schemas.openxmlformats.org/officeDocument/2006/relationships/image" Target="../media/image25.emf"/><Relationship Id="rId12" Type="http://schemas.openxmlformats.org/officeDocument/2006/relationships/image" Target="../media/image30.emf"/><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emf"/><Relationship Id="rId11" Type="http://schemas.openxmlformats.org/officeDocument/2006/relationships/image" Target="../media/image29.emf"/><Relationship Id="rId5" Type="http://schemas.openxmlformats.org/officeDocument/2006/relationships/image" Target="../media/image24.emf"/><Relationship Id="rId10" Type="http://schemas.openxmlformats.org/officeDocument/2006/relationships/image" Target="../media/image28.emf"/><Relationship Id="rId4" Type="http://schemas.openxmlformats.org/officeDocument/2006/relationships/image" Target="../media/image23.emf"/><Relationship Id="rId9" Type="http://schemas.openxmlformats.org/officeDocument/2006/relationships/image" Target="../media/image27.emf"/><Relationship Id="rId14" Type="http://schemas.openxmlformats.org/officeDocument/2006/relationships/image" Target="../media/image3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3.emf"/><Relationship Id="rId18" Type="http://schemas.openxmlformats.org/officeDocument/2006/relationships/image" Target="../media/image18.emf"/><Relationship Id="rId3" Type="http://schemas.openxmlformats.org/officeDocument/2006/relationships/image" Target="../media/image3.emf"/><Relationship Id="rId7" Type="http://schemas.openxmlformats.org/officeDocument/2006/relationships/image" Target="../media/image7.emf"/><Relationship Id="rId12" Type="http://schemas.openxmlformats.org/officeDocument/2006/relationships/image" Target="../media/image12.emf"/><Relationship Id="rId17" Type="http://schemas.openxmlformats.org/officeDocument/2006/relationships/image" Target="../media/image17.emf"/><Relationship Id="rId2" Type="http://schemas.openxmlformats.org/officeDocument/2006/relationships/image" Target="../media/image2.emf"/><Relationship Id="rId16"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6.emf"/><Relationship Id="rId11" Type="http://schemas.openxmlformats.org/officeDocument/2006/relationships/image" Target="../media/image11.emf"/><Relationship Id="rId5" Type="http://schemas.openxmlformats.org/officeDocument/2006/relationships/image" Target="../media/image5.emf"/><Relationship Id="rId15" Type="http://schemas.openxmlformats.org/officeDocument/2006/relationships/image" Target="../media/image15.emf"/><Relationship Id="rId10" Type="http://schemas.openxmlformats.org/officeDocument/2006/relationships/image" Target="../media/image10.emf"/><Relationship Id="rId19" Type="http://schemas.openxmlformats.org/officeDocument/2006/relationships/image" Target="../media/image19.emf"/><Relationship Id="rId4" Type="http://schemas.openxmlformats.org/officeDocument/2006/relationships/image" Target="../media/image4.emf"/><Relationship Id="rId9" Type="http://schemas.openxmlformats.org/officeDocument/2006/relationships/image" Target="../media/image9.emf"/><Relationship Id="rId14" Type="http://schemas.openxmlformats.org/officeDocument/2006/relationships/image" Target="../media/image14.emf"/></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green25/BuildingBridges/blob/main/Student%20Email%20Migration%20Notice.pdf" TargetMode="External"/><Relationship Id="rId2" Type="http://schemas.openxmlformats.org/officeDocument/2006/relationships/hyperlink" Target="https://github.com/sgreen25/BuildingBridges/blob/main/Account%20Expiration%20Notices.pdf" TargetMode="External"/><Relationship Id="rId1" Type="http://schemas.openxmlformats.org/officeDocument/2006/relationships/slideLayout" Target="../slideLayouts/slideLayout5.xml"/><Relationship Id="rId4" Type="http://schemas.openxmlformats.org/officeDocument/2006/relationships/hyperlink" Target="https://github.com/sgreen25/BuildingBridges/blob/main/ImportantChanges.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green25/BuildingBridges/blob/main/des_orgrel.ps1" TargetMode="External"/><Relationship Id="rId2" Type="http://schemas.openxmlformats.org/officeDocument/2006/relationships/hyperlink" Target="https://offic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green25/BuildingBridges/blob/main/source_orgrel.ps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green25/BuildingBridges/blob/main/Steps_Scripts.tx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app.mover.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outerShdw blurRad="38100" dist="38100" dir="2700000" algn="tl">
                    <a:srgbClr val="000000">
                      <a:alpha val="43137"/>
                    </a:srgbClr>
                  </a:outerShdw>
                </a:effectLst>
              </a:rPr>
              <a:t>Office 365 Email Migration and Tenant Merging</a:t>
            </a:r>
          </a:p>
        </p:txBody>
      </p:sp>
      <p:sp>
        <p:nvSpPr>
          <p:cNvPr id="3" name="Subtitle 2"/>
          <p:cNvSpPr>
            <a:spLocks noGrp="1"/>
          </p:cNvSpPr>
          <p:nvPr>
            <p:ph type="subTitle" idx="1"/>
          </p:nvPr>
        </p:nvSpPr>
        <p:spPr/>
        <p:txBody>
          <a:bodyPr/>
          <a:lstStyle/>
          <a:p>
            <a:r>
              <a:rPr lang="en-US" dirty="0" smtClean="0"/>
              <a:t>Brad Christ / Scott Green</a:t>
            </a:r>
            <a:endParaRPr lang="en-US" dirty="0"/>
          </a:p>
        </p:txBody>
      </p:sp>
    </p:spTree>
    <p:extLst>
      <p:ext uri="{BB962C8B-B14F-4D97-AF65-F5344CB8AC3E}">
        <p14:creationId xmlns:p14="http://schemas.microsoft.com/office/powerpoint/2010/main" val="481771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rPr>
              <a:t>User Experiences Post Migration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62075"/>
            <a:ext cx="10515600" cy="4814888"/>
          </a:xfrm>
        </p:spPr>
        <p:txBody>
          <a:bodyPr/>
          <a:lstStyle/>
          <a:p>
            <a:r>
              <a:rPr lang="en-US" dirty="0" smtClean="0"/>
              <a:t>No matter how much you communicate people will get errors from caching and bookmarked pages.  </a:t>
            </a:r>
          </a:p>
          <a:p>
            <a:r>
              <a:rPr lang="en-US" dirty="0" smtClean="0"/>
              <a:t>All users now have a seamless experience regardless of Staff/Student/Faculty</a:t>
            </a:r>
          </a:p>
          <a:p>
            <a:r>
              <a:rPr lang="en-US" dirty="0" smtClean="0"/>
              <a:t>Faculty can now share Teams/OneDrive with the users via the Address Book in Exchange</a:t>
            </a:r>
          </a:p>
          <a:p>
            <a:r>
              <a:rPr lang="en-US" dirty="0" smtClean="0"/>
              <a:t>Security is in a single location</a:t>
            </a:r>
          </a:p>
          <a:p>
            <a:r>
              <a:rPr lang="en-US" dirty="0" smtClean="0"/>
              <a:t>User account flow is simplified to a single line with very few exceptions.</a:t>
            </a:r>
          </a:p>
          <a:p>
            <a:pPr marL="0" indent="0">
              <a:buNone/>
            </a:pPr>
            <a:endParaRPr lang="en-US" dirty="0"/>
          </a:p>
        </p:txBody>
      </p:sp>
    </p:spTree>
    <p:extLst>
      <p:ext uri="{BB962C8B-B14F-4D97-AF65-F5344CB8AC3E}">
        <p14:creationId xmlns:p14="http://schemas.microsoft.com/office/powerpoint/2010/main" val="283230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10032673" y="3207876"/>
            <a:ext cx="1333969" cy="910800"/>
          </a:xfrm>
          <a:prstGeom prst="rect">
            <a:avLst/>
          </a:prstGeom>
        </p:spPr>
      </p:pic>
      <p:pic>
        <p:nvPicPr>
          <p:cNvPr id="16" name="Picture 15"/>
          <p:cNvPicPr>
            <a:picLocks noChangeAspect="1"/>
          </p:cNvPicPr>
          <p:nvPr/>
        </p:nvPicPr>
        <p:blipFill>
          <a:blip r:embed="rId3"/>
          <a:stretch>
            <a:fillRect/>
          </a:stretch>
        </p:blipFill>
        <p:spPr>
          <a:xfrm>
            <a:off x="2794337" y="3402511"/>
            <a:ext cx="1709456" cy="1217700"/>
          </a:xfrm>
          <a:prstGeom prst="rect">
            <a:avLst/>
          </a:prstGeom>
        </p:spPr>
      </p:pic>
      <p:pic>
        <p:nvPicPr>
          <p:cNvPr id="9" name="Picture 8"/>
          <p:cNvPicPr>
            <a:picLocks noChangeAspect="1"/>
          </p:cNvPicPr>
          <p:nvPr/>
        </p:nvPicPr>
        <p:blipFill>
          <a:blip r:embed="rId4"/>
          <a:stretch>
            <a:fillRect/>
          </a:stretch>
        </p:blipFill>
        <p:spPr>
          <a:xfrm>
            <a:off x="5458252" y="3355976"/>
            <a:ext cx="1021750" cy="968354"/>
          </a:xfrm>
          <a:prstGeom prst="rect">
            <a:avLst/>
          </a:prstGeom>
        </p:spPr>
      </p:pic>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rPr>
              <a:t>Post Migration </a:t>
            </a:r>
            <a:r>
              <a:rPr lang="en-US" b="1" dirty="0" smtClean="0">
                <a:effectLst>
                  <a:outerShdw blurRad="38100" dist="38100" dir="2700000" algn="tl">
                    <a:srgbClr val="000000">
                      <a:alpha val="43137"/>
                    </a:srgbClr>
                  </a:outerShdw>
                </a:effectLst>
              </a:rPr>
              <a:t>EWU User Creation Flow</a:t>
            </a:r>
            <a:endParaRPr lang="en-US"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5"/>
          <a:stretch>
            <a:fillRect/>
          </a:stretch>
        </p:blipFill>
        <p:spPr>
          <a:xfrm>
            <a:off x="783291" y="3253616"/>
            <a:ext cx="1047413" cy="1376100"/>
          </a:xfrm>
          <a:prstGeom prst="rect">
            <a:avLst/>
          </a:prstGeom>
        </p:spPr>
      </p:pic>
      <p:pic>
        <p:nvPicPr>
          <p:cNvPr id="8" name="Picture 7"/>
          <p:cNvPicPr>
            <a:picLocks noChangeAspect="1"/>
          </p:cNvPicPr>
          <p:nvPr/>
        </p:nvPicPr>
        <p:blipFill>
          <a:blip r:embed="rId6"/>
          <a:stretch>
            <a:fillRect/>
          </a:stretch>
        </p:blipFill>
        <p:spPr>
          <a:xfrm>
            <a:off x="7750002" y="3410542"/>
            <a:ext cx="1012671" cy="876608"/>
          </a:xfrm>
          <a:prstGeom prst="rect">
            <a:avLst/>
          </a:prstGeom>
        </p:spPr>
      </p:pic>
      <p:pic>
        <p:nvPicPr>
          <p:cNvPr id="10" name="Picture 9"/>
          <p:cNvPicPr>
            <a:picLocks noChangeAspect="1"/>
          </p:cNvPicPr>
          <p:nvPr/>
        </p:nvPicPr>
        <p:blipFill>
          <a:blip r:embed="rId7"/>
          <a:stretch>
            <a:fillRect/>
          </a:stretch>
        </p:blipFill>
        <p:spPr>
          <a:xfrm>
            <a:off x="878371" y="2116955"/>
            <a:ext cx="428626" cy="710394"/>
          </a:xfrm>
          <a:prstGeom prst="rect">
            <a:avLst/>
          </a:prstGeom>
        </p:spPr>
      </p:pic>
      <p:pic>
        <p:nvPicPr>
          <p:cNvPr id="14" name="Picture 13"/>
          <p:cNvPicPr>
            <a:picLocks noChangeAspect="1"/>
          </p:cNvPicPr>
          <p:nvPr/>
        </p:nvPicPr>
        <p:blipFill>
          <a:blip r:embed="rId8"/>
          <a:stretch>
            <a:fillRect/>
          </a:stretch>
        </p:blipFill>
        <p:spPr>
          <a:xfrm>
            <a:off x="7844928" y="3002222"/>
            <a:ext cx="909075" cy="366300"/>
          </a:xfrm>
          <a:prstGeom prst="rect">
            <a:avLst/>
          </a:prstGeom>
        </p:spPr>
      </p:pic>
      <p:pic>
        <p:nvPicPr>
          <p:cNvPr id="17" name="Picture 16"/>
          <p:cNvPicPr>
            <a:picLocks noChangeAspect="1"/>
          </p:cNvPicPr>
          <p:nvPr/>
        </p:nvPicPr>
        <p:blipFill>
          <a:blip r:embed="rId9"/>
          <a:stretch>
            <a:fillRect/>
          </a:stretch>
        </p:blipFill>
        <p:spPr>
          <a:xfrm>
            <a:off x="1479775" y="3520656"/>
            <a:ext cx="1669931" cy="237600"/>
          </a:xfrm>
          <a:prstGeom prst="rect">
            <a:avLst/>
          </a:prstGeom>
        </p:spPr>
      </p:pic>
      <p:pic>
        <p:nvPicPr>
          <p:cNvPr id="18" name="Picture 17"/>
          <p:cNvPicPr>
            <a:picLocks noChangeAspect="1"/>
          </p:cNvPicPr>
          <p:nvPr/>
        </p:nvPicPr>
        <p:blipFill>
          <a:blip r:embed="rId10"/>
          <a:stretch>
            <a:fillRect/>
          </a:stretch>
        </p:blipFill>
        <p:spPr>
          <a:xfrm>
            <a:off x="3968581" y="3564117"/>
            <a:ext cx="1669931" cy="237600"/>
          </a:xfrm>
          <a:prstGeom prst="rect">
            <a:avLst/>
          </a:prstGeom>
        </p:spPr>
      </p:pic>
      <p:pic>
        <p:nvPicPr>
          <p:cNvPr id="19" name="Picture 18"/>
          <p:cNvPicPr>
            <a:picLocks noChangeAspect="1"/>
          </p:cNvPicPr>
          <p:nvPr/>
        </p:nvPicPr>
        <p:blipFill>
          <a:blip r:embed="rId11"/>
          <a:stretch>
            <a:fillRect/>
          </a:stretch>
        </p:blipFill>
        <p:spPr>
          <a:xfrm>
            <a:off x="6382064" y="3544476"/>
            <a:ext cx="1669931" cy="237600"/>
          </a:xfrm>
          <a:prstGeom prst="rect">
            <a:avLst/>
          </a:prstGeom>
        </p:spPr>
      </p:pic>
      <p:pic>
        <p:nvPicPr>
          <p:cNvPr id="23" name="Picture 22"/>
          <p:cNvPicPr>
            <a:picLocks noChangeAspect="1"/>
          </p:cNvPicPr>
          <p:nvPr/>
        </p:nvPicPr>
        <p:blipFill>
          <a:blip r:embed="rId12"/>
          <a:stretch>
            <a:fillRect/>
          </a:stretch>
        </p:blipFill>
        <p:spPr>
          <a:xfrm>
            <a:off x="11062125" y="3465654"/>
            <a:ext cx="177863" cy="138600"/>
          </a:xfrm>
          <a:prstGeom prst="rect">
            <a:avLst/>
          </a:prstGeom>
        </p:spPr>
      </p:pic>
      <p:pic>
        <p:nvPicPr>
          <p:cNvPr id="24" name="Picture 23"/>
          <p:cNvPicPr>
            <a:picLocks noChangeAspect="1"/>
          </p:cNvPicPr>
          <p:nvPr/>
        </p:nvPicPr>
        <p:blipFill>
          <a:blip r:embed="rId13"/>
          <a:stretch>
            <a:fillRect/>
          </a:stretch>
        </p:blipFill>
        <p:spPr>
          <a:xfrm>
            <a:off x="2977184" y="2993482"/>
            <a:ext cx="909075" cy="366300"/>
          </a:xfrm>
          <a:prstGeom prst="rect">
            <a:avLst/>
          </a:prstGeom>
        </p:spPr>
      </p:pic>
      <p:pic>
        <p:nvPicPr>
          <p:cNvPr id="25" name="Picture 24"/>
          <p:cNvPicPr>
            <a:picLocks noChangeAspect="1"/>
          </p:cNvPicPr>
          <p:nvPr/>
        </p:nvPicPr>
        <p:blipFill>
          <a:blip r:embed="rId14"/>
          <a:stretch>
            <a:fillRect/>
          </a:stretch>
        </p:blipFill>
        <p:spPr>
          <a:xfrm>
            <a:off x="5570927" y="2960767"/>
            <a:ext cx="909075" cy="366300"/>
          </a:xfrm>
          <a:prstGeom prst="rect">
            <a:avLst/>
          </a:prstGeom>
        </p:spPr>
      </p:pic>
      <p:sp>
        <p:nvSpPr>
          <p:cNvPr id="32" name="TextBox 31"/>
          <p:cNvSpPr txBox="1"/>
          <p:nvPr/>
        </p:nvSpPr>
        <p:spPr>
          <a:xfrm>
            <a:off x="10107550" y="4135845"/>
            <a:ext cx="1674326" cy="246221"/>
          </a:xfrm>
          <a:prstGeom prst="rect">
            <a:avLst/>
          </a:prstGeom>
          <a:noFill/>
        </p:spPr>
        <p:txBody>
          <a:bodyPr wrap="square" rtlCol="0">
            <a:spAutoFit/>
          </a:bodyPr>
          <a:lstStyle/>
          <a:p>
            <a:r>
              <a:rPr lang="en-US" sz="1000" dirty="0" smtClean="0"/>
              <a:t>Office 365 Ewu.edu</a:t>
            </a:r>
            <a:endParaRPr lang="en-US" sz="1000" dirty="0"/>
          </a:p>
        </p:txBody>
      </p:sp>
      <p:pic>
        <p:nvPicPr>
          <p:cNvPr id="28" name="Picture 27"/>
          <p:cNvPicPr>
            <a:picLocks noChangeAspect="1"/>
          </p:cNvPicPr>
          <p:nvPr/>
        </p:nvPicPr>
        <p:blipFill>
          <a:blip r:embed="rId11"/>
          <a:stretch>
            <a:fillRect/>
          </a:stretch>
        </p:blipFill>
        <p:spPr>
          <a:xfrm>
            <a:off x="8472292" y="3560748"/>
            <a:ext cx="1560381" cy="237600"/>
          </a:xfrm>
          <a:prstGeom prst="rect">
            <a:avLst/>
          </a:prstGeom>
        </p:spPr>
      </p:pic>
    </p:spTree>
    <p:extLst>
      <p:ext uri="{BB962C8B-B14F-4D97-AF65-F5344CB8AC3E}">
        <p14:creationId xmlns:p14="http://schemas.microsoft.com/office/powerpoint/2010/main" val="29625415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33333E-6 L -0.00234 0.15787 " pathEditMode="relative" rAng="0" ptsTypes="AA">
                                      <p:cBhvr>
                                        <p:cTn id="6" dur="2000" fill="hold"/>
                                        <p:tgtEl>
                                          <p:spTgt spid="10"/>
                                        </p:tgtEl>
                                        <p:attrNameLst>
                                          <p:attrName>ppt_x</p:attrName>
                                          <p:attrName>ppt_y</p:attrName>
                                        </p:attrNameLst>
                                      </p:cBhvr>
                                      <p:rCtr x="-117" y="7894"/>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0234 0.15786 L 0.2 0.15647 L 0.39688 0.16064 L 0.58985 0.16897 L 0.78829 0.16758 " pathEditMode="relative" ptsTypes="AAAAA">
                                      <p:cBhvr>
                                        <p:cTn id="10" dur="2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rPr>
              <a:t>Lessons Learned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514475"/>
            <a:ext cx="10515600" cy="4662488"/>
          </a:xfrm>
        </p:spPr>
        <p:txBody>
          <a:bodyPr>
            <a:normAutofit/>
          </a:bodyPr>
          <a:lstStyle/>
          <a:p>
            <a:r>
              <a:rPr lang="en-US" sz="2400" dirty="0" smtClean="0"/>
              <a:t>Have a plan. </a:t>
            </a:r>
          </a:p>
          <a:p>
            <a:r>
              <a:rPr lang="en-US" sz="2400" dirty="0" smtClean="0"/>
              <a:t>Map out how your existing processes work (Onboarding Students/Staff)</a:t>
            </a:r>
          </a:p>
          <a:p>
            <a:r>
              <a:rPr lang="en-US" sz="2400" dirty="0" smtClean="0"/>
              <a:t>Communicate the coming change to internal support users, and students as early as possible</a:t>
            </a:r>
          </a:p>
          <a:p>
            <a:r>
              <a:rPr lang="en-US" sz="2400" dirty="0" smtClean="0"/>
              <a:t>It’s a slow process</a:t>
            </a:r>
          </a:p>
          <a:p>
            <a:r>
              <a:rPr lang="en-US" sz="2400" dirty="0" smtClean="0"/>
              <a:t>Find all of the applications you’ll need to update email addresses in manually and work with the stakeholders and vendors to create import files.  It’s much easier to do mass changes this way.</a:t>
            </a:r>
          </a:p>
          <a:p>
            <a:r>
              <a:rPr lang="en-US" sz="2400" dirty="0" smtClean="0"/>
              <a:t>Accept the fact that no matter how well, or how often you communicate people will not pay attention.  Work with your support staff front line to create a unified response to those users.  </a:t>
            </a:r>
            <a:endParaRPr lang="en-US" sz="2400" dirty="0"/>
          </a:p>
        </p:txBody>
      </p:sp>
    </p:spTree>
    <p:extLst>
      <p:ext uri="{BB962C8B-B14F-4D97-AF65-F5344CB8AC3E}">
        <p14:creationId xmlns:p14="http://schemas.microsoft.com/office/powerpoint/2010/main" val="3305292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59757" y="2450518"/>
            <a:ext cx="10515600" cy="1230312"/>
          </a:xfrm>
        </p:spPr>
        <p:txBody>
          <a:bodyPr>
            <a:normAutofit fontScale="90000"/>
          </a:bodyPr>
          <a:lstStyle/>
          <a:p>
            <a:pPr algn="ctr"/>
            <a:r>
              <a:rPr lang="en-US" dirty="0" smtClean="0"/>
              <a:t>Questions?</a:t>
            </a:r>
            <a:br>
              <a:rPr lang="en-US" dirty="0" smtClean="0"/>
            </a:br>
            <a:r>
              <a:rPr lang="en-US" dirty="0" smtClean="0"/>
              <a:t>Comments?</a:t>
            </a:r>
            <a:br>
              <a:rPr lang="en-US" dirty="0" smtClean="0"/>
            </a:br>
            <a:r>
              <a:rPr lang="en-US" dirty="0" smtClean="0"/>
              <a:t>Complaints?</a:t>
            </a:r>
            <a:endParaRPr lang="en-US" dirty="0"/>
          </a:p>
        </p:txBody>
      </p:sp>
    </p:spTree>
    <p:extLst>
      <p:ext uri="{BB962C8B-B14F-4D97-AF65-F5344CB8AC3E}">
        <p14:creationId xmlns:p14="http://schemas.microsoft.com/office/powerpoint/2010/main" val="3985067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Problems of having two Office 365 tenants</a:t>
            </a:r>
            <a:endParaRPr lang="en-US" dirty="0"/>
          </a:p>
        </p:txBody>
      </p:sp>
      <p:sp>
        <p:nvSpPr>
          <p:cNvPr id="3" name="Content Placeholder 2"/>
          <p:cNvSpPr>
            <a:spLocks noGrp="1"/>
          </p:cNvSpPr>
          <p:nvPr>
            <p:ph idx="1"/>
          </p:nvPr>
        </p:nvSpPr>
        <p:spPr/>
        <p:txBody>
          <a:bodyPr/>
          <a:lstStyle/>
          <a:p>
            <a:r>
              <a:rPr lang="en-US" dirty="0" smtClean="0"/>
              <a:t>Different user experiences for Students / Staff</a:t>
            </a:r>
          </a:p>
          <a:p>
            <a:r>
              <a:rPr lang="en-US" dirty="0" smtClean="0"/>
              <a:t>Administrative efforts for retention policies, phishing, maintenance, and troubleshooting are all doubled</a:t>
            </a:r>
          </a:p>
          <a:p>
            <a:r>
              <a:rPr lang="en-US" dirty="0" smtClean="0"/>
              <a:t>Collaborative learning is difficult.  Document sharing/Teams/SharePoint are all separated</a:t>
            </a:r>
          </a:p>
          <a:p>
            <a:r>
              <a:rPr lang="en-US" dirty="0" smtClean="0"/>
              <a:t>Federated login (SSO) is only available at a single tenant without separate IDPs</a:t>
            </a:r>
          </a:p>
          <a:p>
            <a:r>
              <a:rPr lang="en-US" dirty="0" smtClean="0"/>
              <a:t>Managing and maintaining “Alumni” accounts for life creates an ever expanding user base.  We aren’t Google/Microsoft.</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069933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8341561" y="5378870"/>
            <a:ext cx="1012671" cy="876608"/>
          </a:xfrm>
          <a:prstGeom prst="rect">
            <a:avLst/>
          </a:prstGeom>
        </p:spPr>
      </p:pic>
      <p:pic>
        <p:nvPicPr>
          <p:cNvPr id="24" name="Picture 23"/>
          <p:cNvPicPr>
            <a:picLocks noChangeAspect="1"/>
          </p:cNvPicPr>
          <p:nvPr/>
        </p:nvPicPr>
        <p:blipFill>
          <a:blip r:embed="rId3"/>
          <a:stretch>
            <a:fillRect/>
          </a:stretch>
        </p:blipFill>
        <p:spPr>
          <a:xfrm>
            <a:off x="4998490" y="3394548"/>
            <a:ext cx="1709456" cy="1217700"/>
          </a:xfrm>
          <a:prstGeom prst="rect">
            <a:avLst/>
          </a:prstGeom>
        </p:spPr>
      </p:pic>
      <p:pic>
        <p:nvPicPr>
          <p:cNvPr id="16" name="Picture 15"/>
          <p:cNvPicPr>
            <a:picLocks noChangeAspect="1"/>
          </p:cNvPicPr>
          <p:nvPr/>
        </p:nvPicPr>
        <p:blipFill>
          <a:blip r:embed="rId4"/>
          <a:stretch>
            <a:fillRect/>
          </a:stretch>
        </p:blipFill>
        <p:spPr>
          <a:xfrm>
            <a:off x="5177060" y="5205997"/>
            <a:ext cx="1141448" cy="1081797"/>
          </a:xfrm>
          <a:prstGeom prst="rect">
            <a:avLst/>
          </a:prstGeom>
        </p:spPr>
      </p:pic>
      <p:pic>
        <p:nvPicPr>
          <p:cNvPr id="38" name="Content Placeholder 37"/>
          <p:cNvPicPr>
            <a:picLocks noGrp="1" noChangeAspect="1"/>
          </p:cNvPicPr>
          <p:nvPr>
            <p:ph idx="1"/>
          </p:nvPr>
        </p:nvPicPr>
        <p:blipFill>
          <a:blip r:embed="rId5"/>
          <a:stretch>
            <a:fillRect/>
          </a:stretch>
        </p:blipFill>
        <p:spPr>
          <a:xfrm>
            <a:off x="5450370" y="1693974"/>
            <a:ext cx="1047413" cy="1308305"/>
          </a:xfrm>
          <a:prstGeom prst="rect">
            <a:avLst/>
          </a:prstGeom>
        </p:spPr>
      </p:pic>
      <p:pic>
        <p:nvPicPr>
          <p:cNvPr id="29" name="Picture 28"/>
          <p:cNvPicPr>
            <a:picLocks noChangeAspect="1"/>
          </p:cNvPicPr>
          <p:nvPr/>
        </p:nvPicPr>
        <p:blipFill>
          <a:blip r:embed="rId6"/>
          <a:stretch>
            <a:fillRect/>
          </a:stretch>
        </p:blipFill>
        <p:spPr>
          <a:xfrm rot="5400000">
            <a:off x="5095501" y="4340568"/>
            <a:ext cx="1084395" cy="374656"/>
          </a:xfrm>
          <a:prstGeom prst="rect">
            <a:avLst/>
          </a:prstGeom>
        </p:spPr>
      </p:pic>
      <p:sp>
        <p:nvSpPr>
          <p:cNvPr id="11" name="Title 10"/>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rPr>
              <a:t>Pre-Migration </a:t>
            </a:r>
            <a:r>
              <a:rPr lang="en-US" b="1" dirty="0" smtClean="0">
                <a:effectLst>
                  <a:outerShdw blurRad="38100" dist="38100" dir="2700000" algn="tl">
                    <a:srgbClr val="000000">
                      <a:alpha val="43137"/>
                    </a:srgbClr>
                  </a:outerShdw>
                </a:effectLst>
              </a:rPr>
              <a:t>EWU User Creation Flow</a:t>
            </a:r>
            <a:endParaRPr lang="en-US" b="1" dirty="0">
              <a:effectLst>
                <a:outerShdw blurRad="38100" dist="38100" dir="2700000" algn="tl">
                  <a:srgbClr val="000000">
                    <a:alpha val="43137"/>
                  </a:srgbClr>
                </a:outerShdw>
              </a:effectLst>
            </a:endParaRPr>
          </a:p>
        </p:txBody>
      </p:sp>
      <p:pic>
        <p:nvPicPr>
          <p:cNvPr id="15" name="Picture 14"/>
          <p:cNvPicPr>
            <a:picLocks noChangeAspect="1"/>
          </p:cNvPicPr>
          <p:nvPr/>
        </p:nvPicPr>
        <p:blipFill>
          <a:blip r:embed="rId7"/>
          <a:stretch>
            <a:fillRect/>
          </a:stretch>
        </p:blipFill>
        <p:spPr>
          <a:xfrm>
            <a:off x="4195181" y="1737957"/>
            <a:ext cx="296438" cy="584100"/>
          </a:xfrm>
          <a:prstGeom prst="rect">
            <a:avLst/>
          </a:prstGeom>
        </p:spPr>
      </p:pic>
      <p:pic>
        <p:nvPicPr>
          <p:cNvPr id="19" name="Picture 18"/>
          <p:cNvPicPr>
            <a:picLocks noChangeAspect="1"/>
          </p:cNvPicPr>
          <p:nvPr/>
        </p:nvPicPr>
        <p:blipFill>
          <a:blip r:embed="rId8"/>
          <a:stretch>
            <a:fillRect/>
          </a:stretch>
        </p:blipFill>
        <p:spPr>
          <a:xfrm>
            <a:off x="7559487" y="3080172"/>
            <a:ext cx="1794745" cy="1225406"/>
          </a:xfrm>
          <a:prstGeom prst="rect">
            <a:avLst/>
          </a:prstGeom>
        </p:spPr>
      </p:pic>
      <p:pic>
        <p:nvPicPr>
          <p:cNvPr id="18" name="Picture 17"/>
          <p:cNvPicPr>
            <a:picLocks noChangeAspect="1"/>
          </p:cNvPicPr>
          <p:nvPr/>
        </p:nvPicPr>
        <p:blipFill>
          <a:blip r:embed="rId9"/>
          <a:stretch>
            <a:fillRect/>
          </a:stretch>
        </p:blipFill>
        <p:spPr>
          <a:xfrm>
            <a:off x="5852154" y="5356502"/>
            <a:ext cx="390807" cy="537241"/>
          </a:xfrm>
          <a:prstGeom prst="rect">
            <a:avLst/>
          </a:prstGeom>
        </p:spPr>
      </p:pic>
      <p:pic>
        <p:nvPicPr>
          <p:cNvPr id="21" name="Picture 20"/>
          <p:cNvPicPr>
            <a:picLocks noChangeAspect="1"/>
          </p:cNvPicPr>
          <p:nvPr/>
        </p:nvPicPr>
        <p:blipFill>
          <a:blip r:embed="rId10"/>
          <a:stretch>
            <a:fillRect/>
          </a:stretch>
        </p:blipFill>
        <p:spPr>
          <a:xfrm>
            <a:off x="1629263" y="3127270"/>
            <a:ext cx="1656784" cy="1131210"/>
          </a:xfrm>
          <a:prstGeom prst="rect">
            <a:avLst/>
          </a:prstGeom>
        </p:spPr>
      </p:pic>
      <p:pic>
        <p:nvPicPr>
          <p:cNvPr id="20" name="Picture 19"/>
          <p:cNvPicPr>
            <a:picLocks noChangeAspect="1"/>
          </p:cNvPicPr>
          <p:nvPr/>
        </p:nvPicPr>
        <p:blipFill>
          <a:blip r:embed="rId11"/>
          <a:stretch>
            <a:fillRect/>
          </a:stretch>
        </p:blipFill>
        <p:spPr>
          <a:xfrm>
            <a:off x="1905401" y="5070094"/>
            <a:ext cx="928838" cy="1217700"/>
          </a:xfrm>
          <a:prstGeom prst="rect">
            <a:avLst/>
          </a:prstGeom>
        </p:spPr>
      </p:pic>
      <p:pic>
        <p:nvPicPr>
          <p:cNvPr id="23" name="Picture 22"/>
          <p:cNvPicPr>
            <a:picLocks noChangeAspect="1"/>
          </p:cNvPicPr>
          <p:nvPr/>
        </p:nvPicPr>
        <p:blipFill>
          <a:blip r:embed="rId12"/>
          <a:stretch>
            <a:fillRect/>
          </a:stretch>
        </p:blipFill>
        <p:spPr>
          <a:xfrm>
            <a:off x="1829854" y="5070094"/>
            <a:ext cx="355725" cy="584100"/>
          </a:xfrm>
          <a:prstGeom prst="rect">
            <a:avLst/>
          </a:prstGeom>
        </p:spPr>
      </p:pic>
      <p:pic>
        <p:nvPicPr>
          <p:cNvPr id="25" name="Picture 24"/>
          <p:cNvPicPr>
            <a:picLocks noChangeAspect="1"/>
          </p:cNvPicPr>
          <p:nvPr/>
        </p:nvPicPr>
        <p:blipFill>
          <a:blip r:embed="rId13"/>
          <a:stretch>
            <a:fillRect/>
          </a:stretch>
        </p:blipFill>
        <p:spPr>
          <a:xfrm>
            <a:off x="9289879" y="4411595"/>
            <a:ext cx="1190679" cy="416328"/>
          </a:xfrm>
          <a:prstGeom prst="rect">
            <a:avLst/>
          </a:prstGeom>
        </p:spPr>
      </p:pic>
      <p:pic>
        <p:nvPicPr>
          <p:cNvPr id="26" name="Picture 25"/>
          <p:cNvPicPr>
            <a:picLocks noChangeAspect="1"/>
          </p:cNvPicPr>
          <p:nvPr/>
        </p:nvPicPr>
        <p:blipFill>
          <a:blip r:embed="rId14"/>
          <a:stretch>
            <a:fillRect/>
          </a:stretch>
        </p:blipFill>
        <p:spPr>
          <a:xfrm>
            <a:off x="3754086" y="4584830"/>
            <a:ext cx="711450" cy="346500"/>
          </a:xfrm>
          <a:prstGeom prst="rect">
            <a:avLst/>
          </a:prstGeom>
        </p:spPr>
      </p:pic>
      <p:pic>
        <p:nvPicPr>
          <p:cNvPr id="27" name="Picture 26"/>
          <p:cNvPicPr>
            <a:picLocks noChangeAspect="1"/>
          </p:cNvPicPr>
          <p:nvPr/>
        </p:nvPicPr>
        <p:blipFill>
          <a:blip r:embed="rId15"/>
          <a:stretch>
            <a:fillRect/>
          </a:stretch>
        </p:blipFill>
        <p:spPr>
          <a:xfrm>
            <a:off x="2148915" y="4304001"/>
            <a:ext cx="1185750" cy="346500"/>
          </a:xfrm>
          <a:prstGeom prst="rect">
            <a:avLst/>
          </a:prstGeom>
        </p:spPr>
      </p:pic>
      <p:pic>
        <p:nvPicPr>
          <p:cNvPr id="28" name="Picture 27"/>
          <p:cNvPicPr>
            <a:picLocks noChangeAspect="1"/>
          </p:cNvPicPr>
          <p:nvPr/>
        </p:nvPicPr>
        <p:blipFill>
          <a:blip r:embed="rId6"/>
          <a:stretch>
            <a:fillRect/>
          </a:stretch>
        </p:blipFill>
        <p:spPr>
          <a:xfrm rot="5400000">
            <a:off x="5229163" y="2695678"/>
            <a:ext cx="817071" cy="374656"/>
          </a:xfrm>
          <a:prstGeom prst="rect">
            <a:avLst/>
          </a:prstGeom>
        </p:spPr>
      </p:pic>
      <p:pic>
        <p:nvPicPr>
          <p:cNvPr id="30" name="Picture 29"/>
          <p:cNvPicPr>
            <a:picLocks noChangeAspect="1"/>
          </p:cNvPicPr>
          <p:nvPr/>
        </p:nvPicPr>
        <p:blipFill>
          <a:blip r:embed="rId6"/>
          <a:stretch>
            <a:fillRect/>
          </a:stretch>
        </p:blipFill>
        <p:spPr>
          <a:xfrm rot="10800000">
            <a:off x="6242961" y="5372239"/>
            <a:ext cx="2146658" cy="374656"/>
          </a:xfrm>
          <a:prstGeom prst="rect">
            <a:avLst/>
          </a:prstGeom>
        </p:spPr>
      </p:pic>
      <p:pic>
        <p:nvPicPr>
          <p:cNvPr id="31" name="Picture 30"/>
          <p:cNvPicPr>
            <a:picLocks noChangeAspect="1"/>
          </p:cNvPicPr>
          <p:nvPr/>
        </p:nvPicPr>
        <p:blipFill>
          <a:blip r:embed="rId6"/>
          <a:stretch>
            <a:fillRect/>
          </a:stretch>
        </p:blipFill>
        <p:spPr>
          <a:xfrm rot="5400000">
            <a:off x="8617285" y="4397502"/>
            <a:ext cx="970532" cy="374656"/>
          </a:xfrm>
          <a:prstGeom prst="rect">
            <a:avLst/>
          </a:prstGeom>
        </p:spPr>
      </p:pic>
      <p:pic>
        <p:nvPicPr>
          <p:cNvPr id="34" name="Picture 33"/>
          <p:cNvPicPr>
            <a:picLocks noChangeAspect="1"/>
          </p:cNvPicPr>
          <p:nvPr/>
        </p:nvPicPr>
        <p:blipFill>
          <a:blip r:embed="rId16"/>
          <a:stretch>
            <a:fillRect/>
          </a:stretch>
        </p:blipFill>
        <p:spPr>
          <a:xfrm rot="18839433">
            <a:off x="3004527" y="4025494"/>
            <a:ext cx="1828031" cy="772200"/>
          </a:xfrm>
          <a:prstGeom prst="rect">
            <a:avLst/>
          </a:prstGeom>
        </p:spPr>
      </p:pic>
      <p:pic>
        <p:nvPicPr>
          <p:cNvPr id="36" name="Picture 35"/>
          <p:cNvPicPr>
            <a:picLocks noChangeAspect="1"/>
          </p:cNvPicPr>
          <p:nvPr/>
        </p:nvPicPr>
        <p:blipFill>
          <a:blip r:embed="rId17"/>
          <a:stretch>
            <a:fillRect/>
          </a:stretch>
        </p:blipFill>
        <p:spPr>
          <a:xfrm rot="10800000">
            <a:off x="1879259" y="4202144"/>
            <a:ext cx="256913" cy="835229"/>
          </a:xfrm>
          <a:prstGeom prst="rect">
            <a:avLst/>
          </a:prstGeom>
        </p:spPr>
      </p:pic>
      <p:pic>
        <p:nvPicPr>
          <p:cNvPr id="40" name="Picture 39"/>
          <p:cNvPicPr>
            <a:picLocks noChangeAspect="1"/>
          </p:cNvPicPr>
          <p:nvPr/>
        </p:nvPicPr>
        <p:blipFill>
          <a:blip r:embed="rId18"/>
          <a:stretch>
            <a:fillRect/>
          </a:stretch>
        </p:blipFill>
        <p:spPr>
          <a:xfrm>
            <a:off x="9102551" y="3652190"/>
            <a:ext cx="177863" cy="138600"/>
          </a:xfrm>
          <a:prstGeom prst="rect">
            <a:avLst/>
          </a:prstGeom>
          <a:solidFill>
            <a:srgbClr val="FF0000"/>
          </a:solidFill>
        </p:spPr>
      </p:pic>
      <p:pic>
        <p:nvPicPr>
          <p:cNvPr id="22" name="Picture 21"/>
          <p:cNvPicPr>
            <a:picLocks noChangeAspect="1"/>
          </p:cNvPicPr>
          <p:nvPr/>
        </p:nvPicPr>
        <p:blipFill>
          <a:blip r:embed="rId19"/>
          <a:stretch>
            <a:fillRect/>
          </a:stretch>
        </p:blipFill>
        <p:spPr>
          <a:xfrm>
            <a:off x="5392059" y="3301191"/>
            <a:ext cx="355725" cy="584100"/>
          </a:xfrm>
          <a:prstGeom prst="rect">
            <a:avLst/>
          </a:prstGeom>
        </p:spPr>
      </p:pic>
    </p:spTree>
    <p:extLst>
      <p:ext uri="{BB962C8B-B14F-4D97-AF65-F5344CB8AC3E}">
        <p14:creationId xmlns:p14="http://schemas.microsoft.com/office/powerpoint/2010/main" val="14334026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4.81481E-6 L 0.12057 -0.00092 " pathEditMode="relative" rAng="0" ptsTypes="AA">
                                      <p:cBhvr>
                                        <p:cTn id="10" dur="2000" fill="hold"/>
                                        <p:tgtEl>
                                          <p:spTgt spid="15"/>
                                        </p:tgtEl>
                                        <p:attrNameLst>
                                          <p:attrName>ppt_x</p:attrName>
                                          <p:attrName>ppt_y</p:attrName>
                                        </p:attrNameLst>
                                      </p:cBhvr>
                                      <p:rCtr x="6029" y="-46"/>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12057 -0.00092 L 0.12005 0.22246 " pathEditMode="relative" rAng="0" ptsTypes="AA">
                                      <p:cBhvr>
                                        <p:cTn id="22" dur="2000" fill="hold"/>
                                        <p:tgtEl>
                                          <p:spTgt spid="15"/>
                                        </p:tgtEl>
                                        <p:attrNameLst>
                                          <p:attrName>ppt_x</p:attrName>
                                          <p:attrName>ppt_y</p:attrName>
                                        </p:attrNameLst>
                                      </p:cBhvr>
                                      <p:rCtr x="-26" y="11157"/>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0.12005 0.22246 L 0.12122 0.49514 " pathEditMode="relative" rAng="0" ptsTypes="AA">
                                      <p:cBhvr>
                                        <p:cTn id="32" dur="2000" fill="hold"/>
                                        <p:tgtEl>
                                          <p:spTgt spid="15"/>
                                        </p:tgtEl>
                                        <p:attrNameLst>
                                          <p:attrName>ppt_x</p:attrName>
                                          <p:attrName>ppt_y</p:attrName>
                                        </p:attrNameLst>
                                      </p:cBhvr>
                                      <p:rCtr x="52" y="13634"/>
                                    </p:animMotion>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0 0 L 0.25 0 E" pathEditMode="relative" ptsTypes="">
                                      <p:cBhvr>
                                        <p:cTn id="52" dur="2000" fill="hold"/>
                                        <p:tgtEl>
                                          <p:spTgt spid="18"/>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64" presetClass="path" presetSubtype="0" accel="50000" decel="50000" fill="hold" nodeType="clickEffect">
                                  <p:stCondLst>
                                    <p:cond delay="0"/>
                                  </p:stCondLst>
                                  <p:childTnLst>
                                    <p:animMotion origin="layout" path="M 0.25 1.11111E-6 L 0.24961 -0.30023 " pathEditMode="relative" rAng="0" ptsTypes="AA">
                                      <p:cBhvr>
                                        <p:cTn id="64" dur="2000" fill="hold"/>
                                        <p:tgtEl>
                                          <p:spTgt spid="18"/>
                                        </p:tgtEl>
                                        <p:attrNameLst>
                                          <p:attrName>ppt_x</p:attrName>
                                          <p:attrName>ppt_y</p:attrName>
                                        </p:attrNameLst>
                                      </p:cBhvr>
                                      <p:rCtr x="-26" y="-15023"/>
                                    </p:animMotion>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nodeType="clickEffect">
                                  <p:stCondLst>
                                    <p:cond delay="0"/>
                                  </p:stCondLst>
                                  <p:childTnLst>
                                    <p:animMotion origin="layout" path="M -1.04167E-6 -2.59259E-6 L -0.29062 0.26019 " pathEditMode="relative" rAng="0" ptsTypes="AA">
                                      <p:cBhvr>
                                        <p:cTn id="84" dur="2000" fill="hold"/>
                                        <p:tgtEl>
                                          <p:spTgt spid="22"/>
                                        </p:tgtEl>
                                        <p:attrNameLst>
                                          <p:attrName>ppt_x</p:attrName>
                                          <p:attrName>ppt_y</p:attrName>
                                        </p:attrNameLst>
                                      </p:cBhvr>
                                      <p:rCtr x="-14531" y="13009"/>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64" presetClass="path" presetSubtype="0" accel="50000" decel="50000" fill="hold" nodeType="clickEffect">
                                  <p:stCondLst>
                                    <p:cond delay="0"/>
                                  </p:stCondLst>
                                  <p:childTnLst>
                                    <p:animMotion origin="layout" path="M -3.54167E-6 -4.44444E-6 L 0.00026 -0.27083 " pathEditMode="relative" rAng="0" ptsTypes="AA">
                                      <p:cBhvr>
                                        <p:cTn id="100" dur="2000" fill="hold"/>
                                        <p:tgtEl>
                                          <p:spTgt spid="23"/>
                                        </p:tgtEl>
                                        <p:attrNameLst>
                                          <p:attrName>ppt_x</p:attrName>
                                          <p:attrName>ppt_y</p:attrName>
                                        </p:attrNameLst>
                                      </p:cBhvr>
                                      <p:rCtr x="13" y="-13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rPr>
              <a:t>Internal Planning and Communication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438275"/>
            <a:ext cx="10515600" cy="4738688"/>
          </a:xfrm>
        </p:spPr>
        <p:txBody>
          <a:bodyPr>
            <a:normAutofit/>
          </a:bodyPr>
          <a:lstStyle/>
          <a:p>
            <a:r>
              <a:rPr lang="en-US" sz="2000" dirty="0" smtClean="0"/>
              <a:t>Vendor migration is possible, but at a high cost in large tenant situation</a:t>
            </a:r>
          </a:p>
          <a:p>
            <a:r>
              <a:rPr lang="en-US" sz="2000" dirty="0" smtClean="0"/>
              <a:t>Communication is a key component to success.  Ensure that all departments are aware and gather information on how they use email addresses</a:t>
            </a:r>
          </a:p>
          <a:p>
            <a:r>
              <a:rPr lang="en-US" sz="2000" dirty="0" smtClean="0"/>
              <a:t>Decide what you want to move this goes for accounts (Alumni, Current students only) and content (OneDrive/Email/) and length of time.  </a:t>
            </a:r>
          </a:p>
          <a:p>
            <a:r>
              <a:rPr lang="en-US" sz="2000" dirty="0" smtClean="0"/>
              <a:t>This process is not a short one, build your timelines accordingly.  Set expectations with your school about the length.  Once the timeline is set make sure to keep with your dates.  </a:t>
            </a:r>
          </a:p>
          <a:p>
            <a:r>
              <a:rPr lang="en-US" sz="2000" dirty="0" smtClean="0"/>
              <a:t>Decide when you want to begin creating accounts only using the new process.</a:t>
            </a:r>
          </a:p>
          <a:p>
            <a:r>
              <a:rPr lang="en-US" sz="2000" dirty="0" smtClean="0"/>
              <a:t>The basic outline of our process was 6 steps</a:t>
            </a:r>
          </a:p>
          <a:p>
            <a:endParaRPr lang="en-US" sz="2000" dirty="0"/>
          </a:p>
        </p:txBody>
      </p:sp>
      <p:pic>
        <p:nvPicPr>
          <p:cNvPr id="4" name="Picture 3"/>
          <p:cNvPicPr>
            <a:picLocks noChangeAspect="1"/>
          </p:cNvPicPr>
          <p:nvPr/>
        </p:nvPicPr>
        <p:blipFill>
          <a:blip r:embed="rId2"/>
          <a:stretch>
            <a:fillRect/>
          </a:stretch>
        </p:blipFill>
        <p:spPr>
          <a:xfrm>
            <a:off x="1790700" y="4705350"/>
            <a:ext cx="7372350" cy="1295400"/>
          </a:xfrm>
          <a:prstGeom prst="rect">
            <a:avLst/>
          </a:prstGeom>
        </p:spPr>
      </p:pic>
    </p:spTree>
    <p:extLst>
      <p:ext uri="{BB962C8B-B14F-4D97-AF65-F5344CB8AC3E}">
        <p14:creationId xmlns:p14="http://schemas.microsoft.com/office/powerpoint/2010/main" val="3045082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863600"/>
          </a:xfrm>
        </p:spPr>
        <p:txBody>
          <a:bodyPr/>
          <a:lstStyle/>
          <a:p>
            <a:pPr algn="ctr"/>
            <a:r>
              <a:rPr lang="en-US" b="1" dirty="0" smtClean="0">
                <a:effectLst>
                  <a:outerShdw blurRad="38100" dist="38100" dir="2700000" algn="tl">
                    <a:srgbClr val="000000">
                      <a:alpha val="43137"/>
                    </a:srgbClr>
                  </a:outerShdw>
                </a:effectLst>
              </a:rPr>
              <a:t>Student Communications</a:t>
            </a:r>
            <a:endParaRPr lang="en-US" b="1"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839788" y="1362075"/>
            <a:ext cx="5157787" cy="514350"/>
          </a:xfrm>
        </p:spPr>
        <p:txBody>
          <a:bodyPr/>
          <a:lstStyle/>
          <a:p>
            <a:pPr algn="ctr"/>
            <a:r>
              <a:rPr lang="en-US" dirty="0" smtClean="0"/>
              <a:t>Alumni Expiring Accounts</a:t>
            </a:r>
            <a:endParaRPr lang="en-US" dirty="0"/>
          </a:p>
        </p:txBody>
      </p:sp>
      <p:sp>
        <p:nvSpPr>
          <p:cNvPr id="4" name="Content Placeholder 3"/>
          <p:cNvSpPr>
            <a:spLocks noGrp="1"/>
          </p:cNvSpPr>
          <p:nvPr>
            <p:ph sz="half" idx="2"/>
          </p:nvPr>
        </p:nvSpPr>
        <p:spPr>
          <a:xfrm>
            <a:off x="839788" y="2009774"/>
            <a:ext cx="5157787" cy="4179889"/>
          </a:xfrm>
        </p:spPr>
        <p:txBody>
          <a:bodyPr/>
          <a:lstStyle/>
          <a:p>
            <a:r>
              <a:rPr lang="en-US" dirty="0" smtClean="0"/>
              <a:t>1 year (initial)</a:t>
            </a:r>
          </a:p>
          <a:p>
            <a:r>
              <a:rPr lang="en-US" dirty="0" smtClean="0"/>
              <a:t>6 month secondary</a:t>
            </a:r>
          </a:p>
          <a:p>
            <a:r>
              <a:rPr lang="en-US" dirty="0" smtClean="0"/>
              <a:t>30 day expiration warning</a:t>
            </a:r>
          </a:p>
          <a:p>
            <a:r>
              <a:rPr lang="en-US" dirty="0" smtClean="0"/>
              <a:t>1 week expiration warning</a:t>
            </a:r>
          </a:p>
          <a:p>
            <a:r>
              <a:rPr lang="en-US" dirty="0" smtClean="0"/>
              <a:t>1 day expiration notice</a:t>
            </a:r>
          </a:p>
          <a:p>
            <a:r>
              <a:rPr lang="en-US" dirty="0" smtClean="0">
                <a:hlinkClick r:id="rId2"/>
              </a:rPr>
              <a:t>Examples</a:t>
            </a:r>
            <a:endParaRPr lang="en-US" dirty="0"/>
          </a:p>
        </p:txBody>
      </p:sp>
      <p:sp>
        <p:nvSpPr>
          <p:cNvPr id="5" name="Text Placeholder 4"/>
          <p:cNvSpPr>
            <a:spLocks noGrp="1"/>
          </p:cNvSpPr>
          <p:nvPr>
            <p:ph type="body" sz="quarter" idx="3"/>
          </p:nvPr>
        </p:nvSpPr>
        <p:spPr>
          <a:xfrm>
            <a:off x="6172200" y="1362075"/>
            <a:ext cx="5183188" cy="514350"/>
          </a:xfrm>
        </p:spPr>
        <p:txBody>
          <a:bodyPr/>
          <a:lstStyle/>
          <a:p>
            <a:pPr algn="ctr"/>
            <a:r>
              <a:rPr lang="en-US" dirty="0" smtClean="0"/>
              <a:t>Migrating Students</a:t>
            </a:r>
            <a:endParaRPr lang="en-US" dirty="0"/>
          </a:p>
        </p:txBody>
      </p:sp>
      <p:sp>
        <p:nvSpPr>
          <p:cNvPr id="6" name="Content Placeholder 5"/>
          <p:cNvSpPr>
            <a:spLocks noGrp="1"/>
          </p:cNvSpPr>
          <p:nvPr>
            <p:ph sz="quarter" idx="4"/>
          </p:nvPr>
        </p:nvSpPr>
        <p:spPr>
          <a:xfrm>
            <a:off x="6172200" y="2009774"/>
            <a:ext cx="5183188" cy="4179889"/>
          </a:xfrm>
        </p:spPr>
        <p:txBody>
          <a:bodyPr/>
          <a:lstStyle/>
          <a:p>
            <a:r>
              <a:rPr lang="en-US" dirty="0" smtClean="0"/>
              <a:t>60 day notice of changes</a:t>
            </a:r>
          </a:p>
          <a:p>
            <a:pPr marL="0" indent="0">
              <a:buNone/>
            </a:pPr>
            <a:r>
              <a:rPr lang="en-US" dirty="0"/>
              <a:t>	</a:t>
            </a:r>
            <a:r>
              <a:rPr lang="en-US" dirty="0" smtClean="0">
                <a:hlinkClick r:id="rId3"/>
              </a:rPr>
              <a:t>Example</a:t>
            </a:r>
            <a:endParaRPr lang="en-US" dirty="0" smtClean="0"/>
          </a:p>
          <a:p>
            <a:r>
              <a:rPr lang="en-US" dirty="0" smtClean="0"/>
              <a:t>Opt in option for early migration</a:t>
            </a:r>
          </a:p>
          <a:p>
            <a:pPr marL="0" indent="0">
              <a:buNone/>
            </a:pPr>
            <a:r>
              <a:rPr lang="en-US" dirty="0"/>
              <a:t>	</a:t>
            </a:r>
            <a:r>
              <a:rPr lang="en-US" dirty="0" smtClean="0">
                <a:hlinkClick r:id="rId4"/>
              </a:rPr>
              <a:t>Example</a:t>
            </a:r>
            <a:endParaRPr lang="en-US" dirty="0"/>
          </a:p>
        </p:txBody>
      </p:sp>
    </p:spTree>
    <p:extLst>
      <p:ext uri="{BB962C8B-B14F-4D97-AF65-F5344CB8AC3E}">
        <p14:creationId xmlns:p14="http://schemas.microsoft.com/office/powerpoint/2010/main" val="2191701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400"/>
          </a:xfrm>
        </p:spPr>
        <p:txBody>
          <a:bodyPr/>
          <a:lstStyle/>
          <a:p>
            <a:pPr algn="ctr"/>
            <a:r>
              <a:rPr lang="en-US" b="1" dirty="0" smtClean="0">
                <a:effectLst>
                  <a:outerShdw blurRad="38100" dist="38100" dir="2700000" algn="tl">
                    <a:srgbClr val="000000">
                      <a:alpha val="43137"/>
                    </a:srgbClr>
                  </a:outerShdw>
                </a:effectLst>
              </a:rPr>
              <a:t>Preparing Destination Tenant </a:t>
            </a:r>
            <a:r>
              <a:rPr lang="en-US" dirty="0" smtClean="0"/>
              <a:t>(Migrated to)</a:t>
            </a:r>
            <a:endParaRPr lang="en-US" dirty="0"/>
          </a:p>
        </p:txBody>
      </p:sp>
      <p:sp>
        <p:nvSpPr>
          <p:cNvPr id="3" name="Content Placeholder 2"/>
          <p:cNvSpPr>
            <a:spLocks noGrp="1"/>
          </p:cNvSpPr>
          <p:nvPr>
            <p:ph idx="1"/>
          </p:nvPr>
        </p:nvSpPr>
        <p:spPr>
          <a:xfrm>
            <a:off x="838200" y="1152526"/>
            <a:ext cx="10515600" cy="5543549"/>
          </a:xfrm>
        </p:spPr>
        <p:txBody>
          <a:bodyPr>
            <a:normAutofit fontScale="92500" lnSpcReduction="10000"/>
          </a:bodyPr>
          <a:lstStyle/>
          <a:p>
            <a:r>
              <a:rPr lang="en-US" sz="2600" b="1" dirty="0" smtClean="0"/>
              <a:t>In Azure AD select App Registrations (New Registration)</a:t>
            </a:r>
          </a:p>
          <a:p>
            <a:pPr lvl="1"/>
            <a:r>
              <a:rPr lang="en-US" sz="2200" dirty="0" smtClean="0"/>
              <a:t>Name the application and select – Accounts in Any organizational directory (Azure AD Multitenant)</a:t>
            </a:r>
          </a:p>
          <a:p>
            <a:pPr lvl="1"/>
            <a:r>
              <a:rPr lang="en-US" sz="2200" dirty="0" smtClean="0"/>
              <a:t>In the Redirect URI use </a:t>
            </a:r>
            <a:r>
              <a:rPr lang="en-US" sz="2200" dirty="0" smtClean="0">
                <a:hlinkClick r:id="rId2"/>
              </a:rPr>
              <a:t>https://office.com</a:t>
            </a:r>
            <a:endParaRPr lang="en-US" sz="2200" dirty="0" smtClean="0"/>
          </a:p>
          <a:p>
            <a:pPr lvl="1"/>
            <a:r>
              <a:rPr lang="en-US" sz="2200" dirty="0" smtClean="0"/>
              <a:t>After the application is created note the App (client) ID</a:t>
            </a:r>
          </a:p>
          <a:p>
            <a:pPr lvl="1"/>
            <a:r>
              <a:rPr lang="en-US" sz="2200" dirty="0" smtClean="0"/>
              <a:t>Review the permissions Select Request API Permissions and select Exchange Online/Mailbox/Mailbox Migration.  Click Add</a:t>
            </a:r>
          </a:p>
          <a:p>
            <a:pPr lvl="1"/>
            <a:r>
              <a:rPr lang="en-US" sz="2200" dirty="0" smtClean="0"/>
              <a:t>Under Client Secrets for the application select New Client Secret – Set your desired expirations **SAVE THIS PASSWORD**</a:t>
            </a:r>
          </a:p>
          <a:p>
            <a:r>
              <a:rPr lang="en-US" sz="2600" b="1" dirty="0" smtClean="0"/>
              <a:t>Create the Organizational Relationship using </a:t>
            </a:r>
            <a:r>
              <a:rPr lang="en-US" sz="2600" b="1" dirty="0" smtClean="0">
                <a:hlinkClick r:id="rId3"/>
              </a:rPr>
              <a:t>des_orgrel.ps1</a:t>
            </a:r>
            <a:endParaRPr lang="en-US" sz="2600" b="1" dirty="0" smtClean="0"/>
          </a:p>
          <a:p>
            <a:pPr lvl="1"/>
            <a:r>
              <a:rPr lang="en-US" sz="2200" dirty="0" smtClean="0"/>
              <a:t>You will need the Application ID / Password for this step</a:t>
            </a:r>
            <a:endParaRPr lang="en-US" sz="2200" b="1" dirty="0"/>
          </a:p>
          <a:p>
            <a:r>
              <a:rPr lang="en-US" b="1" dirty="0" smtClean="0"/>
              <a:t>Once the application is created you’ll need to find it in the Azure AD Applications list.  Select the app and click permissions/Grant.  You’ll have to authenticate and click accept as an admin for the tenant</a:t>
            </a:r>
          </a:p>
          <a:p>
            <a:pPr lvl="1"/>
            <a:r>
              <a:rPr lang="en-US" sz="2000" dirty="0" smtClean="0"/>
              <a:t>The application will be located at the following URL:</a:t>
            </a:r>
          </a:p>
          <a:p>
            <a:pPr marL="457200" lvl="1" indent="0">
              <a:buNone/>
            </a:pPr>
            <a:r>
              <a:rPr lang="en-US" sz="2000" dirty="0" smtClean="0"/>
              <a:t>https</a:t>
            </a:r>
            <a:r>
              <a:rPr lang="en-US" sz="2000" dirty="0"/>
              <a:t>://login.microsoftonline.com/sourcetenant.onmicrosoft.com/adminconsent?client_id=[</a:t>
            </a:r>
            <a:r>
              <a:rPr lang="en-US" sz="2000" dirty="0">
                <a:solidFill>
                  <a:srgbClr val="FF0000"/>
                </a:solidFill>
              </a:rPr>
              <a:t>application_id_of_the_app_you_just_created</a:t>
            </a:r>
            <a:r>
              <a:rPr lang="en-US" sz="2000" dirty="0"/>
              <a:t>]&amp;redirect_uri=https://office.com</a:t>
            </a:r>
            <a:endParaRPr lang="en-US" sz="2000" dirty="0" smtClean="0"/>
          </a:p>
          <a:p>
            <a:endParaRPr lang="en-US" dirty="0" smtClean="0"/>
          </a:p>
          <a:p>
            <a:pPr lvl="1"/>
            <a:endParaRPr lang="en-US" dirty="0"/>
          </a:p>
        </p:txBody>
      </p:sp>
    </p:spTree>
    <p:extLst>
      <p:ext uri="{BB962C8B-B14F-4D97-AF65-F5344CB8AC3E}">
        <p14:creationId xmlns:p14="http://schemas.microsoft.com/office/powerpoint/2010/main" val="131916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rPr>
              <a:t>Preparing the Source Tenant </a:t>
            </a:r>
            <a:r>
              <a:rPr lang="en-US" dirty="0" smtClean="0"/>
              <a:t>(Migrated from)</a:t>
            </a:r>
            <a:endParaRPr lang="en-US" dirty="0"/>
          </a:p>
        </p:txBody>
      </p:sp>
      <p:sp>
        <p:nvSpPr>
          <p:cNvPr id="3" name="Content Placeholder 2"/>
          <p:cNvSpPr>
            <a:spLocks noGrp="1"/>
          </p:cNvSpPr>
          <p:nvPr>
            <p:ph idx="1"/>
          </p:nvPr>
        </p:nvSpPr>
        <p:spPr>
          <a:xfrm>
            <a:off x="838200" y="1571625"/>
            <a:ext cx="10515600" cy="4605338"/>
          </a:xfrm>
        </p:spPr>
        <p:txBody>
          <a:bodyPr>
            <a:normAutofit/>
          </a:bodyPr>
          <a:lstStyle/>
          <a:p>
            <a:r>
              <a:rPr lang="en-US" sz="2400" b="1" dirty="0" smtClean="0"/>
              <a:t>Login to your Source Tenant (you may need to use a separate browser, or private browsing session. </a:t>
            </a:r>
          </a:p>
          <a:p>
            <a:pPr lvl="1"/>
            <a:r>
              <a:rPr lang="en-US" sz="2000" dirty="0" smtClean="0"/>
              <a:t>Go to the URL provided from the application authorization in the destination tenant and accept the authorization</a:t>
            </a:r>
          </a:p>
          <a:p>
            <a:r>
              <a:rPr lang="en-US" sz="2400" b="1" dirty="0"/>
              <a:t>Create the Organizational Relationship using </a:t>
            </a:r>
            <a:r>
              <a:rPr lang="en-US" sz="2400" b="1" dirty="0" smtClean="0">
                <a:hlinkClick r:id="rId2"/>
              </a:rPr>
              <a:t>source_orgrel.ps1</a:t>
            </a:r>
            <a:endParaRPr lang="en-US" sz="2400" b="1" dirty="0" smtClean="0"/>
          </a:p>
          <a:p>
            <a:pPr lvl="1"/>
            <a:r>
              <a:rPr lang="en-US" sz="2000" dirty="0" smtClean="0"/>
              <a:t>You will need the Tenant ID of the Destination, the App ID of the application in the Target</a:t>
            </a:r>
          </a:p>
          <a:p>
            <a:pPr lvl="1"/>
            <a:r>
              <a:rPr lang="en-US" sz="2000" dirty="0" smtClean="0"/>
              <a:t>You will also need to create a Mail Enabled Security Group for all of the users who are being migrated to be placed into</a:t>
            </a:r>
            <a:endParaRPr lang="en-US" sz="2000" dirty="0"/>
          </a:p>
        </p:txBody>
      </p:sp>
    </p:spTree>
    <p:extLst>
      <p:ext uri="{BB962C8B-B14F-4D97-AF65-F5344CB8AC3E}">
        <p14:creationId xmlns:p14="http://schemas.microsoft.com/office/powerpoint/2010/main" val="1143935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rPr>
              <a:t>Migration Steps and Notes </a:t>
            </a:r>
            <a:r>
              <a:rPr lang="en-US" dirty="0" smtClean="0"/>
              <a:t>(Finally)</a:t>
            </a:r>
            <a:endParaRPr lang="en-US" dirty="0"/>
          </a:p>
        </p:txBody>
      </p:sp>
      <p:sp>
        <p:nvSpPr>
          <p:cNvPr id="3" name="Content Placeholder 2"/>
          <p:cNvSpPr>
            <a:spLocks noGrp="1"/>
          </p:cNvSpPr>
          <p:nvPr>
            <p:ph idx="1"/>
          </p:nvPr>
        </p:nvSpPr>
        <p:spPr>
          <a:xfrm>
            <a:off x="838200" y="1447800"/>
            <a:ext cx="10515600" cy="4729163"/>
          </a:xfrm>
        </p:spPr>
        <p:txBody>
          <a:bodyPr/>
          <a:lstStyle/>
          <a:p>
            <a:r>
              <a:rPr lang="en-US" dirty="0" smtClean="0"/>
              <a:t>Create Batches (Microsoft will throttle your connections)</a:t>
            </a:r>
          </a:p>
          <a:p>
            <a:r>
              <a:rPr lang="en-US" dirty="0" smtClean="0"/>
              <a:t>The users will need to be put into the security group in the source tenant before they will be authorized to migrate</a:t>
            </a:r>
            <a:endParaRPr lang="en-US" dirty="0" smtClean="0"/>
          </a:p>
          <a:p>
            <a:r>
              <a:rPr lang="en-US" dirty="0" smtClean="0"/>
              <a:t>You will need to match the </a:t>
            </a:r>
            <a:r>
              <a:rPr lang="en-US" dirty="0" err="1" smtClean="0"/>
              <a:t>ExchangeGuid</a:t>
            </a:r>
            <a:r>
              <a:rPr lang="en-US" dirty="0" smtClean="0"/>
              <a:t>, and add the </a:t>
            </a:r>
            <a:r>
              <a:rPr lang="en-US" dirty="0" err="1" smtClean="0"/>
              <a:t>LegacyExchangeDN</a:t>
            </a:r>
            <a:r>
              <a:rPr lang="en-US" dirty="0" smtClean="0"/>
              <a:t> from the source tenant to the destination</a:t>
            </a:r>
            <a:endParaRPr lang="en-US" dirty="0"/>
          </a:p>
          <a:p>
            <a:r>
              <a:rPr lang="en-US" dirty="0" smtClean="0"/>
              <a:t>*Use the Exchange Online GUI, do not auto complete the batches.  You can save yourself a bunch of effort and control the process. </a:t>
            </a:r>
          </a:p>
          <a:p>
            <a:r>
              <a:rPr lang="en-US" dirty="0" smtClean="0"/>
              <a:t>The Steps and Scripts are detailed </a:t>
            </a:r>
            <a:r>
              <a:rPr lang="en-US" dirty="0" smtClean="0">
                <a:hlinkClick r:id="rId2"/>
              </a:rPr>
              <a:t>here</a:t>
            </a:r>
            <a:endParaRPr lang="en-US" dirty="0" smtClean="0"/>
          </a:p>
          <a:p>
            <a:r>
              <a:rPr lang="en-US" dirty="0" smtClean="0"/>
              <a:t>If you are moving OneDrive files be sure to use the step to create the OneDrive in the destination tenant</a:t>
            </a:r>
          </a:p>
          <a:p>
            <a:pPr marL="0" indent="0">
              <a:buNone/>
            </a:pPr>
            <a:endParaRPr lang="en-US" dirty="0"/>
          </a:p>
        </p:txBody>
      </p:sp>
    </p:spTree>
    <p:extLst>
      <p:ext uri="{BB962C8B-B14F-4D97-AF65-F5344CB8AC3E}">
        <p14:creationId xmlns:p14="http://schemas.microsoft.com/office/powerpoint/2010/main" val="2044235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rPr>
              <a:t>OneDrive Migrations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r>
              <a:rPr lang="en-US" sz="2400" dirty="0" smtClean="0">
                <a:hlinkClick r:id="rId2"/>
              </a:rPr>
              <a:t>https://app.mover.io/</a:t>
            </a:r>
            <a:endParaRPr lang="en-US" sz="2400" dirty="0"/>
          </a:p>
          <a:p>
            <a:r>
              <a:rPr lang="en-US" sz="2400" dirty="0" smtClean="0"/>
              <a:t>Connect and Authorize both Office Tenants</a:t>
            </a:r>
          </a:p>
          <a:p>
            <a:pPr lvl="1"/>
            <a:r>
              <a:rPr lang="en-US" dirty="0" smtClean="0"/>
              <a:t>This is painful when moving Office 365 </a:t>
            </a:r>
            <a:r>
              <a:rPr lang="en-US" dirty="0" smtClean="0">
                <a:sym typeface="Wingdings" panose="05000000000000000000" pitchFamily="2" charset="2"/>
              </a:rPr>
              <a:t> Office 365 because Mover makes the Source/Destination look exactly the same. </a:t>
            </a:r>
          </a:p>
          <a:p>
            <a:pPr lvl="1"/>
            <a:endParaRPr lang="en-US" dirty="0" smtClean="0"/>
          </a:p>
          <a:p>
            <a:endParaRPr lang="en-US" dirty="0" smtClean="0"/>
          </a:p>
          <a:p>
            <a:r>
              <a:rPr lang="en-US" sz="2400" dirty="0" smtClean="0"/>
              <a:t>Follow the steps for creating CSV files using the UPNs from the Source/Destination tenants.  </a:t>
            </a:r>
          </a:p>
          <a:p>
            <a:r>
              <a:rPr lang="en-US" sz="2400" dirty="0" smtClean="0"/>
              <a:t>Download the SAMPLE.CSV from Mover, and fill it in.  It changes just often enough to be painful </a:t>
            </a:r>
          </a:p>
          <a:p>
            <a:r>
              <a:rPr lang="en-US" sz="2400" dirty="0" smtClean="0"/>
              <a:t>Once the OneDrive files have been migrated be sure to block sign in on the Source tenant to prevent files getting out of sync. </a:t>
            </a:r>
            <a:endParaRPr lang="en-US" sz="2400" dirty="0"/>
          </a:p>
        </p:txBody>
      </p:sp>
      <p:pic>
        <p:nvPicPr>
          <p:cNvPr id="4" name="Picture 3"/>
          <p:cNvPicPr>
            <a:picLocks noChangeAspect="1"/>
          </p:cNvPicPr>
          <p:nvPr/>
        </p:nvPicPr>
        <p:blipFill>
          <a:blip r:embed="rId3"/>
          <a:stretch>
            <a:fillRect/>
          </a:stretch>
        </p:blipFill>
        <p:spPr>
          <a:xfrm>
            <a:off x="2447925" y="3189118"/>
            <a:ext cx="5534025" cy="812176"/>
          </a:xfrm>
          <a:prstGeom prst="rect">
            <a:avLst/>
          </a:prstGeom>
        </p:spPr>
      </p:pic>
    </p:spTree>
    <p:extLst>
      <p:ext uri="{BB962C8B-B14F-4D97-AF65-F5344CB8AC3E}">
        <p14:creationId xmlns:p14="http://schemas.microsoft.com/office/powerpoint/2010/main" val="1491294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906</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Office 365 Email Migration and Tenant Merging</vt:lpstr>
      <vt:lpstr>The Problems of having two Office 365 tenants</vt:lpstr>
      <vt:lpstr>Pre-Migration EWU User Creation Flow</vt:lpstr>
      <vt:lpstr>Internal Planning and Communication</vt:lpstr>
      <vt:lpstr>Student Communications</vt:lpstr>
      <vt:lpstr>Preparing Destination Tenant (Migrated to)</vt:lpstr>
      <vt:lpstr>Preparing the Source Tenant (Migrated from)</vt:lpstr>
      <vt:lpstr>Migration Steps and Notes (Finally)</vt:lpstr>
      <vt:lpstr>OneDrive Migrations</vt:lpstr>
      <vt:lpstr>User Experiences Post Migration</vt:lpstr>
      <vt:lpstr>Post Migration EWU User Creation Flow</vt:lpstr>
      <vt:lpstr>Lessons Learned</vt:lpstr>
      <vt:lpstr>Questions? Comments? Complaints?</vt:lpstr>
    </vt:vector>
  </TitlesOfParts>
  <Company>Eastern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Email Migration and Tenant Merging</dc:title>
  <dc:creator>Green, Scott</dc:creator>
  <cp:lastModifiedBy>Green, Scott</cp:lastModifiedBy>
  <cp:revision>19</cp:revision>
  <dcterms:created xsi:type="dcterms:W3CDTF">2022-07-28T14:38:13Z</dcterms:created>
  <dcterms:modified xsi:type="dcterms:W3CDTF">2022-07-28T19:20:35Z</dcterms:modified>
</cp:coreProperties>
</file>