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wav" ContentType="audio/x-wav"/>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2"/>
  </p:notesMasterIdLst>
  <p:sldIdLst>
    <p:sldId id="256" r:id="rId2"/>
    <p:sldId id="257" r:id="rId3"/>
    <p:sldId id="266" r:id="rId4"/>
    <p:sldId id="264" r:id="rId5"/>
    <p:sldId id="263" r:id="rId6"/>
    <p:sldId id="265" r:id="rId7"/>
    <p:sldId id="267" r:id="rId8"/>
    <p:sldId id="258" r:id="rId9"/>
    <p:sldId id="269" r:id="rId10"/>
    <p:sldId id="268" r:id="rId11"/>
  </p:sldIdLst>
  <p:sldSz cx="9144000" cy="5143500" type="screen16x9"/>
  <p:notesSz cx="6858000" cy="9144000"/>
  <p:embeddedFontLst>
    <p:embeddedFont>
      <p:font typeface="Calibri Light" panose="020F0302020204030204" pitchFamily="34" charset="0"/>
      <p:regular r:id="rId13"/>
      <p:italic r:id="rId14"/>
    </p:embeddedFont>
    <p:embeddedFont>
      <p:font typeface="Century Gothic" panose="020B0502020202020204" pitchFamily="34" charset="0"/>
      <p:regular r:id="rId15"/>
      <p:bold r:id="rId16"/>
      <p:italic r:id="rId17"/>
      <p:boldItalic r:id="rId1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FB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501"/>
    <p:restoredTop sz="94650"/>
  </p:normalViewPr>
  <p:slideViewPr>
    <p:cSldViewPr snapToGrid="0">
      <p:cViewPr varScale="1">
        <p:scale>
          <a:sx n="147" d="100"/>
          <a:sy n="147" d="100"/>
        </p:scale>
        <p:origin x="200"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0" name="Shape 6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Shape 6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Shape 6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9418063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Shape 6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6327326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Shape 6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0004372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Shape 6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6467226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Shape 6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009361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 name="Shape 7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 name="Shape 7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7911704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ctrTitle"/>
          </p:nvPr>
        </p:nvSpPr>
        <p:spPr>
          <a:xfrm>
            <a:off x="1028700" y="1352554"/>
            <a:ext cx="7086600" cy="1368822"/>
          </a:xfrm>
        </p:spPr>
        <p:txBody>
          <a:bodyPr anchor="b">
            <a:normAutofit/>
          </a:bodyPr>
          <a:lstStyle>
            <a:lvl1pPr algn="l">
              <a:defRPr sz="4500"/>
            </a:lvl1pPr>
          </a:lstStyle>
          <a:p>
            <a:r>
              <a:rPr lang="en-US"/>
              <a:t>Click to edit Master title style</a:t>
            </a:r>
            <a:endParaRPr lang="en-US" dirty="0"/>
          </a:p>
        </p:txBody>
      </p:sp>
      <p:sp>
        <p:nvSpPr>
          <p:cNvPr id="3" name="Subtitle 2"/>
          <p:cNvSpPr>
            <a:spLocks noGrp="1"/>
          </p:cNvSpPr>
          <p:nvPr>
            <p:ph type="subTitle" idx="1"/>
          </p:nvPr>
        </p:nvSpPr>
        <p:spPr>
          <a:xfrm>
            <a:off x="1028700" y="2724151"/>
            <a:ext cx="7086600" cy="514350"/>
          </a:xfrm>
        </p:spPr>
        <p:txBody>
          <a:bodyPr>
            <a:normAutofit/>
          </a:bodyPr>
          <a:lstStyle>
            <a:lvl1pPr marL="0" indent="0" algn="l">
              <a:buNone/>
              <a:defRPr sz="15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932171" y="3235746"/>
            <a:ext cx="2183130" cy="280982"/>
          </a:xfrm>
        </p:spPr>
        <p:txBody>
          <a:bodyPr/>
          <a:lstStyle/>
          <a:p>
            <a:fld id="{48A87A34-81AB-432B-8DAE-1953F412C126}" type="datetimeFigureOut">
              <a:rPr lang="en-US" dirty="0"/>
              <a:t>7/29/2019</a:t>
            </a:fld>
            <a:endParaRPr lang="en-US" dirty="0"/>
          </a:p>
        </p:txBody>
      </p:sp>
      <p:sp>
        <p:nvSpPr>
          <p:cNvPr id="5" name="Footer Placeholder 4"/>
          <p:cNvSpPr>
            <a:spLocks noGrp="1"/>
          </p:cNvSpPr>
          <p:nvPr>
            <p:ph type="ftr" sz="quarter" idx="11"/>
          </p:nvPr>
        </p:nvSpPr>
        <p:spPr>
          <a:xfrm>
            <a:off x="1028700" y="3242884"/>
            <a:ext cx="4800600" cy="273844"/>
          </a:xfrm>
        </p:spPr>
        <p:txBody>
          <a:bodyPr/>
          <a:lstStyle/>
          <a:p>
            <a:endParaRPr lang="en-US" dirty="0"/>
          </a:p>
        </p:txBody>
      </p:sp>
      <p:sp>
        <p:nvSpPr>
          <p:cNvPr id="6" name="Slide Number Placeholder 5"/>
          <p:cNvSpPr>
            <a:spLocks noGrp="1"/>
          </p:cNvSpPr>
          <p:nvPr>
            <p:ph type="sldNum" sz="quarter" idx="12"/>
          </p:nvPr>
        </p:nvSpPr>
        <p:spPr>
          <a:xfrm>
            <a:off x="6057900" y="1073150"/>
            <a:ext cx="2057400" cy="273844"/>
          </a:xfrm>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7641017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33" y="3523021"/>
            <a:ext cx="8116526" cy="614516"/>
          </a:xfrm>
        </p:spPr>
        <p:txBody>
          <a:bodyPr anchor="b"/>
          <a:lstStyle>
            <a:lvl1pPr algn="l">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1295" y="706080"/>
            <a:ext cx="8116380" cy="260862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14350" y="4137537"/>
            <a:ext cx="8115300" cy="526477"/>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3416529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514350" y="565150"/>
            <a:ext cx="8115300" cy="2101850"/>
          </a:xfrm>
        </p:spPr>
        <p:txBody>
          <a:bodyPr anchor="ctr"/>
          <a:lstStyle>
            <a:lvl1pPr algn="l">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768350" y="2736850"/>
            <a:ext cx="7597887" cy="749300"/>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860839" y="285750"/>
            <a:ext cx="2183130" cy="273844"/>
          </a:xfrm>
        </p:spPr>
        <p:txBody>
          <a:bodyPr/>
          <a:lstStyle>
            <a:lvl1pPr algn="r">
              <a:defRPr/>
            </a:lvl1pPr>
          </a:lstStyle>
          <a:p>
            <a:fld id="{48A87A34-81AB-432B-8DAE-1953F412C126}" type="datetimeFigureOut">
              <a:rPr lang="en-US" dirty="0"/>
              <a:pPr/>
              <a:t>7/29/2019</a:t>
            </a:fld>
            <a:endParaRPr lang="en-US" dirty="0"/>
          </a:p>
        </p:txBody>
      </p:sp>
      <p:sp>
        <p:nvSpPr>
          <p:cNvPr id="6" name="Footer Placeholder 5"/>
          <p:cNvSpPr>
            <a:spLocks noGrp="1"/>
          </p:cNvSpPr>
          <p:nvPr>
            <p:ph type="ftr" sz="quarter" idx="11"/>
          </p:nvPr>
        </p:nvSpPr>
        <p:spPr>
          <a:xfrm>
            <a:off x="514350" y="284956"/>
            <a:ext cx="5243619" cy="273844"/>
          </a:xfrm>
        </p:spPr>
        <p:txBody>
          <a:bodyPr/>
          <a:lstStyle/>
          <a:p>
            <a:endParaRPr lang="en-US" dirty="0"/>
          </a:p>
        </p:txBody>
      </p:sp>
      <p:sp>
        <p:nvSpPr>
          <p:cNvPr id="7" name="Slide Number Placeholder 6"/>
          <p:cNvSpPr>
            <a:spLocks noGrp="1"/>
          </p:cNvSpPr>
          <p:nvPr>
            <p:ph type="sldNum" sz="quarter" idx="12"/>
          </p:nvPr>
        </p:nvSpPr>
        <p:spPr>
          <a:xfrm>
            <a:off x="8146839" y="285750"/>
            <a:ext cx="482811" cy="273844"/>
          </a:xfrm>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4234024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768351" y="565150"/>
            <a:ext cx="7613650" cy="1953371"/>
          </a:xfrm>
        </p:spPr>
        <p:txBody>
          <a:bodyPr anchor="ctr"/>
          <a:lstStyle>
            <a:lvl1pPr algn="l">
              <a:defRPr sz="2400"/>
            </a:lvl1pPr>
          </a:lstStyle>
          <a:p>
            <a:r>
              <a:rPr lang="en-US"/>
              <a:t>Click to edit Master title style</a:t>
            </a:r>
            <a:endParaRPr lang="en-US" dirty="0"/>
          </a:p>
        </p:txBody>
      </p:sp>
      <p:sp>
        <p:nvSpPr>
          <p:cNvPr id="12" name="Text Placeholder 3"/>
          <p:cNvSpPr>
            <a:spLocks noGrp="1"/>
          </p:cNvSpPr>
          <p:nvPr>
            <p:ph type="body" sz="half" idx="13"/>
          </p:nvPr>
        </p:nvSpPr>
        <p:spPr>
          <a:xfrm>
            <a:off x="977899" y="2524168"/>
            <a:ext cx="7194552" cy="333332"/>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768351" y="2969897"/>
            <a:ext cx="7613650" cy="509903"/>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860839" y="285750"/>
            <a:ext cx="2183130" cy="273844"/>
          </a:xfrm>
        </p:spPr>
        <p:txBody>
          <a:bodyPr/>
          <a:lstStyle>
            <a:lvl1pPr algn="r">
              <a:defRPr/>
            </a:lvl1pPr>
          </a:lstStyle>
          <a:p>
            <a:fld id="{48A87A34-81AB-432B-8DAE-1953F412C126}" type="datetimeFigureOut">
              <a:rPr lang="en-US" dirty="0"/>
              <a:pPr/>
              <a:t>7/29/2019</a:t>
            </a:fld>
            <a:endParaRPr lang="en-US" dirty="0"/>
          </a:p>
        </p:txBody>
      </p:sp>
      <p:sp>
        <p:nvSpPr>
          <p:cNvPr id="6" name="Footer Placeholder 5"/>
          <p:cNvSpPr>
            <a:spLocks noGrp="1"/>
          </p:cNvSpPr>
          <p:nvPr>
            <p:ph type="ftr" sz="quarter" idx="11"/>
          </p:nvPr>
        </p:nvSpPr>
        <p:spPr>
          <a:xfrm>
            <a:off x="514350" y="284956"/>
            <a:ext cx="5243619" cy="273844"/>
          </a:xfrm>
        </p:spPr>
        <p:txBody>
          <a:bodyPr/>
          <a:lstStyle/>
          <a:p>
            <a:endParaRPr lang="en-US" dirty="0"/>
          </a:p>
        </p:txBody>
      </p:sp>
      <p:sp>
        <p:nvSpPr>
          <p:cNvPr id="7" name="Slide Number Placeholder 6"/>
          <p:cNvSpPr>
            <a:spLocks noGrp="1"/>
          </p:cNvSpPr>
          <p:nvPr>
            <p:ph type="sldNum" sz="quarter" idx="12"/>
          </p:nvPr>
        </p:nvSpPr>
        <p:spPr>
          <a:xfrm>
            <a:off x="8146839" y="285750"/>
            <a:ext cx="482811" cy="273844"/>
          </a:xfrm>
        </p:spPr>
        <p:txBody>
          <a:bodyPr/>
          <a:lstStyle/>
          <a:p>
            <a:pPr marL="0" lvl="0" indent="0">
              <a:spcBef>
                <a:spcPts val="0"/>
              </a:spcBef>
              <a:spcAft>
                <a:spcPts val="0"/>
              </a:spcAft>
              <a:buNone/>
            </a:pPr>
            <a:fld id="{00000000-1234-1234-1234-123412341234}" type="slidenum">
              <a:rPr lang="en" smtClean="0"/>
              <a:t>‹#›</a:t>
            </a:fld>
            <a:endParaRPr lang="en"/>
          </a:p>
        </p:txBody>
      </p:sp>
      <p:sp>
        <p:nvSpPr>
          <p:cNvPr id="9" name="TextBox 8"/>
          <p:cNvSpPr txBox="1"/>
          <p:nvPr/>
        </p:nvSpPr>
        <p:spPr>
          <a:xfrm>
            <a:off x="357188" y="70008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0" name="TextBox 9"/>
          <p:cNvSpPr txBox="1"/>
          <p:nvPr/>
        </p:nvSpPr>
        <p:spPr>
          <a:xfrm>
            <a:off x="8238173" y="202596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74673110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768371" y="843526"/>
            <a:ext cx="7609640" cy="1883876"/>
          </a:xfrm>
        </p:spPr>
        <p:txBody>
          <a:bodyPr anchor="b"/>
          <a:lstStyle>
            <a:lvl1pPr algn="l">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768350" y="2736237"/>
            <a:ext cx="7608491" cy="749914"/>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860839" y="284163"/>
            <a:ext cx="2183130" cy="273844"/>
          </a:xfrm>
        </p:spPr>
        <p:txBody>
          <a:bodyPr/>
          <a:lstStyle>
            <a:lvl1pPr algn="r">
              <a:defRPr/>
            </a:lvl1pPr>
          </a:lstStyle>
          <a:p>
            <a:fld id="{48A87A34-81AB-432B-8DAE-1953F412C126}" type="datetimeFigureOut">
              <a:rPr lang="en-US" dirty="0"/>
              <a:pPr/>
              <a:t>7/29/2019</a:t>
            </a:fld>
            <a:endParaRPr lang="en-US" dirty="0"/>
          </a:p>
        </p:txBody>
      </p:sp>
      <p:sp>
        <p:nvSpPr>
          <p:cNvPr id="6" name="Footer Placeholder 5"/>
          <p:cNvSpPr>
            <a:spLocks noGrp="1"/>
          </p:cNvSpPr>
          <p:nvPr>
            <p:ph type="ftr" sz="quarter" idx="11"/>
          </p:nvPr>
        </p:nvSpPr>
        <p:spPr>
          <a:xfrm>
            <a:off x="514350" y="284163"/>
            <a:ext cx="5243619" cy="273844"/>
          </a:xfrm>
        </p:spPr>
        <p:txBody>
          <a:bodyPr/>
          <a:lstStyle/>
          <a:p>
            <a:endParaRPr lang="en-US" dirty="0"/>
          </a:p>
        </p:txBody>
      </p:sp>
      <p:sp>
        <p:nvSpPr>
          <p:cNvPr id="7" name="Slide Number Placeholder 6"/>
          <p:cNvSpPr>
            <a:spLocks noGrp="1"/>
          </p:cNvSpPr>
          <p:nvPr>
            <p:ph type="sldNum" sz="quarter" idx="12"/>
          </p:nvPr>
        </p:nvSpPr>
        <p:spPr>
          <a:xfrm>
            <a:off x="8146839" y="285750"/>
            <a:ext cx="482811" cy="273844"/>
          </a:xfrm>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2333123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171701" y="571500"/>
            <a:ext cx="6457949" cy="9779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514350" y="1651560"/>
            <a:ext cx="2592324" cy="462990"/>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514349" y="2178424"/>
            <a:ext cx="2592324" cy="248559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276600" y="1650999"/>
            <a:ext cx="2592324" cy="469901"/>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275144" y="2178050"/>
            <a:ext cx="2592324" cy="24859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6038850" y="1644649"/>
            <a:ext cx="2592324" cy="469901"/>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6038851" y="2178424"/>
            <a:ext cx="2592324" cy="248559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7940579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171701" y="571500"/>
            <a:ext cx="6457949" cy="9715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16463" y="3143250"/>
            <a:ext cx="2588687"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516463" y="1771650"/>
            <a:ext cx="2588687"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516463" y="3655323"/>
            <a:ext cx="2588687"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280698" y="3143250"/>
            <a:ext cx="2586701"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280697" y="1771650"/>
            <a:ext cx="2586702"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280699" y="3655323"/>
            <a:ext cx="2586701"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6037299" y="3143250"/>
            <a:ext cx="2592352"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6037391" y="1771650"/>
            <a:ext cx="2585909"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6037299" y="3655321"/>
            <a:ext cx="2589334"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6481333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4350" y="1645920"/>
            <a:ext cx="8115300" cy="301809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51098494"/>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Vertical Title 1"/>
          <p:cNvSpPr>
            <a:spLocks noGrp="1"/>
          </p:cNvSpPr>
          <p:nvPr>
            <p:ph type="title" orient="vert"/>
          </p:nvPr>
        </p:nvSpPr>
        <p:spPr>
          <a:xfrm>
            <a:off x="7086600" y="558800"/>
            <a:ext cx="1543050" cy="2927350"/>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68350" y="558800"/>
            <a:ext cx="6153151" cy="29273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860839" y="284956"/>
            <a:ext cx="2183130" cy="273844"/>
          </a:xfrm>
        </p:spPr>
        <p:txBody>
          <a:bodyPr/>
          <a:lstStyle>
            <a:lvl1pPr algn="r">
              <a:defRPr/>
            </a:lvl1pPr>
          </a:lstStyle>
          <a:p>
            <a:fld id="{48A87A34-81AB-432B-8DAE-1953F412C126}" type="datetimeFigureOut">
              <a:rPr lang="en-US" dirty="0"/>
              <a:pPr/>
              <a:t>7/29/2019</a:t>
            </a:fld>
            <a:endParaRPr lang="en-US" dirty="0"/>
          </a:p>
        </p:txBody>
      </p:sp>
      <p:sp>
        <p:nvSpPr>
          <p:cNvPr id="5" name="Footer Placeholder 4"/>
          <p:cNvSpPr>
            <a:spLocks noGrp="1"/>
          </p:cNvSpPr>
          <p:nvPr>
            <p:ph type="ftr" sz="quarter" idx="11"/>
          </p:nvPr>
        </p:nvSpPr>
        <p:spPr>
          <a:xfrm>
            <a:off x="514350" y="285750"/>
            <a:ext cx="5243619" cy="273844"/>
          </a:xfrm>
        </p:spPr>
        <p:txBody>
          <a:bodyPr/>
          <a:lstStyle/>
          <a:p>
            <a:endParaRPr lang="en-US" dirty="0"/>
          </a:p>
        </p:txBody>
      </p:sp>
      <p:sp>
        <p:nvSpPr>
          <p:cNvPr id="6" name="Slide Number Placeholder 5"/>
          <p:cNvSpPr>
            <a:spLocks noGrp="1"/>
          </p:cNvSpPr>
          <p:nvPr>
            <p:ph type="sldNum" sz="quarter" idx="12"/>
          </p:nvPr>
        </p:nvSpPr>
        <p:spPr>
          <a:xfrm>
            <a:off x="8146839" y="285750"/>
            <a:ext cx="482811" cy="273844"/>
          </a:xfrm>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69097107"/>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1" name="Shape 21"/>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Shape 22"/>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Shape 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386557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6355955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514351" y="565150"/>
            <a:ext cx="8115299" cy="2101451"/>
          </a:xfrm>
        </p:spPr>
        <p:txBody>
          <a:bodyPr anchor="b">
            <a:normAutofit/>
          </a:bodyPr>
          <a:lstStyle>
            <a:lvl1pPr algn="r">
              <a:defRPr sz="3000"/>
            </a:lvl1pPr>
          </a:lstStyle>
          <a:p>
            <a:r>
              <a:rPr lang="en-US"/>
              <a:t>Click to edit Master title style</a:t>
            </a:r>
            <a:endParaRPr lang="en-US" dirty="0"/>
          </a:p>
        </p:txBody>
      </p:sp>
      <p:sp>
        <p:nvSpPr>
          <p:cNvPr id="3" name="Text Placeholder 2"/>
          <p:cNvSpPr>
            <a:spLocks noGrp="1"/>
          </p:cNvSpPr>
          <p:nvPr>
            <p:ph type="body" idx="1"/>
          </p:nvPr>
        </p:nvSpPr>
        <p:spPr>
          <a:xfrm>
            <a:off x="768350" y="2731294"/>
            <a:ext cx="7867650" cy="716756"/>
          </a:xfrm>
        </p:spPr>
        <p:txBody>
          <a:bodyPr>
            <a:normAutofit/>
          </a:bodyPr>
          <a:lstStyle>
            <a:lvl1pPr marL="0" indent="0" algn="r">
              <a:buNone/>
              <a:defRPr sz="165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860839" y="285750"/>
            <a:ext cx="2183130" cy="273844"/>
          </a:xfrm>
        </p:spPr>
        <p:txBody>
          <a:bodyPr/>
          <a:lstStyle>
            <a:lvl1pPr algn="r">
              <a:defRPr/>
            </a:lvl1pPr>
          </a:lstStyle>
          <a:p>
            <a:fld id="{48A87A34-81AB-432B-8DAE-1953F412C126}" type="datetimeFigureOut">
              <a:rPr lang="en-US" dirty="0"/>
              <a:pPr/>
              <a:t>7/29/2019</a:t>
            </a:fld>
            <a:endParaRPr lang="en-US" dirty="0"/>
          </a:p>
        </p:txBody>
      </p:sp>
      <p:sp>
        <p:nvSpPr>
          <p:cNvPr id="5" name="Footer Placeholder 4"/>
          <p:cNvSpPr>
            <a:spLocks noGrp="1"/>
          </p:cNvSpPr>
          <p:nvPr>
            <p:ph type="ftr" sz="quarter" idx="11"/>
          </p:nvPr>
        </p:nvSpPr>
        <p:spPr>
          <a:xfrm>
            <a:off x="514350" y="285751"/>
            <a:ext cx="5243619" cy="273049"/>
          </a:xfrm>
        </p:spPr>
        <p:txBody>
          <a:bodyPr/>
          <a:lstStyle/>
          <a:p>
            <a:endParaRPr lang="en-US" dirty="0"/>
          </a:p>
        </p:txBody>
      </p:sp>
      <p:sp>
        <p:nvSpPr>
          <p:cNvPr id="6" name="Slide Number Placeholder 5"/>
          <p:cNvSpPr>
            <a:spLocks noGrp="1"/>
          </p:cNvSpPr>
          <p:nvPr>
            <p:ph type="sldNum" sz="quarter" idx="12"/>
          </p:nvPr>
        </p:nvSpPr>
        <p:spPr>
          <a:xfrm>
            <a:off x="8146839" y="285750"/>
            <a:ext cx="482811" cy="273844"/>
          </a:xfrm>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2126625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4350" y="1645920"/>
            <a:ext cx="4000500" cy="3018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645920"/>
            <a:ext cx="4000500" cy="3018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4009244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71700" y="571500"/>
            <a:ext cx="6457950" cy="971550"/>
          </a:xfrm>
        </p:spPr>
        <p:txBody>
          <a:bodyPr/>
          <a:lstStyle/>
          <a:p>
            <a:r>
              <a:rPr lang="en-US"/>
              <a:t>Click to edit Master title style</a:t>
            </a:r>
            <a:endParaRPr lang="en-US" dirty="0"/>
          </a:p>
        </p:txBody>
      </p:sp>
      <p:sp>
        <p:nvSpPr>
          <p:cNvPr id="3" name="Text Placeholder 2"/>
          <p:cNvSpPr>
            <a:spLocks noGrp="1"/>
          </p:cNvSpPr>
          <p:nvPr>
            <p:ph type="body" idx="1"/>
          </p:nvPr>
        </p:nvSpPr>
        <p:spPr>
          <a:xfrm>
            <a:off x="685807" y="1637852"/>
            <a:ext cx="3809993" cy="617934"/>
          </a:xfrm>
        </p:spPr>
        <p:txBody>
          <a:bodyPr anchor="b">
            <a:norm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14351" y="2349500"/>
            <a:ext cx="3983831" cy="23145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0600" y="1637852"/>
            <a:ext cx="3829050" cy="617934"/>
          </a:xfrm>
        </p:spPr>
        <p:txBody>
          <a:bodyPr anchor="b">
            <a:norm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349500"/>
            <a:ext cx="4000500" cy="23145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7/29/2019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1846112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9046325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7/29/2019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24410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0" y="1143000"/>
            <a:ext cx="3086100" cy="1200150"/>
          </a:xfrm>
        </p:spPr>
        <p:txBody>
          <a:bodyPr anchor="b"/>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3746686" y="560070"/>
            <a:ext cx="4882964" cy="410394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14350" y="2343150"/>
            <a:ext cx="3086100" cy="232086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2791178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0" y="1143000"/>
            <a:ext cx="5154930" cy="1200150"/>
          </a:xfrm>
        </p:spPr>
        <p:txBody>
          <a:bodyPr anchor="b"/>
          <a:lstStyle>
            <a:lvl1pPr algn="l">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895928" y="563431"/>
            <a:ext cx="2733722" cy="410058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14350" y="2343150"/>
            <a:ext cx="5154930" cy="232086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3008427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9144000" cy="1081088"/>
          </a:xfrm>
          <a:prstGeom prst="rect">
            <a:avLst/>
          </a:prstGeom>
        </p:spPr>
      </p:pic>
      <p:sp>
        <p:nvSpPr>
          <p:cNvPr id="2" name="Title Placeholder 1"/>
          <p:cNvSpPr>
            <a:spLocks noGrp="1"/>
          </p:cNvSpPr>
          <p:nvPr>
            <p:ph type="title"/>
          </p:nvPr>
        </p:nvSpPr>
        <p:spPr>
          <a:xfrm>
            <a:off x="2171700" y="573280"/>
            <a:ext cx="6457950" cy="96977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4350" y="1645920"/>
            <a:ext cx="8115300" cy="30180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46520" y="4767263"/>
            <a:ext cx="2183130" cy="273844"/>
          </a:xfrm>
          <a:prstGeom prst="rect">
            <a:avLst/>
          </a:prstGeom>
        </p:spPr>
        <p:txBody>
          <a:bodyPr vert="horz" lIns="91440" tIns="45720" rIns="91440" bIns="45720" rtlCol="0" anchor="ctr"/>
          <a:lstStyle>
            <a:lvl1pPr algn="r">
              <a:defRPr sz="788">
                <a:solidFill>
                  <a:schemeClr val="tx1">
                    <a:tint val="75000"/>
                  </a:schemeClr>
                </a:solidFill>
              </a:defRPr>
            </a:lvl1pPr>
          </a:lstStyle>
          <a:p>
            <a:fld id="{48A87A34-81AB-432B-8DAE-1953F412C126}" type="datetimeFigureOut">
              <a:rPr lang="en-US" dirty="0"/>
              <a:pPr/>
              <a:t>7/29/2019</a:t>
            </a:fld>
            <a:endParaRPr lang="en-US" dirty="0"/>
          </a:p>
        </p:txBody>
      </p:sp>
      <p:sp>
        <p:nvSpPr>
          <p:cNvPr id="5" name="Footer Placeholder 4"/>
          <p:cNvSpPr>
            <a:spLocks noGrp="1"/>
          </p:cNvSpPr>
          <p:nvPr>
            <p:ph type="ftr" sz="quarter" idx="3"/>
          </p:nvPr>
        </p:nvSpPr>
        <p:spPr>
          <a:xfrm>
            <a:off x="514350" y="4766884"/>
            <a:ext cx="5829300" cy="273844"/>
          </a:xfrm>
          <a:prstGeom prst="rect">
            <a:avLst/>
          </a:prstGeom>
        </p:spPr>
        <p:txBody>
          <a:bodyPr vert="horz" lIns="91440" tIns="45720" rIns="91440" bIns="45720" rtlCol="0" anchor="ctr"/>
          <a:lstStyle>
            <a:lvl1pPr algn="l">
              <a:defRPr sz="788">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72250" y="285750"/>
            <a:ext cx="2057400" cy="273844"/>
          </a:xfrm>
          <a:prstGeom prst="rect">
            <a:avLst/>
          </a:prstGeom>
        </p:spPr>
        <p:txBody>
          <a:bodyPr vert="horz" lIns="91440" tIns="45720" rIns="91440" bIns="45720" rtlCol="0" anchor="ctr"/>
          <a:lstStyle>
            <a:lvl1pPr algn="r">
              <a:defRPr sz="788">
                <a:solidFill>
                  <a:schemeClr val="tx1">
                    <a:tint val="75000"/>
                  </a:schemeClr>
                </a:solidFill>
              </a:defRPr>
            </a:lvl1p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1949712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hf sldNum="0" hdr="0" ftr="0" dt="0"/>
  <p:txStyles>
    <p:titleStyle>
      <a:lvl1pPr algn="r" defTabSz="685800" rtl="0" eaLnBrk="1" latinLnBrk="0" hangingPunct="1">
        <a:lnSpc>
          <a:spcPct val="90000"/>
        </a:lnSpc>
        <a:spcBef>
          <a:spcPct val="0"/>
        </a:spcBef>
        <a:buNone/>
        <a:defRPr sz="3000" kern="1200" cap="all" baseline="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65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8.xm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hyperlink" Target="https://johnpalalia.github.io/UCB_Project3/templates/home.html" TargetMode="External"/><Relationship Id="rId2" Type="http://schemas.openxmlformats.org/officeDocument/2006/relationships/audio" Target="../media/audio1.wav"/><Relationship Id="rId1" Type="http://schemas.openxmlformats.org/officeDocument/2006/relationships/slideLayout" Target="../slideLayouts/slideLayout18.xml"/><Relationship Id="rId6" Type="http://schemas.openxmlformats.org/officeDocument/2006/relationships/image" Target="../media/image5.tiff"/><Relationship Id="rId5" Type="http://schemas.openxmlformats.org/officeDocument/2006/relationships/audio" Target="../media/audio2.wav"/><Relationship Id="rId4" Type="http://schemas.openxmlformats.org/officeDocument/2006/relationships/image" Target="../media/image4.tiff"/></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3000"/>
                <a:shade val="98000"/>
                <a:satMod val="150000"/>
                <a:lumMod val="102000"/>
              </a:schemeClr>
            </a:gs>
            <a:gs pos="50000">
              <a:schemeClr val="bg2">
                <a:tint val="98000"/>
                <a:shade val="90000"/>
                <a:satMod val="130000"/>
                <a:lumMod val="103000"/>
              </a:schemeClr>
            </a:gs>
            <a:gs pos="100000">
              <a:schemeClr val="bg2">
                <a:shade val="63000"/>
                <a:satMod val="120000"/>
              </a:schemeClr>
            </a:gs>
          </a:gsLst>
          <a:lin ang="5400000" scaled="0"/>
        </a:gradFill>
        <a:effectLst/>
      </p:bgPr>
    </p:bg>
    <p:spTree>
      <p:nvGrpSpPr>
        <p:cNvPr id="1" name="Shape 61"/>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50496C6C-A85F-426B-9ED1-3444166CE4E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Shape 62"/>
          <p:cNvSpPr txBox="1">
            <a:spLocks noGrp="1"/>
          </p:cNvSpPr>
          <p:nvPr>
            <p:ph type="ctrTitle"/>
          </p:nvPr>
        </p:nvSpPr>
        <p:spPr>
          <a:xfrm>
            <a:off x="594362" y="615948"/>
            <a:ext cx="4574029" cy="3916588"/>
          </a:xfrm>
          <a:prstGeom prst="rect">
            <a:avLst/>
          </a:prstGeom>
        </p:spPr>
        <p:txBody>
          <a:bodyPr spcFirstLastPara="1" lIns="91425" tIns="91425" rIns="91425" bIns="91425" anchor="ctr" anchorCtr="0">
            <a:normAutofit/>
          </a:bodyPr>
          <a:lstStyle/>
          <a:p>
            <a:pPr marL="0" lvl="0" indent="0" algn="r">
              <a:spcBef>
                <a:spcPts val="0"/>
              </a:spcBef>
              <a:spcAft>
                <a:spcPts val="0"/>
              </a:spcAft>
              <a:buNone/>
            </a:pPr>
            <a:r>
              <a:rPr lang="en-US" sz="4100"/>
              <a:t>Machine learning and lotto numbers</a:t>
            </a:r>
          </a:p>
        </p:txBody>
      </p:sp>
      <p:cxnSp>
        <p:nvCxnSpPr>
          <p:cNvPr id="69" name="Straight Connector 68">
            <a:extLst>
              <a:ext uri="{FF2B5EF4-FFF2-40B4-BE49-F238E27FC236}">
                <a16:creationId xmlns:a16="http://schemas.microsoft.com/office/drawing/2014/main" id="{AD0EF22F-5D3C-4240-8C32-1B20803E5A8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47831" y="1442672"/>
            <a:ext cx="0" cy="226314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71" name="Picture 70">
            <a:extLst>
              <a:ext uri="{FF2B5EF4-FFF2-40B4-BE49-F238E27FC236}">
                <a16:creationId xmlns:a16="http://schemas.microsoft.com/office/drawing/2014/main" id="{D912EF34-0253-41FD-9940-D8FBB7DE74B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531" r="43746" b="531"/>
          <a:stretch/>
        </p:blipFill>
        <p:spPr>
          <a:xfrm rot="5400000" flipH="1" flipV="1">
            <a:off x="5658806" y="1640684"/>
            <a:ext cx="5143499" cy="1862138"/>
          </a:xfrm>
          <a:prstGeom prst="rect">
            <a:avLst/>
          </a:prstGeom>
        </p:spPr>
      </p:pic>
      <p:sp>
        <p:nvSpPr>
          <p:cNvPr id="3" name="Subtitle 2">
            <a:extLst>
              <a:ext uri="{FF2B5EF4-FFF2-40B4-BE49-F238E27FC236}">
                <a16:creationId xmlns:a16="http://schemas.microsoft.com/office/drawing/2014/main" id="{D33E8844-0C6E-1C4A-8869-345E4E2C2396}"/>
              </a:ext>
            </a:extLst>
          </p:cNvPr>
          <p:cNvSpPr>
            <a:spLocks noGrp="1"/>
          </p:cNvSpPr>
          <p:nvPr>
            <p:ph type="subTitle" idx="1"/>
          </p:nvPr>
        </p:nvSpPr>
        <p:spPr>
          <a:xfrm>
            <a:off x="5927271" y="615948"/>
            <a:ext cx="2449284" cy="3916588"/>
          </a:xfrm>
        </p:spPr>
        <p:txBody>
          <a:bodyPr anchor="ctr">
            <a:normAutofit/>
          </a:bodyPr>
          <a:lstStyle/>
          <a:p>
            <a:r>
              <a:rPr lang="en-US" dirty="0"/>
              <a:t>By Susy, Reyna, Danny and John</a:t>
            </a: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3"/>
        <p:cNvGrpSpPr/>
        <p:nvPr/>
      </p:nvGrpSpPr>
      <p:grpSpPr>
        <a:xfrm>
          <a:off x="0" y="0"/>
          <a:ext cx="0" cy="0"/>
          <a:chOff x="0" y="0"/>
          <a:chExt cx="0" cy="0"/>
        </a:xfrm>
      </p:grpSpPr>
      <p:pic>
        <p:nvPicPr>
          <p:cNvPr id="82" name="Picture 81">
            <a:extLst>
              <a:ext uri="{FF2B5EF4-FFF2-40B4-BE49-F238E27FC236}">
                <a16:creationId xmlns:a16="http://schemas.microsoft.com/office/drawing/2014/main" id="{030FD700-069E-45B7-99EE-9FD40B196D0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1081087"/>
          </a:xfrm>
          <a:prstGeom prst="rect">
            <a:avLst/>
          </a:prstGeom>
        </p:spPr>
      </p:pic>
      <p:sp useBgFill="1">
        <p:nvSpPr>
          <p:cNvPr id="84" name="Rectangle 83">
            <a:extLst>
              <a:ext uri="{FF2B5EF4-FFF2-40B4-BE49-F238E27FC236}">
                <a16:creationId xmlns:a16="http://schemas.microsoft.com/office/drawing/2014/main" id="{30BD2399-7475-404C-BAC9-E55E1676926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6" name="Picture 85">
            <a:extLst>
              <a:ext uri="{FF2B5EF4-FFF2-40B4-BE49-F238E27FC236}">
                <a16:creationId xmlns:a16="http://schemas.microsoft.com/office/drawing/2014/main" id="{0D748104-6E76-4AD9-9940-82154F97E7C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1081087"/>
          </a:xfrm>
          <a:prstGeom prst="rect">
            <a:avLst/>
          </a:prstGeom>
        </p:spPr>
      </p:pic>
      <p:sp>
        <p:nvSpPr>
          <p:cNvPr id="74" name="Shape 74"/>
          <p:cNvSpPr txBox="1">
            <a:spLocks noGrp="1"/>
          </p:cNvSpPr>
          <p:nvPr>
            <p:ph type="title"/>
          </p:nvPr>
        </p:nvSpPr>
        <p:spPr>
          <a:xfrm>
            <a:off x="484015" y="790955"/>
            <a:ext cx="7385892" cy="3861278"/>
          </a:xfrm>
          <a:prstGeom prst="rect">
            <a:avLst/>
          </a:prstGeom>
        </p:spPr>
        <p:txBody>
          <a:bodyPr spcFirstLastPara="1" vert="horz" lIns="91440" tIns="45720" rIns="91440" bIns="45720" rtlCol="0" anchor="ctr" anchorCtr="0">
            <a:normAutofit/>
          </a:bodyPr>
          <a:lstStyle/>
          <a:p>
            <a:pPr marL="0" lvl="0" indent="0" algn="ctr" defTabSz="914400">
              <a:spcBef>
                <a:spcPct val="0"/>
              </a:spcBef>
              <a:spcAft>
                <a:spcPts val="0"/>
              </a:spcAft>
            </a:pPr>
            <a:r>
              <a:rPr lang="en-US" sz="7200" dirty="0" smtClean="0"/>
              <a:t>Questions?</a:t>
            </a:r>
            <a:endParaRPr lang="en-US" sz="7200" dirty="0"/>
          </a:p>
        </p:txBody>
      </p:sp>
    </p:spTree>
    <p:extLst>
      <p:ext uri="{BB962C8B-B14F-4D97-AF65-F5344CB8AC3E}">
        <p14:creationId xmlns:p14="http://schemas.microsoft.com/office/powerpoint/2010/main" val="3178169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Shape 67"/>
        <p:cNvGrpSpPr/>
        <p:nvPr/>
      </p:nvGrpSpPr>
      <p:grpSpPr>
        <a:xfrm>
          <a:off x="0" y="0"/>
          <a:ext cx="0" cy="0"/>
          <a:chOff x="0" y="0"/>
          <a:chExt cx="0" cy="0"/>
        </a:xfrm>
      </p:grpSpPr>
      <p:pic>
        <p:nvPicPr>
          <p:cNvPr id="74" name="Picture 73">
            <a:extLst>
              <a:ext uri="{FF2B5EF4-FFF2-40B4-BE49-F238E27FC236}">
                <a16:creationId xmlns:a16="http://schemas.microsoft.com/office/drawing/2014/main" id="{9A22DDE2-FB2D-421B-B377-F9AD495CE9BB}"/>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1081087"/>
          </a:xfrm>
          <a:prstGeom prst="rect">
            <a:avLst/>
          </a:prstGeom>
        </p:spPr>
      </p:pic>
      <p:sp useBgFill="1">
        <p:nvSpPr>
          <p:cNvPr id="76" name="Rectangle 75">
            <a:extLst>
              <a:ext uri="{FF2B5EF4-FFF2-40B4-BE49-F238E27FC236}">
                <a16:creationId xmlns:a16="http://schemas.microsoft.com/office/drawing/2014/main" id="{26A3F16E-CC60-4737-8CBB-9568A351D3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Shape 68"/>
          <p:cNvSpPr txBox="1">
            <a:spLocks noGrp="1"/>
          </p:cNvSpPr>
          <p:nvPr>
            <p:ph type="title"/>
          </p:nvPr>
        </p:nvSpPr>
        <p:spPr>
          <a:xfrm>
            <a:off x="3082886" y="152365"/>
            <a:ext cx="5575552" cy="1074216"/>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4000" dirty="0" smtClean="0"/>
              <a:t>lottery fun Facts</a:t>
            </a:r>
            <a:br>
              <a:rPr lang="en-US" sz="4000" dirty="0" smtClean="0"/>
            </a:br>
            <a:r>
              <a:rPr lang="en-US" sz="1300" dirty="0" smtClean="0">
                <a:latin typeface="Arial" panose="020B0604020202020204" pitchFamily="34" charset="0"/>
                <a:cs typeface="Arial" panose="020B0604020202020204" pitchFamily="34" charset="0"/>
              </a:rPr>
              <a:t>(google search)</a:t>
            </a:r>
            <a:endParaRPr lang="en-US" sz="1300" dirty="0">
              <a:latin typeface="Arial" panose="020B0604020202020204" pitchFamily="34" charset="0"/>
              <a:cs typeface="Arial" panose="020B0604020202020204" pitchFamily="34" charset="0"/>
            </a:endParaRPr>
          </a:p>
        </p:txBody>
      </p:sp>
      <p:sp>
        <p:nvSpPr>
          <p:cNvPr id="78" name="Rectangle 77">
            <a:extLst>
              <a:ext uri="{FF2B5EF4-FFF2-40B4-BE49-F238E27FC236}">
                <a16:creationId xmlns:a16="http://schemas.microsoft.com/office/drawing/2014/main" id="{C0DABE73-66EA-42B0-AB0A-9FB1C0AD7AE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554794" cy="51435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80" name="Picture 79">
            <a:extLst>
              <a:ext uri="{FF2B5EF4-FFF2-40B4-BE49-F238E27FC236}">
                <a16:creationId xmlns:a16="http://schemas.microsoft.com/office/drawing/2014/main" id="{1E4917B9-5D95-4999-9E13-3568EDD42343}"/>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531" r="43746" b="531"/>
          <a:stretch/>
        </p:blipFill>
        <p:spPr>
          <a:xfrm rot="5400000" flipH="1" flipV="1">
            <a:off x="-948024" y="1640682"/>
            <a:ext cx="5143499" cy="1862138"/>
          </a:xfrm>
          <a:prstGeom prst="rect">
            <a:avLst/>
          </a:prstGeom>
        </p:spPr>
      </p:pic>
      <p:sp>
        <p:nvSpPr>
          <p:cNvPr id="69" name="Shape 69"/>
          <p:cNvSpPr txBox="1">
            <a:spLocks noGrp="1"/>
          </p:cNvSpPr>
          <p:nvPr>
            <p:ph type="body" idx="1"/>
          </p:nvPr>
        </p:nvSpPr>
        <p:spPr>
          <a:xfrm>
            <a:off x="2554794" y="1378946"/>
            <a:ext cx="6103644" cy="3621225"/>
          </a:xfrm>
          <a:prstGeom prst="rect">
            <a:avLst/>
          </a:prstGeom>
        </p:spPr>
        <p:txBody>
          <a:bodyPr spcFirstLastPara="1" vert="horz" lIns="91440" tIns="45720" rIns="91440" bIns="45720" rtlCol="0" anchorCtr="0">
            <a:normAutofit lnSpcReduction="10000"/>
          </a:bodyPr>
          <a:lstStyle/>
          <a:p>
            <a:pPr marL="0" indent="-228600" defTabSz="914400">
              <a:lnSpc>
                <a:spcPct val="100000"/>
              </a:lnSpc>
              <a:spcAft>
                <a:spcPts val="1600"/>
              </a:spcAft>
              <a:buFont typeface="Arial" panose="020B0604020202020204" pitchFamily="34" charset="0"/>
              <a:buChar char="•"/>
            </a:pPr>
            <a:r>
              <a:rPr lang="en-US" sz="1600" dirty="0"/>
              <a:t>A lottery is a form </a:t>
            </a:r>
            <a:r>
              <a:rPr lang="en-US" sz="1600" dirty="0"/>
              <a:t>of gambling that </a:t>
            </a:r>
            <a:r>
              <a:rPr lang="en-US" sz="1600" dirty="0"/>
              <a:t>involves the drawing of numbers at random for a </a:t>
            </a:r>
            <a:r>
              <a:rPr lang="en-US" sz="1600" dirty="0"/>
              <a:t>prize</a:t>
            </a:r>
          </a:p>
          <a:p>
            <a:pPr marL="0" indent="-228600" defTabSz="914400">
              <a:lnSpc>
                <a:spcPct val="100000"/>
              </a:lnSpc>
              <a:spcAft>
                <a:spcPts val="1600"/>
              </a:spcAft>
              <a:buFont typeface="Arial" panose="020B0604020202020204" pitchFamily="34" charset="0"/>
              <a:buChar char="•"/>
            </a:pPr>
            <a:r>
              <a:rPr lang="en-US" sz="1600" dirty="0"/>
              <a:t>Lotteries are operated at the state level in the U.S.; 44 states and 3 territories operate state </a:t>
            </a:r>
            <a:r>
              <a:rPr lang="en-US" sz="1600" dirty="0"/>
              <a:t>lotteries. </a:t>
            </a:r>
            <a:r>
              <a:rPr lang="en-US" sz="1600" dirty="0"/>
              <a:t>In states where gambling is illegal but lottery is fine, they claim that the lotto is a form of entertainment.</a:t>
            </a:r>
          </a:p>
          <a:p>
            <a:pPr marL="0" indent="-228600" defTabSz="914400">
              <a:lnSpc>
                <a:spcPct val="100000"/>
              </a:lnSpc>
              <a:spcAft>
                <a:spcPts val="1600"/>
              </a:spcAft>
              <a:buFont typeface="Arial" panose="020B0604020202020204" pitchFamily="34" charset="0"/>
              <a:buChar char="•"/>
            </a:pPr>
            <a:r>
              <a:rPr lang="en-US" sz="1600" dirty="0"/>
              <a:t>People are more likely to do the following that win the lottery:</a:t>
            </a:r>
          </a:p>
          <a:p>
            <a:pPr marL="571500" lvl="1" indent="-342900" defTabSz="914400">
              <a:lnSpc>
                <a:spcPct val="120000"/>
              </a:lnSpc>
              <a:spcBef>
                <a:spcPts val="0"/>
              </a:spcBef>
              <a:buFont typeface="+mj-lt"/>
              <a:buAutoNum type="arabicPeriod"/>
            </a:pPr>
            <a:r>
              <a:rPr lang="en-US" sz="1450" dirty="0"/>
              <a:t>Die from an asteroid strike:  1 in 74,817,414</a:t>
            </a:r>
          </a:p>
          <a:p>
            <a:pPr marL="571500" lvl="1" indent="-342900" defTabSz="914400">
              <a:lnSpc>
                <a:spcPct val="120000"/>
              </a:lnSpc>
              <a:spcBef>
                <a:spcPts val="0"/>
              </a:spcBef>
              <a:buFont typeface="+mj-lt"/>
              <a:buAutoNum type="arabicPeriod"/>
            </a:pPr>
            <a:r>
              <a:rPr lang="en-US" sz="1450" dirty="0"/>
              <a:t>Become a movie star: 1 in 1,505,000</a:t>
            </a:r>
          </a:p>
          <a:p>
            <a:pPr marL="571500" lvl="1" indent="-342900" defTabSz="914400">
              <a:lnSpc>
                <a:spcPct val="120000"/>
              </a:lnSpc>
              <a:spcBef>
                <a:spcPts val="0"/>
              </a:spcBef>
              <a:buFont typeface="+mj-lt"/>
              <a:buAutoNum type="arabicPeriod"/>
            </a:pPr>
            <a:r>
              <a:rPr lang="en-US" sz="1450" dirty="0"/>
              <a:t>Get struck by lightning: 1 in 1,101,000</a:t>
            </a:r>
          </a:p>
          <a:p>
            <a:pPr marL="571500" lvl="1" indent="-342900" defTabSz="914400">
              <a:lnSpc>
                <a:spcPct val="120000"/>
              </a:lnSpc>
              <a:spcBef>
                <a:spcPts val="0"/>
              </a:spcBef>
              <a:buFont typeface="+mj-lt"/>
              <a:buAutoNum type="arabicPeriod"/>
            </a:pPr>
            <a:r>
              <a:rPr lang="en-US" sz="1450" dirty="0"/>
              <a:t>Bowl a 300 game:  1 in 11,500</a:t>
            </a:r>
          </a:p>
          <a:p>
            <a:pPr marL="0" lvl="0" indent="-228600" defTabSz="914400">
              <a:spcBef>
                <a:spcPts val="0"/>
              </a:spcBef>
              <a:spcAft>
                <a:spcPts val="1600"/>
              </a:spcAft>
              <a:buFont typeface="Arial" panose="020B0604020202020204" pitchFamily="34" charset="0"/>
              <a:buChar char="•"/>
            </a:pPr>
            <a:endParaRPr lang="en-US" sz="1500" dirty="0"/>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Shape 67"/>
        <p:cNvGrpSpPr/>
        <p:nvPr/>
      </p:nvGrpSpPr>
      <p:grpSpPr>
        <a:xfrm>
          <a:off x="0" y="0"/>
          <a:ext cx="0" cy="0"/>
          <a:chOff x="0" y="0"/>
          <a:chExt cx="0" cy="0"/>
        </a:xfrm>
      </p:grpSpPr>
      <p:pic>
        <p:nvPicPr>
          <p:cNvPr id="74" name="Picture 73">
            <a:extLst>
              <a:ext uri="{FF2B5EF4-FFF2-40B4-BE49-F238E27FC236}">
                <a16:creationId xmlns:a16="http://schemas.microsoft.com/office/drawing/2014/main" id="{9A22DDE2-FB2D-421B-B377-F9AD495CE9BB}"/>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1081087"/>
          </a:xfrm>
          <a:prstGeom prst="rect">
            <a:avLst/>
          </a:prstGeom>
        </p:spPr>
      </p:pic>
      <p:sp useBgFill="1">
        <p:nvSpPr>
          <p:cNvPr id="76" name="Rectangle 75">
            <a:extLst>
              <a:ext uri="{FF2B5EF4-FFF2-40B4-BE49-F238E27FC236}">
                <a16:creationId xmlns:a16="http://schemas.microsoft.com/office/drawing/2014/main" id="{26A3F16E-CC60-4737-8CBB-9568A351D3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Shape 68"/>
          <p:cNvSpPr txBox="1">
            <a:spLocks noGrp="1"/>
          </p:cNvSpPr>
          <p:nvPr>
            <p:ph type="title"/>
          </p:nvPr>
        </p:nvSpPr>
        <p:spPr>
          <a:xfrm>
            <a:off x="3082886" y="152365"/>
            <a:ext cx="5575552" cy="1074216"/>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4000" dirty="0" smtClean="0"/>
              <a:t>California lottery</a:t>
            </a:r>
            <a:br>
              <a:rPr lang="en-US" sz="4000" dirty="0" smtClean="0"/>
            </a:br>
            <a:r>
              <a:rPr lang="en-US" sz="1300" dirty="0" smtClean="0">
                <a:latin typeface="Arial" panose="020B0604020202020204" pitchFamily="34" charset="0"/>
                <a:cs typeface="Arial" panose="020B0604020202020204" pitchFamily="34" charset="0"/>
              </a:rPr>
              <a:t>www.calottery.com</a:t>
            </a:r>
            <a:endParaRPr lang="en-US" sz="1300" dirty="0">
              <a:latin typeface="Arial" panose="020B0604020202020204" pitchFamily="34" charset="0"/>
              <a:cs typeface="Arial" panose="020B0604020202020204" pitchFamily="34" charset="0"/>
            </a:endParaRPr>
          </a:p>
        </p:txBody>
      </p:sp>
      <p:sp>
        <p:nvSpPr>
          <p:cNvPr id="78" name="Rectangle 77">
            <a:extLst>
              <a:ext uri="{FF2B5EF4-FFF2-40B4-BE49-F238E27FC236}">
                <a16:creationId xmlns:a16="http://schemas.microsoft.com/office/drawing/2014/main" id="{C0DABE73-66EA-42B0-AB0A-9FB1C0AD7AE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554794" cy="51435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80" name="Picture 79">
            <a:extLst>
              <a:ext uri="{FF2B5EF4-FFF2-40B4-BE49-F238E27FC236}">
                <a16:creationId xmlns:a16="http://schemas.microsoft.com/office/drawing/2014/main" id="{1E4917B9-5D95-4999-9E13-3568EDD42343}"/>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531" r="43746" b="531"/>
          <a:stretch/>
        </p:blipFill>
        <p:spPr>
          <a:xfrm rot="5400000" flipH="1" flipV="1">
            <a:off x="-948024" y="1640682"/>
            <a:ext cx="5143499" cy="1862138"/>
          </a:xfrm>
          <a:prstGeom prst="rect">
            <a:avLst/>
          </a:prstGeom>
        </p:spPr>
      </p:pic>
      <p:sp>
        <p:nvSpPr>
          <p:cNvPr id="69" name="Shape 69"/>
          <p:cNvSpPr txBox="1">
            <a:spLocks noGrp="1"/>
          </p:cNvSpPr>
          <p:nvPr>
            <p:ph type="body" idx="1"/>
          </p:nvPr>
        </p:nvSpPr>
        <p:spPr>
          <a:xfrm>
            <a:off x="2554794" y="1378946"/>
            <a:ext cx="6103644" cy="3621225"/>
          </a:xfrm>
          <a:prstGeom prst="rect">
            <a:avLst/>
          </a:prstGeom>
        </p:spPr>
        <p:txBody>
          <a:bodyPr spcFirstLastPara="1" vert="horz" lIns="91440" tIns="45720" rIns="91440" bIns="45720" rtlCol="0" anchorCtr="0">
            <a:normAutofit fontScale="92500" lnSpcReduction="10000"/>
          </a:bodyPr>
          <a:lstStyle/>
          <a:p>
            <a:pPr marL="0" indent="0" defTabSz="914400">
              <a:spcAft>
                <a:spcPts val="1600"/>
              </a:spcAft>
              <a:buNone/>
            </a:pPr>
            <a:r>
              <a:rPr lang="en-US" dirty="0">
                <a:latin typeface="Calibri Light" panose="020F0302020204030204" pitchFamily="34" charset="0"/>
                <a:cs typeface="Calibri Light" panose="020F0302020204030204" pitchFamily="34" charset="0"/>
              </a:rPr>
              <a:t>Many people ask us “Where does the money go?” Well, first of all, we should clarify that the California Lottery does not receive General Fund or taxpayer dollars. Everything we have, we raise from Lottery ticket sales. Most importantly, </a:t>
            </a:r>
            <a:r>
              <a:rPr lang="en-US" sz="1900" b="1" dirty="0">
                <a:latin typeface="Calibri Light" panose="020F0302020204030204" pitchFamily="34" charset="0"/>
                <a:cs typeface="Calibri Light" panose="020F0302020204030204" pitchFamily="34" charset="0"/>
              </a:rPr>
              <a:t>we’re proud to say that 95% of all funds actually go right back into the community </a:t>
            </a:r>
            <a:r>
              <a:rPr lang="en-US" dirty="0">
                <a:latin typeface="Calibri Light" panose="020F0302020204030204" pitchFamily="34" charset="0"/>
                <a:cs typeface="Calibri Light" panose="020F0302020204030204" pitchFamily="34" charset="0"/>
              </a:rPr>
              <a:t>in the form of prize payments, retailer commissions and bonuses and, of course, our contributions to education</a:t>
            </a:r>
            <a:r>
              <a:rPr lang="en-US" dirty="0" smtClean="0">
                <a:latin typeface="Calibri Light" panose="020F0302020204030204" pitchFamily="34" charset="0"/>
                <a:cs typeface="Calibri Light" panose="020F0302020204030204" pitchFamily="34" charset="0"/>
              </a:rPr>
              <a:t>.</a:t>
            </a:r>
          </a:p>
          <a:p>
            <a:pPr marL="0" indent="0" defTabSz="914400">
              <a:spcAft>
                <a:spcPts val="1600"/>
              </a:spcAft>
              <a:buNone/>
            </a:pPr>
            <a:r>
              <a:rPr lang="en-US" dirty="0">
                <a:latin typeface="Calibri Light" panose="020F0302020204030204" pitchFamily="34" charset="0"/>
                <a:cs typeface="Calibri Light" panose="020F0302020204030204" pitchFamily="34" charset="0"/>
              </a:rPr>
              <a:t>Besides offering you entertaining games, </a:t>
            </a:r>
            <a:r>
              <a:rPr lang="en-US" sz="1900" b="1" dirty="0">
                <a:latin typeface="Calibri Light" panose="020F0302020204030204" pitchFamily="34" charset="0"/>
                <a:cs typeface="Calibri Light" panose="020F0302020204030204" pitchFamily="34" charset="0"/>
              </a:rPr>
              <a:t>the California Lottery’s sole mandate is to raise supplemental funds for all California public schools. </a:t>
            </a:r>
            <a:r>
              <a:rPr lang="en-US" dirty="0">
                <a:latin typeface="Calibri Light" panose="020F0302020204030204" pitchFamily="34" charset="0"/>
                <a:cs typeface="Calibri Light" panose="020F0302020204030204" pitchFamily="34" charset="0"/>
              </a:rPr>
              <a:t>Since FY 2000-01, we’ve been lucky. We’ve sent more than $1 billion a year to public education. That means K-12, Community Colleges, CSU and UC campuses and several specialized schools. Don’t misunderstand us, the Lottery’s supplemental funding to schools will not solve education’s budgetary problems. In fact, our contributions amount to less than 1.5% of public education’s overall needs. It’s really modest when you come down to it, but parents, teachers and administrators tell us that every little bit helps</a:t>
            </a:r>
            <a:r>
              <a:rPr lang="en-US" dirty="0" smtClean="0">
                <a:latin typeface="Calibri Light" panose="020F0302020204030204" pitchFamily="34" charset="0"/>
                <a:cs typeface="Calibri Light" panose="020F0302020204030204" pitchFamily="34" charset="0"/>
              </a:rPr>
              <a:t>.</a:t>
            </a:r>
            <a:endParaRPr lang="en-US" dirty="0">
              <a:latin typeface="Calibri Light" panose="020F0302020204030204" pitchFamily="34" charset="0"/>
              <a:cs typeface="Calibri Light" panose="020F0302020204030204" pitchFamily="34" charset="0"/>
            </a:endParaRPr>
          </a:p>
          <a:p>
            <a:pPr marL="0" lvl="0" indent="0" defTabSz="914400">
              <a:spcBef>
                <a:spcPts val="0"/>
              </a:spcBef>
              <a:spcAft>
                <a:spcPts val="1600"/>
              </a:spcAft>
              <a:buNone/>
            </a:pPr>
            <a:endParaRPr lang="en-US" sz="1500" dirty="0"/>
          </a:p>
        </p:txBody>
      </p:sp>
    </p:spTree>
    <p:extLst>
      <p:ext uri="{BB962C8B-B14F-4D97-AF65-F5344CB8AC3E}">
        <p14:creationId xmlns:p14="http://schemas.microsoft.com/office/powerpoint/2010/main" val="459255641"/>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Shape 67"/>
        <p:cNvGrpSpPr/>
        <p:nvPr/>
      </p:nvGrpSpPr>
      <p:grpSpPr>
        <a:xfrm>
          <a:off x="0" y="0"/>
          <a:ext cx="0" cy="0"/>
          <a:chOff x="0" y="0"/>
          <a:chExt cx="0" cy="0"/>
        </a:xfrm>
      </p:grpSpPr>
      <p:pic>
        <p:nvPicPr>
          <p:cNvPr id="74" name="Picture 73">
            <a:extLst>
              <a:ext uri="{FF2B5EF4-FFF2-40B4-BE49-F238E27FC236}">
                <a16:creationId xmlns:a16="http://schemas.microsoft.com/office/drawing/2014/main" id="{9A22DDE2-FB2D-421B-B377-F9AD495CE9BB}"/>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1081087"/>
          </a:xfrm>
          <a:prstGeom prst="rect">
            <a:avLst/>
          </a:prstGeom>
        </p:spPr>
      </p:pic>
      <p:sp useBgFill="1">
        <p:nvSpPr>
          <p:cNvPr id="76" name="Rectangle 75">
            <a:extLst>
              <a:ext uri="{FF2B5EF4-FFF2-40B4-BE49-F238E27FC236}">
                <a16:creationId xmlns:a16="http://schemas.microsoft.com/office/drawing/2014/main" id="{26A3F16E-CC60-4737-8CBB-9568A351D3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Shape 68"/>
          <p:cNvSpPr txBox="1">
            <a:spLocks noGrp="1"/>
          </p:cNvSpPr>
          <p:nvPr>
            <p:ph type="title"/>
          </p:nvPr>
        </p:nvSpPr>
        <p:spPr>
          <a:xfrm>
            <a:off x="3082886" y="152365"/>
            <a:ext cx="5575552" cy="1074216"/>
          </a:xfrm>
          <a:prstGeom prst="rect">
            <a:avLst/>
          </a:prstGeom>
        </p:spPr>
        <p:txBody>
          <a:bodyPr spcFirstLastPara="1" vert="horz" lIns="91440" tIns="45720" rIns="91440" bIns="45720" rtlCol="0" anchor="ctr" anchorCtr="0">
            <a:normAutofit/>
          </a:bodyPr>
          <a:lstStyle/>
          <a:p>
            <a:pPr lvl="0" defTabSz="914400">
              <a:spcBef>
                <a:spcPct val="0"/>
              </a:spcBef>
            </a:pPr>
            <a:r>
              <a:rPr lang="en-US" dirty="0"/>
              <a:t>Machine Learning</a:t>
            </a:r>
            <a:r>
              <a:rPr lang="en-US" sz="4000" dirty="0" smtClean="0"/>
              <a:t/>
            </a:r>
            <a:br>
              <a:rPr lang="en-US" sz="4000" dirty="0" smtClean="0"/>
            </a:br>
            <a:r>
              <a:rPr lang="en-US" sz="1300" dirty="0" smtClean="0">
                <a:latin typeface="Arial" panose="020B0604020202020204" pitchFamily="34" charset="0"/>
                <a:cs typeface="Arial" panose="020B0604020202020204" pitchFamily="34" charset="0"/>
              </a:rPr>
              <a:t>(google search)</a:t>
            </a:r>
            <a:endParaRPr lang="en-US" sz="1300" dirty="0">
              <a:latin typeface="Arial" panose="020B0604020202020204" pitchFamily="34" charset="0"/>
              <a:cs typeface="Arial" panose="020B0604020202020204" pitchFamily="34" charset="0"/>
            </a:endParaRPr>
          </a:p>
        </p:txBody>
      </p:sp>
      <p:sp>
        <p:nvSpPr>
          <p:cNvPr id="78" name="Rectangle 77">
            <a:extLst>
              <a:ext uri="{FF2B5EF4-FFF2-40B4-BE49-F238E27FC236}">
                <a16:creationId xmlns:a16="http://schemas.microsoft.com/office/drawing/2014/main" id="{C0DABE73-66EA-42B0-AB0A-9FB1C0AD7AE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554794" cy="51435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80" name="Picture 79">
            <a:extLst>
              <a:ext uri="{FF2B5EF4-FFF2-40B4-BE49-F238E27FC236}">
                <a16:creationId xmlns:a16="http://schemas.microsoft.com/office/drawing/2014/main" id="{1E4917B9-5D95-4999-9E13-3568EDD42343}"/>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531" r="43746" b="531"/>
          <a:stretch/>
        </p:blipFill>
        <p:spPr>
          <a:xfrm rot="5400000" flipH="1" flipV="1">
            <a:off x="-948024" y="1640682"/>
            <a:ext cx="5143499" cy="1862138"/>
          </a:xfrm>
          <a:prstGeom prst="rect">
            <a:avLst/>
          </a:prstGeom>
        </p:spPr>
      </p:pic>
      <p:sp>
        <p:nvSpPr>
          <p:cNvPr id="69" name="Shape 69"/>
          <p:cNvSpPr txBox="1">
            <a:spLocks noGrp="1"/>
          </p:cNvSpPr>
          <p:nvPr>
            <p:ph type="body" idx="1"/>
          </p:nvPr>
        </p:nvSpPr>
        <p:spPr>
          <a:xfrm>
            <a:off x="2554794" y="1378946"/>
            <a:ext cx="6103644" cy="3621225"/>
          </a:xfrm>
          <a:prstGeom prst="rect">
            <a:avLst/>
          </a:prstGeom>
        </p:spPr>
        <p:txBody>
          <a:bodyPr spcFirstLastPara="1" vert="horz" lIns="91440" tIns="45720" rIns="91440" bIns="45720" rtlCol="0" anchorCtr="0">
            <a:normAutofit/>
          </a:bodyPr>
          <a:lstStyle/>
          <a:p>
            <a:pPr marL="0" indent="-228600" defTabSz="914400">
              <a:lnSpc>
                <a:spcPct val="100000"/>
              </a:lnSpc>
              <a:spcAft>
                <a:spcPts val="1600"/>
              </a:spcAft>
              <a:buFont typeface="Arial" panose="020B0604020202020204" pitchFamily="34" charset="0"/>
              <a:buChar char="•"/>
            </a:pPr>
            <a:r>
              <a:rPr lang="en-US" i="1" dirty="0"/>
              <a:t>“Machine Learning is the science of getting computers to learn and act like humans do, and improve their learning over time in autonomous fashion, by feeding them data and information in the form of observations and real-world interactions</a:t>
            </a:r>
            <a:r>
              <a:rPr lang="en-US" i="1" dirty="0" smtClean="0"/>
              <a:t>.”</a:t>
            </a:r>
          </a:p>
          <a:p>
            <a:pPr marL="0" lvl="0" indent="-228600" defTabSz="914400">
              <a:lnSpc>
                <a:spcPct val="100000"/>
              </a:lnSpc>
              <a:spcAft>
                <a:spcPts val="1600"/>
              </a:spcAft>
              <a:buFont typeface="Arial" panose="020B0604020202020204" pitchFamily="34" charset="0"/>
              <a:buChar char="•"/>
            </a:pPr>
            <a:r>
              <a:rPr lang="en-US" sz="1600" dirty="0"/>
              <a:t>Sequence prediction is a popular data mining/machine learning task, which consist of predicting the next symbol of a sequence of symbols.</a:t>
            </a:r>
          </a:p>
        </p:txBody>
      </p:sp>
    </p:spTree>
    <p:extLst>
      <p:ext uri="{BB962C8B-B14F-4D97-AF65-F5344CB8AC3E}">
        <p14:creationId xmlns:p14="http://schemas.microsoft.com/office/powerpoint/2010/main" val="142123618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Shape 67"/>
        <p:cNvGrpSpPr/>
        <p:nvPr/>
      </p:nvGrpSpPr>
      <p:grpSpPr>
        <a:xfrm>
          <a:off x="0" y="0"/>
          <a:ext cx="0" cy="0"/>
          <a:chOff x="0" y="0"/>
          <a:chExt cx="0" cy="0"/>
        </a:xfrm>
      </p:grpSpPr>
      <p:pic>
        <p:nvPicPr>
          <p:cNvPr id="74" name="Picture 73">
            <a:extLst>
              <a:ext uri="{FF2B5EF4-FFF2-40B4-BE49-F238E27FC236}">
                <a16:creationId xmlns:a16="http://schemas.microsoft.com/office/drawing/2014/main" id="{9A22DDE2-FB2D-421B-B377-F9AD495CE9BB}"/>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1081087"/>
          </a:xfrm>
          <a:prstGeom prst="rect">
            <a:avLst/>
          </a:prstGeom>
        </p:spPr>
      </p:pic>
      <p:sp useBgFill="1">
        <p:nvSpPr>
          <p:cNvPr id="76" name="Rectangle 75">
            <a:extLst>
              <a:ext uri="{FF2B5EF4-FFF2-40B4-BE49-F238E27FC236}">
                <a16:creationId xmlns:a16="http://schemas.microsoft.com/office/drawing/2014/main" id="{26A3F16E-CC60-4737-8CBB-9568A351D3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Shape 68"/>
          <p:cNvSpPr txBox="1">
            <a:spLocks noGrp="1"/>
          </p:cNvSpPr>
          <p:nvPr>
            <p:ph type="title"/>
          </p:nvPr>
        </p:nvSpPr>
        <p:spPr>
          <a:xfrm>
            <a:off x="3247450" y="554872"/>
            <a:ext cx="5454727" cy="562074"/>
          </a:xfrm>
          <a:prstGeom prst="rect">
            <a:avLst/>
          </a:prstGeom>
        </p:spPr>
        <p:txBody>
          <a:bodyPr spcFirstLastPara="1" vert="horz" lIns="91440" tIns="45720" rIns="91440" bIns="45720" rtlCol="0" anchor="ctr" anchorCtr="0">
            <a:normAutofit fontScale="90000"/>
          </a:bodyPr>
          <a:lstStyle/>
          <a:p>
            <a:pPr marL="0" lvl="0" indent="0" defTabSz="914400">
              <a:spcBef>
                <a:spcPct val="0"/>
              </a:spcBef>
              <a:spcAft>
                <a:spcPts val="0"/>
              </a:spcAft>
            </a:pPr>
            <a:r>
              <a:rPr lang="en-US" sz="4000" dirty="0" smtClean="0"/>
              <a:t>Project Intro</a:t>
            </a:r>
            <a:endParaRPr lang="en-US" sz="4000" dirty="0"/>
          </a:p>
        </p:txBody>
      </p:sp>
      <p:sp>
        <p:nvSpPr>
          <p:cNvPr id="78" name="Rectangle 77">
            <a:extLst>
              <a:ext uri="{FF2B5EF4-FFF2-40B4-BE49-F238E27FC236}">
                <a16:creationId xmlns:a16="http://schemas.microsoft.com/office/drawing/2014/main" id="{C0DABE73-66EA-42B0-AB0A-9FB1C0AD7AE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554794" cy="51435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80" name="Picture 79">
            <a:extLst>
              <a:ext uri="{FF2B5EF4-FFF2-40B4-BE49-F238E27FC236}">
                <a16:creationId xmlns:a16="http://schemas.microsoft.com/office/drawing/2014/main" id="{1E4917B9-5D95-4999-9E13-3568EDD42343}"/>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531" r="43746" b="531"/>
          <a:stretch/>
        </p:blipFill>
        <p:spPr>
          <a:xfrm rot="5400000" flipH="1" flipV="1">
            <a:off x="-948024" y="1640682"/>
            <a:ext cx="5143499" cy="1862138"/>
          </a:xfrm>
          <a:prstGeom prst="rect">
            <a:avLst/>
          </a:prstGeom>
        </p:spPr>
      </p:pic>
      <p:sp>
        <p:nvSpPr>
          <p:cNvPr id="69" name="Shape 69"/>
          <p:cNvSpPr txBox="1">
            <a:spLocks noGrp="1"/>
          </p:cNvSpPr>
          <p:nvPr>
            <p:ph type="body" idx="1"/>
          </p:nvPr>
        </p:nvSpPr>
        <p:spPr>
          <a:xfrm>
            <a:off x="2657664" y="1381408"/>
            <a:ext cx="6383464" cy="3216593"/>
          </a:xfrm>
          <a:prstGeom prst="rect">
            <a:avLst/>
          </a:prstGeom>
        </p:spPr>
        <p:txBody>
          <a:bodyPr spcFirstLastPara="1" vert="horz" lIns="91440" tIns="45720" rIns="91440" bIns="45720" rtlCol="0" anchorCtr="0">
            <a:normAutofit/>
          </a:bodyPr>
          <a:lstStyle/>
          <a:p>
            <a:pPr marL="0" indent="-228600" defTabSz="914400">
              <a:spcAft>
                <a:spcPts val="1600"/>
              </a:spcAft>
              <a:buFont typeface="Arial" panose="020B0604020202020204" pitchFamily="34" charset="0"/>
              <a:buChar char="•"/>
            </a:pPr>
            <a:r>
              <a:rPr lang="en-US" sz="1500" dirty="0" smtClean="0"/>
              <a:t>Use machine </a:t>
            </a:r>
            <a:r>
              <a:rPr lang="en-US" sz="1500" dirty="0"/>
              <a:t>learning </a:t>
            </a:r>
            <a:r>
              <a:rPr lang="en-US" sz="1500" dirty="0"/>
              <a:t>models be used to predict the next lotto </a:t>
            </a:r>
            <a:r>
              <a:rPr lang="en-US" sz="1500" dirty="0" smtClean="0"/>
              <a:t>numbers</a:t>
            </a:r>
            <a:endParaRPr lang="en-US" sz="1500" dirty="0"/>
          </a:p>
          <a:p>
            <a:pPr marL="0" indent="-228600" defTabSz="914400">
              <a:spcAft>
                <a:spcPts val="1600"/>
              </a:spcAft>
              <a:buFont typeface="Arial" panose="020B0604020202020204" pitchFamily="34" charset="0"/>
              <a:buChar char="•"/>
            </a:pPr>
            <a:r>
              <a:rPr lang="en-US" sz="1500" dirty="0"/>
              <a:t>Lottery Game:  Predict the numbers in the </a:t>
            </a:r>
            <a:r>
              <a:rPr lang="en-US" sz="1500" dirty="0" smtClean="0"/>
              <a:t>California Daily </a:t>
            </a:r>
            <a:r>
              <a:rPr lang="en-US" sz="1500" dirty="0"/>
              <a:t>3 game </a:t>
            </a:r>
            <a:r>
              <a:rPr lang="en-US" sz="1200" dirty="0"/>
              <a:t>(less numbers than </a:t>
            </a:r>
            <a:r>
              <a:rPr lang="en-US" sz="1200" dirty="0" err="1"/>
              <a:t>MegaMillions</a:t>
            </a:r>
            <a:r>
              <a:rPr lang="en-US" sz="1200" dirty="0"/>
              <a:t> or Powerball)</a:t>
            </a:r>
          </a:p>
          <a:p>
            <a:pPr marL="0" indent="-228600" defTabSz="914400">
              <a:spcAft>
                <a:spcPts val="1600"/>
              </a:spcAft>
              <a:buFont typeface="Arial" panose="020B0604020202020204" pitchFamily="34" charset="0"/>
              <a:buChar char="•"/>
            </a:pPr>
            <a:r>
              <a:rPr lang="en-US" sz="1500" dirty="0" smtClean="0"/>
              <a:t>Machine Learning:  </a:t>
            </a:r>
          </a:p>
          <a:p>
            <a:pPr marL="571500" lvl="1" indent="-342900" defTabSz="914400">
              <a:lnSpc>
                <a:spcPct val="120000"/>
              </a:lnSpc>
              <a:spcBef>
                <a:spcPts val="0"/>
              </a:spcBef>
              <a:buFont typeface="+mj-lt"/>
              <a:buAutoNum type="arabicPeriod"/>
            </a:pPr>
            <a:r>
              <a:rPr lang="en-US" sz="1450" dirty="0" err="1" smtClean="0"/>
              <a:t>Sklearn</a:t>
            </a:r>
            <a:r>
              <a:rPr lang="en-US" sz="1450" dirty="0" smtClean="0"/>
              <a:t> regression models</a:t>
            </a:r>
          </a:p>
          <a:p>
            <a:pPr marL="571500" lvl="1" indent="-342900" defTabSz="914400">
              <a:lnSpc>
                <a:spcPct val="120000"/>
              </a:lnSpc>
              <a:spcBef>
                <a:spcPts val="0"/>
              </a:spcBef>
              <a:spcAft>
                <a:spcPts val="1600"/>
              </a:spcAft>
              <a:buFont typeface="+mj-lt"/>
              <a:buAutoNum type="arabicPeriod"/>
            </a:pPr>
            <a:r>
              <a:rPr lang="en-US" sz="1450" dirty="0" err="1" smtClean="0"/>
              <a:t>Keras</a:t>
            </a:r>
            <a:r>
              <a:rPr lang="en-US" sz="1450" dirty="0" smtClean="0"/>
              <a:t> sequential model</a:t>
            </a:r>
            <a:endParaRPr lang="en-US" sz="1500" dirty="0" smtClean="0"/>
          </a:p>
        </p:txBody>
      </p:sp>
    </p:spTree>
    <p:extLst>
      <p:ext uri="{BB962C8B-B14F-4D97-AF65-F5344CB8AC3E}">
        <p14:creationId xmlns:p14="http://schemas.microsoft.com/office/powerpoint/2010/main" val="1401833652"/>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Shape 67"/>
        <p:cNvGrpSpPr/>
        <p:nvPr/>
      </p:nvGrpSpPr>
      <p:grpSpPr>
        <a:xfrm>
          <a:off x="0" y="0"/>
          <a:ext cx="0" cy="0"/>
          <a:chOff x="0" y="0"/>
          <a:chExt cx="0" cy="0"/>
        </a:xfrm>
      </p:grpSpPr>
      <p:pic>
        <p:nvPicPr>
          <p:cNvPr id="74" name="Picture 73">
            <a:extLst>
              <a:ext uri="{FF2B5EF4-FFF2-40B4-BE49-F238E27FC236}">
                <a16:creationId xmlns:a16="http://schemas.microsoft.com/office/drawing/2014/main" id="{9A22DDE2-FB2D-421B-B377-F9AD495CE9BB}"/>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1081087"/>
          </a:xfrm>
          <a:prstGeom prst="rect">
            <a:avLst/>
          </a:prstGeom>
        </p:spPr>
      </p:pic>
      <p:sp useBgFill="1">
        <p:nvSpPr>
          <p:cNvPr id="76" name="Rectangle 75">
            <a:extLst>
              <a:ext uri="{FF2B5EF4-FFF2-40B4-BE49-F238E27FC236}">
                <a16:creationId xmlns:a16="http://schemas.microsoft.com/office/drawing/2014/main" id="{26A3F16E-CC60-4737-8CBB-9568A351D3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Shape 68"/>
          <p:cNvSpPr txBox="1">
            <a:spLocks noGrp="1"/>
          </p:cNvSpPr>
          <p:nvPr>
            <p:ph type="title"/>
          </p:nvPr>
        </p:nvSpPr>
        <p:spPr>
          <a:xfrm>
            <a:off x="3061620" y="536205"/>
            <a:ext cx="5575552" cy="897774"/>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4000" dirty="0" smtClean="0"/>
              <a:t>requirements</a:t>
            </a:r>
            <a:endParaRPr lang="en-US" sz="4000" dirty="0"/>
          </a:p>
        </p:txBody>
      </p:sp>
      <p:sp>
        <p:nvSpPr>
          <p:cNvPr id="78" name="Rectangle 77">
            <a:extLst>
              <a:ext uri="{FF2B5EF4-FFF2-40B4-BE49-F238E27FC236}">
                <a16:creationId xmlns:a16="http://schemas.microsoft.com/office/drawing/2014/main" id="{C0DABE73-66EA-42B0-AB0A-9FB1C0AD7AE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554794" cy="51435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80" name="Picture 79">
            <a:extLst>
              <a:ext uri="{FF2B5EF4-FFF2-40B4-BE49-F238E27FC236}">
                <a16:creationId xmlns:a16="http://schemas.microsoft.com/office/drawing/2014/main" id="{1E4917B9-5D95-4999-9E13-3568EDD42343}"/>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531" r="43746" b="531"/>
          <a:stretch/>
        </p:blipFill>
        <p:spPr>
          <a:xfrm rot="5400000" flipH="1" flipV="1">
            <a:off x="-948024" y="1640682"/>
            <a:ext cx="5143499" cy="1862138"/>
          </a:xfrm>
          <a:prstGeom prst="rect">
            <a:avLst/>
          </a:prstGeom>
        </p:spPr>
      </p:pic>
      <p:sp>
        <p:nvSpPr>
          <p:cNvPr id="69" name="Shape 69"/>
          <p:cNvSpPr txBox="1">
            <a:spLocks noGrp="1"/>
          </p:cNvSpPr>
          <p:nvPr>
            <p:ph type="body" idx="1"/>
          </p:nvPr>
        </p:nvSpPr>
        <p:spPr>
          <a:xfrm>
            <a:off x="2673863" y="1387579"/>
            <a:ext cx="5711748" cy="3318764"/>
          </a:xfrm>
          <a:prstGeom prst="rect">
            <a:avLst/>
          </a:prstGeom>
        </p:spPr>
        <p:txBody>
          <a:bodyPr spcFirstLastPara="1" vert="horz" lIns="91440" tIns="45720" rIns="91440" bIns="45720" rtlCol="0" anchorCtr="0">
            <a:normAutofit fontScale="92500" lnSpcReduction="10000"/>
          </a:bodyPr>
          <a:lstStyle/>
          <a:p>
            <a:pPr marL="0" indent="-228600" defTabSz="914400">
              <a:spcAft>
                <a:spcPts val="200"/>
              </a:spcAft>
              <a:buFont typeface="Arial" panose="020B0604020202020204" pitchFamily="34" charset="0"/>
              <a:buChar char="•"/>
            </a:pPr>
            <a:r>
              <a:rPr lang="en-US" sz="1500" dirty="0"/>
              <a:t>Objective:  </a:t>
            </a:r>
          </a:p>
          <a:p>
            <a:pPr marL="571500" lvl="1" indent="-342900" defTabSz="914400">
              <a:lnSpc>
                <a:spcPct val="120000"/>
              </a:lnSpc>
              <a:spcBef>
                <a:spcPts val="0"/>
              </a:spcBef>
              <a:spcAft>
                <a:spcPts val="200"/>
              </a:spcAft>
              <a:buFont typeface="+mj-lt"/>
              <a:buAutoNum type="arabicPeriod"/>
            </a:pPr>
            <a:r>
              <a:rPr lang="en-US" sz="1450" dirty="0"/>
              <a:t>Use trained ML models to predict numbers</a:t>
            </a:r>
          </a:p>
          <a:p>
            <a:pPr marL="571500" lvl="1" indent="-342900" defTabSz="914400">
              <a:lnSpc>
                <a:spcPct val="120000"/>
              </a:lnSpc>
              <a:spcBef>
                <a:spcPts val="0"/>
              </a:spcBef>
              <a:spcAft>
                <a:spcPts val="200"/>
              </a:spcAft>
              <a:buFont typeface="+mj-lt"/>
              <a:buAutoNum type="arabicPeriod"/>
            </a:pPr>
            <a:r>
              <a:rPr lang="en-US" sz="1450" dirty="0"/>
              <a:t>Train and predict new ML models</a:t>
            </a:r>
          </a:p>
          <a:p>
            <a:pPr marL="571500" lvl="1" indent="-342900" defTabSz="914400">
              <a:lnSpc>
                <a:spcPct val="120000"/>
              </a:lnSpc>
              <a:spcBef>
                <a:spcPts val="0"/>
              </a:spcBef>
              <a:spcAft>
                <a:spcPts val="200"/>
              </a:spcAft>
              <a:buFont typeface="+mj-lt"/>
              <a:buAutoNum type="arabicPeriod"/>
            </a:pPr>
            <a:r>
              <a:rPr lang="en-US" sz="1450" dirty="0"/>
              <a:t>Add actual winning numbers to data source used </a:t>
            </a:r>
            <a:r>
              <a:rPr lang="en-US" sz="1450" dirty="0" smtClean="0"/>
              <a:t>in </a:t>
            </a:r>
            <a:r>
              <a:rPr lang="en-US" sz="1450" dirty="0"/>
              <a:t>#1 </a:t>
            </a:r>
            <a:r>
              <a:rPr lang="en-US" sz="1450" dirty="0" smtClean="0"/>
              <a:t>&amp; </a:t>
            </a:r>
            <a:r>
              <a:rPr lang="en-US" sz="1450" dirty="0"/>
              <a:t>#2</a:t>
            </a:r>
          </a:p>
          <a:p>
            <a:pPr marL="571500" lvl="1" indent="-342900" defTabSz="914400">
              <a:lnSpc>
                <a:spcPct val="120000"/>
              </a:lnSpc>
              <a:spcBef>
                <a:spcPts val="0"/>
              </a:spcBef>
              <a:spcAft>
                <a:spcPts val="200"/>
              </a:spcAft>
              <a:buFont typeface="+mj-lt"/>
              <a:buAutoNum type="arabicPeriod"/>
            </a:pPr>
            <a:r>
              <a:rPr lang="en-US" sz="1450" dirty="0"/>
              <a:t>Show historical winning numbers</a:t>
            </a:r>
          </a:p>
          <a:p>
            <a:pPr marL="571500" lvl="1" indent="-342900" defTabSz="914400">
              <a:lnSpc>
                <a:spcPct val="120000"/>
              </a:lnSpc>
              <a:spcBef>
                <a:spcPts val="0"/>
              </a:spcBef>
              <a:spcAft>
                <a:spcPts val="200"/>
              </a:spcAft>
              <a:buFont typeface="+mj-lt"/>
              <a:buAutoNum type="arabicPeriod"/>
            </a:pPr>
            <a:r>
              <a:rPr lang="en-US" sz="1450" dirty="0" smtClean="0"/>
              <a:t>Visualize historical winning numbers</a:t>
            </a:r>
          </a:p>
          <a:p>
            <a:pPr marL="228600" lvl="1" indent="0" defTabSz="914400">
              <a:lnSpc>
                <a:spcPct val="120000"/>
              </a:lnSpc>
              <a:spcBef>
                <a:spcPts val="0"/>
              </a:spcBef>
              <a:buNone/>
            </a:pPr>
            <a:endParaRPr lang="en-US" sz="1450" dirty="0" smtClean="0"/>
          </a:p>
          <a:p>
            <a:pPr marL="0" lvl="1" indent="-228600" defTabSz="914400">
              <a:spcBef>
                <a:spcPts val="0"/>
              </a:spcBef>
              <a:spcAft>
                <a:spcPts val="200"/>
              </a:spcAft>
              <a:buSzPts val="1800"/>
              <a:buFont typeface="Arial" panose="020B0604020202020204" pitchFamily="34" charset="0"/>
              <a:buChar char="•"/>
            </a:pPr>
            <a:r>
              <a:rPr lang="en-US" sz="1600" dirty="0"/>
              <a:t>Tools &amp; libraries </a:t>
            </a:r>
            <a:r>
              <a:rPr lang="en-US" dirty="0" smtClean="0"/>
              <a:t>:  </a:t>
            </a:r>
            <a:endParaRPr lang="en-US" sz="1450" dirty="0" smtClean="0"/>
          </a:p>
          <a:p>
            <a:pPr marL="1085850" lvl="2" indent="-400050" defTabSz="914400">
              <a:lnSpc>
                <a:spcPct val="120000"/>
              </a:lnSpc>
              <a:spcBef>
                <a:spcPts val="0"/>
              </a:spcBef>
              <a:spcAft>
                <a:spcPts val="200"/>
              </a:spcAft>
              <a:buFont typeface="+mj-lt"/>
              <a:buAutoNum type="romanLcPeriod"/>
            </a:pPr>
            <a:r>
              <a:rPr lang="en-US" sz="1300" dirty="0" smtClean="0"/>
              <a:t>Web framework:  Flask, HTML, </a:t>
            </a:r>
            <a:r>
              <a:rPr lang="en-US" sz="1300" dirty="0" err="1" smtClean="0"/>
              <a:t>Javascript</a:t>
            </a:r>
            <a:r>
              <a:rPr lang="en-US" sz="1300" dirty="0" smtClean="0"/>
              <a:t>, </a:t>
            </a:r>
          </a:p>
          <a:p>
            <a:pPr marL="1085850" lvl="2" indent="-400050" defTabSz="914400">
              <a:lnSpc>
                <a:spcPct val="120000"/>
              </a:lnSpc>
              <a:spcBef>
                <a:spcPts val="0"/>
              </a:spcBef>
              <a:spcAft>
                <a:spcPts val="200"/>
              </a:spcAft>
              <a:buFont typeface="+mj-lt"/>
              <a:buAutoNum type="romanLcPeriod"/>
            </a:pPr>
            <a:r>
              <a:rPr lang="en-US" sz="1300" dirty="0" smtClean="0"/>
              <a:t>Formatting</a:t>
            </a:r>
            <a:r>
              <a:rPr lang="en-US" sz="1300" dirty="0"/>
              <a:t>:  CSS, </a:t>
            </a:r>
            <a:r>
              <a:rPr lang="en-US" sz="1300" dirty="0" smtClean="0"/>
              <a:t>Bootstrap</a:t>
            </a:r>
            <a:endParaRPr lang="en-US" sz="1300" dirty="0"/>
          </a:p>
          <a:p>
            <a:pPr marL="1085850" lvl="2" indent="-400050" defTabSz="914400">
              <a:lnSpc>
                <a:spcPct val="120000"/>
              </a:lnSpc>
              <a:spcBef>
                <a:spcPts val="0"/>
              </a:spcBef>
              <a:spcAft>
                <a:spcPts val="200"/>
              </a:spcAft>
              <a:buFont typeface="+mj-lt"/>
              <a:buAutoNum type="romanLcPeriod"/>
            </a:pPr>
            <a:r>
              <a:rPr lang="en-US" sz="1300" dirty="0"/>
              <a:t>Visualization:  </a:t>
            </a:r>
            <a:r>
              <a:rPr lang="en-US" sz="1300" dirty="0" err="1" smtClean="0"/>
              <a:t>Matplotlib</a:t>
            </a:r>
            <a:r>
              <a:rPr lang="en-US" sz="1300" dirty="0"/>
              <a:t>, </a:t>
            </a:r>
            <a:r>
              <a:rPr lang="en-US" sz="1300" dirty="0" err="1" smtClean="0"/>
              <a:t>Seaborn</a:t>
            </a:r>
            <a:endParaRPr lang="en-US" sz="1300" dirty="0"/>
          </a:p>
          <a:p>
            <a:pPr marL="1085850" lvl="2" indent="-400050" defTabSz="914400">
              <a:lnSpc>
                <a:spcPct val="120000"/>
              </a:lnSpc>
              <a:spcBef>
                <a:spcPts val="0"/>
              </a:spcBef>
              <a:spcAft>
                <a:spcPts val="200"/>
              </a:spcAft>
              <a:buFont typeface="+mj-lt"/>
              <a:buAutoNum type="romanLcPeriod"/>
            </a:pPr>
            <a:r>
              <a:rPr lang="en-US" sz="1300" dirty="0"/>
              <a:t>Machine Learning:  </a:t>
            </a:r>
            <a:r>
              <a:rPr lang="en-US" sz="1300" dirty="0" err="1"/>
              <a:t>keras</a:t>
            </a:r>
            <a:r>
              <a:rPr lang="en-US" sz="1300" dirty="0"/>
              <a:t>, </a:t>
            </a:r>
            <a:r>
              <a:rPr lang="en-US" sz="1300" dirty="0" err="1" smtClean="0"/>
              <a:t>tensorflow</a:t>
            </a:r>
            <a:endParaRPr lang="en-US" sz="1300" dirty="0" smtClean="0"/>
          </a:p>
          <a:p>
            <a:pPr marL="1085850" lvl="2" indent="-400050" defTabSz="914400">
              <a:lnSpc>
                <a:spcPct val="120000"/>
              </a:lnSpc>
              <a:spcBef>
                <a:spcPts val="0"/>
              </a:spcBef>
              <a:spcAft>
                <a:spcPts val="200"/>
              </a:spcAft>
              <a:buFont typeface="+mj-lt"/>
              <a:buAutoNum type="romanLcPeriod"/>
            </a:pPr>
            <a:r>
              <a:rPr lang="en-US" sz="1300" dirty="0" smtClean="0"/>
              <a:t>Code building:  </a:t>
            </a:r>
            <a:r>
              <a:rPr lang="en-US" sz="1300" dirty="0" err="1" smtClean="0"/>
              <a:t>jupyter</a:t>
            </a:r>
            <a:r>
              <a:rPr lang="en-US" sz="1300" dirty="0" smtClean="0"/>
              <a:t> notebook</a:t>
            </a:r>
          </a:p>
          <a:p>
            <a:pPr marL="1085850" lvl="2" indent="-400050" defTabSz="914400">
              <a:lnSpc>
                <a:spcPct val="120000"/>
              </a:lnSpc>
              <a:spcBef>
                <a:spcPts val="0"/>
              </a:spcBef>
              <a:spcAft>
                <a:spcPts val="200"/>
              </a:spcAft>
              <a:buFont typeface="+mj-lt"/>
              <a:buAutoNum type="romanLcPeriod"/>
            </a:pPr>
            <a:r>
              <a:rPr lang="en-US" sz="1300" dirty="0" smtClean="0"/>
              <a:t>Data storage:  csv</a:t>
            </a:r>
            <a:endParaRPr lang="en-US" sz="1300" dirty="0"/>
          </a:p>
          <a:p>
            <a:pPr marL="0" indent="0" defTabSz="914400">
              <a:spcAft>
                <a:spcPts val="1600"/>
              </a:spcAft>
              <a:buNone/>
            </a:pPr>
            <a:endParaRPr lang="en-US" sz="1500" dirty="0"/>
          </a:p>
        </p:txBody>
      </p:sp>
    </p:spTree>
    <p:extLst>
      <p:ext uri="{BB962C8B-B14F-4D97-AF65-F5344CB8AC3E}">
        <p14:creationId xmlns:p14="http://schemas.microsoft.com/office/powerpoint/2010/main" val="1437558878"/>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Shape 67"/>
        <p:cNvGrpSpPr/>
        <p:nvPr/>
      </p:nvGrpSpPr>
      <p:grpSpPr>
        <a:xfrm>
          <a:off x="0" y="0"/>
          <a:ext cx="0" cy="0"/>
          <a:chOff x="0" y="0"/>
          <a:chExt cx="0" cy="0"/>
        </a:xfrm>
      </p:grpSpPr>
      <p:pic>
        <p:nvPicPr>
          <p:cNvPr id="74" name="Picture 73">
            <a:extLst>
              <a:ext uri="{FF2B5EF4-FFF2-40B4-BE49-F238E27FC236}">
                <a16:creationId xmlns:a16="http://schemas.microsoft.com/office/drawing/2014/main" id="{9A22DDE2-FB2D-421B-B377-F9AD495CE9BB}"/>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1081087"/>
          </a:xfrm>
          <a:prstGeom prst="rect">
            <a:avLst/>
          </a:prstGeom>
        </p:spPr>
      </p:pic>
      <p:sp useBgFill="1">
        <p:nvSpPr>
          <p:cNvPr id="76" name="Rectangle 75">
            <a:extLst>
              <a:ext uri="{FF2B5EF4-FFF2-40B4-BE49-F238E27FC236}">
                <a16:creationId xmlns:a16="http://schemas.microsoft.com/office/drawing/2014/main" id="{26A3F16E-CC60-4737-8CBB-9568A351D3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Shape 68"/>
          <p:cNvSpPr txBox="1">
            <a:spLocks noGrp="1"/>
          </p:cNvSpPr>
          <p:nvPr>
            <p:ph type="title"/>
          </p:nvPr>
        </p:nvSpPr>
        <p:spPr>
          <a:xfrm>
            <a:off x="3213298" y="177816"/>
            <a:ext cx="5575552" cy="897774"/>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4000" dirty="0" err="1" smtClean="0"/>
              <a:t>Wireframing</a:t>
            </a:r>
            <a:endParaRPr lang="en-US" sz="4000" dirty="0"/>
          </a:p>
        </p:txBody>
      </p:sp>
      <p:sp>
        <p:nvSpPr>
          <p:cNvPr id="78" name="Rectangle 77">
            <a:extLst>
              <a:ext uri="{FF2B5EF4-FFF2-40B4-BE49-F238E27FC236}">
                <a16:creationId xmlns:a16="http://schemas.microsoft.com/office/drawing/2014/main" id="{C0DABE73-66EA-42B0-AB0A-9FB1C0AD7AE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554794" cy="51435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80" name="Picture 79">
            <a:extLst>
              <a:ext uri="{FF2B5EF4-FFF2-40B4-BE49-F238E27FC236}">
                <a16:creationId xmlns:a16="http://schemas.microsoft.com/office/drawing/2014/main" id="{1E4917B9-5D95-4999-9E13-3568EDD42343}"/>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531" r="43746" b="531"/>
          <a:stretch/>
        </p:blipFill>
        <p:spPr>
          <a:xfrm rot="5400000" flipH="1" flipV="1">
            <a:off x="-948024" y="1640682"/>
            <a:ext cx="5143499" cy="1862138"/>
          </a:xfrm>
          <a:prstGeom prst="rect">
            <a:avLst/>
          </a:prstGeom>
        </p:spPr>
      </p:pic>
      <p:pic>
        <p:nvPicPr>
          <p:cNvPr id="5" name="Picture 4"/>
          <p:cNvPicPr>
            <a:picLocks noChangeAspect="1"/>
          </p:cNvPicPr>
          <p:nvPr/>
        </p:nvPicPr>
        <p:blipFill>
          <a:blip r:embed="rId5"/>
          <a:stretch>
            <a:fillRect/>
          </a:stretch>
        </p:blipFill>
        <p:spPr>
          <a:xfrm>
            <a:off x="3172450" y="992907"/>
            <a:ext cx="5174163" cy="3958612"/>
          </a:xfrm>
          <a:prstGeom prst="rect">
            <a:avLst/>
          </a:prstGeom>
        </p:spPr>
      </p:pic>
      <p:sp>
        <p:nvSpPr>
          <p:cNvPr id="6" name="TextBox 5"/>
          <p:cNvSpPr txBox="1"/>
          <p:nvPr/>
        </p:nvSpPr>
        <p:spPr>
          <a:xfrm>
            <a:off x="0" y="80664"/>
            <a:ext cx="2595642" cy="5262979"/>
          </a:xfrm>
          <a:prstGeom prst="rect">
            <a:avLst/>
          </a:prstGeom>
          <a:noFill/>
        </p:spPr>
        <p:txBody>
          <a:bodyPr wrap="square" rtlCol="0">
            <a:spAutoFit/>
          </a:bodyPr>
          <a:lstStyle/>
          <a:p>
            <a:r>
              <a:rPr lang="en-US" sz="1200" dirty="0" smtClean="0">
                <a:solidFill>
                  <a:schemeClr val="bg1"/>
                </a:solidFill>
              </a:rPr>
              <a:t>#1:  User to select a trained model and click on predict button.  Predictions will show in #3</a:t>
            </a:r>
          </a:p>
          <a:p>
            <a:endParaRPr lang="en-US" sz="1200" dirty="0">
              <a:solidFill>
                <a:schemeClr val="bg1"/>
              </a:solidFill>
            </a:endParaRPr>
          </a:p>
          <a:p>
            <a:r>
              <a:rPr lang="en-US" sz="1200" dirty="0" smtClean="0">
                <a:solidFill>
                  <a:schemeClr val="bg1"/>
                </a:solidFill>
              </a:rPr>
              <a:t>#2:  User to select the ML model to train with new data chosen in the ‘Upload Data’ and click the Train &amp; Predict button.  New trained model will be added to #1 list.  Predicted numbers will show in #3</a:t>
            </a:r>
          </a:p>
          <a:p>
            <a:endParaRPr lang="en-US" sz="1200" dirty="0">
              <a:solidFill>
                <a:schemeClr val="bg1"/>
              </a:solidFill>
            </a:endParaRPr>
          </a:p>
          <a:p>
            <a:r>
              <a:rPr lang="en-US" sz="1200" dirty="0" smtClean="0">
                <a:solidFill>
                  <a:schemeClr val="bg1"/>
                </a:solidFill>
              </a:rPr>
              <a:t>#3:  User to click on clear button to clear the predicted numbers</a:t>
            </a:r>
          </a:p>
          <a:p>
            <a:endParaRPr lang="en-US" sz="1200" dirty="0">
              <a:solidFill>
                <a:schemeClr val="bg1"/>
              </a:solidFill>
            </a:endParaRPr>
          </a:p>
          <a:p>
            <a:r>
              <a:rPr lang="en-US" sz="1200" dirty="0" smtClean="0">
                <a:solidFill>
                  <a:schemeClr val="bg1"/>
                </a:solidFill>
              </a:rPr>
              <a:t>#4:  User to enter actual winning numbers.  Data will be added to data used in #1 &amp;2.  “Data” page will render will historical winning numbers.</a:t>
            </a:r>
          </a:p>
          <a:p>
            <a:endParaRPr lang="en-US" sz="1200" dirty="0">
              <a:solidFill>
                <a:schemeClr val="bg1"/>
              </a:solidFill>
            </a:endParaRPr>
          </a:p>
          <a:p>
            <a:r>
              <a:rPr lang="en-US" sz="1200" dirty="0" smtClean="0">
                <a:solidFill>
                  <a:schemeClr val="bg1"/>
                </a:solidFill>
              </a:rPr>
              <a:t>#5:  Info on how to play</a:t>
            </a:r>
          </a:p>
          <a:p>
            <a:endParaRPr lang="en-US" sz="1200" dirty="0">
              <a:solidFill>
                <a:schemeClr val="bg1"/>
              </a:solidFill>
            </a:endParaRPr>
          </a:p>
          <a:p>
            <a:r>
              <a:rPr lang="en-US" sz="1200" dirty="0" smtClean="0">
                <a:solidFill>
                  <a:schemeClr val="bg1"/>
                </a:solidFill>
              </a:rPr>
              <a:t>Navigation bar:  Graph – visualization of hot numbers.</a:t>
            </a:r>
          </a:p>
          <a:p>
            <a:endParaRPr lang="en-US" sz="1200" dirty="0">
              <a:solidFill>
                <a:schemeClr val="bg1"/>
              </a:solidFill>
            </a:endParaRPr>
          </a:p>
          <a:p>
            <a:endParaRPr lang="en-US" sz="1200" dirty="0">
              <a:solidFill>
                <a:schemeClr val="bg1"/>
              </a:solidFill>
            </a:endParaRPr>
          </a:p>
        </p:txBody>
      </p:sp>
    </p:spTree>
    <p:extLst>
      <p:ext uri="{BB962C8B-B14F-4D97-AF65-F5344CB8AC3E}">
        <p14:creationId xmlns:p14="http://schemas.microsoft.com/office/powerpoint/2010/main" val="2041021226"/>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3"/>
        <p:cNvGrpSpPr/>
        <p:nvPr/>
      </p:nvGrpSpPr>
      <p:grpSpPr>
        <a:xfrm>
          <a:off x="0" y="0"/>
          <a:ext cx="0" cy="0"/>
          <a:chOff x="0" y="0"/>
          <a:chExt cx="0" cy="0"/>
        </a:xfrm>
      </p:grpSpPr>
      <p:pic>
        <p:nvPicPr>
          <p:cNvPr id="82" name="Picture 81">
            <a:extLst>
              <a:ext uri="{FF2B5EF4-FFF2-40B4-BE49-F238E27FC236}">
                <a16:creationId xmlns:a16="http://schemas.microsoft.com/office/drawing/2014/main" id="{030FD700-069E-45B7-99EE-9FD40B196D0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1081087"/>
          </a:xfrm>
          <a:prstGeom prst="rect">
            <a:avLst/>
          </a:prstGeom>
        </p:spPr>
      </p:pic>
      <p:sp useBgFill="1">
        <p:nvSpPr>
          <p:cNvPr id="84" name="Rectangle 83">
            <a:extLst>
              <a:ext uri="{FF2B5EF4-FFF2-40B4-BE49-F238E27FC236}">
                <a16:creationId xmlns:a16="http://schemas.microsoft.com/office/drawing/2014/main" id="{30BD2399-7475-404C-BAC9-E55E1676926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6" name="Picture 85">
            <a:extLst>
              <a:ext uri="{FF2B5EF4-FFF2-40B4-BE49-F238E27FC236}">
                <a16:creationId xmlns:a16="http://schemas.microsoft.com/office/drawing/2014/main" id="{0D748104-6E76-4AD9-9940-82154F97E7C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1081087"/>
          </a:xfrm>
          <a:prstGeom prst="rect">
            <a:avLst/>
          </a:prstGeom>
        </p:spPr>
      </p:pic>
      <p:sp>
        <p:nvSpPr>
          <p:cNvPr id="74" name="Shape 74"/>
          <p:cNvSpPr txBox="1">
            <a:spLocks noGrp="1"/>
          </p:cNvSpPr>
          <p:nvPr>
            <p:ph type="title"/>
          </p:nvPr>
        </p:nvSpPr>
        <p:spPr>
          <a:xfrm>
            <a:off x="1168730" y="641111"/>
            <a:ext cx="6588501" cy="3861278"/>
          </a:xfrm>
          <a:prstGeom prst="rect">
            <a:avLst/>
          </a:prstGeom>
        </p:spPr>
        <p:txBody>
          <a:bodyPr spcFirstLastPara="1" vert="horz" lIns="91440" tIns="45720" rIns="91440" bIns="45720" rtlCol="0" anchor="ctr" anchorCtr="0">
            <a:normAutofit/>
          </a:bodyPr>
          <a:lstStyle/>
          <a:p>
            <a:pPr marL="0" lvl="0" indent="0" algn="ctr" defTabSz="914400">
              <a:spcBef>
                <a:spcPct val="0"/>
              </a:spcBef>
              <a:spcAft>
                <a:spcPts val="0"/>
              </a:spcAft>
            </a:pPr>
            <a:r>
              <a:rPr lang="en-US" sz="7200" dirty="0" smtClean="0"/>
              <a:t>Demo time</a:t>
            </a:r>
            <a:br>
              <a:rPr lang="en-US" sz="7200" dirty="0" smtClean="0"/>
            </a:br>
            <a:r>
              <a:rPr lang="en-US" sz="2500" dirty="0" smtClean="0"/>
              <a:t>But first…</a:t>
            </a:r>
            <a:endParaRPr lang="en-US" sz="7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01327-C27A-D94E-BF34-AFF8B215AFB5}"/>
              </a:ext>
            </a:extLst>
          </p:cNvPr>
          <p:cNvSpPr>
            <a:spLocks noGrp="1"/>
          </p:cNvSpPr>
          <p:nvPr>
            <p:ph type="title"/>
          </p:nvPr>
        </p:nvSpPr>
        <p:spPr>
          <a:xfrm>
            <a:off x="356985" y="350513"/>
            <a:ext cx="8520600" cy="845574"/>
          </a:xfrm>
        </p:spPr>
        <p:txBody>
          <a:bodyPr>
            <a:normAutofit fontScale="90000"/>
          </a:bodyPr>
          <a:lstStyle/>
          <a:p>
            <a:pPr algn="ctr"/>
            <a:r>
              <a:rPr lang="en-US" dirty="0" smtClean="0"/>
              <a:t>A gentle reminder from the </a:t>
            </a:r>
            <a:br>
              <a:rPr lang="en-US" dirty="0" smtClean="0"/>
            </a:br>
            <a:r>
              <a:rPr lang="en-US" dirty="0" smtClean="0"/>
              <a:t>California state lottery</a:t>
            </a:r>
            <a:endParaRPr lang="en-US" dirty="0"/>
          </a:p>
        </p:txBody>
      </p:sp>
      <p:sp>
        <p:nvSpPr>
          <p:cNvPr id="3" name="Text Placeholder 2">
            <a:extLst>
              <a:ext uri="{FF2B5EF4-FFF2-40B4-BE49-F238E27FC236}">
                <a16:creationId xmlns:a16="http://schemas.microsoft.com/office/drawing/2014/main" id="{3A7F95A5-9571-B44B-8262-CD50A452D753}"/>
              </a:ext>
            </a:extLst>
          </p:cNvPr>
          <p:cNvSpPr>
            <a:spLocks noGrp="1"/>
          </p:cNvSpPr>
          <p:nvPr>
            <p:ph type="body" idx="1"/>
          </p:nvPr>
        </p:nvSpPr>
        <p:spPr/>
        <p:txBody>
          <a:bodyPr/>
          <a:lstStyle/>
          <a:p>
            <a:pPr marL="114300" indent="0" algn="ctr">
              <a:buNone/>
            </a:pPr>
            <a:endParaRPr lang="en-US" dirty="0"/>
          </a:p>
          <a:p>
            <a:pPr marL="114300" indent="0" algn="ctr">
              <a:buNone/>
            </a:pPr>
            <a:endParaRPr lang="en-US" dirty="0" smtClean="0"/>
          </a:p>
          <a:p>
            <a:pPr marL="114300" indent="0" algn="ctr">
              <a:buNone/>
            </a:pPr>
            <a:endParaRPr lang="en-US" dirty="0" smtClean="0"/>
          </a:p>
          <a:p>
            <a:pPr marL="114300" indent="0" algn="ctr">
              <a:buNone/>
            </a:pPr>
            <a:r>
              <a:rPr lang="en-US" sz="40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PLEASE </a:t>
            </a:r>
          </a:p>
          <a:p>
            <a:pPr marL="114300" indent="0" algn="ctr">
              <a:buNone/>
            </a:pPr>
            <a:r>
              <a:rPr lang="en-US" sz="40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PLAY </a:t>
            </a:r>
          </a:p>
          <a:p>
            <a:pPr marL="114300" indent="0" algn="ctr">
              <a:buNone/>
            </a:pPr>
            <a:r>
              <a:rPr lang="en-US" sz="40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RESPONSIBLY</a:t>
            </a:r>
            <a:endParaRPr lang="en-US" sz="4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pic>
        <p:nvPicPr>
          <p:cNvPr id="4" name="Picture 3">
            <a:hlinkClick r:id="rId3" tooltip="Play">
              <a:snd r:embed="rId2" name="cashreg.wav"/>
            </a:hlinkClick>
            <a:extLst>
              <a:ext uri="{FF2B5EF4-FFF2-40B4-BE49-F238E27FC236}">
                <a16:creationId xmlns:a16="http://schemas.microsoft.com/office/drawing/2014/main" id="{3C31C199-F30D-5845-B64A-E21DB488E1C5}"/>
              </a:ext>
            </a:extLst>
          </p:cNvPr>
          <p:cNvPicPr>
            <a:picLocks noChangeAspect="1"/>
          </p:cNvPicPr>
          <p:nvPr/>
        </p:nvPicPr>
        <p:blipFill rotWithShape="1">
          <a:blip r:embed="rId4"/>
          <a:srcRect l="11101" r="9910"/>
          <a:stretch/>
        </p:blipFill>
        <p:spPr>
          <a:xfrm>
            <a:off x="6499525" y="1330148"/>
            <a:ext cx="1611086" cy="2707132"/>
          </a:xfrm>
          <a:prstGeom prst="rect">
            <a:avLst/>
          </a:prstGeom>
        </p:spPr>
      </p:pic>
      <p:pic>
        <p:nvPicPr>
          <p:cNvPr id="6" name="Picture 5">
            <a:hlinkClick r:id="" action="ppaction://noaction">
              <a:snd r:embed="rId5" name="drumroll.wav"/>
            </a:hlinkClick>
            <a:extLst>
              <a:ext uri="{FF2B5EF4-FFF2-40B4-BE49-F238E27FC236}">
                <a16:creationId xmlns:a16="http://schemas.microsoft.com/office/drawing/2014/main" id="{7258F6DA-5FE9-3F4A-BC7D-40C48BEB8562}"/>
              </a:ext>
            </a:extLst>
          </p:cNvPr>
          <p:cNvPicPr>
            <a:picLocks noChangeAspect="1"/>
          </p:cNvPicPr>
          <p:nvPr/>
        </p:nvPicPr>
        <p:blipFill>
          <a:blip r:embed="rId6"/>
          <a:stretch>
            <a:fillRect/>
          </a:stretch>
        </p:blipFill>
        <p:spPr>
          <a:xfrm>
            <a:off x="433042" y="1673962"/>
            <a:ext cx="2223070" cy="1697617"/>
          </a:xfrm>
          <a:prstGeom prst="rect">
            <a:avLst/>
          </a:prstGeom>
        </p:spPr>
      </p:pic>
    </p:spTree>
    <p:extLst>
      <p:ext uri="{BB962C8B-B14F-4D97-AF65-F5344CB8AC3E}">
        <p14:creationId xmlns:p14="http://schemas.microsoft.com/office/powerpoint/2010/main" val="513517443"/>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211</TotalTime>
  <Words>659</Words>
  <Application>Microsoft Office PowerPoint</Application>
  <PresentationFormat>On-screen Show (16:9)</PresentationFormat>
  <Paragraphs>58</Paragraphs>
  <Slides>10</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 Light</vt:lpstr>
      <vt:lpstr>Century Gothic</vt:lpstr>
      <vt:lpstr>Vapor Trail</vt:lpstr>
      <vt:lpstr>Machine learning and lotto numbers</vt:lpstr>
      <vt:lpstr>lottery fun Facts (google search)</vt:lpstr>
      <vt:lpstr>California lottery www.calottery.com</vt:lpstr>
      <vt:lpstr>Machine Learning (google search)</vt:lpstr>
      <vt:lpstr>Project Intro</vt:lpstr>
      <vt:lpstr>requirements</vt:lpstr>
      <vt:lpstr>Wireframing</vt:lpstr>
      <vt:lpstr>Demo time But first…</vt:lpstr>
      <vt:lpstr>A gentle reminder from the  California state lottery</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and lotto numbers</dc:title>
  <dc:creator>John Palalia</dc:creator>
  <cp:lastModifiedBy>Gaoaen, Reynalyn S.</cp:lastModifiedBy>
  <cp:revision>15</cp:revision>
  <dcterms:created xsi:type="dcterms:W3CDTF">2019-07-26T00:16:33Z</dcterms:created>
  <dcterms:modified xsi:type="dcterms:W3CDTF">2019-07-29T19:37:11Z</dcterms:modified>
</cp:coreProperties>
</file>