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66" r:id="rId4"/>
    <p:sldId id="264" r:id="rId5"/>
    <p:sldId id="263" r:id="rId6"/>
    <p:sldId id="265" r:id="rId7"/>
    <p:sldId id="267" r:id="rId8"/>
    <p:sldId id="258" r:id="rId9"/>
    <p:sldId id="269" r:id="rId10"/>
    <p:sldId id="268" r:id="rId11"/>
  </p:sldIdLst>
  <p:sldSz cx="9144000" cy="5143500" type="screen16x9"/>
  <p:notesSz cx="6858000" cy="9144000"/>
  <p:embeddedFontLst>
    <p:embeddedFont>
      <p:font typeface="Calibri Light" panose="020F0302020204030204" pitchFamily="34" charset="0"/>
      <p:regular r:id="rId13"/>
      <p:italic r:id="rId14"/>
    </p:embeddedFont>
    <p:embeddedFont>
      <p:font typeface="Century Gothic" panose="020B0502020202020204"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1"/>
    <p:restoredTop sz="94650"/>
  </p:normalViewPr>
  <p:slideViewPr>
    <p:cSldViewPr snapToGrid="0">
      <p:cViewPr varScale="1">
        <p:scale>
          <a:sx n="112" d="100"/>
          <a:sy n="112" d="100"/>
        </p:scale>
        <p:origin x="390"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4180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273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043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672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9361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1170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64101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41652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7/30/2019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340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7/30/2019</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467311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7/30/2019</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3312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9405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48133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10984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7/30/2019</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90971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655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35595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7/30/2019</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1266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00924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8461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04632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4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79117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0842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7/30/2019</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497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sgreyna.github.io/Project3/UCB_Project3/templates/home.html" TargetMode="External"/><Relationship Id="rId2" Type="http://schemas.openxmlformats.org/officeDocument/2006/relationships/audio" Target="../media/audio1.wav"/><Relationship Id="rId1" Type="http://schemas.openxmlformats.org/officeDocument/2006/relationships/slideLayout" Target="../slideLayouts/slideLayout18.xml"/><Relationship Id="rId6" Type="http://schemas.openxmlformats.org/officeDocument/2006/relationships/image" Target="../media/image5.tiff"/><Relationship Id="rId5" Type="http://schemas.openxmlformats.org/officeDocument/2006/relationships/audio" Target="../media/audio2.wav"/><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Shape 61"/>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hape 62"/>
          <p:cNvSpPr txBox="1">
            <a:spLocks noGrp="1"/>
          </p:cNvSpPr>
          <p:nvPr>
            <p:ph type="ctrTitle"/>
          </p:nvPr>
        </p:nvSpPr>
        <p:spPr>
          <a:xfrm>
            <a:off x="594362" y="615948"/>
            <a:ext cx="4574029" cy="3916588"/>
          </a:xfrm>
          <a:prstGeom prst="rect">
            <a:avLst/>
          </a:prstGeom>
        </p:spPr>
        <p:txBody>
          <a:bodyPr spcFirstLastPara="1" lIns="91425" tIns="91425" rIns="91425" bIns="91425" anchor="ctr" anchorCtr="0">
            <a:normAutofit/>
          </a:bodyPr>
          <a:lstStyle/>
          <a:p>
            <a:pPr marL="0" lvl="0" indent="0" algn="r">
              <a:spcBef>
                <a:spcPts val="0"/>
              </a:spcBef>
              <a:spcAft>
                <a:spcPts val="0"/>
              </a:spcAft>
              <a:buNone/>
            </a:pPr>
            <a:r>
              <a:rPr lang="en-US" sz="4100"/>
              <a:t>Machine learning and lotto numbers</a:t>
            </a:r>
          </a:p>
        </p:txBody>
      </p:sp>
      <p:cxnSp>
        <p:nvCxnSpPr>
          <p:cNvPr id="69" name="Straight Connector 6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47831" y="1442672"/>
            <a:ext cx="0" cy="22631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5658806" y="1640684"/>
            <a:ext cx="5143499" cy="1862138"/>
          </a:xfrm>
          <a:prstGeom prst="rect">
            <a:avLst/>
          </a:prstGeom>
        </p:spPr>
      </p:pic>
      <p:sp>
        <p:nvSpPr>
          <p:cNvPr id="3" name="Subtitle 2">
            <a:extLst>
              <a:ext uri="{FF2B5EF4-FFF2-40B4-BE49-F238E27FC236}">
                <a16:creationId xmlns:a16="http://schemas.microsoft.com/office/drawing/2014/main" id="{D33E8844-0C6E-1C4A-8869-345E4E2C2396}"/>
              </a:ext>
            </a:extLst>
          </p:cNvPr>
          <p:cNvSpPr>
            <a:spLocks noGrp="1"/>
          </p:cNvSpPr>
          <p:nvPr>
            <p:ph type="subTitle" idx="1"/>
          </p:nvPr>
        </p:nvSpPr>
        <p:spPr>
          <a:xfrm>
            <a:off x="5927271" y="615948"/>
            <a:ext cx="2449284" cy="3916588"/>
          </a:xfrm>
        </p:spPr>
        <p:txBody>
          <a:bodyPr anchor="ctr">
            <a:normAutofit/>
          </a:bodyPr>
          <a:lstStyle/>
          <a:p>
            <a:r>
              <a:rPr lang="en-US" dirty="0"/>
              <a:t>By Susy, Reyna, Danny and John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pic>
        <p:nvPicPr>
          <p:cNvPr id="82" name="Picture 81">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84" name="Rectangle 83">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74" name="Shape 74"/>
          <p:cNvSpPr txBox="1">
            <a:spLocks noGrp="1"/>
          </p:cNvSpPr>
          <p:nvPr>
            <p:ph type="title"/>
          </p:nvPr>
        </p:nvSpPr>
        <p:spPr>
          <a:xfrm>
            <a:off x="484015" y="790955"/>
            <a:ext cx="7385892" cy="386127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7200" dirty="0"/>
              <a:t>Questions?</a:t>
            </a:r>
          </a:p>
        </p:txBody>
      </p:sp>
    </p:spTree>
    <p:extLst>
      <p:ext uri="{BB962C8B-B14F-4D97-AF65-F5344CB8AC3E}">
        <p14:creationId xmlns:p14="http://schemas.microsoft.com/office/powerpoint/2010/main" val="317816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a:t>lottery fun Facts</a:t>
            </a:r>
            <a:br>
              <a:rPr lang="en-US" sz="4000" dirty="0"/>
            </a:br>
            <a:r>
              <a:rPr lang="en-US" sz="1300" dirty="0">
                <a:latin typeface="Arial" panose="020B0604020202020204" pitchFamily="34" charset="0"/>
                <a:cs typeface="Arial" panose="020B0604020202020204" pitchFamily="34" charset="0"/>
              </a:rPr>
              <a:t>(google search)</a:t>
            </a: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lnSpcReduction="10000"/>
          </a:bodyPr>
          <a:lstStyle/>
          <a:p>
            <a:pPr marL="0" indent="-228600" defTabSz="914400">
              <a:lnSpc>
                <a:spcPct val="100000"/>
              </a:lnSpc>
              <a:spcAft>
                <a:spcPts val="1600"/>
              </a:spcAft>
              <a:buFont typeface="Arial" panose="020B0604020202020204" pitchFamily="34" charset="0"/>
              <a:buChar char="•"/>
            </a:pPr>
            <a:r>
              <a:rPr lang="en-US" sz="1600" dirty="0"/>
              <a:t>A lottery is a form of gambling that involves the drawing of numbers at random for a prize</a:t>
            </a:r>
          </a:p>
          <a:p>
            <a:pPr marL="0" indent="-228600" defTabSz="914400">
              <a:lnSpc>
                <a:spcPct val="100000"/>
              </a:lnSpc>
              <a:spcAft>
                <a:spcPts val="1600"/>
              </a:spcAft>
              <a:buFont typeface="Arial" panose="020B0604020202020204" pitchFamily="34" charset="0"/>
              <a:buChar char="•"/>
            </a:pPr>
            <a:r>
              <a:rPr lang="en-US" sz="1600" dirty="0"/>
              <a:t>Lotteries are operated at the state level in the U.S.; 44 states and 3 territories operate state lotteries. In states where gambling is illegal but lottery is fine, they claim that the lotto is a form of entertainment.</a:t>
            </a:r>
          </a:p>
          <a:p>
            <a:pPr marL="0" indent="-228600" defTabSz="914400">
              <a:lnSpc>
                <a:spcPct val="100000"/>
              </a:lnSpc>
              <a:spcAft>
                <a:spcPts val="1600"/>
              </a:spcAft>
              <a:buFont typeface="Arial" panose="020B0604020202020204" pitchFamily="34" charset="0"/>
              <a:buChar char="•"/>
            </a:pPr>
            <a:r>
              <a:rPr lang="en-US" sz="1600" dirty="0"/>
              <a:t>People are more likely to do the following that win the lottery:</a:t>
            </a:r>
          </a:p>
          <a:p>
            <a:pPr marL="571500" lvl="1" indent="-342900" defTabSz="914400">
              <a:lnSpc>
                <a:spcPct val="120000"/>
              </a:lnSpc>
              <a:spcBef>
                <a:spcPts val="0"/>
              </a:spcBef>
              <a:buFont typeface="+mj-lt"/>
              <a:buAutoNum type="arabicPeriod"/>
            </a:pPr>
            <a:r>
              <a:rPr lang="en-US" sz="1450" dirty="0"/>
              <a:t>Die from an asteroid strike:  1 in 74,817,414</a:t>
            </a:r>
          </a:p>
          <a:p>
            <a:pPr marL="571500" lvl="1" indent="-342900" defTabSz="914400">
              <a:lnSpc>
                <a:spcPct val="120000"/>
              </a:lnSpc>
              <a:spcBef>
                <a:spcPts val="0"/>
              </a:spcBef>
              <a:buFont typeface="+mj-lt"/>
              <a:buAutoNum type="arabicPeriod"/>
            </a:pPr>
            <a:r>
              <a:rPr lang="en-US" sz="1450" dirty="0"/>
              <a:t>Become a movie star: 1 in 1,505,000</a:t>
            </a:r>
          </a:p>
          <a:p>
            <a:pPr marL="571500" lvl="1" indent="-342900" defTabSz="914400">
              <a:lnSpc>
                <a:spcPct val="120000"/>
              </a:lnSpc>
              <a:spcBef>
                <a:spcPts val="0"/>
              </a:spcBef>
              <a:buFont typeface="+mj-lt"/>
              <a:buAutoNum type="arabicPeriod"/>
            </a:pPr>
            <a:r>
              <a:rPr lang="en-US" sz="1450" dirty="0"/>
              <a:t>Get struck by lightning: 1 in 1,101,000</a:t>
            </a:r>
          </a:p>
          <a:p>
            <a:pPr marL="571500" lvl="1" indent="-342900" defTabSz="914400">
              <a:lnSpc>
                <a:spcPct val="120000"/>
              </a:lnSpc>
              <a:spcBef>
                <a:spcPts val="0"/>
              </a:spcBef>
              <a:buFont typeface="+mj-lt"/>
              <a:buAutoNum type="arabicPeriod"/>
            </a:pPr>
            <a:r>
              <a:rPr lang="en-US" sz="1450" dirty="0"/>
              <a:t>Bowl a 300 game:  1 in 11,500</a:t>
            </a:r>
          </a:p>
          <a:p>
            <a:pPr marL="0" lvl="0" indent="-228600" defTabSz="914400">
              <a:spcBef>
                <a:spcPts val="0"/>
              </a:spcBef>
              <a:spcAft>
                <a:spcPts val="1600"/>
              </a:spcAft>
              <a:buFont typeface="Arial" panose="020B0604020202020204" pitchFamily="34" charset="0"/>
              <a:buChar char="•"/>
            </a:pPr>
            <a:endParaRPr lang="en-US" sz="1500"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a:t>California lottery</a:t>
            </a:r>
            <a:br>
              <a:rPr lang="en-US" sz="4000" dirty="0"/>
            </a:br>
            <a:r>
              <a:rPr lang="en-US" sz="1300" dirty="0">
                <a:latin typeface="Arial" panose="020B0604020202020204" pitchFamily="34" charset="0"/>
                <a:cs typeface="Arial" panose="020B0604020202020204" pitchFamily="34" charset="0"/>
              </a:rPr>
              <a:t>www.calottery.com</a:t>
            </a: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fontScale="92500" lnSpcReduction="10000"/>
          </a:bodyPr>
          <a:lstStyle/>
          <a:p>
            <a:pPr marL="0" indent="0" defTabSz="914400">
              <a:spcAft>
                <a:spcPts val="1600"/>
              </a:spcAft>
              <a:buNone/>
            </a:pPr>
            <a:r>
              <a:rPr lang="en-US" dirty="0">
                <a:latin typeface="Calibri Light" panose="020F0302020204030204" pitchFamily="34" charset="0"/>
                <a:cs typeface="Calibri Light" panose="020F0302020204030204" pitchFamily="34" charset="0"/>
              </a:rPr>
              <a:t>Many people ask us “Where does the money go?” Well, first of all, we should clarify that the California Lottery does not receive General Fund or taxpayer dollars. Everything we have, we raise from Lottery ticket sales. Most importantly, </a:t>
            </a:r>
            <a:r>
              <a:rPr lang="en-US" sz="1900" b="1" dirty="0">
                <a:latin typeface="Calibri Light" panose="020F0302020204030204" pitchFamily="34" charset="0"/>
                <a:cs typeface="Calibri Light" panose="020F0302020204030204" pitchFamily="34" charset="0"/>
              </a:rPr>
              <a:t>we’re proud to say that 95% of all funds actually go right back into the community </a:t>
            </a:r>
            <a:r>
              <a:rPr lang="en-US" dirty="0">
                <a:latin typeface="Calibri Light" panose="020F0302020204030204" pitchFamily="34" charset="0"/>
                <a:cs typeface="Calibri Light" panose="020F0302020204030204" pitchFamily="34" charset="0"/>
              </a:rPr>
              <a:t>in the form of prize payments, retailer commissions and bonuses and, of course, our contributions to education.</a:t>
            </a:r>
          </a:p>
          <a:p>
            <a:pPr marL="0" indent="0" defTabSz="914400">
              <a:spcAft>
                <a:spcPts val="1600"/>
              </a:spcAft>
              <a:buNone/>
            </a:pPr>
            <a:r>
              <a:rPr lang="en-US" dirty="0">
                <a:latin typeface="Calibri Light" panose="020F0302020204030204" pitchFamily="34" charset="0"/>
                <a:cs typeface="Calibri Light" panose="020F0302020204030204" pitchFamily="34" charset="0"/>
              </a:rPr>
              <a:t>Besides offering you entertaining games, </a:t>
            </a:r>
            <a:r>
              <a:rPr lang="en-US" sz="1900" b="1" dirty="0">
                <a:latin typeface="Calibri Light" panose="020F0302020204030204" pitchFamily="34" charset="0"/>
                <a:cs typeface="Calibri Light" panose="020F0302020204030204" pitchFamily="34" charset="0"/>
              </a:rPr>
              <a:t>the California Lottery’s sole mandate is to raise supplemental funds for all California public schools. </a:t>
            </a:r>
            <a:r>
              <a:rPr lang="en-US" dirty="0">
                <a:latin typeface="Calibri Light" panose="020F0302020204030204" pitchFamily="34" charset="0"/>
                <a:cs typeface="Calibri Light" panose="020F0302020204030204" pitchFamily="34" charset="0"/>
              </a:rPr>
              <a:t>Since FY 2000-01, we’ve been lucky. We’ve sent more than $1 billion a year to public education. That means K-12, Community Colleges, CSU and UC campuses and several specialized schools. Don’t misunderstand us, the Lottery’s supplemental funding to schools will not solve education’s budgetary problems. In fact, our contributions amount to less than 1.5% of public education’s overall needs. It’s really modest when you come down to it, but parents, teachers and administrators tell us that every little bit helps.</a:t>
            </a:r>
          </a:p>
          <a:p>
            <a:pPr marL="0" lvl="0" indent="0" defTabSz="914400">
              <a:spcBef>
                <a:spcPts val="0"/>
              </a:spcBef>
              <a:spcAft>
                <a:spcPts val="1600"/>
              </a:spcAft>
              <a:buNone/>
            </a:pPr>
            <a:endParaRPr lang="en-US" sz="1500" dirty="0"/>
          </a:p>
        </p:txBody>
      </p:sp>
    </p:spTree>
    <p:extLst>
      <p:ext uri="{BB962C8B-B14F-4D97-AF65-F5344CB8AC3E}">
        <p14:creationId xmlns:p14="http://schemas.microsoft.com/office/powerpoint/2010/main" val="4592556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82886" y="152365"/>
            <a:ext cx="5575552" cy="1074216"/>
          </a:xfrm>
          <a:prstGeom prst="rect">
            <a:avLst/>
          </a:prstGeom>
        </p:spPr>
        <p:txBody>
          <a:bodyPr spcFirstLastPara="1" vert="horz" lIns="91440" tIns="45720" rIns="91440" bIns="45720" rtlCol="0" anchor="ctr" anchorCtr="0">
            <a:normAutofit/>
          </a:bodyPr>
          <a:lstStyle/>
          <a:p>
            <a:pPr lvl="0" defTabSz="914400">
              <a:spcBef>
                <a:spcPct val="0"/>
              </a:spcBef>
            </a:pPr>
            <a:r>
              <a:rPr lang="en-US" dirty="0"/>
              <a:t>Machine Learning</a:t>
            </a:r>
            <a:br>
              <a:rPr lang="en-US" sz="4000" dirty="0"/>
            </a:br>
            <a:r>
              <a:rPr lang="en-US" sz="1300" dirty="0">
                <a:latin typeface="Arial" panose="020B0604020202020204" pitchFamily="34" charset="0"/>
                <a:cs typeface="Arial" panose="020B0604020202020204" pitchFamily="34" charset="0"/>
              </a:rPr>
              <a:t>(google search)</a:t>
            </a: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554794" y="1378946"/>
            <a:ext cx="6103644" cy="3621225"/>
          </a:xfrm>
          <a:prstGeom prst="rect">
            <a:avLst/>
          </a:prstGeom>
        </p:spPr>
        <p:txBody>
          <a:bodyPr spcFirstLastPara="1" vert="horz" lIns="91440" tIns="45720" rIns="91440" bIns="45720" rtlCol="0" anchorCtr="0">
            <a:normAutofit/>
          </a:bodyPr>
          <a:lstStyle/>
          <a:p>
            <a:pPr marL="0" indent="-228600" defTabSz="914400">
              <a:lnSpc>
                <a:spcPct val="100000"/>
              </a:lnSpc>
              <a:spcAft>
                <a:spcPts val="1600"/>
              </a:spcAft>
              <a:buFont typeface="Arial" panose="020B0604020202020204" pitchFamily="34" charset="0"/>
              <a:buChar char="•"/>
            </a:pPr>
            <a:r>
              <a:rPr lang="en-US" i="1" dirty="0"/>
              <a:t>“Machine Learning is the science of getting computers to learn and act like humans do, and improve their learning over time in autonomous fashion, by feeding them data and information in the form of observations and real-world interactions.”</a:t>
            </a:r>
          </a:p>
          <a:p>
            <a:pPr marL="0" lvl="0" indent="-228600" defTabSz="914400">
              <a:lnSpc>
                <a:spcPct val="100000"/>
              </a:lnSpc>
              <a:spcAft>
                <a:spcPts val="1600"/>
              </a:spcAft>
              <a:buFont typeface="Arial" panose="020B0604020202020204" pitchFamily="34" charset="0"/>
              <a:buChar char="•"/>
            </a:pPr>
            <a:r>
              <a:rPr lang="en-US" sz="1600" dirty="0"/>
              <a:t>Sequence prediction is a popular data mining/machine learning task, which consist of predicting the next symbol of a sequence of symbols.</a:t>
            </a:r>
          </a:p>
        </p:txBody>
      </p:sp>
    </p:spTree>
    <p:extLst>
      <p:ext uri="{BB962C8B-B14F-4D97-AF65-F5344CB8AC3E}">
        <p14:creationId xmlns:p14="http://schemas.microsoft.com/office/powerpoint/2010/main" val="14212361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247450" y="554872"/>
            <a:ext cx="5454727" cy="562074"/>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4000" dirty="0"/>
              <a:t>Project Intro</a:t>
            </a: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657664" y="1381408"/>
            <a:ext cx="6383464" cy="3216593"/>
          </a:xfrm>
          <a:prstGeom prst="rect">
            <a:avLst/>
          </a:prstGeom>
        </p:spPr>
        <p:txBody>
          <a:bodyPr spcFirstLastPara="1" vert="horz" lIns="91440" tIns="45720" rIns="91440" bIns="45720" rtlCol="0" anchorCtr="0">
            <a:normAutofit/>
          </a:bodyPr>
          <a:lstStyle/>
          <a:p>
            <a:pPr marL="0" indent="-228600" defTabSz="914400">
              <a:spcAft>
                <a:spcPts val="1600"/>
              </a:spcAft>
              <a:buFont typeface="Arial" panose="020B0604020202020204" pitchFamily="34" charset="0"/>
              <a:buChar char="•"/>
            </a:pPr>
            <a:r>
              <a:rPr lang="en-US" sz="1500" dirty="0"/>
              <a:t>Use machine learning models be used to predict the next lotto numbers</a:t>
            </a:r>
          </a:p>
          <a:p>
            <a:pPr marL="0" indent="-228600" defTabSz="914400">
              <a:spcAft>
                <a:spcPts val="1600"/>
              </a:spcAft>
              <a:buFont typeface="Arial" panose="020B0604020202020204" pitchFamily="34" charset="0"/>
              <a:buChar char="•"/>
            </a:pPr>
            <a:r>
              <a:rPr lang="en-US" sz="1500" dirty="0"/>
              <a:t>Lottery Game:  Predict the numbers in the California Daily 3 game </a:t>
            </a:r>
            <a:r>
              <a:rPr lang="en-US" sz="1200" dirty="0"/>
              <a:t>(less numbers than </a:t>
            </a:r>
            <a:r>
              <a:rPr lang="en-US" sz="1200" dirty="0" err="1"/>
              <a:t>MegaMillions</a:t>
            </a:r>
            <a:r>
              <a:rPr lang="en-US" sz="1200" dirty="0"/>
              <a:t> or Powerball)</a:t>
            </a:r>
          </a:p>
          <a:p>
            <a:pPr marL="0" indent="-228600" defTabSz="914400">
              <a:spcAft>
                <a:spcPts val="1600"/>
              </a:spcAft>
              <a:buFont typeface="Arial" panose="020B0604020202020204" pitchFamily="34" charset="0"/>
              <a:buChar char="•"/>
            </a:pPr>
            <a:r>
              <a:rPr lang="en-US" sz="1500" dirty="0"/>
              <a:t>Machine Learning:  </a:t>
            </a:r>
          </a:p>
          <a:p>
            <a:pPr marL="571500" lvl="1" indent="-342900" defTabSz="914400">
              <a:lnSpc>
                <a:spcPct val="120000"/>
              </a:lnSpc>
              <a:spcBef>
                <a:spcPts val="0"/>
              </a:spcBef>
              <a:buFont typeface="+mj-lt"/>
              <a:buAutoNum type="arabicPeriod"/>
            </a:pPr>
            <a:r>
              <a:rPr lang="en-US" sz="1450" dirty="0" err="1"/>
              <a:t>Sklearn</a:t>
            </a:r>
            <a:r>
              <a:rPr lang="en-US" sz="1450" dirty="0"/>
              <a:t> regression models</a:t>
            </a:r>
          </a:p>
          <a:p>
            <a:pPr marL="571500" lvl="1" indent="-342900" defTabSz="914400">
              <a:lnSpc>
                <a:spcPct val="120000"/>
              </a:lnSpc>
              <a:spcBef>
                <a:spcPts val="0"/>
              </a:spcBef>
              <a:spcAft>
                <a:spcPts val="1600"/>
              </a:spcAft>
              <a:buFont typeface="+mj-lt"/>
              <a:buAutoNum type="arabicPeriod"/>
            </a:pPr>
            <a:r>
              <a:rPr lang="en-US" sz="1450" dirty="0" err="1"/>
              <a:t>Keras</a:t>
            </a:r>
            <a:r>
              <a:rPr lang="en-US" sz="1450" dirty="0"/>
              <a:t> sequential model</a:t>
            </a:r>
            <a:endParaRPr lang="en-US" sz="1500" dirty="0"/>
          </a:p>
        </p:txBody>
      </p:sp>
    </p:spTree>
    <p:extLst>
      <p:ext uri="{BB962C8B-B14F-4D97-AF65-F5344CB8AC3E}">
        <p14:creationId xmlns:p14="http://schemas.microsoft.com/office/powerpoint/2010/main" val="14018336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061620" y="536205"/>
            <a:ext cx="5575552" cy="89777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a:t>requirements</a:t>
            </a:r>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sp>
        <p:nvSpPr>
          <p:cNvPr id="69" name="Shape 69"/>
          <p:cNvSpPr txBox="1">
            <a:spLocks noGrp="1"/>
          </p:cNvSpPr>
          <p:nvPr>
            <p:ph type="body" idx="1"/>
          </p:nvPr>
        </p:nvSpPr>
        <p:spPr>
          <a:xfrm>
            <a:off x="2673863" y="1387579"/>
            <a:ext cx="5711748" cy="3318764"/>
          </a:xfrm>
          <a:prstGeom prst="rect">
            <a:avLst/>
          </a:prstGeom>
        </p:spPr>
        <p:txBody>
          <a:bodyPr spcFirstLastPara="1" vert="horz" lIns="91440" tIns="45720" rIns="91440" bIns="45720" rtlCol="0" anchorCtr="0">
            <a:normAutofit fontScale="92500" lnSpcReduction="10000"/>
          </a:bodyPr>
          <a:lstStyle/>
          <a:p>
            <a:pPr marL="0" indent="-228600" defTabSz="914400">
              <a:spcAft>
                <a:spcPts val="200"/>
              </a:spcAft>
              <a:buFont typeface="Arial" panose="020B0604020202020204" pitchFamily="34" charset="0"/>
              <a:buChar char="•"/>
            </a:pPr>
            <a:r>
              <a:rPr lang="en-US" sz="1500" dirty="0"/>
              <a:t>Objective:  </a:t>
            </a:r>
          </a:p>
          <a:p>
            <a:pPr marL="571500" lvl="1" indent="-342900" defTabSz="914400">
              <a:lnSpc>
                <a:spcPct val="120000"/>
              </a:lnSpc>
              <a:spcBef>
                <a:spcPts val="0"/>
              </a:spcBef>
              <a:spcAft>
                <a:spcPts val="200"/>
              </a:spcAft>
              <a:buFont typeface="+mj-lt"/>
              <a:buAutoNum type="arabicPeriod"/>
            </a:pPr>
            <a:r>
              <a:rPr lang="en-US" sz="1450" dirty="0"/>
              <a:t>Use trained ML models to predict numbers</a:t>
            </a:r>
          </a:p>
          <a:p>
            <a:pPr marL="571500" lvl="1" indent="-342900" defTabSz="914400">
              <a:lnSpc>
                <a:spcPct val="120000"/>
              </a:lnSpc>
              <a:spcBef>
                <a:spcPts val="0"/>
              </a:spcBef>
              <a:spcAft>
                <a:spcPts val="200"/>
              </a:spcAft>
              <a:buFont typeface="+mj-lt"/>
              <a:buAutoNum type="arabicPeriod"/>
            </a:pPr>
            <a:r>
              <a:rPr lang="en-US" sz="1450" dirty="0"/>
              <a:t>Train and predict new ML models</a:t>
            </a:r>
          </a:p>
          <a:p>
            <a:pPr marL="571500" lvl="1" indent="-342900" defTabSz="914400">
              <a:lnSpc>
                <a:spcPct val="120000"/>
              </a:lnSpc>
              <a:spcBef>
                <a:spcPts val="0"/>
              </a:spcBef>
              <a:spcAft>
                <a:spcPts val="200"/>
              </a:spcAft>
              <a:buFont typeface="+mj-lt"/>
              <a:buAutoNum type="arabicPeriod"/>
            </a:pPr>
            <a:r>
              <a:rPr lang="en-US" sz="1450" dirty="0"/>
              <a:t>Add actual winning numbers to data source used in #1 &amp; #2</a:t>
            </a:r>
          </a:p>
          <a:p>
            <a:pPr marL="571500" lvl="1" indent="-342900" defTabSz="914400">
              <a:lnSpc>
                <a:spcPct val="120000"/>
              </a:lnSpc>
              <a:spcBef>
                <a:spcPts val="0"/>
              </a:spcBef>
              <a:spcAft>
                <a:spcPts val="200"/>
              </a:spcAft>
              <a:buFont typeface="+mj-lt"/>
              <a:buAutoNum type="arabicPeriod"/>
            </a:pPr>
            <a:r>
              <a:rPr lang="en-US" sz="1450" dirty="0"/>
              <a:t>Show historical winning numbers</a:t>
            </a:r>
          </a:p>
          <a:p>
            <a:pPr marL="571500" lvl="1" indent="-342900" defTabSz="914400">
              <a:lnSpc>
                <a:spcPct val="120000"/>
              </a:lnSpc>
              <a:spcBef>
                <a:spcPts val="0"/>
              </a:spcBef>
              <a:spcAft>
                <a:spcPts val="200"/>
              </a:spcAft>
              <a:buFont typeface="+mj-lt"/>
              <a:buAutoNum type="arabicPeriod"/>
            </a:pPr>
            <a:r>
              <a:rPr lang="en-US" sz="1450" dirty="0"/>
              <a:t>Visualize historical winning numbers</a:t>
            </a:r>
          </a:p>
          <a:p>
            <a:pPr marL="228600" lvl="1" indent="0" defTabSz="914400">
              <a:lnSpc>
                <a:spcPct val="120000"/>
              </a:lnSpc>
              <a:spcBef>
                <a:spcPts val="0"/>
              </a:spcBef>
              <a:buNone/>
            </a:pPr>
            <a:endParaRPr lang="en-US" sz="1450" dirty="0"/>
          </a:p>
          <a:p>
            <a:pPr marL="0" lvl="1" indent="-228600" defTabSz="914400">
              <a:spcBef>
                <a:spcPts val="0"/>
              </a:spcBef>
              <a:spcAft>
                <a:spcPts val="200"/>
              </a:spcAft>
              <a:buSzPts val="1800"/>
              <a:buFont typeface="Arial" panose="020B0604020202020204" pitchFamily="34" charset="0"/>
              <a:buChar char="•"/>
            </a:pPr>
            <a:r>
              <a:rPr lang="en-US" sz="1600" dirty="0"/>
              <a:t>Tools &amp; libraries </a:t>
            </a:r>
            <a:r>
              <a:rPr lang="en-US" dirty="0"/>
              <a:t>:  </a:t>
            </a:r>
            <a:endParaRPr lang="en-US" sz="1450" dirty="0"/>
          </a:p>
          <a:p>
            <a:pPr marL="1085850" lvl="2" indent="-400050" defTabSz="914400">
              <a:lnSpc>
                <a:spcPct val="120000"/>
              </a:lnSpc>
              <a:spcBef>
                <a:spcPts val="0"/>
              </a:spcBef>
              <a:spcAft>
                <a:spcPts val="200"/>
              </a:spcAft>
              <a:buFont typeface="+mj-lt"/>
              <a:buAutoNum type="romanLcPeriod"/>
            </a:pPr>
            <a:r>
              <a:rPr lang="en-US" sz="1300" dirty="0"/>
              <a:t>Web framework:  Flask, HTML, </a:t>
            </a:r>
            <a:r>
              <a:rPr lang="en-US" sz="1300" dirty="0" err="1"/>
              <a:t>Javascript</a:t>
            </a:r>
            <a:r>
              <a:rPr lang="en-US" sz="1300" dirty="0"/>
              <a:t>, </a:t>
            </a:r>
          </a:p>
          <a:p>
            <a:pPr marL="1085850" lvl="2" indent="-400050" defTabSz="914400">
              <a:lnSpc>
                <a:spcPct val="120000"/>
              </a:lnSpc>
              <a:spcBef>
                <a:spcPts val="0"/>
              </a:spcBef>
              <a:spcAft>
                <a:spcPts val="200"/>
              </a:spcAft>
              <a:buFont typeface="+mj-lt"/>
              <a:buAutoNum type="romanLcPeriod"/>
            </a:pPr>
            <a:r>
              <a:rPr lang="en-US" sz="1300" dirty="0"/>
              <a:t>Formatting:  CSS, Bootstrap</a:t>
            </a:r>
          </a:p>
          <a:p>
            <a:pPr marL="1085850" lvl="2" indent="-400050" defTabSz="914400">
              <a:lnSpc>
                <a:spcPct val="120000"/>
              </a:lnSpc>
              <a:spcBef>
                <a:spcPts val="0"/>
              </a:spcBef>
              <a:spcAft>
                <a:spcPts val="200"/>
              </a:spcAft>
              <a:buFont typeface="+mj-lt"/>
              <a:buAutoNum type="romanLcPeriod"/>
            </a:pPr>
            <a:r>
              <a:rPr lang="en-US" sz="1300" dirty="0"/>
              <a:t>Visualization:  </a:t>
            </a:r>
            <a:r>
              <a:rPr lang="en-US" sz="1300" dirty="0" err="1"/>
              <a:t>Matplotlib</a:t>
            </a:r>
            <a:r>
              <a:rPr lang="en-US" sz="1300" dirty="0"/>
              <a:t>, </a:t>
            </a:r>
            <a:r>
              <a:rPr lang="en-US" sz="1300" dirty="0" err="1"/>
              <a:t>Seaborn</a:t>
            </a:r>
            <a:endParaRPr lang="en-US" sz="1300" dirty="0"/>
          </a:p>
          <a:p>
            <a:pPr marL="1085850" lvl="2" indent="-400050" defTabSz="914400">
              <a:lnSpc>
                <a:spcPct val="120000"/>
              </a:lnSpc>
              <a:spcBef>
                <a:spcPts val="0"/>
              </a:spcBef>
              <a:spcAft>
                <a:spcPts val="200"/>
              </a:spcAft>
              <a:buFont typeface="+mj-lt"/>
              <a:buAutoNum type="romanLcPeriod"/>
            </a:pPr>
            <a:r>
              <a:rPr lang="en-US" sz="1300" dirty="0"/>
              <a:t>Machine Learning:  </a:t>
            </a:r>
            <a:r>
              <a:rPr lang="en-US" sz="1300" dirty="0" err="1"/>
              <a:t>keras</a:t>
            </a:r>
            <a:r>
              <a:rPr lang="en-US" sz="1300" dirty="0"/>
              <a:t>, </a:t>
            </a:r>
            <a:r>
              <a:rPr lang="en-US" sz="1300" dirty="0" err="1"/>
              <a:t>tensorflow</a:t>
            </a:r>
            <a:endParaRPr lang="en-US" sz="1300" dirty="0"/>
          </a:p>
          <a:p>
            <a:pPr marL="1085850" lvl="2" indent="-400050" defTabSz="914400">
              <a:lnSpc>
                <a:spcPct val="120000"/>
              </a:lnSpc>
              <a:spcBef>
                <a:spcPts val="0"/>
              </a:spcBef>
              <a:spcAft>
                <a:spcPts val="200"/>
              </a:spcAft>
              <a:buFont typeface="+mj-lt"/>
              <a:buAutoNum type="romanLcPeriod"/>
            </a:pPr>
            <a:r>
              <a:rPr lang="en-US" sz="1300" dirty="0"/>
              <a:t>Code building:  </a:t>
            </a:r>
            <a:r>
              <a:rPr lang="en-US" sz="1300" dirty="0" err="1"/>
              <a:t>jupyter</a:t>
            </a:r>
            <a:r>
              <a:rPr lang="en-US" sz="1300" dirty="0"/>
              <a:t> notebook</a:t>
            </a:r>
          </a:p>
          <a:p>
            <a:pPr marL="1085850" lvl="2" indent="-400050" defTabSz="914400">
              <a:lnSpc>
                <a:spcPct val="120000"/>
              </a:lnSpc>
              <a:spcBef>
                <a:spcPts val="0"/>
              </a:spcBef>
              <a:spcAft>
                <a:spcPts val="200"/>
              </a:spcAft>
              <a:buFont typeface="+mj-lt"/>
              <a:buAutoNum type="romanLcPeriod"/>
            </a:pPr>
            <a:r>
              <a:rPr lang="en-US" sz="1300" dirty="0"/>
              <a:t>Data storage:  csv</a:t>
            </a:r>
          </a:p>
          <a:p>
            <a:pPr marL="0" indent="0" defTabSz="914400">
              <a:spcAft>
                <a:spcPts val="1600"/>
              </a:spcAft>
              <a:buNone/>
            </a:pPr>
            <a:endParaRPr lang="en-US" sz="1500" dirty="0"/>
          </a:p>
        </p:txBody>
      </p:sp>
    </p:spTree>
    <p:extLst>
      <p:ext uri="{BB962C8B-B14F-4D97-AF65-F5344CB8AC3E}">
        <p14:creationId xmlns:p14="http://schemas.microsoft.com/office/powerpoint/2010/main" val="14375588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76" name="Rectangle 75">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hape 68"/>
          <p:cNvSpPr txBox="1">
            <a:spLocks noGrp="1"/>
          </p:cNvSpPr>
          <p:nvPr>
            <p:ph type="title"/>
          </p:nvPr>
        </p:nvSpPr>
        <p:spPr>
          <a:xfrm>
            <a:off x="3213298" y="177816"/>
            <a:ext cx="5575552" cy="89777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000" dirty="0" err="1"/>
              <a:t>Wireframing</a:t>
            </a:r>
            <a:endParaRPr lang="en-US" sz="4000" dirty="0"/>
          </a:p>
        </p:txBody>
      </p:sp>
      <p:sp>
        <p:nvSpPr>
          <p:cNvPr id="78" name="Rectangle 77">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80" name="Picture 79">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948024" y="1640682"/>
            <a:ext cx="5143499" cy="1862138"/>
          </a:xfrm>
          <a:prstGeom prst="rect">
            <a:avLst/>
          </a:prstGeom>
        </p:spPr>
      </p:pic>
      <p:pic>
        <p:nvPicPr>
          <p:cNvPr id="5" name="Picture 4"/>
          <p:cNvPicPr>
            <a:picLocks noChangeAspect="1"/>
          </p:cNvPicPr>
          <p:nvPr/>
        </p:nvPicPr>
        <p:blipFill>
          <a:blip r:embed="rId5"/>
          <a:stretch>
            <a:fillRect/>
          </a:stretch>
        </p:blipFill>
        <p:spPr>
          <a:xfrm>
            <a:off x="3172450" y="992907"/>
            <a:ext cx="5174163" cy="3958612"/>
          </a:xfrm>
          <a:prstGeom prst="rect">
            <a:avLst/>
          </a:prstGeom>
        </p:spPr>
      </p:pic>
      <p:sp>
        <p:nvSpPr>
          <p:cNvPr id="6" name="TextBox 5"/>
          <p:cNvSpPr txBox="1"/>
          <p:nvPr/>
        </p:nvSpPr>
        <p:spPr>
          <a:xfrm>
            <a:off x="0" y="80664"/>
            <a:ext cx="2595642" cy="5262979"/>
          </a:xfrm>
          <a:prstGeom prst="rect">
            <a:avLst/>
          </a:prstGeom>
          <a:noFill/>
        </p:spPr>
        <p:txBody>
          <a:bodyPr wrap="square" rtlCol="0">
            <a:spAutoFit/>
          </a:bodyPr>
          <a:lstStyle/>
          <a:p>
            <a:r>
              <a:rPr lang="en-US" sz="1200" dirty="0">
                <a:solidFill>
                  <a:schemeClr val="bg1"/>
                </a:solidFill>
              </a:rPr>
              <a:t>#1:  User to select a trained model and click on predict button.  Predictions will show in #3</a:t>
            </a:r>
          </a:p>
          <a:p>
            <a:endParaRPr lang="en-US" sz="1200" dirty="0">
              <a:solidFill>
                <a:schemeClr val="bg1"/>
              </a:solidFill>
            </a:endParaRPr>
          </a:p>
          <a:p>
            <a:r>
              <a:rPr lang="en-US" sz="1200" dirty="0">
                <a:solidFill>
                  <a:schemeClr val="bg1"/>
                </a:solidFill>
              </a:rPr>
              <a:t>#2:  User to select the ML model to train with new data chosen in the ‘Upload Data’ and click the Train &amp; Predict button.  New trained model will be added to #1 list.  Predicted numbers will show in #3</a:t>
            </a:r>
          </a:p>
          <a:p>
            <a:endParaRPr lang="en-US" sz="1200" dirty="0">
              <a:solidFill>
                <a:schemeClr val="bg1"/>
              </a:solidFill>
            </a:endParaRPr>
          </a:p>
          <a:p>
            <a:r>
              <a:rPr lang="en-US" sz="1200" dirty="0">
                <a:solidFill>
                  <a:schemeClr val="bg1"/>
                </a:solidFill>
              </a:rPr>
              <a:t>#3:  User to click on clear button to clear the predicted numbers</a:t>
            </a:r>
          </a:p>
          <a:p>
            <a:endParaRPr lang="en-US" sz="1200" dirty="0">
              <a:solidFill>
                <a:schemeClr val="bg1"/>
              </a:solidFill>
            </a:endParaRPr>
          </a:p>
          <a:p>
            <a:r>
              <a:rPr lang="en-US" sz="1200" dirty="0">
                <a:solidFill>
                  <a:schemeClr val="bg1"/>
                </a:solidFill>
              </a:rPr>
              <a:t>#4:  User to enter actual winning numbers.  Data will be added to data used in #1 &amp;2.  “Data” page will render will historical winning numbers.</a:t>
            </a:r>
          </a:p>
          <a:p>
            <a:endParaRPr lang="en-US" sz="1200" dirty="0">
              <a:solidFill>
                <a:schemeClr val="bg1"/>
              </a:solidFill>
            </a:endParaRPr>
          </a:p>
          <a:p>
            <a:r>
              <a:rPr lang="en-US" sz="1200" dirty="0">
                <a:solidFill>
                  <a:schemeClr val="bg1"/>
                </a:solidFill>
              </a:rPr>
              <a:t>#5:  Info on how to play</a:t>
            </a:r>
          </a:p>
          <a:p>
            <a:endParaRPr lang="en-US" sz="1200" dirty="0">
              <a:solidFill>
                <a:schemeClr val="bg1"/>
              </a:solidFill>
            </a:endParaRPr>
          </a:p>
          <a:p>
            <a:r>
              <a:rPr lang="en-US" sz="1200" dirty="0">
                <a:solidFill>
                  <a:schemeClr val="bg1"/>
                </a:solidFill>
              </a:rPr>
              <a:t>Navigation bar:  Graph – visualization of hot numbers.</a:t>
            </a:r>
          </a:p>
          <a:p>
            <a:endParaRPr lang="en-US" sz="1200"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20410212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pic>
        <p:nvPicPr>
          <p:cNvPr id="82" name="Picture 81">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84" name="Rectangle 83">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74" name="Shape 74"/>
          <p:cNvSpPr txBox="1">
            <a:spLocks noGrp="1"/>
          </p:cNvSpPr>
          <p:nvPr>
            <p:ph type="title"/>
          </p:nvPr>
        </p:nvSpPr>
        <p:spPr>
          <a:xfrm>
            <a:off x="1168730" y="641111"/>
            <a:ext cx="6588501" cy="386127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7200" dirty="0"/>
              <a:t>Demo time</a:t>
            </a:r>
            <a:br>
              <a:rPr lang="en-US" sz="7200" dirty="0"/>
            </a:br>
            <a:r>
              <a:rPr lang="en-US" sz="2500" dirty="0"/>
              <a:t>But first…</a:t>
            </a:r>
            <a:endParaRPr lang="en-US" sz="7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1327-C27A-D94E-BF34-AFF8B215AFB5}"/>
              </a:ext>
            </a:extLst>
          </p:cNvPr>
          <p:cNvSpPr>
            <a:spLocks noGrp="1"/>
          </p:cNvSpPr>
          <p:nvPr>
            <p:ph type="title"/>
          </p:nvPr>
        </p:nvSpPr>
        <p:spPr>
          <a:xfrm>
            <a:off x="356985" y="350513"/>
            <a:ext cx="8520600" cy="845574"/>
          </a:xfrm>
        </p:spPr>
        <p:txBody>
          <a:bodyPr>
            <a:normAutofit fontScale="90000"/>
          </a:bodyPr>
          <a:lstStyle/>
          <a:p>
            <a:pPr algn="ctr"/>
            <a:r>
              <a:rPr lang="en-US" dirty="0"/>
              <a:t>A gentle reminder from the </a:t>
            </a:r>
            <a:br>
              <a:rPr lang="en-US" dirty="0"/>
            </a:br>
            <a:r>
              <a:rPr lang="en-US" dirty="0"/>
              <a:t>California state lottery</a:t>
            </a:r>
          </a:p>
        </p:txBody>
      </p:sp>
      <p:sp>
        <p:nvSpPr>
          <p:cNvPr id="3" name="Text Placeholder 2">
            <a:extLst>
              <a:ext uri="{FF2B5EF4-FFF2-40B4-BE49-F238E27FC236}">
                <a16:creationId xmlns:a16="http://schemas.microsoft.com/office/drawing/2014/main" id="{3A7F95A5-9571-B44B-8262-CD50A452D753}"/>
              </a:ext>
            </a:extLst>
          </p:cNvPr>
          <p:cNvSpPr>
            <a:spLocks noGrp="1"/>
          </p:cNvSpPr>
          <p:nvPr>
            <p:ph type="body" idx="1"/>
          </p:nvPr>
        </p:nvSpPr>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PLEASE </a:t>
            </a:r>
          </a:p>
          <a:p>
            <a:pPr marL="114300" indent="0" algn="ctr">
              <a:buNone/>
            </a:pP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PLAY </a:t>
            </a:r>
          </a:p>
          <a:p>
            <a:pPr marL="114300" indent="0" algn="ctr">
              <a:buNone/>
            </a:pP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RESPONSIBLY</a:t>
            </a:r>
          </a:p>
        </p:txBody>
      </p:sp>
      <p:pic>
        <p:nvPicPr>
          <p:cNvPr id="4" name="Picture 3">
            <a:hlinkClick r:id="rId3" tooltip="Play">
              <a:snd r:embed="rId2" name="cashreg.wav"/>
            </a:hlinkClick>
            <a:extLst>
              <a:ext uri="{FF2B5EF4-FFF2-40B4-BE49-F238E27FC236}">
                <a16:creationId xmlns:a16="http://schemas.microsoft.com/office/drawing/2014/main" id="{3C31C199-F30D-5845-B64A-E21DB488E1C5}"/>
              </a:ext>
            </a:extLst>
          </p:cNvPr>
          <p:cNvPicPr>
            <a:picLocks noChangeAspect="1"/>
          </p:cNvPicPr>
          <p:nvPr/>
        </p:nvPicPr>
        <p:blipFill rotWithShape="1">
          <a:blip r:embed="rId4"/>
          <a:srcRect l="11101" r="9910"/>
          <a:stretch/>
        </p:blipFill>
        <p:spPr>
          <a:xfrm>
            <a:off x="6499525" y="1330148"/>
            <a:ext cx="1611086" cy="2707132"/>
          </a:xfrm>
          <a:prstGeom prst="rect">
            <a:avLst/>
          </a:prstGeom>
        </p:spPr>
      </p:pic>
      <p:pic>
        <p:nvPicPr>
          <p:cNvPr id="6" name="Picture 5">
            <a:hlinkClick r:id="" action="ppaction://noaction">
              <a:snd r:embed="rId5" name="drumroll.wav"/>
            </a:hlinkClick>
            <a:extLst>
              <a:ext uri="{FF2B5EF4-FFF2-40B4-BE49-F238E27FC236}">
                <a16:creationId xmlns:a16="http://schemas.microsoft.com/office/drawing/2014/main" id="{7258F6DA-5FE9-3F4A-BC7D-40C48BEB8562}"/>
              </a:ext>
            </a:extLst>
          </p:cNvPr>
          <p:cNvPicPr>
            <a:picLocks noChangeAspect="1"/>
          </p:cNvPicPr>
          <p:nvPr/>
        </p:nvPicPr>
        <p:blipFill>
          <a:blip r:embed="rId6"/>
          <a:stretch>
            <a:fillRect/>
          </a:stretch>
        </p:blipFill>
        <p:spPr>
          <a:xfrm>
            <a:off x="433042" y="1673962"/>
            <a:ext cx="2223070" cy="1697617"/>
          </a:xfrm>
          <a:prstGeom prst="rect">
            <a:avLst/>
          </a:prstGeom>
        </p:spPr>
      </p:pic>
    </p:spTree>
    <p:extLst>
      <p:ext uri="{BB962C8B-B14F-4D97-AF65-F5344CB8AC3E}">
        <p14:creationId xmlns:p14="http://schemas.microsoft.com/office/powerpoint/2010/main" val="5135174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663</Words>
  <Application>Microsoft Office PowerPoint</Application>
  <PresentationFormat>On-screen Show (16:9)</PresentationFormat>
  <Paragraphs>58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Calibri Light</vt:lpstr>
      <vt:lpstr>Arial</vt:lpstr>
      <vt:lpstr>Vapor Trail</vt:lpstr>
      <vt:lpstr>Machine learning and lotto numbers</vt:lpstr>
      <vt:lpstr>lottery fun Facts (google search)</vt:lpstr>
      <vt:lpstr>California lottery www.calottery.com</vt:lpstr>
      <vt:lpstr>Machine Learning (google search)</vt:lpstr>
      <vt:lpstr>Project Intro</vt:lpstr>
      <vt:lpstr>requirements</vt:lpstr>
      <vt:lpstr>Wireframing</vt:lpstr>
      <vt:lpstr>Demo time But first…</vt:lpstr>
      <vt:lpstr>A gentle reminder from the  California state lottery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lotto numbers</dc:title>
  <dc:creator>John Palalia</dc:creator>
  <cp:lastModifiedBy>reyna gaoaen</cp:lastModifiedBy>
  <cp:revision>16</cp:revision>
  <dcterms:created xsi:type="dcterms:W3CDTF">2019-07-26T00:16:33Z</dcterms:created>
  <dcterms:modified xsi:type="dcterms:W3CDTF">2019-07-31T07:30:30Z</dcterms:modified>
</cp:coreProperties>
</file>