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20"/>
  </p:notesMasterIdLst>
  <p:handoutMasterIdLst>
    <p:handoutMasterId r:id="rId21"/>
  </p:handoutMasterIdLst>
  <p:sldIdLst>
    <p:sldId id="1291" r:id="rId6"/>
    <p:sldId id="1316" r:id="rId7"/>
    <p:sldId id="1307" r:id="rId8"/>
    <p:sldId id="1309" r:id="rId9"/>
    <p:sldId id="1310" r:id="rId10"/>
    <p:sldId id="1308" r:id="rId11"/>
    <p:sldId id="1311" r:id="rId12"/>
    <p:sldId id="1313" r:id="rId13"/>
    <p:sldId id="1314" r:id="rId14"/>
    <p:sldId id="1312" r:id="rId15"/>
    <p:sldId id="1315" r:id="rId16"/>
    <p:sldId id="1289" r:id="rId17"/>
    <p:sldId id="1290" r:id="rId18"/>
    <p:sldId id="1184" r:id="rId19"/>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91"/>
            <p14:sldId id="1316"/>
            <p14:sldId id="1307"/>
            <p14:sldId id="1309"/>
            <p14:sldId id="1310"/>
            <p14:sldId id="1308"/>
            <p14:sldId id="1311"/>
            <p14:sldId id="1313"/>
            <p14:sldId id="1314"/>
            <p14:sldId id="1312"/>
            <p14:sldId id="1315"/>
            <p14:sldId id="1289"/>
            <p14:sldId id="1290"/>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969696"/>
    <a:srgbClr val="EB3C00"/>
    <a:srgbClr val="0072C6"/>
    <a:srgbClr val="0088EE"/>
    <a:srgbClr val="2D82FF"/>
    <a:srgbClr val="FFFF99"/>
    <a:srgbClr val="0042AC"/>
    <a:srgbClr val="D2D2D2"/>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13" autoAdjust="0"/>
    <p:restoredTop sz="91245" autoAdjust="0"/>
  </p:normalViewPr>
  <p:slideViewPr>
    <p:cSldViewPr snapToGrid="0">
      <p:cViewPr varScale="1">
        <p:scale>
          <a:sx n="111" d="100"/>
          <a:sy n="111" d="100"/>
        </p:scale>
        <p:origin x="546" y="96"/>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3/3/2015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3/3/2015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3/3/2015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6377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3/3/2015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286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3/3/2015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6202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3/3/2015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31224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3/3/2015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14</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stretch>
            <a:fillRect/>
          </a:stretch>
        </p:blipFill>
        <p:spPr>
          <a:xfrm>
            <a:off x="8856324" y="5339575"/>
            <a:ext cx="3234046" cy="1430509"/>
          </a:xfrm>
          <a:prstGeom prst="rect">
            <a:avLst/>
          </a:prstGeom>
        </p:spPr>
      </p:pic>
      <p:sp>
        <p:nvSpPr>
          <p:cNvPr id="3" name="TextBox 2"/>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8" name="TextBox 7"/>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8" name="TextBox 7"/>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8" name="TextBox 7"/>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10" name="TextBox 9"/>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8" name="TextBox 7"/>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pic>
        <p:nvPicPr>
          <p:cNvPr id="7" name="Picture 6"/>
          <p:cNvPicPr>
            <a:picLocks noChangeAspect="1"/>
          </p:cNvPicPr>
          <p:nvPr userDrawn="1"/>
        </p:nvPicPr>
        <p:blipFill>
          <a:blip r:embed="rId3"/>
          <a:stretch>
            <a:fillRect/>
          </a:stretch>
        </p:blipFill>
        <p:spPr>
          <a:xfrm>
            <a:off x="8856324" y="5339575"/>
            <a:ext cx="3234046" cy="1430509"/>
          </a:xfrm>
          <a:prstGeom prst="rect">
            <a:avLst/>
          </a:prstGeom>
        </p:spPr>
      </p:pic>
      <p:sp>
        <p:nvSpPr>
          <p:cNvPr id="10" name="TextBox 9"/>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6" name="TextBox 5"/>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stretch>
            <a:fillRect/>
          </a:stretch>
        </p:blipFill>
        <p:spPr>
          <a:xfrm>
            <a:off x="9855976" y="5781749"/>
            <a:ext cx="2234394" cy="988335"/>
          </a:xfrm>
          <a:prstGeom prst="rect">
            <a:avLst/>
          </a:prstGeom>
        </p:spPr>
      </p:pic>
      <p:sp>
        <p:nvSpPr>
          <p:cNvPr id="10" name="TextBox 9"/>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6" name="TextBox 5"/>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stretch>
            <a:fillRect/>
          </a:stretch>
        </p:blipFill>
        <p:spPr>
          <a:xfrm>
            <a:off x="9855976" y="5781749"/>
            <a:ext cx="2232030" cy="988335"/>
          </a:xfrm>
          <a:prstGeom prst="rect">
            <a:avLst/>
          </a:prstGeom>
        </p:spPr>
      </p:pic>
      <p:sp>
        <p:nvSpPr>
          <p:cNvPr id="5" name="TextBox 4"/>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a:stretch>
            <a:fillRect/>
          </a:stretch>
        </p:blipFill>
        <p:spPr>
          <a:xfrm>
            <a:off x="9855976" y="5781749"/>
            <a:ext cx="2234394" cy="988335"/>
          </a:xfrm>
          <a:prstGeom prst="rect">
            <a:avLst/>
          </a:prstGeom>
        </p:spPr>
      </p:pic>
      <p:sp>
        <p:nvSpPr>
          <p:cNvPr id="4" name="TextBox 3"/>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1"/>
                </a:solidFill>
              </a:rPr>
              <a:t>”</a:t>
            </a:r>
            <a:r>
              <a:rPr lang="fi-FI" sz="1600" i="1" spc="-70" dirty="0" err="1" smtClean="0">
                <a:solidFill>
                  <a:schemeClr val="tx1"/>
                </a:solidFill>
              </a:rPr>
              <a:t>Sharing</a:t>
            </a:r>
            <a:r>
              <a:rPr lang="fi-FI" sz="1600" i="1" spc="-70" baseline="0" dirty="0" smtClean="0">
                <a:solidFill>
                  <a:schemeClr val="tx1"/>
                </a:solidFill>
              </a:rPr>
              <a:t> is </a:t>
            </a:r>
            <a:r>
              <a:rPr lang="fi-FI" sz="1600" i="1" spc="-70" baseline="0" dirty="0" err="1" smtClean="0">
                <a:solidFill>
                  <a:schemeClr val="tx1"/>
                </a:solidFill>
              </a:rPr>
              <a:t>caring</a:t>
            </a:r>
            <a:r>
              <a:rPr lang="fi-FI" sz="1600" i="1" spc="-70" dirty="0" smtClean="0">
                <a:solidFill>
                  <a:schemeClr val="tx1"/>
                </a:solidFill>
              </a:rPr>
              <a:t>”</a:t>
            </a:r>
            <a:endParaRPr lang="en-US" sz="1600" i="1" spc="-70" dirty="0" smtClean="0">
              <a:solidFill>
                <a:schemeClr val="tx1"/>
              </a:solidFill>
            </a:endParaRPr>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55976" y="5781749"/>
            <a:ext cx="2232030" cy="988335"/>
          </a:xfrm>
          <a:prstGeom prst="rect">
            <a:avLst/>
          </a:prstGeom>
        </p:spPr>
      </p:pic>
      <p:sp>
        <p:nvSpPr>
          <p:cNvPr id="4" name="TextBox 3"/>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6" name="TextBox 5"/>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51090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stretch>
            <a:fillRect/>
          </a:stretch>
        </p:blipFill>
        <p:spPr>
          <a:xfrm>
            <a:off x="8856324" y="5339575"/>
            <a:ext cx="3234046" cy="1430509"/>
          </a:xfrm>
          <a:prstGeom prst="rect">
            <a:avLst/>
          </a:prstGeom>
        </p:spPr>
      </p:pic>
      <p:sp>
        <p:nvSpPr>
          <p:cNvPr id="4" name="TextBox 3"/>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bg1"/>
                </a:solidFill>
              </a:rPr>
              <a:t>”</a:t>
            </a:r>
            <a:r>
              <a:rPr lang="fi-FI" sz="1600" i="1" spc="-70" dirty="0" err="1" smtClean="0">
                <a:solidFill>
                  <a:schemeClr val="bg1"/>
                </a:solidFill>
              </a:rPr>
              <a:t>Sharing</a:t>
            </a:r>
            <a:r>
              <a:rPr lang="fi-FI" sz="1600" i="1" spc="-70" baseline="0" dirty="0" smtClean="0">
                <a:solidFill>
                  <a:schemeClr val="bg1"/>
                </a:solidFill>
              </a:rPr>
              <a:t> is </a:t>
            </a:r>
            <a:r>
              <a:rPr lang="fi-FI" sz="1600" i="1" spc="-70" baseline="0" dirty="0" err="1" smtClean="0">
                <a:solidFill>
                  <a:schemeClr val="bg1"/>
                </a:solidFill>
              </a:rPr>
              <a:t>caring</a:t>
            </a:r>
            <a:r>
              <a:rPr lang="fi-FI" sz="1600" i="1" spc="-70" dirty="0" smtClean="0">
                <a:solidFill>
                  <a:schemeClr val="bg1"/>
                </a:solidFill>
              </a:rPr>
              <a:t>”</a:t>
            </a:r>
            <a:endParaRPr lang="en-US" sz="1600" i="1" spc="-70" dirty="0" smtClean="0">
              <a:solidFill>
                <a:schemeClr val="bg1"/>
              </a:solidFill>
            </a:endParaRP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265938538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55976" y="5781749"/>
            <a:ext cx="2232030" cy="988335"/>
          </a:xfrm>
          <a:prstGeom prst="rect">
            <a:avLst/>
          </a:prstGeom>
        </p:spPr>
      </p:pic>
      <p:sp>
        <p:nvSpPr>
          <p:cNvPr id="6" name="TextBox 5"/>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55976" y="5781749"/>
            <a:ext cx="2234394" cy="988335"/>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stretch>
            <a:fillRect/>
          </a:stretch>
        </p:blipFill>
        <p:spPr>
          <a:xfrm>
            <a:off x="9855976" y="5781749"/>
            <a:ext cx="2232030" cy="988335"/>
          </a:xfrm>
          <a:prstGeom prst="rect">
            <a:avLst/>
          </a:prstGeom>
        </p:spPr>
      </p:pic>
      <p:sp>
        <p:nvSpPr>
          <p:cNvPr id="7" name="TextBox 6"/>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106963719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6" name="TextBox 5"/>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stretch>
            <a:fillRect/>
          </a:stretch>
        </p:blipFill>
        <p:spPr>
          <a:xfrm>
            <a:off x="9855976" y="5781749"/>
            <a:ext cx="2232030" cy="988335"/>
          </a:xfrm>
          <a:prstGeom prst="rect">
            <a:avLst/>
          </a:prstGeom>
        </p:spPr>
      </p:pic>
      <p:sp>
        <p:nvSpPr>
          <p:cNvPr id="8" name="TextBox 7"/>
          <p:cNvSpPr txBox="1"/>
          <p:nvPr userDrawn="1"/>
        </p:nvSpPr>
        <p:spPr>
          <a:xfrm>
            <a:off x="93519" y="6523863"/>
            <a:ext cx="1474121" cy="246221"/>
          </a:xfrm>
          <a:prstGeom prst="rect">
            <a:avLst/>
          </a:prstGeom>
          <a:noFill/>
        </p:spPr>
        <p:txBody>
          <a:bodyPr wrap="none" lIns="0" tIns="0" rIns="0" bIns="0" rtlCol="0">
            <a:spAutoFit/>
          </a:bodyPr>
          <a:lstStyle/>
          <a:p>
            <a:r>
              <a:rPr lang="fi-FI" sz="1600" i="1" spc="-70" dirty="0" smtClean="0">
                <a:solidFill>
                  <a:schemeClr val="tx2"/>
                </a:solidFill>
              </a:rPr>
              <a:t>”</a:t>
            </a:r>
            <a:r>
              <a:rPr lang="fi-FI" sz="1600" i="1" spc="-70" dirty="0" err="1" smtClean="0">
                <a:solidFill>
                  <a:schemeClr val="tx2"/>
                </a:solidFill>
              </a:rPr>
              <a:t>Sharing</a:t>
            </a:r>
            <a:r>
              <a:rPr lang="fi-FI" sz="1600" i="1" spc="-70" baseline="0" dirty="0" smtClean="0">
                <a:solidFill>
                  <a:schemeClr val="tx2"/>
                </a:solidFill>
              </a:rPr>
              <a:t> is </a:t>
            </a:r>
            <a:r>
              <a:rPr lang="fi-FI" sz="1600" i="1" spc="-70" baseline="0" dirty="0" err="1" smtClean="0">
                <a:solidFill>
                  <a:schemeClr val="tx2"/>
                </a:solidFill>
              </a:rPr>
              <a:t>caring</a:t>
            </a:r>
            <a:r>
              <a:rPr lang="fi-FI" sz="1600" i="1" spc="-70" dirty="0" smtClean="0">
                <a:solidFill>
                  <a:schemeClr val="tx2"/>
                </a:solidFill>
              </a:rPr>
              <a:t>”</a:t>
            </a:r>
            <a:endParaRPr lang="en-US" sz="1600" i="1" spc="-70" dirty="0" smtClean="0">
              <a:solidFill>
                <a:schemeClr val="tx2"/>
              </a:solidFill>
            </a:endParaRPr>
          </a:p>
        </p:txBody>
      </p:sp>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162" r:id="rId7"/>
    <p:sldLayoutId id="2147484086" r:id="rId8"/>
    <p:sldLayoutId id="2147484090" r:id="rId9"/>
    <p:sldLayoutId id="2147484091" r:id="rId10"/>
    <p:sldLayoutId id="2147484089" r:id="rId11"/>
    <p:sldLayoutId id="2147484119" r:id="rId12"/>
    <p:sldLayoutId id="2147484116" r:id="rId13"/>
    <p:sldLayoutId id="2147484117" r:id="rId14"/>
    <p:sldLayoutId id="2147484140" r:id="rId15"/>
    <p:sldLayoutId id="2147484193" r:id="rId16"/>
    <p:sldLayoutId id="2147484163" r:id="rId17"/>
    <p:sldLayoutId id="2147484141" r:id="rId18"/>
    <p:sldLayoutId id="2147484164" r:id="rId19"/>
    <p:sldLayoutId id="2147484196"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1" r:id="rId30"/>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aka.ms/OfficeDevPnPVideos" TargetMode="External"/><Relationship Id="rId2" Type="http://schemas.openxmlformats.org/officeDocument/2006/relationships/hyperlink" Target="http://channel9.msdn.com/blogs/OfficeDevPnP"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aka.ms/officedevpnptraining" TargetMode="External"/><Relationship Id="rId2" Type="http://schemas.openxmlformats.org/officeDocument/2006/relationships/hyperlink" Target="https://github.com/OfficeDev/TrainingContent/tree/master/O3658"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5.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OfficeDev/PnP/tree/dev/Scenarios" TargetMode="External"/><Relationship Id="rId7" Type="http://schemas.openxmlformats.org/officeDocument/2006/relationships/hyperlink" Target="https://www.yammer.com/itpronetwork/groups/o365devpnpcoreteam" TargetMode="External"/><Relationship Id="rId2" Type="http://schemas.openxmlformats.org/officeDocument/2006/relationships/hyperlink" Target="https://github.com/OfficeDev/PnP/tree/dev/Samples" TargetMode="External"/><Relationship Id="rId1" Type="http://schemas.openxmlformats.org/officeDocument/2006/relationships/slideLayout" Target="../slideLayouts/slideLayout8.xml"/><Relationship Id="rId6" Type="http://schemas.openxmlformats.org/officeDocument/2006/relationships/hyperlink" Target="https://github.com/OfficeDev/PnP/wiki/Merging-a-pull-request---for-PnP-core-team-members" TargetMode="External"/><Relationship Id="rId5" Type="http://schemas.openxmlformats.org/officeDocument/2006/relationships/hyperlink" Target="https://github.com/OfficeDev/PnP/tree/dev/Components" TargetMode="External"/><Relationship Id="rId4" Type="http://schemas.openxmlformats.org/officeDocument/2006/relationships/hyperlink" Target="https://github.com/OfficeDev/PnP/tree/dev/Solution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yammer.com/itpronetwork/groups/o365devpnpcoreteam" TargetMode="External"/><Relationship Id="rId2" Type="http://schemas.openxmlformats.org/officeDocument/2006/relationships/hyperlink" Target="http://aka.ms/OfficeDevPnPYammer" TargetMode="External"/><Relationship Id="rId1" Type="http://schemas.openxmlformats.org/officeDocument/2006/relationships/slideLayout" Target="../slideLayouts/slideLayout8.xml"/><Relationship Id="rId4" Type="http://schemas.openxmlformats.org/officeDocument/2006/relationships/hyperlink" Target="http://aka.ms/officedevpnpyammercor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OfficeDev/PnP/wiki/Merging-a-pull-request---for-PnP-core-team-members" TargetMode="External"/><Relationship Id="rId2" Type="http://schemas.openxmlformats.org/officeDocument/2006/relationships/hyperlink" Target="https://github.com/OfficeDev/PnP/tree/master/OfficeDevPnP.Core"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OfficeDev/PnP-Guidance/tree/master/articles"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OfficeDev/PnP-SWFA/wiki/Master-merge-instructions"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OfficeDev/PnP/wiki/Community-call"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PnP </a:t>
            </a:r>
            <a:r>
              <a:rPr lang="en-US" dirty="0" smtClean="0"/>
              <a:t>Core team activities</a:t>
            </a:r>
            <a:endParaRPr lang="en-US" dirty="0"/>
          </a:p>
        </p:txBody>
      </p:sp>
      <p:sp>
        <p:nvSpPr>
          <p:cNvPr id="6" name="Text Placeholder 5"/>
          <p:cNvSpPr>
            <a:spLocks noGrp="1"/>
          </p:cNvSpPr>
          <p:nvPr>
            <p:ph type="body" sz="quarter" idx="12"/>
          </p:nvPr>
        </p:nvSpPr>
        <p:spPr/>
        <p:txBody>
          <a:bodyPr/>
          <a:lstStyle/>
          <a:p>
            <a:r>
              <a:rPr lang="en-US" dirty="0" smtClean="0"/>
              <a:t>PnP Core Team</a:t>
            </a:r>
            <a:endParaRPr lang="en-US" dirty="0"/>
          </a:p>
        </p:txBody>
      </p:sp>
      <p:sp>
        <p:nvSpPr>
          <p:cNvPr id="4" name="TextBox 3"/>
          <p:cNvSpPr txBox="1"/>
          <p:nvPr/>
        </p:nvSpPr>
        <p:spPr>
          <a:xfrm>
            <a:off x="0" y="0"/>
            <a:ext cx="3946967" cy="1274270"/>
          </a:xfrm>
          <a:prstGeom prst="rect">
            <a:avLst/>
          </a:prstGeom>
          <a:noFill/>
        </p:spPr>
        <p:txBody>
          <a:bodyPr wrap="square" lIns="179114" tIns="143293" rIns="179114" bIns="143293" rtlCol="0">
            <a:spAutoFit/>
          </a:bodyPr>
          <a:lstStyle/>
          <a:p>
            <a:pPr defTabSz="913375">
              <a:lnSpc>
                <a:spcPct val="90000"/>
              </a:lnSpc>
              <a:spcAft>
                <a:spcPts val="588"/>
              </a:spcAft>
            </a:pPr>
            <a:r>
              <a:rPr lang="en-US" sz="2000" u="sng" dirty="0" smtClean="0">
                <a:solidFill>
                  <a:schemeClr val="tx1">
                    <a:lumMod val="65000"/>
                    <a:lumOff val="35000"/>
                  </a:schemeClr>
                </a:solidFill>
                <a:latin typeface="Segoe UI Light"/>
              </a:rPr>
              <a:t>aka.ms/</a:t>
            </a:r>
            <a:r>
              <a:rPr lang="en-US" sz="2000" u="sng" dirty="0" err="1" smtClean="0">
                <a:solidFill>
                  <a:schemeClr val="tx1">
                    <a:lumMod val="65000"/>
                    <a:lumOff val="35000"/>
                  </a:schemeClr>
                </a:solidFill>
                <a:latin typeface="Segoe UI Light"/>
              </a:rPr>
              <a:t>OfficeDevPnP</a:t>
            </a:r>
            <a:endParaRPr lang="en-US" sz="2000" u="sng" dirty="0" smtClean="0">
              <a:solidFill>
                <a:schemeClr val="tx1">
                  <a:lumMod val="65000"/>
                  <a:lumOff val="35000"/>
                </a:schemeClr>
              </a:solidFill>
              <a:latin typeface="Segoe UI Light"/>
            </a:endParaRPr>
          </a:p>
          <a:p>
            <a:pPr defTabSz="913375">
              <a:lnSpc>
                <a:spcPct val="90000"/>
              </a:lnSpc>
              <a:spcAft>
                <a:spcPts val="588"/>
              </a:spcAft>
            </a:pPr>
            <a:r>
              <a:rPr lang="en-US" sz="2000" u="sng" dirty="0" smtClean="0">
                <a:solidFill>
                  <a:schemeClr val="tx1">
                    <a:lumMod val="65000"/>
                    <a:lumOff val="35000"/>
                  </a:schemeClr>
                </a:solidFill>
                <a:latin typeface="Segoe UI Light"/>
              </a:rPr>
              <a:t>aka.ms/</a:t>
            </a:r>
            <a:r>
              <a:rPr lang="en-US" sz="2000" u="sng" dirty="0" err="1" smtClean="0">
                <a:solidFill>
                  <a:schemeClr val="tx1">
                    <a:lumMod val="65000"/>
                    <a:lumOff val="35000"/>
                  </a:schemeClr>
                </a:solidFill>
                <a:latin typeface="Segoe UI Light"/>
              </a:rPr>
              <a:t>OfficeDevPnPYammer</a:t>
            </a:r>
            <a:endParaRPr lang="en-US" sz="2000" u="sng" dirty="0" smtClean="0">
              <a:solidFill>
                <a:schemeClr val="tx1">
                  <a:lumMod val="65000"/>
                  <a:lumOff val="35000"/>
                </a:schemeClr>
              </a:solidFill>
              <a:latin typeface="Segoe UI Light"/>
            </a:endParaRPr>
          </a:p>
          <a:p>
            <a:pPr defTabSz="913375">
              <a:lnSpc>
                <a:spcPct val="90000"/>
              </a:lnSpc>
              <a:spcAft>
                <a:spcPts val="588"/>
              </a:spcAft>
            </a:pPr>
            <a:r>
              <a:rPr lang="en-US" sz="2000" u="sng" dirty="0" smtClean="0">
                <a:solidFill>
                  <a:schemeClr val="tx1">
                    <a:lumMod val="65000"/>
                    <a:lumOff val="35000"/>
                  </a:schemeClr>
                </a:solidFill>
                <a:latin typeface="Segoe UI Light"/>
              </a:rPr>
              <a:t>aka.ms/</a:t>
            </a:r>
            <a:r>
              <a:rPr lang="en-US" sz="2000" u="sng" dirty="0" err="1" smtClean="0">
                <a:solidFill>
                  <a:schemeClr val="tx1">
                    <a:lumMod val="65000"/>
                    <a:lumOff val="35000"/>
                  </a:schemeClr>
                </a:solidFill>
                <a:latin typeface="Segoe UI Light"/>
              </a:rPr>
              <a:t>OfficeDevPnPGuidance</a:t>
            </a:r>
            <a:endParaRPr lang="en-US" sz="2000" u="sng" dirty="0" smtClean="0">
              <a:solidFill>
                <a:schemeClr val="tx1">
                  <a:lumMod val="65000"/>
                  <a:lumOff val="35000"/>
                </a:schemeClr>
              </a:solidFill>
              <a:latin typeface="Segoe UI Light"/>
            </a:endParaRPr>
          </a:p>
        </p:txBody>
      </p:sp>
      <p:sp>
        <p:nvSpPr>
          <p:cNvPr id="7" name="TextBox 6"/>
          <p:cNvSpPr txBox="1"/>
          <p:nvPr/>
        </p:nvSpPr>
        <p:spPr>
          <a:xfrm>
            <a:off x="3946967" y="-20795"/>
            <a:ext cx="3946967" cy="920327"/>
          </a:xfrm>
          <a:prstGeom prst="rect">
            <a:avLst/>
          </a:prstGeom>
          <a:noFill/>
        </p:spPr>
        <p:txBody>
          <a:bodyPr wrap="square" lIns="179114" tIns="143293" rIns="179114" bIns="143293" rtlCol="0">
            <a:spAutoFit/>
          </a:bodyPr>
          <a:lstStyle/>
          <a:p>
            <a:pPr defTabSz="913375">
              <a:lnSpc>
                <a:spcPct val="90000"/>
              </a:lnSpc>
              <a:spcAft>
                <a:spcPts val="588"/>
              </a:spcAft>
            </a:pPr>
            <a:r>
              <a:rPr lang="en-US" sz="2000" u="sng" dirty="0" smtClean="0">
                <a:solidFill>
                  <a:schemeClr val="tx1">
                    <a:lumMod val="65000"/>
                    <a:lumOff val="35000"/>
                  </a:schemeClr>
                </a:solidFill>
                <a:latin typeface="Segoe UI Light"/>
              </a:rPr>
              <a:t>aka.ms/</a:t>
            </a:r>
            <a:r>
              <a:rPr lang="en-US" sz="2000" u="sng" dirty="0" err="1" smtClean="0">
                <a:solidFill>
                  <a:schemeClr val="tx1">
                    <a:lumMod val="65000"/>
                    <a:lumOff val="35000"/>
                  </a:schemeClr>
                </a:solidFill>
                <a:latin typeface="Segoe UI Light"/>
              </a:rPr>
              <a:t>OfficeDevPnPTraining</a:t>
            </a:r>
            <a:endParaRPr lang="en-US" sz="2000" u="sng" dirty="0" smtClean="0">
              <a:solidFill>
                <a:schemeClr val="tx1">
                  <a:lumMod val="65000"/>
                  <a:lumOff val="35000"/>
                </a:schemeClr>
              </a:solidFill>
              <a:latin typeface="Segoe UI Light"/>
            </a:endParaRPr>
          </a:p>
          <a:p>
            <a:pPr defTabSz="913375">
              <a:lnSpc>
                <a:spcPct val="90000"/>
              </a:lnSpc>
              <a:spcAft>
                <a:spcPts val="588"/>
              </a:spcAft>
            </a:pPr>
            <a:r>
              <a:rPr lang="en-US" sz="2000" u="sng" dirty="0" smtClean="0">
                <a:solidFill>
                  <a:schemeClr val="tx1">
                    <a:lumMod val="65000"/>
                    <a:lumOff val="35000"/>
                  </a:schemeClr>
                </a:solidFill>
                <a:latin typeface="Segoe UI Light"/>
              </a:rPr>
              <a:t>aka.ms/</a:t>
            </a:r>
            <a:r>
              <a:rPr lang="en-US" sz="2000" u="sng" dirty="0" err="1" smtClean="0">
                <a:solidFill>
                  <a:schemeClr val="tx1">
                    <a:lumMod val="65000"/>
                    <a:lumOff val="35000"/>
                  </a:schemeClr>
                </a:solidFill>
                <a:latin typeface="Segoe UI Light"/>
              </a:rPr>
              <a:t>OfficeDevPnPVideos</a:t>
            </a:r>
            <a:endParaRPr lang="en-US" sz="2000" u="sng" dirty="0">
              <a:solidFill>
                <a:schemeClr val="tx1">
                  <a:lumMod val="65000"/>
                  <a:lumOff val="35000"/>
                </a:schemeClr>
              </a:solidFill>
              <a:latin typeface="Segoe UI Light"/>
            </a:endParaRPr>
          </a:p>
        </p:txBody>
      </p:sp>
    </p:spTree>
    <p:extLst>
      <p:ext uri="{BB962C8B-B14F-4D97-AF65-F5344CB8AC3E}">
        <p14:creationId xmlns:p14="http://schemas.microsoft.com/office/powerpoint/2010/main" val="4892465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creation</a:t>
            </a:r>
            <a:endParaRPr lang="nl-BE" dirty="0"/>
          </a:p>
        </p:txBody>
      </p:sp>
      <p:sp>
        <p:nvSpPr>
          <p:cNvPr id="3" name="Text Placeholder 2"/>
          <p:cNvSpPr>
            <a:spLocks noGrp="1"/>
          </p:cNvSpPr>
          <p:nvPr>
            <p:ph type="body" sz="quarter" idx="10"/>
          </p:nvPr>
        </p:nvSpPr>
        <p:spPr/>
        <p:txBody>
          <a:bodyPr/>
          <a:lstStyle/>
          <a:p>
            <a:r>
              <a:rPr lang="en-US" dirty="0" smtClean="0"/>
              <a:t>Scope:</a:t>
            </a:r>
          </a:p>
          <a:p>
            <a:pPr lvl="1"/>
            <a:r>
              <a:rPr lang="en-US" dirty="0" smtClean="0"/>
              <a:t>Office 365 PnP videos </a:t>
            </a:r>
            <a:r>
              <a:rPr lang="en-US" dirty="0"/>
              <a:t>on Channel 9: </a:t>
            </a:r>
            <a:r>
              <a:rPr lang="en-US" dirty="0">
                <a:hlinkClick r:id="rId2"/>
              </a:rPr>
              <a:t>http://</a:t>
            </a:r>
            <a:r>
              <a:rPr lang="en-US" dirty="0" smtClean="0">
                <a:hlinkClick r:id="rId2"/>
              </a:rPr>
              <a:t>channel9.msdn.com/blogs/OfficeDevPnP</a:t>
            </a:r>
            <a:r>
              <a:rPr lang="en-US" dirty="0" smtClean="0"/>
              <a:t> or shorter </a:t>
            </a:r>
            <a:r>
              <a:rPr lang="en-US" dirty="0" smtClean="0">
                <a:hlinkClick r:id="rId3"/>
              </a:rPr>
              <a:t>http</a:t>
            </a:r>
            <a:r>
              <a:rPr lang="en-US" dirty="0">
                <a:hlinkClick r:id="rId3"/>
              </a:rPr>
              <a:t>://</a:t>
            </a:r>
            <a:r>
              <a:rPr lang="en-US" dirty="0" smtClean="0">
                <a:hlinkClick r:id="rId3"/>
              </a:rPr>
              <a:t>aka.ms/OfficeDevPnPVideos</a:t>
            </a:r>
            <a:endParaRPr lang="en-US" dirty="0" smtClean="0"/>
          </a:p>
          <a:p>
            <a:r>
              <a:rPr lang="en-US" dirty="0" smtClean="0"/>
              <a:t>Process:</a:t>
            </a:r>
          </a:p>
          <a:p>
            <a:pPr lvl="1"/>
            <a:r>
              <a:rPr lang="en-US" dirty="0" smtClean="0"/>
              <a:t>Submit videos to Vesa/Bert for now or create your own account in channel 9 and submit your videos directly</a:t>
            </a:r>
          </a:p>
          <a:p>
            <a:r>
              <a:rPr lang="en-US" dirty="0" smtClean="0"/>
              <a:t>Options to help:</a:t>
            </a:r>
          </a:p>
          <a:p>
            <a:pPr lvl="1"/>
            <a:r>
              <a:rPr lang="en-US" dirty="0" smtClean="0"/>
              <a:t>Author videos about PnP samples / usage / update the readme.md files to link the sample to the video</a:t>
            </a:r>
            <a:endParaRPr lang="nl-BE" dirty="0"/>
          </a:p>
        </p:txBody>
      </p:sp>
    </p:spTree>
    <p:extLst>
      <p:ext uri="{BB962C8B-B14F-4D97-AF65-F5344CB8AC3E}">
        <p14:creationId xmlns:p14="http://schemas.microsoft.com/office/powerpoint/2010/main" val="301917389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content</a:t>
            </a:r>
            <a:endParaRPr lang="nl-BE" dirty="0"/>
          </a:p>
        </p:txBody>
      </p:sp>
      <p:sp>
        <p:nvSpPr>
          <p:cNvPr id="3" name="Text Placeholder 2"/>
          <p:cNvSpPr>
            <a:spLocks noGrp="1"/>
          </p:cNvSpPr>
          <p:nvPr>
            <p:ph type="body" sz="quarter" idx="10"/>
          </p:nvPr>
        </p:nvSpPr>
        <p:spPr/>
        <p:txBody>
          <a:bodyPr/>
          <a:lstStyle/>
          <a:p>
            <a:r>
              <a:rPr lang="en-US" dirty="0" smtClean="0"/>
              <a:t>Scope:</a:t>
            </a:r>
          </a:p>
          <a:p>
            <a:pPr lvl="1"/>
            <a:r>
              <a:rPr lang="nl-BE" dirty="0">
                <a:hlinkClick r:id="rId2"/>
              </a:rPr>
              <a:t>https://</a:t>
            </a:r>
            <a:r>
              <a:rPr lang="nl-BE" dirty="0" smtClean="0">
                <a:hlinkClick r:id="rId2"/>
              </a:rPr>
              <a:t>github.com/OfficeDev/TrainingContent/tree/master/O3658</a:t>
            </a:r>
            <a:r>
              <a:rPr lang="nl-BE" dirty="0" smtClean="0"/>
              <a:t> or </a:t>
            </a:r>
            <a:r>
              <a:rPr lang="nl-BE" dirty="0" err="1" smtClean="0"/>
              <a:t>shorter</a:t>
            </a:r>
            <a:r>
              <a:rPr lang="nl-BE" dirty="0" smtClean="0"/>
              <a:t> as </a:t>
            </a:r>
            <a:r>
              <a:rPr lang="nl-BE" dirty="0" smtClean="0">
                <a:hlinkClick r:id="rId3"/>
              </a:rPr>
              <a:t>http://aka.ms/officedevpnptraining</a:t>
            </a:r>
            <a:r>
              <a:rPr lang="nl-BE" dirty="0" smtClean="0"/>
              <a:t> </a:t>
            </a:r>
          </a:p>
          <a:p>
            <a:r>
              <a:rPr lang="en-US" dirty="0" smtClean="0"/>
              <a:t>Process:</a:t>
            </a:r>
          </a:p>
          <a:p>
            <a:pPr lvl="1"/>
            <a:r>
              <a:rPr lang="en-US" dirty="0" smtClean="0"/>
              <a:t>Create PR if you detect a problem (e.g. often based on Yammer group feedback)</a:t>
            </a:r>
          </a:p>
          <a:p>
            <a:pPr lvl="1"/>
            <a:r>
              <a:rPr lang="en-US" dirty="0" smtClean="0"/>
              <a:t>Merging done by Marketing team (Jeremy Thake)</a:t>
            </a:r>
          </a:p>
          <a:p>
            <a:r>
              <a:rPr lang="en-US" dirty="0" smtClean="0"/>
              <a:t>Options to help:</a:t>
            </a:r>
          </a:p>
          <a:p>
            <a:pPr lvl="1"/>
            <a:r>
              <a:rPr lang="en-US" dirty="0" smtClean="0"/>
              <a:t>Create PR’s</a:t>
            </a:r>
            <a:endParaRPr lang="nl-BE" dirty="0"/>
          </a:p>
        </p:txBody>
      </p:sp>
    </p:spTree>
    <p:extLst>
      <p:ext uri="{BB962C8B-B14F-4D97-AF65-F5344CB8AC3E}">
        <p14:creationId xmlns:p14="http://schemas.microsoft.com/office/powerpoint/2010/main" val="260858447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168303"/>
            <a:ext cx="6193672" cy="4903981"/>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6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dirty="0">
                <a:gradFill>
                  <a:gsLst>
                    <a:gs pos="0">
                      <a:srgbClr val="FFFFFF"/>
                    </a:gs>
                    <a:gs pos="100000">
                      <a:srgbClr val="FFFFFF"/>
                    </a:gs>
                  </a:gsLst>
                  <a:lin ang="5400000" scaled="1"/>
                </a:gradFill>
                <a:cs typeface="Segoe UI" panose="020B0502040204020203" pitchFamily="34" charset="0"/>
              </a:rPr>
              <a:t/>
            </a:r>
            <a:br>
              <a:rPr lang="en-US" dirty="0">
                <a:gradFill>
                  <a:gsLst>
                    <a:gs pos="0">
                      <a:srgbClr val="FFFFFF"/>
                    </a:gs>
                    <a:gs pos="100000">
                      <a:srgbClr val="FFFFFF"/>
                    </a:gs>
                  </a:gsLst>
                  <a:lin ang="5400000" scaled="1"/>
                </a:gradFill>
                <a:cs typeface="Segoe UI" panose="020B0502040204020203" pitchFamily="34" charset="0"/>
              </a:rPr>
            </a:br>
            <a:r>
              <a:rPr lang="en-US" dirty="0">
                <a:gradFill>
                  <a:gsLst>
                    <a:gs pos="0">
                      <a:srgbClr val="FFFFFF"/>
                    </a:gs>
                    <a:gs pos="100000">
                      <a:srgbClr val="FFFFFF"/>
                    </a:gs>
                  </a:gsLst>
                  <a:lin ang="5400000" scaled="1"/>
                </a:gradFill>
                <a:cs typeface="Segoe UI" panose="020B0502040204020203" pitchFamily="34" charset="0"/>
              </a:rPr>
              <a:t>Providing App Model Patterns for common </a:t>
            </a:r>
            <a:br>
              <a:rPr lang="en-US" dirty="0">
                <a:gradFill>
                  <a:gsLst>
                    <a:gs pos="0">
                      <a:srgbClr val="FFFFFF"/>
                    </a:gs>
                    <a:gs pos="100000">
                      <a:srgbClr val="FFFFFF"/>
                    </a:gs>
                  </a:gsLst>
                  <a:lin ang="5400000" scaled="1"/>
                </a:gradFill>
                <a:cs typeface="Segoe UI" panose="020B0502040204020203" pitchFamily="34" charset="0"/>
              </a:rPr>
            </a:br>
            <a:r>
              <a:rPr lang="en-US" dirty="0">
                <a:gradFill>
                  <a:gsLst>
                    <a:gs pos="0">
                      <a:srgbClr val="FFFFFF"/>
                    </a:gs>
                    <a:gs pos="100000">
                      <a:srgbClr val="FFFFFF"/>
                    </a:gs>
                  </a:gsLst>
                  <a:lin ang="5400000" scaled="1"/>
                </a:gradFill>
                <a:cs typeface="Segoe UI" panose="020B0502040204020203" pitchFamily="34" charset="0"/>
              </a:rPr>
              <a:t>Full Trust Code scenarios</a:t>
            </a:r>
            <a:endParaRPr lang="en-US" sz="2000" b="1" dirty="0">
              <a:gradFill>
                <a:gsLst>
                  <a:gs pos="0">
                    <a:srgbClr val="FFFFFF"/>
                  </a:gs>
                  <a:gs pos="100000">
                    <a:srgbClr val="FFFFFF"/>
                  </a:gs>
                </a:gsLst>
                <a:lin ang="5400000" scaled="1"/>
              </a:gradFill>
            </a:endParaRPr>
          </a:p>
          <a:p>
            <a:pPr defTabSz="913549">
              <a:lnSpc>
                <a:spcPct val="90000"/>
              </a:lnSpc>
            </a:pPr>
            <a:r>
              <a:rPr lang="en-US" sz="360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130</a:t>
            </a:r>
            <a:r>
              <a:rPr lang="en-US" sz="36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6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28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dirty="0">
                <a:gradFill>
                  <a:gsLst>
                    <a:gs pos="0">
                      <a:srgbClr val="FFFFFF"/>
                    </a:gs>
                    <a:gs pos="100000">
                      <a:srgbClr val="FFFFFF"/>
                    </a:gs>
                  </a:gsLst>
                  <a:lin ang="5400000" scaled="1"/>
                </a:gradFill>
                <a:cs typeface="Segoe UI" panose="020B0502040204020203" pitchFamily="34" charset="0"/>
              </a:rPr>
              <a:t>And much more…</a:t>
            </a:r>
            <a:endParaRPr lang="en-US" sz="2000" dirty="0">
              <a:gradFill>
                <a:gsLst>
                  <a:gs pos="0">
                    <a:srgbClr val="FFFFFF"/>
                  </a:gs>
                  <a:gs pos="100000">
                    <a:srgbClr val="FFFFFF"/>
                  </a:gs>
                </a:gsLst>
                <a:lin ang="5400000" scaled="1"/>
              </a:gradFill>
            </a:endParaRPr>
          </a:p>
          <a:p>
            <a:pPr defTabSz="913549">
              <a:lnSpc>
                <a:spcPct val="90000"/>
              </a:lnSpc>
            </a:pPr>
            <a:r>
              <a:rPr lang="en-US" sz="3600"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dirty="0" smtClean="0">
                <a:gradFill>
                  <a:gsLst>
                    <a:gs pos="0">
                      <a:srgbClr val="FFFFFF"/>
                    </a:gs>
                    <a:gs pos="100000">
                      <a:srgbClr val="FFFFFF"/>
                    </a:gs>
                  </a:gsLst>
                  <a:lin ang="5400000" scaled="1"/>
                </a:gradFill>
                <a:cs typeface="Segoe UI" panose="020B0502040204020203" pitchFamily="34" charset="0"/>
              </a:rPr>
              <a:t>This is open source project and open for </a:t>
            </a:r>
            <a:r>
              <a:rPr lang="en-US" dirty="0" err="1" smtClean="0">
                <a:gradFill>
                  <a:gsLst>
                    <a:gs pos="0">
                      <a:srgbClr val="FFFFFF"/>
                    </a:gs>
                    <a:gs pos="100000">
                      <a:srgbClr val="FFFFFF"/>
                    </a:gs>
                  </a:gsLst>
                  <a:lin ang="5400000" scaled="1"/>
                </a:gradFill>
                <a:cs typeface="Segoe UI" panose="020B0502040204020203" pitchFamily="34" charset="0"/>
              </a:rPr>
              <a:t>contirbutions</a:t>
            </a:r>
            <a:endParaRPr lang="en-US" dirty="0">
              <a:gradFill>
                <a:gsLst>
                  <a:gs pos="0">
                    <a:srgbClr val="FFFFFF"/>
                  </a:gs>
                  <a:gs pos="100000">
                    <a:srgbClr val="FFFFFF"/>
                  </a:gs>
                </a:gsLst>
                <a:lin ang="5400000" scaled="1"/>
              </a:gradFill>
              <a:cs typeface="Segoe UI" panose="020B0502040204020203" pitchFamily="34" charset="0"/>
            </a:endParaRP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4926865"/>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solidFill>
                    <a:srgbClr val="FFFFFF"/>
                  </a:solidFill>
                  <a:latin typeface="Segoe UI Light"/>
                </a:rPr>
                <a:t>Developer</a:t>
              </a:r>
            </a:p>
            <a:p>
              <a:r>
                <a:rPr lang="en-US" sz="2744" dirty="0">
                  <a:solidFill>
                    <a:srgbClr val="FFFFFF"/>
                  </a:solidFill>
                  <a:latin typeface="Segoe UI Ligh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4">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6440927"/>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32582502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275772"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1205"/>
            <a:ext cx="12369942" cy="8249205"/>
          </a:xfrm>
          <a:prstGeom prst="rect">
            <a:avLst/>
          </a:prstGeom>
        </p:spPr>
      </p:pic>
    </p:spTree>
    <p:extLst>
      <p:ext uri="{BB962C8B-B14F-4D97-AF65-F5344CB8AC3E}">
        <p14:creationId xmlns:p14="http://schemas.microsoft.com/office/powerpoint/2010/main" val="235476187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1" y="2317461"/>
            <a:ext cx="12188825" cy="4540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85193" y="2178561"/>
            <a:ext cx="7207248" cy="4816778"/>
          </a:xfrm>
          <a:prstGeom prst="rect">
            <a:avLst/>
          </a:prstGeom>
          <a:noFill/>
        </p:spPr>
        <p:txBody>
          <a:bodyPr wrap="square" lIns="179114" tIns="143293" rIns="179114" bIns="143293" rtlCol="0">
            <a:spAutoFit/>
          </a:bodyPr>
          <a:lstStyle/>
          <a:p>
            <a:pPr marL="685800" indent="-685800" defTabSz="913375">
              <a:lnSpc>
                <a:spcPct val="90000"/>
              </a:lnSpc>
              <a:spcAft>
                <a:spcPts val="588"/>
              </a:spcAft>
              <a:buFont typeface="Wingdings" panose="05000000000000000000" pitchFamily="2" charset="2"/>
              <a:buChar char="§"/>
            </a:pPr>
            <a:r>
              <a:rPr lang="en-US" sz="3600" b="1" dirty="0" smtClean="0">
                <a:gradFill>
                  <a:gsLst>
                    <a:gs pos="2917">
                      <a:srgbClr val="FFFFFF"/>
                    </a:gs>
                    <a:gs pos="30000">
                      <a:srgbClr val="FFFFFF"/>
                    </a:gs>
                  </a:gsLst>
                  <a:lin ang="5400000" scaled="0"/>
                </a:gradFill>
                <a:latin typeface="Segoe UI Light"/>
              </a:rPr>
              <a:t>Update PnP Samples </a:t>
            </a:r>
          </a:p>
          <a:p>
            <a:pPr marL="685800" indent="-685800" defTabSz="913375">
              <a:lnSpc>
                <a:spcPct val="90000"/>
              </a:lnSpc>
              <a:spcAft>
                <a:spcPts val="588"/>
              </a:spcAft>
              <a:buFont typeface="Wingdings" panose="05000000000000000000" pitchFamily="2" charset="2"/>
              <a:buChar char="§"/>
            </a:pPr>
            <a:r>
              <a:rPr lang="en-US" sz="3600" b="1" dirty="0">
                <a:gradFill>
                  <a:gsLst>
                    <a:gs pos="2917">
                      <a:srgbClr val="FFFFFF"/>
                    </a:gs>
                    <a:gs pos="30000">
                      <a:srgbClr val="FFFFFF"/>
                    </a:gs>
                  </a:gsLst>
                  <a:lin ang="5400000" scaled="0"/>
                </a:gradFill>
                <a:latin typeface="Segoe UI Light"/>
              </a:rPr>
              <a:t>Yammer group answers </a:t>
            </a:r>
          </a:p>
          <a:p>
            <a:pPr marL="685800" indent="-685800" defTabSz="913375">
              <a:lnSpc>
                <a:spcPct val="90000"/>
              </a:lnSpc>
              <a:spcAft>
                <a:spcPts val="588"/>
              </a:spcAft>
              <a:buFont typeface="Wingdings" panose="05000000000000000000" pitchFamily="2" charset="2"/>
              <a:buChar char="§"/>
            </a:pPr>
            <a:r>
              <a:rPr lang="en-US" sz="3600" b="1" dirty="0" smtClean="0">
                <a:gradFill>
                  <a:gsLst>
                    <a:gs pos="2917">
                      <a:srgbClr val="FFFFFF"/>
                    </a:gs>
                    <a:gs pos="30000">
                      <a:srgbClr val="FFFFFF"/>
                    </a:gs>
                  </a:gsLst>
                  <a:lin ang="5400000" scaled="0"/>
                </a:gradFill>
                <a:latin typeface="Segoe UI Light"/>
              </a:rPr>
              <a:t>Update PnP Core</a:t>
            </a:r>
          </a:p>
          <a:p>
            <a:pPr marL="685800" indent="-685800" defTabSz="913375">
              <a:lnSpc>
                <a:spcPct val="90000"/>
              </a:lnSpc>
              <a:spcAft>
                <a:spcPts val="588"/>
              </a:spcAft>
              <a:buFont typeface="Wingdings" panose="05000000000000000000" pitchFamily="2" charset="2"/>
              <a:buChar char="§"/>
            </a:pPr>
            <a:r>
              <a:rPr lang="en-US" sz="3600" b="1" dirty="0" smtClean="0">
                <a:gradFill>
                  <a:gsLst>
                    <a:gs pos="2917">
                      <a:srgbClr val="FFFFFF"/>
                    </a:gs>
                    <a:gs pos="30000">
                      <a:srgbClr val="FFFFFF"/>
                    </a:gs>
                  </a:gsLst>
                  <a:lin ang="5400000" scaled="0"/>
                </a:gradFill>
                <a:latin typeface="Segoe UI Light"/>
              </a:rPr>
              <a:t>Guidance articles</a:t>
            </a:r>
          </a:p>
          <a:p>
            <a:pPr marL="685800" indent="-685800" defTabSz="913375">
              <a:lnSpc>
                <a:spcPct val="90000"/>
              </a:lnSpc>
              <a:spcAft>
                <a:spcPts val="588"/>
              </a:spcAft>
              <a:buFont typeface="Wingdings" panose="05000000000000000000" pitchFamily="2" charset="2"/>
              <a:buChar char="§"/>
            </a:pPr>
            <a:r>
              <a:rPr lang="en-US" sz="3600" b="1" dirty="0" smtClean="0">
                <a:gradFill>
                  <a:gsLst>
                    <a:gs pos="2917">
                      <a:srgbClr val="FFFFFF"/>
                    </a:gs>
                    <a:gs pos="30000">
                      <a:srgbClr val="FFFFFF"/>
                    </a:gs>
                  </a:gsLst>
                  <a:lin ang="5400000" scaled="0"/>
                </a:gradFill>
                <a:latin typeface="Segoe UI Light"/>
              </a:rPr>
              <a:t>Master merge</a:t>
            </a:r>
          </a:p>
          <a:p>
            <a:pPr marL="685800" indent="-685800" defTabSz="913375">
              <a:lnSpc>
                <a:spcPct val="90000"/>
              </a:lnSpc>
              <a:spcAft>
                <a:spcPts val="588"/>
              </a:spcAft>
              <a:buFont typeface="Wingdings" panose="05000000000000000000" pitchFamily="2" charset="2"/>
              <a:buChar char="§"/>
            </a:pPr>
            <a:r>
              <a:rPr lang="en-US" sz="3600" b="1" dirty="0" smtClean="0">
                <a:gradFill>
                  <a:gsLst>
                    <a:gs pos="2917">
                      <a:srgbClr val="FFFFFF"/>
                    </a:gs>
                    <a:gs pos="30000">
                      <a:srgbClr val="FFFFFF"/>
                    </a:gs>
                  </a:gsLst>
                  <a:lin ang="5400000" scaled="0"/>
                </a:gradFill>
                <a:latin typeface="Segoe UI Light"/>
              </a:rPr>
              <a:t>Community call</a:t>
            </a:r>
          </a:p>
          <a:p>
            <a:pPr marL="685800" indent="-685800" defTabSz="913375">
              <a:lnSpc>
                <a:spcPct val="90000"/>
              </a:lnSpc>
              <a:spcAft>
                <a:spcPts val="588"/>
              </a:spcAft>
              <a:buFont typeface="Wingdings" panose="05000000000000000000" pitchFamily="2" charset="2"/>
              <a:buChar char="§"/>
            </a:pPr>
            <a:r>
              <a:rPr lang="en-US" sz="3600" b="1" dirty="0">
                <a:gradFill>
                  <a:gsLst>
                    <a:gs pos="2917">
                      <a:srgbClr val="FFFFFF"/>
                    </a:gs>
                    <a:gs pos="30000">
                      <a:srgbClr val="FFFFFF"/>
                    </a:gs>
                  </a:gsLst>
                  <a:lin ang="5400000" scaled="0"/>
                </a:gradFill>
                <a:latin typeface="Segoe UI Light"/>
              </a:rPr>
              <a:t>Videos</a:t>
            </a:r>
          </a:p>
          <a:p>
            <a:pPr marL="685800" indent="-685800" defTabSz="913375">
              <a:lnSpc>
                <a:spcPct val="90000"/>
              </a:lnSpc>
              <a:spcAft>
                <a:spcPts val="588"/>
              </a:spcAft>
              <a:buFont typeface="Wingdings" panose="05000000000000000000" pitchFamily="2" charset="2"/>
              <a:buChar char="§"/>
            </a:pPr>
            <a:r>
              <a:rPr lang="en-US" sz="3600" b="1" dirty="0" smtClean="0">
                <a:gradFill>
                  <a:gsLst>
                    <a:gs pos="2917">
                      <a:srgbClr val="FFFFFF"/>
                    </a:gs>
                    <a:gs pos="30000">
                      <a:srgbClr val="FFFFFF"/>
                    </a:gs>
                  </a:gsLst>
                  <a:lin ang="5400000" scaled="0"/>
                </a:gradFill>
                <a:latin typeface="Segoe UI Light"/>
              </a:rPr>
              <a:t>Training content</a:t>
            </a:r>
            <a:endParaRPr lang="en-US" sz="3600" b="1"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1" y="-155821"/>
            <a:ext cx="5643508" cy="2295452"/>
            <a:chOff x="477350" y="330556"/>
            <a:chExt cx="5758172" cy="2342091"/>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solidFill>
                    <a:srgbClr val="FFFFFF"/>
                  </a:solidFill>
                  <a:latin typeface="Segoe UI Light"/>
                </a:rPr>
                <a:t>Developer</a:t>
              </a:r>
            </a:p>
            <a:p>
              <a:r>
                <a:rPr lang="en-US" sz="2744" dirty="0">
                  <a:solidFill>
                    <a:srgbClr val="FFFFFF"/>
                  </a:solidFill>
                  <a:latin typeface="Segoe UI Light"/>
                </a:rPr>
                <a:t>Patterns &amp; Practices</a:t>
              </a:r>
            </a:p>
          </p:txBody>
        </p:sp>
      </p:grpSp>
    </p:spTree>
    <p:extLst>
      <p:ext uri="{BB962C8B-B14F-4D97-AF65-F5344CB8AC3E}">
        <p14:creationId xmlns:p14="http://schemas.microsoft.com/office/powerpoint/2010/main" val="603833259"/>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PnP Samples</a:t>
            </a:r>
            <a:endParaRPr lang="nl-BE" dirty="0"/>
          </a:p>
        </p:txBody>
      </p:sp>
      <p:sp>
        <p:nvSpPr>
          <p:cNvPr id="3" name="Text Placeholder 2"/>
          <p:cNvSpPr>
            <a:spLocks noGrp="1"/>
          </p:cNvSpPr>
          <p:nvPr>
            <p:ph type="body" sz="quarter" idx="10"/>
          </p:nvPr>
        </p:nvSpPr>
        <p:spPr/>
        <p:txBody>
          <a:bodyPr/>
          <a:lstStyle/>
          <a:p>
            <a:r>
              <a:rPr lang="en-US" sz="3200" dirty="0" smtClean="0"/>
              <a:t>Scope:</a:t>
            </a:r>
          </a:p>
          <a:p>
            <a:pPr lvl="1"/>
            <a:r>
              <a:rPr lang="nl-BE" sz="1800" dirty="0">
                <a:hlinkClick r:id="rId2"/>
              </a:rPr>
              <a:t>https://</a:t>
            </a:r>
            <a:r>
              <a:rPr lang="nl-BE" sz="1800" dirty="0" smtClean="0">
                <a:hlinkClick r:id="rId2"/>
              </a:rPr>
              <a:t>github.com/OfficeDev/PnP/tree/dev/Samples</a:t>
            </a:r>
            <a:endParaRPr lang="nl-BE" sz="1800" dirty="0" smtClean="0"/>
          </a:p>
          <a:p>
            <a:pPr lvl="1"/>
            <a:r>
              <a:rPr lang="nl-BE" sz="1800" dirty="0">
                <a:hlinkClick r:id="rId3"/>
              </a:rPr>
              <a:t>https://</a:t>
            </a:r>
            <a:r>
              <a:rPr lang="nl-BE" sz="1800" dirty="0" smtClean="0">
                <a:hlinkClick r:id="rId3"/>
              </a:rPr>
              <a:t>github.com/OfficeDev/PnP/tree/dev/Scenarios</a:t>
            </a:r>
            <a:endParaRPr lang="nl-BE" sz="1800" dirty="0" smtClean="0"/>
          </a:p>
          <a:p>
            <a:pPr lvl="1"/>
            <a:r>
              <a:rPr lang="nl-BE" sz="1800" dirty="0">
                <a:hlinkClick r:id="rId4"/>
              </a:rPr>
              <a:t>https://</a:t>
            </a:r>
            <a:r>
              <a:rPr lang="nl-BE" sz="1800" dirty="0" smtClean="0">
                <a:hlinkClick r:id="rId4"/>
              </a:rPr>
              <a:t>github.com/OfficeDev/PnP/tree/dev/Solutions</a:t>
            </a:r>
            <a:endParaRPr lang="nl-BE" sz="1800" dirty="0" smtClean="0"/>
          </a:p>
          <a:p>
            <a:pPr lvl="1"/>
            <a:r>
              <a:rPr lang="nl-BE" sz="1800" dirty="0">
                <a:hlinkClick r:id="rId5"/>
              </a:rPr>
              <a:t>https://</a:t>
            </a:r>
            <a:r>
              <a:rPr lang="nl-BE" sz="1800" dirty="0" smtClean="0">
                <a:hlinkClick r:id="rId5"/>
              </a:rPr>
              <a:t>github.com/OfficeDev/PnP/tree/dev/Components</a:t>
            </a:r>
            <a:endParaRPr lang="nl-BE" sz="1800" dirty="0" smtClean="0"/>
          </a:p>
          <a:p>
            <a:r>
              <a:rPr lang="en-US" sz="3200" dirty="0"/>
              <a:t>Process: </a:t>
            </a:r>
            <a:endParaRPr lang="en-US" sz="3200" dirty="0" smtClean="0"/>
          </a:p>
          <a:p>
            <a:pPr marL="508001" lvl="2" indent="-284163">
              <a:buSzPct val="80000"/>
              <a:buFont typeface="Wingdings" pitchFamily="2" charset="2"/>
              <a:buChar char=""/>
            </a:pPr>
            <a:r>
              <a:rPr lang="en-US" sz="1800" dirty="0"/>
              <a:t>Merge PR’s from others / merge your own changes</a:t>
            </a:r>
          </a:p>
          <a:p>
            <a:pPr lvl="1"/>
            <a:r>
              <a:rPr lang="en-US" sz="1800" dirty="0" smtClean="0">
                <a:hlinkClick r:id="rId6"/>
              </a:rPr>
              <a:t>https</a:t>
            </a:r>
            <a:r>
              <a:rPr lang="en-US" sz="1800" dirty="0">
                <a:hlinkClick r:id="rId6"/>
              </a:rPr>
              <a:t>://github.com/OfficeDev/PnP/wiki/Merging-a-pull-request---</a:t>
            </a:r>
            <a:r>
              <a:rPr lang="en-US" sz="1800" dirty="0" smtClean="0">
                <a:hlinkClick r:id="rId6"/>
              </a:rPr>
              <a:t>for-PnP-core-team-members</a:t>
            </a:r>
            <a:r>
              <a:rPr lang="en-US" sz="1800" dirty="0" smtClean="0"/>
              <a:t> </a:t>
            </a:r>
          </a:p>
          <a:p>
            <a:r>
              <a:rPr lang="en-US" sz="3200" dirty="0" smtClean="0"/>
              <a:t>Review by other core team members:</a:t>
            </a:r>
          </a:p>
          <a:p>
            <a:pPr lvl="1"/>
            <a:r>
              <a:rPr lang="en-US" sz="1800" dirty="0" smtClean="0"/>
              <a:t>Not needed for your own code</a:t>
            </a:r>
          </a:p>
          <a:p>
            <a:pPr lvl="1"/>
            <a:r>
              <a:rPr lang="en-US" sz="1800" dirty="0" smtClean="0"/>
              <a:t>Optional for other changes:</a:t>
            </a:r>
          </a:p>
          <a:p>
            <a:pPr lvl="2"/>
            <a:r>
              <a:rPr lang="en-US" sz="1800" dirty="0"/>
              <a:t>Instead of direct commit create a PR</a:t>
            </a:r>
          </a:p>
          <a:p>
            <a:pPr lvl="2"/>
            <a:r>
              <a:rPr lang="en-US" sz="1800" dirty="0"/>
              <a:t>Notify the core team members via private Yammer group and ask for </a:t>
            </a:r>
            <a:r>
              <a:rPr lang="en-US" sz="1800" dirty="0" smtClean="0"/>
              <a:t>review</a:t>
            </a:r>
            <a:r>
              <a:rPr lang="nl-BE" sz="1800" dirty="0" smtClean="0"/>
              <a:t> (</a:t>
            </a:r>
            <a:r>
              <a:rPr lang="en-US" sz="1800" dirty="0" smtClean="0">
                <a:hlinkClick r:id="rId7"/>
              </a:rPr>
              <a:t>https</a:t>
            </a:r>
            <a:r>
              <a:rPr lang="en-US" sz="1800" dirty="0">
                <a:hlinkClick r:id="rId7"/>
              </a:rPr>
              <a:t>://</a:t>
            </a:r>
            <a:r>
              <a:rPr lang="en-US" sz="1800" dirty="0" smtClean="0">
                <a:hlinkClick r:id="rId7"/>
              </a:rPr>
              <a:t>www.yammer.com/itpronetwork/groups/o365devpnpcoreteam</a:t>
            </a:r>
            <a:r>
              <a:rPr lang="en-US" sz="1800" dirty="0"/>
              <a:t>)</a:t>
            </a:r>
            <a:endParaRPr lang="nl-BE" sz="1800" dirty="0"/>
          </a:p>
        </p:txBody>
      </p:sp>
    </p:spTree>
    <p:extLst>
      <p:ext uri="{BB962C8B-B14F-4D97-AF65-F5344CB8AC3E}">
        <p14:creationId xmlns:p14="http://schemas.microsoft.com/office/powerpoint/2010/main" val="299898448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Yammer group answers</a:t>
            </a:r>
            <a:endParaRPr lang="nl-BE" dirty="0"/>
          </a:p>
        </p:txBody>
      </p:sp>
      <p:sp>
        <p:nvSpPr>
          <p:cNvPr id="3" name="Text Placeholder 2"/>
          <p:cNvSpPr>
            <a:spLocks noGrp="1"/>
          </p:cNvSpPr>
          <p:nvPr>
            <p:ph type="body" sz="quarter" idx="10"/>
          </p:nvPr>
        </p:nvSpPr>
        <p:spPr/>
        <p:txBody>
          <a:bodyPr/>
          <a:lstStyle/>
          <a:p>
            <a:r>
              <a:rPr lang="en-US" sz="3600" dirty="0" smtClean="0"/>
              <a:t>Scope:</a:t>
            </a:r>
          </a:p>
          <a:p>
            <a:pPr lvl="1"/>
            <a:r>
              <a:rPr lang="nl-BE" sz="2000" dirty="0" smtClean="0">
                <a:hlinkClick r:id="rId2"/>
              </a:rPr>
              <a:t>http</a:t>
            </a:r>
            <a:r>
              <a:rPr lang="nl-BE" sz="2000" dirty="0">
                <a:hlinkClick r:id="rId2"/>
              </a:rPr>
              <a:t>://</a:t>
            </a:r>
            <a:r>
              <a:rPr lang="en-US" sz="2000" dirty="0">
                <a:hlinkClick r:id="rId2"/>
              </a:rPr>
              <a:t>aka.ms/</a:t>
            </a:r>
            <a:r>
              <a:rPr lang="en-US" sz="2000" dirty="0" err="1">
                <a:hlinkClick r:id="rId2"/>
              </a:rPr>
              <a:t>OfficeDevPnPYammer</a:t>
            </a:r>
            <a:r>
              <a:rPr lang="en-US" sz="2000" dirty="0"/>
              <a:t> </a:t>
            </a:r>
            <a:endParaRPr lang="nl-BE" sz="2000" dirty="0">
              <a:hlinkClick r:id="rId3"/>
            </a:endParaRPr>
          </a:p>
          <a:p>
            <a:pPr lvl="1"/>
            <a:r>
              <a:rPr lang="nl-BE" sz="2000" dirty="0" smtClean="0">
                <a:hlinkClick r:id="rId3"/>
              </a:rPr>
              <a:t>https://www.yammer.com/itpronetwork/groups/o365devpnpcoreteam</a:t>
            </a:r>
            <a:r>
              <a:rPr lang="nl-BE" sz="2000" dirty="0" smtClean="0"/>
              <a:t>  </a:t>
            </a:r>
            <a:r>
              <a:rPr lang="nl-BE" sz="2000" dirty="0"/>
              <a:t>or short </a:t>
            </a:r>
            <a:r>
              <a:rPr lang="nl-BE" sz="2000" dirty="0">
                <a:hlinkClick r:id="rId4"/>
              </a:rPr>
              <a:t>http://aka.ms/officedevpnpyammercore</a:t>
            </a:r>
            <a:r>
              <a:rPr lang="nl-BE" sz="2000" dirty="0"/>
              <a:t> </a:t>
            </a:r>
          </a:p>
          <a:p>
            <a:r>
              <a:rPr lang="en-US" sz="3600" dirty="0" smtClean="0"/>
              <a:t>Process:</a:t>
            </a:r>
          </a:p>
          <a:p>
            <a:pPr lvl="1"/>
            <a:r>
              <a:rPr lang="en-US" sz="2000" dirty="0" smtClean="0"/>
              <a:t>Answer questions </a:t>
            </a:r>
          </a:p>
          <a:p>
            <a:pPr lvl="1"/>
            <a:r>
              <a:rPr lang="en-US" sz="2000" dirty="0"/>
              <a:t>P</a:t>
            </a:r>
            <a:r>
              <a:rPr lang="en-US" sz="2000" dirty="0" smtClean="0"/>
              <a:t>oint people to relevant PnP samples and articles</a:t>
            </a:r>
          </a:p>
          <a:p>
            <a:r>
              <a:rPr lang="en-US" sz="3600" dirty="0"/>
              <a:t>Review by other core team members:</a:t>
            </a:r>
          </a:p>
          <a:p>
            <a:pPr lvl="1"/>
            <a:r>
              <a:rPr lang="en-US" sz="2000" dirty="0" smtClean="0"/>
              <a:t>Not needed</a:t>
            </a:r>
          </a:p>
          <a:p>
            <a:pPr lvl="1"/>
            <a:r>
              <a:rPr lang="en-US" sz="2000" dirty="0" smtClean="0"/>
              <a:t>In case of doubt use the PnP core team private Yammer group to discuss things first</a:t>
            </a:r>
            <a:endParaRPr lang="nl-BE" sz="2000" dirty="0"/>
          </a:p>
        </p:txBody>
      </p:sp>
    </p:spTree>
    <p:extLst>
      <p:ext uri="{BB962C8B-B14F-4D97-AF65-F5344CB8AC3E}">
        <p14:creationId xmlns:p14="http://schemas.microsoft.com/office/powerpoint/2010/main" val="260214733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PnP Core</a:t>
            </a:r>
            <a:endParaRPr lang="nl-BE" dirty="0"/>
          </a:p>
        </p:txBody>
      </p:sp>
      <p:sp>
        <p:nvSpPr>
          <p:cNvPr id="3" name="Text Placeholder 2"/>
          <p:cNvSpPr>
            <a:spLocks noGrp="1"/>
          </p:cNvSpPr>
          <p:nvPr>
            <p:ph type="body" sz="quarter" idx="10"/>
          </p:nvPr>
        </p:nvSpPr>
        <p:spPr/>
        <p:txBody>
          <a:bodyPr/>
          <a:lstStyle/>
          <a:p>
            <a:r>
              <a:rPr lang="en-US" sz="3600" dirty="0" smtClean="0"/>
              <a:t>Scope:</a:t>
            </a:r>
          </a:p>
          <a:p>
            <a:pPr lvl="1"/>
            <a:r>
              <a:rPr lang="nl-BE" sz="2000" dirty="0">
                <a:hlinkClick r:id="rId2"/>
              </a:rPr>
              <a:t>https://</a:t>
            </a:r>
            <a:r>
              <a:rPr lang="nl-BE" sz="2000" dirty="0" smtClean="0">
                <a:hlinkClick r:id="rId2"/>
              </a:rPr>
              <a:t>github.com/OfficeDev/PnP/tree/master/OfficeDevPnP.Core</a:t>
            </a:r>
            <a:r>
              <a:rPr lang="nl-BE" sz="2000" dirty="0" smtClean="0"/>
              <a:t> </a:t>
            </a:r>
            <a:r>
              <a:rPr lang="en-US" sz="3200" dirty="0" smtClean="0"/>
              <a:t>Process</a:t>
            </a:r>
            <a:r>
              <a:rPr lang="en-US" sz="3200" dirty="0"/>
              <a:t>: </a:t>
            </a:r>
            <a:endParaRPr lang="en-US" sz="3200" dirty="0" smtClean="0"/>
          </a:p>
          <a:p>
            <a:pPr lvl="1"/>
            <a:r>
              <a:rPr lang="en-US" sz="1800" dirty="0" smtClean="0"/>
              <a:t>Merge PR’s from others / merge your own changes</a:t>
            </a:r>
            <a:endParaRPr lang="en-US" sz="1800" dirty="0"/>
          </a:p>
          <a:p>
            <a:pPr lvl="1"/>
            <a:r>
              <a:rPr lang="en-US" sz="1800" dirty="0">
                <a:hlinkClick r:id="rId3"/>
              </a:rPr>
              <a:t>https://github.com/OfficeDev/PnP/wiki/Merging-a-pull-request---for-PnP-core-team-members</a:t>
            </a:r>
            <a:r>
              <a:rPr lang="en-US" sz="1800" dirty="0"/>
              <a:t> </a:t>
            </a:r>
          </a:p>
          <a:p>
            <a:r>
              <a:rPr lang="nl-BE" sz="3600" dirty="0" smtClean="0"/>
              <a:t> </a:t>
            </a:r>
            <a:r>
              <a:rPr lang="en-US" sz="3600" dirty="0"/>
              <a:t>Review by other core team members:</a:t>
            </a:r>
          </a:p>
          <a:p>
            <a:pPr lvl="1"/>
            <a:r>
              <a:rPr lang="en-US" sz="2000" dirty="0" smtClean="0"/>
              <a:t>Not needed for (trivial) bugs</a:t>
            </a:r>
          </a:p>
          <a:p>
            <a:pPr lvl="1"/>
            <a:r>
              <a:rPr lang="en-US" sz="2000" b="1" dirty="0" smtClean="0"/>
              <a:t>Recommended</a:t>
            </a:r>
            <a:r>
              <a:rPr lang="en-US" sz="2000" dirty="0" smtClean="0"/>
              <a:t> for bigger changes:</a:t>
            </a:r>
          </a:p>
          <a:p>
            <a:pPr lvl="2"/>
            <a:r>
              <a:rPr lang="en-US" sz="2000" dirty="0" smtClean="0"/>
              <a:t>Instead of direct commit create a PR</a:t>
            </a:r>
          </a:p>
          <a:p>
            <a:pPr lvl="2"/>
            <a:r>
              <a:rPr lang="en-US" sz="2000" dirty="0" smtClean="0"/>
              <a:t>Notify the core team members via private Yammer group and ask for review</a:t>
            </a:r>
            <a:endParaRPr lang="nl-BE" sz="2000" dirty="0" smtClean="0"/>
          </a:p>
          <a:p>
            <a:pPr lvl="1"/>
            <a:endParaRPr lang="nl-BE" sz="2000" dirty="0"/>
          </a:p>
        </p:txBody>
      </p:sp>
    </p:spTree>
    <p:extLst>
      <p:ext uri="{BB962C8B-B14F-4D97-AF65-F5344CB8AC3E}">
        <p14:creationId xmlns:p14="http://schemas.microsoft.com/office/powerpoint/2010/main" val="239253104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Guidance articles</a:t>
            </a:r>
            <a:endParaRPr lang="nl-BE" dirty="0"/>
          </a:p>
        </p:txBody>
      </p:sp>
      <p:sp>
        <p:nvSpPr>
          <p:cNvPr id="3" name="Text Placeholder 2"/>
          <p:cNvSpPr>
            <a:spLocks noGrp="1"/>
          </p:cNvSpPr>
          <p:nvPr>
            <p:ph type="body" sz="quarter" idx="10"/>
          </p:nvPr>
        </p:nvSpPr>
        <p:spPr/>
        <p:txBody>
          <a:bodyPr/>
          <a:lstStyle/>
          <a:p>
            <a:r>
              <a:rPr lang="en-US" dirty="0" smtClean="0"/>
              <a:t>Scope:</a:t>
            </a:r>
          </a:p>
          <a:p>
            <a:pPr lvl="1"/>
            <a:r>
              <a:rPr lang="nl-BE" dirty="0">
                <a:hlinkClick r:id="rId2"/>
              </a:rPr>
              <a:t>https://</a:t>
            </a:r>
            <a:r>
              <a:rPr lang="nl-BE" dirty="0" smtClean="0">
                <a:hlinkClick r:id="rId2"/>
              </a:rPr>
              <a:t>github.com/OfficeDev/PnP-Guidance/tree/master/articles</a:t>
            </a:r>
            <a:r>
              <a:rPr lang="nl-BE" dirty="0" smtClean="0"/>
              <a:t> </a:t>
            </a:r>
          </a:p>
          <a:p>
            <a:r>
              <a:rPr lang="en-US" dirty="0" smtClean="0"/>
              <a:t>Process (still in startup phase):</a:t>
            </a:r>
            <a:endParaRPr lang="nl-BE" dirty="0" smtClean="0"/>
          </a:p>
          <a:p>
            <a:pPr lvl="1"/>
            <a:r>
              <a:rPr lang="en-US" dirty="0" smtClean="0"/>
              <a:t>Create </a:t>
            </a:r>
            <a:r>
              <a:rPr lang="en-US" dirty="0"/>
              <a:t>PR’s </a:t>
            </a:r>
            <a:r>
              <a:rPr lang="en-US" dirty="0" smtClean="0"/>
              <a:t>for your guidance articles</a:t>
            </a:r>
            <a:endParaRPr lang="en-US" dirty="0"/>
          </a:p>
          <a:p>
            <a:endParaRPr lang="en-US" dirty="0" smtClean="0"/>
          </a:p>
          <a:p>
            <a:pPr lvl="1"/>
            <a:endParaRPr lang="en-US" dirty="0" smtClean="0"/>
          </a:p>
        </p:txBody>
      </p:sp>
    </p:spTree>
    <p:extLst>
      <p:ext uri="{BB962C8B-B14F-4D97-AF65-F5344CB8AC3E}">
        <p14:creationId xmlns:p14="http://schemas.microsoft.com/office/powerpoint/2010/main" val="416285617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merge</a:t>
            </a:r>
            <a:endParaRPr lang="nl-BE" dirty="0"/>
          </a:p>
        </p:txBody>
      </p:sp>
      <p:sp>
        <p:nvSpPr>
          <p:cNvPr id="3" name="Text Placeholder 2"/>
          <p:cNvSpPr>
            <a:spLocks noGrp="1"/>
          </p:cNvSpPr>
          <p:nvPr>
            <p:ph type="body" sz="quarter" idx="10"/>
          </p:nvPr>
        </p:nvSpPr>
        <p:spPr/>
        <p:txBody>
          <a:bodyPr/>
          <a:lstStyle/>
          <a:p>
            <a:r>
              <a:rPr lang="en-US" dirty="0" smtClean="0"/>
              <a:t>Scope:</a:t>
            </a:r>
          </a:p>
          <a:p>
            <a:pPr lvl="1"/>
            <a:r>
              <a:rPr lang="en-US" dirty="0" smtClean="0"/>
              <a:t>Monthly creation of a master release at first Friday of the month</a:t>
            </a:r>
          </a:p>
          <a:p>
            <a:r>
              <a:rPr lang="en-US" dirty="0" smtClean="0"/>
              <a:t>Process:</a:t>
            </a:r>
          </a:p>
          <a:p>
            <a:pPr lvl="1"/>
            <a:r>
              <a:rPr lang="nl-BE" dirty="0">
                <a:hlinkClick r:id="rId2"/>
              </a:rPr>
              <a:t>https://</a:t>
            </a:r>
            <a:r>
              <a:rPr lang="nl-BE" dirty="0" smtClean="0">
                <a:hlinkClick r:id="rId2"/>
              </a:rPr>
              <a:t>github.com/OfficeDev/PnP-SWFA/wiki/Master-merge-instructions</a:t>
            </a:r>
            <a:endParaRPr lang="nl-BE" dirty="0" smtClean="0"/>
          </a:p>
          <a:p>
            <a:pPr lvl="1"/>
            <a:r>
              <a:rPr lang="en-US" dirty="0" smtClean="0"/>
              <a:t>Currently driven by Vesa/Bert</a:t>
            </a:r>
          </a:p>
          <a:p>
            <a:r>
              <a:rPr lang="en-US" dirty="0" smtClean="0"/>
              <a:t>Options to help:</a:t>
            </a:r>
          </a:p>
          <a:p>
            <a:pPr lvl="1"/>
            <a:r>
              <a:rPr lang="en-US" dirty="0" smtClean="0"/>
              <a:t>Help close open PR’s in the week of the master merge</a:t>
            </a:r>
          </a:p>
          <a:p>
            <a:pPr lvl="1"/>
            <a:r>
              <a:rPr lang="en-US" dirty="0" smtClean="0"/>
              <a:t>Help test to ensure quality of release</a:t>
            </a:r>
          </a:p>
          <a:p>
            <a:pPr lvl="1"/>
            <a:r>
              <a:rPr lang="en-US" dirty="0" smtClean="0"/>
              <a:t>Help write/review release notes</a:t>
            </a:r>
            <a:endParaRPr lang="nl-BE" dirty="0"/>
          </a:p>
        </p:txBody>
      </p:sp>
    </p:spTree>
    <p:extLst>
      <p:ext uri="{BB962C8B-B14F-4D97-AF65-F5344CB8AC3E}">
        <p14:creationId xmlns:p14="http://schemas.microsoft.com/office/powerpoint/2010/main" val="87152732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call</a:t>
            </a:r>
            <a:endParaRPr lang="nl-BE" dirty="0"/>
          </a:p>
        </p:txBody>
      </p:sp>
      <p:sp>
        <p:nvSpPr>
          <p:cNvPr id="3" name="Text Placeholder 2"/>
          <p:cNvSpPr>
            <a:spLocks noGrp="1"/>
          </p:cNvSpPr>
          <p:nvPr>
            <p:ph type="body" sz="quarter" idx="10"/>
          </p:nvPr>
        </p:nvSpPr>
        <p:spPr/>
        <p:txBody>
          <a:bodyPr/>
          <a:lstStyle/>
          <a:p>
            <a:r>
              <a:rPr lang="en-US" dirty="0" smtClean="0"/>
              <a:t>Scope:</a:t>
            </a:r>
          </a:p>
          <a:p>
            <a:pPr lvl="1"/>
            <a:r>
              <a:rPr lang="en-US" dirty="0" smtClean="0"/>
              <a:t>Monthly community meeting at the first Tuesday of the month</a:t>
            </a:r>
          </a:p>
          <a:p>
            <a:r>
              <a:rPr lang="en-US" dirty="0" smtClean="0"/>
              <a:t>Process:</a:t>
            </a:r>
          </a:p>
          <a:p>
            <a:pPr lvl="1"/>
            <a:r>
              <a:rPr lang="nl-BE" dirty="0">
                <a:hlinkClick r:id="rId2"/>
              </a:rPr>
              <a:t>https://</a:t>
            </a:r>
            <a:r>
              <a:rPr lang="nl-BE" dirty="0" smtClean="0">
                <a:hlinkClick r:id="rId2"/>
              </a:rPr>
              <a:t>github.com/OfficeDev/PnP/wiki/Community-call</a:t>
            </a:r>
            <a:r>
              <a:rPr lang="nl-BE" dirty="0" smtClean="0"/>
              <a:t> </a:t>
            </a:r>
          </a:p>
          <a:p>
            <a:pPr lvl="1"/>
            <a:r>
              <a:rPr lang="en-US" dirty="0" smtClean="0"/>
              <a:t>Currently driven by Vesa</a:t>
            </a:r>
          </a:p>
          <a:p>
            <a:r>
              <a:rPr lang="en-US" dirty="0" smtClean="0"/>
              <a:t>Options to help:</a:t>
            </a:r>
          </a:p>
          <a:p>
            <a:pPr lvl="1"/>
            <a:r>
              <a:rPr lang="en-US" dirty="0" smtClean="0"/>
              <a:t>Be present in the calls </a:t>
            </a:r>
          </a:p>
          <a:p>
            <a:pPr lvl="1"/>
            <a:r>
              <a:rPr lang="en-US" dirty="0" smtClean="0"/>
              <a:t>Demo samples</a:t>
            </a:r>
            <a:endParaRPr lang="nl-BE" dirty="0"/>
          </a:p>
        </p:txBody>
      </p:sp>
    </p:spTree>
    <p:extLst>
      <p:ext uri="{BB962C8B-B14F-4D97-AF65-F5344CB8AC3E}">
        <p14:creationId xmlns:p14="http://schemas.microsoft.com/office/powerpoint/2010/main" val="121345985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cd87093e-4634-4748-b2c5-9b7dd08436d4">2FYMKYENTSWQ-73-309</_dlc_DocId>
    <_dlc_DocIdUrl xmlns="cd87093e-4634-4748-b2c5-9b7dd08436d4">
      <Url>https://msft.spoppe.com/teams/case/cat/apps/GAPPS/_layouts/15/DocIdRedir.aspx?ID=2FYMKYENTSWQ-73-309</Url>
      <Description>2FYMKYENTSWQ-73-309</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04BA25C01049F47A7CA1D7D6DE49E54" ma:contentTypeVersion="1" ma:contentTypeDescription="Create a new document." ma:contentTypeScope="" ma:versionID="4419eea21087248b1cf727314ad9d39d">
  <xsd:schema xmlns:xsd="http://www.w3.org/2001/XMLSchema" xmlns:xs="http://www.w3.org/2001/XMLSchema" xmlns:p="http://schemas.microsoft.com/office/2006/metadata/properties" xmlns:ns2="cd87093e-4634-4748-b2c5-9b7dd08436d4" xmlns:ns3="b3ce0980-cfa3-4301-a185-d1685e708702" targetNamespace="http://schemas.microsoft.com/office/2006/metadata/properties" ma:root="true" ma:fieldsID="28c4fa0c26e1cf5db557b4d01932a63a" ns2:_="" ns3:_="">
    <xsd:import namespace="cd87093e-4634-4748-b2c5-9b7dd08436d4"/>
    <xsd:import namespace="b3ce0980-cfa3-4301-a185-d1685e708702"/>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87093e-4634-4748-b2c5-9b7dd08436d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b3ce0980-cfa3-4301-a185-d1685e70870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F1AEA8A7-A694-4DB0-82AB-EF48F2E9B6F9}">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b3ce0980-cfa3-4301-a185-d1685e708702"/>
    <ds:schemaRef ds:uri="cd87093e-4634-4748-b2c5-9b7dd08436d4"/>
    <ds:schemaRef ds:uri="http://www.w3.org/XML/1998/namespace"/>
    <ds:schemaRef ds:uri="http://purl.org/dc/dcmitype/"/>
  </ds:schemaRefs>
</ds:datastoreItem>
</file>

<file path=customXml/itemProps3.xml><?xml version="1.0" encoding="utf-8"?>
<ds:datastoreItem xmlns:ds="http://schemas.openxmlformats.org/officeDocument/2006/customXml" ds:itemID="{7BCC35DC-5732-4D00-A5C7-D8C9E301F4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87093e-4634-4748-b2c5-9b7dd08436d4"/>
    <ds:schemaRef ds:uri="b3ce0980-cfa3-4301-a185-d1685e7087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1123</Words>
  <Application>Microsoft Office PowerPoint</Application>
  <PresentationFormat>Custom</PresentationFormat>
  <Paragraphs>131</Paragraphs>
  <Slides>14</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Consolas</vt:lpstr>
      <vt:lpstr>Segoe UI</vt:lpstr>
      <vt:lpstr>Segoe UI Light</vt:lpstr>
      <vt:lpstr>Wingdings</vt:lpstr>
      <vt:lpstr>5-30055_Office Template 2012 - 16x9 - White Background</vt:lpstr>
      <vt:lpstr>5-30055_Office365 Template 2012 - 16x9 - Colored Accent Slides</vt:lpstr>
      <vt:lpstr>PnP Core team activities</vt:lpstr>
      <vt:lpstr>PowerPoint Presentation</vt:lpstr>
      <vt:lpstr>PowerPoint Presentation</vt:lpstr>
      <vt:lpstr>Update PnP Samples</vt:lpstr>
      <vt:lpstr>Yammer group answers</vt:lpstr>
      <vt:lpstr>Update PnP Core</vt:lpstr>
      <vt:lpstr>Guidance articles</vt:lpstr>
      <vt:lpstr>Master merge</vt:lpstr>
      <vt:lpstr>Community call</vt:lpstr>
      <vt:lpstr>Video creation</vt:lpstr>
      <vt:lpstr>Training content</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Patterns and Practices</dc:title>
  <dc:creator/>
  <cp:keywords/>
  <cp:lastModifiedBy/>
  <cp:revision>2</cp:revision>
  <dcterms:created xsi:type="dcterms:W3CDTF">2012-12-01T01:18:40Z</dcterms:created>
  <dcterms:modified xsi:type="dcterms:W3CDTF">2015-03-03T08:45:26Z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0x010100E04BA25C01049F47A7CA1D7D6DE49E54</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EnterpriseDomainTags">
    <vt:lpwstr/>
  </property>
  <property fmtid="{D5CDD505-2E9C-101B-9397-08002B2CF9AE}" pid="18" name="Partners">
    <vt:lpwstr/>
  </property>
  <property fmtid="{D5CDD505-2E9C-101B-9397-08002B2CF9AE}" pid="19" name="Segments">
    <vt:lpwstr/>
  </property>
  <property fmtid="{D5CDD505-2E9C-101B-9397-08002B2CF9AE}" pid="20" name="ActivitiesAndPrograms">
    <vt:lpwstr/>
  </property>
  <property fmtid="{D5CDD505-2E9C-101B-9397-08002B2CF9AE}" pid="21" name="WorkflowChangePath">
    <vt:lpwstr>d3765c0c-e2b5-4307-934b-d5d862e93ab3,3;d3765c0c-e2b5-4307-934b-d5d862e93ab3,3;d3765c0c-e2b5-4307-934b-d5d862e93ab3,23;d3765c0c-e2b5-4307-934b-d5d862e93ab3,28;</vt:lpwstr>
  </property>
  <property fmtid="{D5CDD505-2E9C-101B-9397-08002B2CF9AE}" pid="22" name="Groups">
    <vt:lpwstr>17863;#Office Marketing Group|a07bee86-ad38-44ef-877b-5c34e894c7ed;#19297;#Office Technical Product Marketing|16ddb889-3b91-489d-80f8-c96b7caf7099</vt:lpwstr>
  </property>
  <property fmtid="{D5CDD505-2E9C-101B-9397-08002B2CF9AE}" pid="23" name="Topics">
    <vt:lpwstr/>
  </property>
  <property fmtid="{D5CDD505-2E9C-101B-9397-08002B2CF9AE}" pid="24" name="EnterpriseDomainTagsTaxHTField0">
    <vt:lpwstr/>
  </property>
  <property fmtid="{D5CDD505-2E9C-101B-9397-08002B2CF9AE}" pid="25" name="messageframeworktype">
    <vt:lpwstr>18995;#Office Unmanaged Hub|1e1bb7f5-58a5-4fa2-8263-f1d695d0726e;#18996;#Office Futures|b2b85a55-3707-41f7-bddc-6744ccb5e51c</vt:lpwstr>
  </property>
  <property fmtid="{D5CDD505-2E9C-101B-9397-08002B2CF9AE}" pid="26" name="LastUpdatedByBatchTagging">
    <vt:bool>false</vt:bool>
  </property>
  <property fmtid="{D5CDD505-2E9C-101B-9397-08002B2CF9AE}" pid="27" name="Languages">
    <vt:lpwstr/>
  </property>
  <property fmtid="{D5CDD505-2E9C-101B-9397-08002B2CF9AE}" pid="28" name="_docset_NoMedatataSyncRequired">
    <vt:lpwstr>False</vt:lpwstr>
  </property>
  <property fmtid="{D5CDD505-2E9C-101B-9397-08002B2CF9AE}" pid="29" name="SMSGTagsTaxHTField0">
    <vt:lpwstr/>
  </property>
  <property fmtid="{D5CDD505-2E9C-101B-9397-08002B2CF9AE}" pid="30" name="Audiences">
    <vt:lpwstr>10254;#enterprise|7be59b63-9a97-4305-8844-189a14408896</vt:lpwstr>
  </property>
  <property fmtid="{D5CDD505-2E9C-101B-9397-08002B2CF9AE}" pid="31" name="DocVizPreviewMetadata_Count">
    <vt:i4>21</vt:i4>
  </property>
  <property fmtid="{D5CDD505-2E9C-101B-9397-08002B2CF9AE}" pid="32" name="DocVizPreviewMetadata_0">
    <vt:lpwstr>300x168x1</vt:lpwstr>
  </property>
  <property fmtid="{D5CDD505-2E9C-101B-9397-08002B2CF9AE}" pid="33" name="_dlc_DocIdItemGuid">
    <vt:lpwstr>7aee23d1-7cbc-439a-a734-a0c874ffc41d</vt:lpwstr>
  </property>
</Properties>
</file>