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7" r:id="rId4"/>
    <p:sldMasterId id="2147484082" r:id="rId5"/>
    <p:sldMasterId id="2147484149" r:id="rId6"/>
    <p:sldMasterId id="2147484283" r:id="rId7"/>
    <p:sldMasterId id="2147484314" r:id="rId8"/>
  </p:sldMasterIdLst>
  <p:notesMasterIdLst>
    <p:notesMasterId r:id="rId44"/>
  </p:notesMasterIdLst>
  <p:handoutMasterIdLst>
    <p:handoutMasterId r:id="rId45"/>
  </p:handoutMasterIdLst>
  <p:sldIdLst>
    <p:sldId id="1242" r:id="rId9"/>
    <p:sldId id="1302" r:id="rId10"/>
    <p:sldId id="1344" r:id="rId11"/>
    <p:sldId id="1407" r:id="rId12"/>
    <p:sldId id="1424" r:id="rId13"/>
    <p:sldId id="1451" r:id="rId14"/>
    <p:sldId id="1425" r:id="rId15"/>
    <p:sldId id="1426" r:id="rId16"/>
    <p:sldId id="1427" r:id="rId17"/>
    <p:sldId id="1423" r:id="rId18"/>
    <p:sldId id="1428" r:id="rId19"/>
    <p:sldId id="1429" r:id="rId20"/>
    <p:sldId id="1430" r:id="rId21"/>
    <p:sldId id="1431" r:id="rId22"/>
    <p:sldId id="1432" r:id="rId23"/>
    <p:sldId id="1433" r:id="rId24"/>
    <p:sldId id="1434" r:id="rId25"/>
    <p:sldId id="1435" r:id="rId26"/>
    <p:sldId id="1436" r:id="rId27"/>
    <p:sldId id="1447" r:id="rId28"/>
    <p:sldId id="1443" r:id="rId29"/>
    <p:sldId id="1445" r:id="rId30"/>
    <p:sldId id="1441" r:id="rId31"/>
    <p:sldId id="1442" r:id="rId32"/>
    <p:sldId id="1438" r:id="rId33"/>
    <p:sldId id="1439" r:id="rId34"/>
    <p:sldId id="1440" r:id="rId35"/>
    <p:sldId id="1444" r:id="rId36"/>
    <p:sldId id="1437" r:id="rId37"/>
    <p:sldId id="1446" r:id="rId38"/>
    <p:sldId id="1448" r:id="rId39"/>
    <p:sldId id="1452" r:id="rId40"/>
    <p:sldId id="1450" r:id="rId41"/>
    <p:sldId id="1395" r:id="rId42"/>
    <p:sldId id="1184" r:id="rId4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2"/>
            <p14:sldId id="1344"/>
            <p14:sldId id="1407"/>
            <p14:sldId id="1424"/>
            <p14:sldId id="1451"/>
            <p14:sldId id="1425"/>
            <p14:sldId id="1426"/>
            <p14:sldId id="1427"/>
            <p14:sldId id="1423"/>
            <p14:sldId id="1428"/>
            <p14:sldId id="1429"/>
            <p14:sldId id="1430"/>
            <p14:sldId id="1431"/>
            <p14:sldId id="1432"/>
            <p14:sldId id="1433"/>
            <p14:sldId id="1434"/>
            <p14:sldId id="1435"/>
            <p14:sldId id="1436"/>
            <p14:sldId id="1447"/>
            <p14:sldId id="1443"/>
            <p14:sldId id="1445"/>
            <p14:sldId id="1441"/>
            <p14:sldId id="1442"/>
            <p14:sldId id="1438"/>
            <p14:sldId id="1439"/>
            <p14:sldId id="1440"/>
            <p14:sldId id="1444"/>
            <p14:sldId id="1437"/>
            <p14:sldId id="1446"/>
            <p14:sldId id="1448"/>
            <p14:sldId id="1452"/>
            <p14:sldId id="1450"/>
            <p14:sldId id="139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2C6"/>
    <a:srgbClr val="0088EE"/>
    <a:srgbClr val="2D82FF"/>
    <a:srgbClr val="FFFF99"/>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87004" autoAdjust="0"/>
  </p:normalViewPr>
  <p:slideViewPr>
    <p:cSldViewPr snapToGrid="0">
      <p:cViewPr varScale="1">
        <p:scale>
          <a:sx n="106" d="100"/>
          <a:sy n="106" d="100"/>
        </p:scale>
        <p:origin x="84"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9/16/2014</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9/16/2014</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9/16/2014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48883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6802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4369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445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32603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9719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64316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7130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3373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4144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3626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013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97443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767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4006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0"/>
          </p:nvPr>
        </p:nvSpPr>
        <p:spPr/>
        <p:txBody>
          <a:bodyPr/>
          <a:lstStyle/>
          <a:p>
            <a:fld id="{AAA28E55-0DB4-4FCC-B69B-374729E68563}" type="datetime1">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9500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6366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2288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56984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5886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375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62372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0364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dt" idx="1"/>
          </p:nvPr>
        </p:nvSpPr>
        <p:spPr>
          <a:ln/>
        </p:spPr>
        <p:txBody>
          <a:bodyPr/>
          <a:lstStyle/>
          <a:p>
            <a:fld id="{1C8C6116-332C-4F91-BADE-9A3CE874449B}" type="datetime8">
              <a:rPr lang="en-US"/>
              <a:pPr/>
              <a:t>9/16/2014 11:11 AM</a:t>
            </a:fld>
            <a:endParaRPr lang="en-US"/>
          </a:p>
        </p:txBody>
      </p:sp>
      <p:sp>
        <p:nvSpPr>
          <p:cNvPr id="10" name="Rectangle 6"/>
          <p:cNvSpPr>
            <a:spLocks noGrp="1" noChangeArrowheads="1"/>
          </p:cNvSpPr>
          <p:nvPr>
            <p:ph type="ftr" sz="quarter" idx="4"/>
          </p:nvPr>
        </p:nvSpPr>
        <p:spPr>
          <a:ln/>
        </p:spPr>
        <p:txBody>
          <a:bodyPr/>
          <a:lstStyle/>
          <a:p>
            <a:pPr eaLnBrk="1" hangingPunct="1"/>
            <a:r>
              <a:rPr lang="en-US"/>
              <a:t>© 2006 Microsoft Corporation. All rights reserved.</a:t>
            </a:r>
          </a:p>
          <a:p>
            <a:r>
              <a:rPr lang="en-US"/>
              <a:t>This presentation is for informational purposes only. Microsoft makes no warranties, express or implied, in this summary.</a:t>
            </a:r>
          </a:p>
        </p:txBody>
      </p:sp>
      <p:sp>
        <p:nvSpPr>
          <p:cNvPr id="11" name="Rectangle 7"/>
          <p:cNvSpPr>
            <a:spLocks noGrp="1" noChangeArrowheads="1"/>
          </p:cNvSpPr>
          <p:nvPr>
            <p:ph type="sldNum" sz="quarter" idx="5"/>
          </p:nvPr>
        </p:nvSpPr>
        <p:spPr>
          <a:ln/>
        </p:spPr>
        <p:txBody>
          <a:bodyPr/>
          <a:lstStyle/>
          <a:p>
            <a:fld id="{6451CBBE-9F9B-4273-A645-6E542D87BCA0}" type="slidenum">
              <a:rPr lang="en-US"/>
              <a:pPr/>
              <a:t>32</a:t>
            </a:fld>
            <a:endParaRPr lang="en-US"/>
          </a:p>
        </p:txBody>
      </p:sp>
      <p:sp>
        <p:nvSpPr>
          <p:cNvPr id="826370" name="Rectangle 9"/>
          <p:cNvSpPr>
            <a:spLocks noGrp="1" noRot="1" noChangeAspect="1" noTextEdit="1"/>
          </p:cNvSpPr>
          <p:nvPr>
            <p:ph type="sldImg"/>
          </p:nvPr>
        </p:nvSpPr>
        <p:spPr>
          <a:noFill/>
          <a:ln w="12700" cap="flat" algn="ctr">
            <a:round/>
            <a:headEnd type="none" w="med" len="med"/>
            <a:tailEnd type="none" w="med" len="med"/>
          </a:ln>
        </p:spPr>
      </p:sp>
      <p:sp>
        <p:nvSpPr>
          <p:cNvPr id="826371" name="Rectangle 4"/>
          <p:cNvSpPr>
            <a:spLocks noGrp="1" noChangeArrowheads="1"/>
          </p:cNvSpPr>
          <p:nvPr>
            <p:ph type="body" idx="1"/>
          </p:nvPr>
        </p:nvSpPr>
        <p:spPr>
          <a:noFill/>
          <a:ln/>
        </p:spPr>
        <p:txBody>
          <a:bodyPr/>
          <a:lstStyle/>
          <a:p>
            <a:endParaRPr lang="fi-FI"/>
          </a:p>
        </p:txBody>
      </p:sp>
      <p:sp>
        <p:nvSpPr>
          <p:cNvPr id="826372" name="Rectangle 6"/>
          <p:cNvSpPr>
            <a:spLocks noChangeArrowheads="1"/>
          </p:cNvSpPr>
          <p:nvPr/>
        </p:nvSpPr>
        <p:spPr bwMode="auto">
          <a:xfrm>
            <a:off x="3884613" y="0"/>
            <a:ext cx="2971800" cy="457200"/>
          </a:xfrm>
          <a:prstGeom prst="rect">
            <a:avLst/>
          </a:prstGeom>
          <a:noFill/>
          <a:ln w="9525">
            <a:noFill/>
            <a:miter lim="800000"/>
            <a:headEnd/>
            <a:tailEnd/>
          </a:ln>
        </p:spPr>
        <p:txBody>
          <a:bodyPr/>
          <a:lstStyle/>
          <a:p>
            <a:pPr algn="r" eaLnBrk="0"/>
            <a:fld id="{B487C61B-32EE-4A4E-B210-7142281D374B}" type="datetime8">
              <a:rPr kumimoji="1" lang="en-US" sz="1800">
                <a:effectLst/>
                <a:latin typeface="Arial" charset="0"/>
              </a:rPr>
              <a:pPr algn="r" eaLnBrk="0"/>
              <a:t>9/16/2014 11:11 AM</a:t>
            </a:fld>
            <a:endParaRPr lang="en-US" sz="1800">
              <a:effectLst/>
              <a:latin typeface="Arial" charset="0"/>
            </a:endParaRPr>
          </a:p>
        </p:txBody>
      </p:sp>
      <p:sp>
        <p:nvSpPr>
          <p:cNvPr id="826373" name="Rectangle 13"/>
          <p:cNvSpPr>
            <a:spLocks noChangeArrowheads="1"/>
          </p:cNvSpPr>
          <p:nvPr/>
        </p:nvSpPr>
        <p:spPr bwMode="auto">
          <a:xfrm>
            <a:off x="0" y="8791575"/>
            <a:ext cx="5667375" cy="350838"/>
          </a:xfrm>
          <a:prstGeom prst="rect">
            <a:avLst/>
          </a:prstGeom>
          <a:noFill/>
          <a:ln w="9525">
            <a:noFill/>
            <a:miter lim="800000"/>
            <a:headEnd/>
            <a:tailEnd/>
          </a:ln>
        </p:spPr>
        <p:txBody>
          <a:bodyPr anchor="b"/>
          <a:lstStyle/>
          <a:p>
            <a:pPr eaLnBrk="0"/>
            <a:r>
              <a:rPr lang="en-US" sz="800">
                <a:effectLst/>
              </a:rPr>
              <a:t>© 2005 Microsoft Corporation. All rights reserved.</a:t>
            </a:r>
            <a:endParaRPr lang="en-US" sz="1800">
              <a:effectLst/>
              <a:latin typeface="Arial" charset="0"/>
            </a:endParaRPr>
          </a:p>
          <a:p>
            <a:pPr hangingPunct="0"/>
            <a:r>
              <a:rPr lang="en-US" sz="800">
                <a:effectLst/>
                <a:cs typeface="Arial" charset="0"/>
              </a:rPr>
              <a:t>This presentation is for informational purposes only. Microsoft makes no warranties, express or implied, in this summary.</a:t>
            </a:r>
            <a:endParaRPr lang="en-US" sz="1800">
              <a:effectLst/>
              <a:latin typeface="Arial" charset="0"/>
            </a:endParaRPr>
          </a:p>
        </p:txBody>
      </p:sp>
      <p:sp>
        <p:nvSpPr>
          <p:cNvPr id="826374" name="Rectangle 27"/>
          <p:cNvSpPr>
            <a:spLocks noChangeArrowheads="1"/>
          </p:cNvSpPr>
          <p:nvPr/>
        </p:nvSpPr>
        <p:spPr bwMode="auto">
          <a:xfrm>
            <a:off x="5583238" y="8685213"/>
            <a:ext cx="1273175" cy="457200"/>
          </a:xfrm>
          <a:prstGeom prst="rect">
            <a:avLst/>
          </a:prstGeom>
          <a:noFill/>
          <a:ln w="9525">
            <a:noFill/>
            <a:miter lim="800000"/>
            <a:headEnd/>
            <a:tailEnd/>
          </a:ln>
        </p:spPr>
        <p:txBody>
          <a:bodyPr anchor="b"/>
          <a:lstStyle/>
          <a:p>
            <a:pPr algn="r" eaLnBrk="0"/>
            <a:fld id="{11D642DB-DA56-42B9-B6F3-05FB2E9DC324}" type="slidenum">
              <a:rPr lang="en-US" sz="1800">
                <a:effectLst/>
                <a:latin typeface="Arial" charset="0"/>
              </a:rPr>
              <a:pPr algn="r" eaLnBrk="0"/>
              <a:t>32</a:t>
            </a:fld>
            <a:endParaRPr lang="en-US" sz="1800">
              <a:effectLst/>
              <a:latin typeface="Arial" charset="0"/>
            </a:endParaRPr>
          </a:p>
        </p:txBody>
      </p:sp>
      <p:sp>
        <p:nvSpPr>
          <p:cNvPr id="826375" name="Rectangle 28"/>
          <p:cNvSpPr>
            <a:spLocks noChangeArrowheads="1"/>
          </p:cNvSpPr>
          <p:nvPr/>
        </p:nvSpPr>
        <p:spPr bwMode="auto">
          <a:xfrm>
            <a:off x="0" y="0"/>
            <a:ext cx="2971800" cy="457200"/>
          </a:xfrm>
          <a:prstGeom prst="rect">
            <a:avLst/>
          </a:prstGeom>
          <a:noFill/>
          <a:ln w="9525">
            <a:noFill/>
            <a:miter lim="800000"/>
            <a:headEnd/>
            <a:tailEnd/>
          </a:ln>
        </p:spPr>
        <p:txBody>
          <a:bodyPr/>
          <a:lstStyle/>
          <a:p>
            <a:endParaRPr lang="fi-FI" sz="1800">
              <a:effectLst/>
              <a:latin typeface="Arial" charset="0"/>
            </a:endParaRPr>
          </a:p>
        </p:txBody>
      </p:sp>
    </p:spTree>
    <p:extLst>
      <p:ext uri="{BB962C8B-B14F-4D97-AF65-F5344CB8AC3E}">
        <p14:creationId xmlns:p14="http://schemas.microsoft.com/office/powerpoint/2010/main" val="4251805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9/16/2014</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35</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0"/>
          </p:nvPr>
        </p:nvSpPr>
        <p:spPr/>
        <p:txBody>
          <a:bodyPr/>
          <a:lstStyle/>
          <a:p>
            <a:fld id="{4B7D1F04-A6F8-4D94-891F-A5543313EDA3}" type="datetime1">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7298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9273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0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59810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2059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D51B1278-D92B-4AF3-A9C1-71DD298190CE}" type="datetimeFigureOut">
              <a:rPr lang="en-US" smtClean="0"/>
              <a:t>9/16/2014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2284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394860" y="6199260"/>
            <a:ext cx="1516869" cy="399979"/>
          </a:xfrm>
          <a:prstGeom prst="rect">
            <a:avLst/>
          </a:prstGeom>
        </p:spPr>
      </p:pic>
      <p:sp>
        <p:nvSpPr>
          <p:cNvPr id="3" name="TextBox 2"/>
          <p:cNvSpPr txBox="1"/>
          <p:nvPr userDrawn="1"/>
        </p:nvSpPr>
        <p:spPr>
          <a:xfrm>
            <a:off x="2429301" y="0"/>
            <a:ext cx="7219665" cy="10218182"/>
          </a:xfrm>
          <a:prstGeom prst="rect">
            <a:avLst/>
          </a:prstGeom>
          <a:noFill/>
        </p:spPr>
        <p:txBody>
          <a:bodyPr wrap="square" lIns="0" tIns="0" rIns="0" bIns="0" rtlCol="0">
            <a:spAutoFit/>
          </a:bodyPr>
          <a:lstStyle/>
          <a:p>
            <a:r>
              <a:rPr lang="en-US" sz="16600" spc="-70" dirty="0" smtClean="0">
                <a:solidFill>
                  <a:srgbClr val="FF0000"/>
                </a:solidFill>
              </a:rPr>
              <a:t>WRONG TEMPLATE</a:t>
            </a:r>
          </a:p>
        </p:txBody>
      </p:sp>
    </p:spTree>
    <p:extLst>
      <p:ext uri="{BB962C8B-B14F-4D97-AF65-F5344CB8AC3E}">
        <p14:creationId xmlns:p14="http://schemas.microsoft.com/office/powerpoint/2010/main" val="590256877"/>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003539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34225429"/>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86297"/>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3612790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984316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418611"/>
          </a:xfrm>
        </p:spPr>
        <p:txBody>
          <a:bodyPr wrap="square">
            <a:spAutoFit/>
          </a:bodyPr>
          <a:lstStyle>
            <a:lvl1pPr marL="287252" indent="-28725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07" indent="-233125">
              <a:defRPr sz="2399"/>
            </a:lvl2pPr>
            <a:lvl3pPr marL="699375" indent="-168368">
              <a:tabLst/>
              <a:defRPr sz="1999"/>
            </a:lvl3pPr>
            <a:lvl4pPr marL="880694" indent="-181320">
              <a:defRPr/>
            </a:lvl4pPr>
            <a:lvl5pPr marL="1049062" indent="-1683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6"/>
            <a:ext cx="5377147" cy="2418611"/>
          </a:xfrm>
        </p:spPr>
        <p:txBody>
          <a:bodyPr wrap="square">
            <a:spAutoFit/>
          </a:bodyPr>
          <a:lstStyle>
            <a:lvl1pPr marL="287252" indent="-28725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07" indent="-233125">
              <a:defRPr sz="2399"/>
            </a:lvl2pPr>
            <a:lvl3pPr marL="699375" indent="-168368">
              <a:tabLst/>
              <a:defRPr sz="1999"/>
            </a:lvl3pPr>
            <a:lvl4pPr marL="880694" indent="-181320">
              <a:defRPr/>
            </a:lvl4pPr>
            <a:lvl5pPr marL="1049062" indent="-1683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261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418611"/>
          </a:xfrm>
        </p:spPr>
        <p:txBody>
          <a:bodyPr wrap="square">
            <a:spAutoFit/>
          </a:bodyPr>
          <a:lstStyle>
            <a:lvl1pPr marL="287252" indent="-287252">
              <a:spcBef>
                <a:spcPts val="1224"/>
              </a:spcBef>
              <a:buClr>
                <a:schemeClr val="tx1"/>
              </a:buClr>
              <a:buFont typeface="Arial" pitchFamily="34" charset="0"/>
              <a:buChar char="•"/>
              <a:defRPr sz="3599"/>
            </a:lvl1pPr>
            <a:lvl2pPr marL="531007" indent="-233125">
              <a:defRPr sz="2399"/>
            </a:lvl2pPr>
            <a:lvl3pPr marL="699375" indent="-168368">
              <a:tabLst/>
              <a:defRPr sz="1999"/>
            </a:lvl3pPr>
            <a:lvl4pPr marL="880694" indent="-181320">
              <a:defRPr/>
            </a:lvl4pPr>
            <a:lvl5pPr marL="1049062" indent="-1683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6"/>
            <a:ext cx="5377147" cy="2418611"/>
          </a:xfrm>
        </p:spPr>
        <p:txBody>
          <a:bodyPr wrap="square">
            <a:spAutoFit/>
          </a:bodyPr>
          <a:lstStyle>
            <a:lvl1pPr marL="287252" indent="-287252">
              <a:spcBef>
                <a:spcPts val="1224"/>
              </a:spcBef>
              <a:buClr>
                <a:schemeClr val="tx1"/>
              </a:buClr>
              <a:buFont typeface="Arial" pitchFamily="34" charset="0"/>
              <a:buChar char="•"/>
              <a:defRPr sz="3599"/>
            </a:lvl1pPr>
            <a:lvl2pPr marL="531007" indent="-233125">
              <a:defRPr sz="2399"/>
            </a:lvl2pPr>
            <a:lvl3pPr marL="699375" indent="-168368">
              <a:tabLst/>
              <a:defRPr sz="1999"/>
            </a:lvl3pPr>
            <a:lvl4pPr marL="880694" indent="-181320">
              <a:defRPr/>
            </a:lvl4pPr>
            <a:lvl5pPr marL="1049062" indent="-1683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061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243523" y="6566925"/>
            <a:ext cx="3701781"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smtClean="0">
                <a:ln>
                  <a:noFill/>
                </a:ln>
                <a:gradFill>
                  <a:gsLst>
                    <a:gs pos="0">
                      <a:srgbClr val="000000">
                        <a:alpha val="50000"/>
                      </a:srgbClr>
                    </a:gs>
                    <a:gs pos="86000">
                      <a:srgbClr val="000000">
                        <a:alpha val="50000"/>
                      </a:srgbClr>
                    </a:gs>
                  </a:gsLst>
                  <a:lin ang="5400000" scaled="0"/>
                </a:gradFill>
                <a:effectLst/>
                <a:uLnTx/>
                <a:uFillTx/>
                <a:latin typeface="Segoe Semibold" pitchFamily="34" charset="0"/>
                <a:ea typeface="+mn-ea"/>
                <a:cs typeface="+mn-cs"/>
              </a:rPr>
              <a:t>MICROSOFT CONFIDENTIAL – INTERNAL ONLY</a:t>
            </a:r>
          </a:p>
        </p:txBody>
      </p:sp>
      <p:sp>
        <p:nvSpPr>
          <p:cNvPr id="4" name="Text Placeholder 4"/>
          <p:cNvSpPr>
            <a:spLocks noGrp="1"/>
          </p:cNvSpPr>
          <p:nvPr>
            <p:ph type="body" sz="quarter" idx="12" hasCustomPrompt="1"/>
          </p:nvPr>
        </p:nvSpPr>
        <p:spPr>
          <a:xfrm>
            <a:off x="257402" y="887310"/>
            <a:ext cx="11664573" cy="474762"/>
          </a:xfrm>
          <a:noFill/>
        </p:spPr>
        <p:txBody>
          <a:bodyPr lIns="146304" tIns="109728" rIns="146304" bIns="109728">
            <a:noAutofit/>
          </a:bodyPr>
          <a:lstStyle>
            <a:lvl1pPr marL="0" indent="0">
              <a:spcBef>
                <a:spcPts val="0"/>
              </a:spcBef>
              <a:buNone/>
              <a:defRPr sz="2352" spc="0" baseline="0">
                <a:gradFill>
                  <a:gsLst>
                    <a:gs pos="0">
                      <a:schemeClr val="tx1"/>
                    </a:gs>
                    <a:gs pos="100000">
                      <a:schemeClr val="tx1"/>
                    </a:gs>
                  </a:gsLst>
                  <a:lin ang="5400000" scaled="0"/>
                </a:gradFill>
                <a:latin typeface="+mj-lt"/>
              </a:defRPr>
            </a:lvl1pPr>
          </a:lstStyle>
          <a:p>
            <a:pPr lvl="0"/>
            <a:r>
              <a:rPr lang="en-US" dirty="0" smtClean="0"/>
              <a:t>Sub title</a:t>
            </a:r>
          </a:p>
        </p:txBody>
      </p:sp>
    </p:spTree>
    <p:extLst>
      <p:ext uri="{BB962C8B-B14F-4D97-AF65-F5344CB8AC3E}">
        <p14:creationId xmlns:p14="http://schemas.microsoft.com/office/powerpoint/2010/main" val="3276824949"/>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2084174"/>
            <a:ext cx="11650488" cy="1796217"/>
          </a:xfrm>
          <a:noFill/>
        </p:spPr>
        <p:txBody>
          <a:bodyPr tIns="91440" bIns="91440" anchor="t" anchorCtr="0"/>
          <a:lstStyle>
            <a:lvl1pPr>
              <a:defRPr sz="8797"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624525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9"/>
            <a:ext cx="11650488" cy="198823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02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70" y="1189179"/>
            <a:ext cx="11650488"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31" indent="0">
              <a:buNone/>
              <a:defRPr/>
            </a:lvl3pPr>
            <a:lvl4pPr marL="457063" indent="0">
              <a:buNone/>
              <a:defRPr/>
            </a:lvl4pPr>
            <a:lvl5pPr marL="68559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445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3" name="TextBox 2"/>
          <p:cNvSpPr txBox="1"/>
          <p:nvPr userDrawn="1"/>
        </p:nvSpPr>
        <p:spPr>
          <a:xfrm>
            <a:off x="2429301" y="0"/>
            <a:ext cx="7219665" cy="10218182"/>
          </a:xfrm>
          <a:prstGeom prst="rect">
            <a:avLst/>
          </a:prstGeom>
          <a:noFill/>
        </p:spPr>
        <p:txBody>
          <a:bodyPr wrap="square" lIns="0" tIns="0" rIns="0" bIns="0" rtlCol="0">
            <a:spAutoFit/>
          </a:bodyPr>
          <a:lstStyle/>
          <a:p>
            <a:r>
              <a:rPr lang="en-US" sz="16600" spc="-70" dirty="0" smtClean="0">
                <a:solidFill>
                  <a:srgbClr val="FF0000"/>
                </a:solidFill>
              </a:rPr>
              <a:t>WRONG TEMPLATE</a:t>
            </a:r>
          </a:p>
        </p:txBody>
      </p:sp>
    </p:spTree>
    <p:extLst>
      <p:ext uri="{BB962C8B-B14F-4D97-AF65-F5344CB8AC3E}">
        <p14:creationId xmlns:p14="http://schemas.microsoft.com/office/powerpoint/2010/main" val="18382810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2429301" y="0"/>
            <a:ext cx="7219665" cy="10218182"/>
          </a:xfrm>
          <a:prstGeom prst="rect">
            <a:avLst/>
          </a:prstGeom>
          <a:noFill/>
        </p:spPr>
        <p:txBody>
          <a:bodyPr wrap="square" lIns="0" tIns="0" rIns="0" bIns="0" rtlCol="0">
            <a:spAutoFit/>
          </a:bodyPr>
          <a:lstStyle/>
          <a:p>
            <a:r>
              <a:rPr lang="en-US" sz="16600" spc="-70" dirty="0" smtClean="0">
                <a:solidFill>
                  <a:srgbClr val="FF0000"/>
                </a:solidFill>
              </a:rPr>
              <a:t>WRONG TEMPLATE</a:t>
            </a:r>
          </a:p>
        </p:txBody>
      </p:sp>
    </p:spTree>
    <p:extLst>
      <p:ext uri="{BB962C8B-B14F-4D97-AF65-F5344CB8AC3E}">
        <p14:creationId xmlns:p14="http://schemas.microsoft.com/office/powerpoint/2010/main" val="294144587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418611"/>
          </a:xfrm>
        </p:spPr>
        <p:txBody>
          <a:bodyPr wrap="square">
            <a:spAutoFit/>
          </a:bodyPr>
          <a:lstStyle>
            <a:lvl1pPr marL="287252" indent="-287252">
              <a:spcBef>
                <a:spcPts val="1224"/>
              </a:spcBef>
              <a:buClr>
                <a:schemeClr val="tx1"/>
              </a:buClr>
              <a:buFont typeface="Arial" pitchFamily="34" charset="0"/>
              <a:buChar char="•"/>
              <a:defRPr sz="3599"/>
            </a:lvl1pPr>
            <a:lvl2pPr marL="531007" indent="-233125">
              <a:defRPr sz="2399"/>
            </a:lvl2pPr>
            <a:lvl3pPr marL="699375" indent="-168368">
              <a:tabLst/>
              <a:defRPr sz="1999"/>
            </a:lvl3pPr>
            <a:lvl4pPr marL="880694" indent="-181320">
              <a:defRPr/>
            </a:lvl4pPr>
            <a:lvl5pPr marL="1049062" indent="-1683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6"/>
            <a:ext cx="5377147" cy="2418611"/>
          </a:xfrm>
        </p:spPr>
        <p:txBody>
          <a:bodyPr wrap="square">
            <a:spAutoFit/>
          </a:bodyPr>
          <a:lstStyle>
            <a:lvl1pPr marL="287252" indent="-287252">
              <a:spcBef>
                <a:spcPts val="1224"/>
              </a:spcBef>
              <a:buClr>
                <a:schemeClr val="tx1"/>
              </a:buClr>
              <a:buFont typeface="Arial" pitchFamily="34" charset="0"/>
              <a:buChar char="•"/>
              <a:defRPr sz="3599"/>
            </a:lvl1pPr>
            <a:lvl2pPr marL="531007" indent="-233125">
              <a:defRPr sz="2399"/>
            </a:lvl2pPr>
            <a:lvl3pPr marL="699375" indent="-168368">
              <a:tabLst/>
              <a:defRPr sz="1999"/>
            </a:lvl3pPr>
            <a:lvl4pPr marL="880694" indent="-181320">
              <a:defRPr/>
            </a:lvl4pPr>
            <a:lvl5pPr marL="1049062" indent="-1683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094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243523" y="6566925"/>
            <a:ext cx="3701781"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
        <p:nvSpPr>
          <p:cNvPr id="4" name="Text Placeholder 4"/>
          <p:cNvSpPr>
            <a:spLocks noGrp="1"/>
          </p:cNvSpPr>
          <p:nvPr>
            <p:ph type="body" sz="quarter" idx="12" hasCustomPrompt="1"/>
          </p:nvPr>
        </p:nvSpPr>
        <p:spPr>
          <a:xfrm>
            <a:off x="257402" y="887310"/>
            <a:ext cx="11664573" cy="474762"/>
          </a:xfrm>
          <a:noFill/>
        </p:spPr>
        <p:txBody>
          <a:bodyPr lIns="146304" tIns="109728" rIns="146304" bIns="109728">
            <a:noAutofit/>
          </a:bodyPr>
          <a:lstStyle>
            <a:lvl1pPr marL="0" indent="0">
              <a:spcBef>
                <a:spcPts val="0"/>
              </a:spcBef>
              <a:buNone/>
              <a:defRPr sz="2352" spc="0" baseline="0">
                <a:gradFill>
                  <a:gsLst>
                    <a:gs pos="0">
                      <a:schemeClr val="tx1"/>
                    </a:gs>
                    <a:gs pos="100000">
                      <a:schemeClr val="tx1"/>
                    </a:gs>
                  </a:gsLst>
                  <a:lin ang="5400000" scaled="0"/>
                </a:gradFill>
                <a:latin typeface="+mj-lt"/>
              </a:defRPr>
            </a:lvl1pPr>
          </a:lstStyle>
          <a:p>
            <a:pPr lvl="0"/>
            <a:r>
              <a:rPr lang="en-US" dirty="0" smtClean="0"/>
              <a:t>Sub title</a:t>
            </a:r>
          </a:p>
        </p:txBody>
      </p:sp>
    </p:spTree>
    <p:extLst>
      <p:ext uri="{BB962C8B-B14F-4D97-AF65-F5344CB8AC3E}">
        <p14:creationId xmlns:p14="http://schemas.microsoft.com/office/powerpoint/2010/main" val="199404328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60393" cy="750888"/>
          </a:xfrm>
        </p:spPr>
        <p:txBody>
          <a:bodyPr/>
          <a:lstStyle/>
          <a:p>
            <a:r>
              <a:rPr lang="en-US" smtClean="0"/>
              <a:t>Click to edit Master title style</a:t>
            </a:r>
            <a:endParaRPr lang="fi-FI"/>
          </a:p>
        </p:txBody>
      </p:sp>
      <p:sp>
        <p:nvSpPr>
          <p:cNvPr id="3" name="Content Placeholder 2"/>
          <p:cNvSpPr>
            <a:spLocks noGrp="1"/>
          </p:cNvSpPr>
          <p:nvPr>
            <p:ph sz="half" idx="1"/>
          </p:nvPr>
        </p:nvSpPr>
        <p:spPr>
          <a:xfrm>
            <a:off x="507868" y="1417639"/>
            <a:ext cx="5468042" cy="2357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quarter" idx="2"/>
          </p:nvPr>
        </p:nvSpPr>
        <p:spPr>
          <a:xfrm>
            <a:off x="6179057" y="1417639"/>
            <a:ext cx="5468042" cy="110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Content Placeholder 4"/>
          <p:cNvSpPr>
            <a:spLocks noGrp="1"/>
          </p:cNvSpPr>
          <p:nvPr>
            <p:ph sz="quarter" idx="3"/>
          </p:nvPr>
        </p:nvSpPr>
        <p:spPr>
          <a:xfrm>
            <a:off x="6179057" y="2671763"/>
            <a:ext cx="5468042" cy="1103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Tree>
    <p:extLst>
      <p:ext uri="{BB962C8B-B14F-4D97-AF65-F5344CB8AC3E}">
        <p14:creationId xmlns:p14="http://schemas.microsoft.com/office/powerpoint/2010/main" val="6180661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4" name="TextBox 3"/>
          <p:cNvSpPr txBox="1"/>
          <p:nvPr userDrawn="1"/>
        </p:nvSpPr>
        <p:spPr>
          <a:xfrm>
            <a:off x="2429301" y="0"/>
            <a:ext cx="7219665" cy="10218182"/>
          </a:xfrm>
          <a:prstGeom prst="rect">
            <a:avLst/>
          </a:prstGeom>
          <a:noFill/>
        </p:spPr>
        <p:txBody>
          <a:bodyPr wrap="square" lIns="0" tIns="0" rIns="0" bIns="0" rtlCol="0">
            <a:spAutoFit/>
          </a:bodyPr>
          <a:lstStyle/>
          <a:p>
            <a:r>
              <a:rPr lang="en-US" sz="16600" spc="-70" dirty="0" smtClean="0">
                <a:solidFill>
                  <a:srgbClr val="FF0000"/>
                </a:solidFill>
              </a:rPr>
              <a:t>WRONG TEMPLATE</a:t>
            </a:r>
          </a:p>
        </p:txBody>
      </p:sp>
    </p:spTree>
    <p:extLst>
      <p:ext uri="{BB962C8B-B14F-4D97-AF65-F5344CB8AC3E}">
        <p14:creationId xmlns:p14="http://schemas.microsoft.com/office/powerpoint/2010/main" val="2837147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270130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3871159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3649835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877731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542151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57994549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2017010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68296540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31715165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6516161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1613694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6743260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45233217"/>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03159768"/>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747911035"/>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714271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3917485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30927159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6359560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5986964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243826993"/>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0786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2322005"/>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106001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9635023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74424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3864894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65071277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00879DC0-E61D-4B32-A476-AD1F792237CF}" type="datetimeFigureOut">
              <a:rPr lang="en-US" smtClean="0">
                <a:solidFill>
                  <a:srgbClr val="000000"/>
                </a:solidFill>
              </a:rPr>
              <a:pPr/>
              <a:t>9/16/2014</a:t>
            </a:fld>
            <a:endParaRPr lang="en-US">
              <a:solidFill>
                <a:srgbClr val="000000"/>
              </a:solidFill>
            </a:endParaRPr>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F0FE9230-15D8-46F8-B83C-EDB2F31FB484}"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103075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799674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marL="0" marR="0" lvl="0" indent="0" algn="ctr" defTabSz="913513" rtl="0" eaLnBrk="1" fontAlgn="base" latinLnBrk="0" hangingPunct="1">
              <a:lnSpc>
                <a:spcPct val="100000"/>
              </a:lnSpc>
              <a:spcBef>
                <a:spcPct val="0"/>
              </a:spcBef>
              <a:spcAft>
                <a:spcPct val="0"/>
              </a:spcAft>
              <a:buClrTx/>
              <a:buSzTx/>
              <a:buFontTx/>
              <a:buNone/>
              <a:tabLst/>
              <a:defRPr/>
            </a:pPr>
            <a:endParaRPr kumimoji="0" lang="en-US" sz="22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65814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68563587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16542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3928157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83298501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89966059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67680977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05669949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727B4C2D-45E2-4621-8491-2995EB46A674}" type="slidenum">
              <a:rPr kumimoji="0" lang="en-US" sz="1600" b="0" i="0" u="none" strike="noStrike" kern="1200" cap="none" spc="0" normalizeH="0" baseline="0" noProof="0" smtClean="0">
                <a:ln>
                  <a:noFill/>
                </a:ln>
                <a:gradFill>
                  <a:gsLst>
                    <a:gs pos="100000">
                      <a:srgbClr val="797A7D"/>
                    </a:gs>
                    <a:gs pos="0">
                      <a:srgbClr val="797A7D"/>
                    </a:gs>
                  </a:gsLst>
                  <a:lin ang="5400000" scaled="0"/>
                </a:gradFill>
                <a:effectLst/>
                <a:uLnTx/>
                <a:uFillTx/>
                <a:latin typeface="Segoe UI"/>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gradFill>
                <a:gsLst>
                  <a:gs pos="100000">
                    <a:srgbClr val="797A7D"/>
                  </a:gs>
                  <a:gs pos="0">
                    <a:srgbClr val="797A7D"/>
                  </a:gs>
                </a:gsLst>
                <a:lin ang="5400000" scaled="0"/>
              </a:gradFill>
              <a:effectLst/>
              <a:uLnTx/>
              <a:uFillTx/>
              <a:latin typeface="Segoe UI"/>
              <a:ea typeface="+mn-ea"/>
              <a:cs typeface="+mn-cs"/>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9050268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77494587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98143861"/>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61501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78152121"/>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0271703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71909860"/>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2870469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3117956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11167752"/>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12267716"/>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92575861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3144042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409595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theme" Target="../theme/theme2.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29" Type="http://schemas.openxmlformats.org/officeDocument/2006/relationships/slideLayout" Target="../slideLayouts/slideLayout76.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7311996"/>
      </p:ext>
    </p:extLst>
  </p:cSld>
  <p:clrMap bg1="lt1" tx1="dk1" bg2="lt2" tx2="dk2" accent1="accent1" accent2="accent2" accent3="accent3" accent4="accent4" accent5="accent5" accent6="accent6" hlink="hlink" folHlink="folHlink"/>
  <p:sldLayoutIdLst>
    <p:sldLayoutId id="2147484239" r:id="rId1"/>
    <p:sldLayoutId id="2147484247" r:id="rId2"/>
    <p:sldLayoutId id="2147484249" r:id="rId3"/>
    <p:sldLayoutId id="2147484256" r:id="rId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81" r:id="rId29"/>
    <p:sldLayoutId id="2147484282" r:id="rId30"/>
    <p:sldLayoutId id="2147484350"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984982"/>
      </p:ext>
    </p:extLst>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 id="2147484292" r:id="rId9"/>
    <p:sldLayoutId id="2147484293" r:id="rId10"/>
    <p:sldLayoutId id="2147484294" r:id="rId11"/>
    <p:sldLayoutId id="2147484295" r:id="rId12"/>
    <p:sldLayoutId id="2147484296" r:id="rId13"/>
    <p:sldLayoutId id="2147484297" r:id="rId14"/>
    <p:sldLayoutId id="2147484298" r:id="rId15"/>
    <p:sldLayoutId id="2147484299" r:id="rId16"/>
    <p:sldLayoutId id="2147484300" r:id="rId17"/>
    <p:sldLayoutId id="2147484301" r:id="rId18"/>
    <p:sldLayoutId id="2147484302" r:id="rId19"/>
    <p:sldLayoutId id="2147484303" r:id="rId20"/>
    <p:sldLayoutId id="2147484304" r:id="rId21"/>
    <p:sldLayoutId id="2147484305" r:id="rId22"/>
    <p:sldLayoutId id="2147484306" r:id="rId23"/>
    <p:sldLayoutId id="2147484307" r:id="rId24"/>
    <p:sldLayoutId id="2147484308" r:id="rId25"/>
    <p:sldLayoutId id="2147484309" r:id="rId26"/>
    <p:sldLayoutId id="2147484310" r:id="rId27"/>
    <p:sldLayoutId id="2147484311" r:id="rId28"/>
    <p:sldLayoutId id="2147484312"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1096519"/>
      </p:ext>
    </p:extLst>
  </p:cSld>
  <p:clrMap bg1="lt1" tx1="dk1" bg2="lt2" tx2="dk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 id="2147484332" r:id="rId18"/>
    <p:sldLayoutId id="2147484333" r:id="rId19"/>
    <p:sldLayoutId id="2147484334" r:id="rId20"/>
    <p:sldLayoutId id="2147484335" r:id="rId21"/>
    <p:sldLayoutId id="2147484336" r:id="rId22"/>
    <p:sldLayoutId id="2147484337" r:id="rId23"/>
    <p:sldLayoutId id="2147484338" r:id="rId24"/>
    <p:sldLayoutId id="2147484339" r:id="rId25"/>
    <p:sldLayoutId id="2147484340" r:id="rId26"/>
    <p:sldLayoutId id="2147484341" r:id="rId27"/>
    <p:sldLayoutId id="2147484342" r:id="rId28"/>
    <p:sldLayoutId id="2147484344" r:id="rId29"/>
    <p:sldLayoutId id="2147484345" r:id="rId30"/>
    <p:sldLayoutId id="2147484346" r:id="rId31"/>
    <p:sldLayoutId id="2147484347" r:id="rId32"/>
    <p:sldLayoutId id="2147484348" r:id="rId33"/>
    <p:sldLayoutId id="2147484349" r:id="rId3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msdn.microsoft.com/en-us/library/office/fp179919(v=office.15).aspx" TargetMode="External"/><Relationship Id="rId2" Type="http://schemas.openxmlformats.org/officeDocument/2006/relationships/notesSlide" Target="../notesSlides/notesSlide23.xml"/><Relationship Id="rId1" Type="http://schemas.openxmlformats.org/officeDocument/2006/relationships/slideLayout" Target="../slideLayouts/slideLayout2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7.xml"/><Relationship Id="rId5" Type="http://schemas.openxmlformats.org/officeDocument/2006/relationships/hyperlink" Target="http://msdn.microsoft.com/en-us/library/office/fp179919(v=office.15).aspx" TargetMode="Externa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7.xml"/><Relationship Id="rId4" Type="http://schemas.openxmlformats.org/officeDocument/2006/relationships/hyperlink" Target="http://msdn.microsoft.com/en-us/library/ms228208(v=vs.90).aspx"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hyperlink" Target="http://msdn.microsoft.com/en-us/library/office/fp179919(v=office.15).aspx" TargetMode="Externa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7.xml"/><Relationship Id="rId1" Type="http://schemas.openxmlformats.org/officeDocument/2006/relationships/tags" Target="../tags/tag1.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0.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hyperlink" Target="http://blogs.msdn.com/b/vesku/archive/2013/11/04/ftc-to-cam-advance-http-remote-operations-for-sp2013.asp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hyperlink" Target="http://blogs.msdn.com/b/vesku/archive/2013/11/04/ftc-to-cam-advance-http-remote-operations-for-sp2013.asp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hyperlink" Target="http://blogs.msdn.com/b/vesku/archive/2013/11/04/ftc-to-cam-advance-http-remote-operations-for-sp2013.asp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smtClean="0"/>
              <a:t>Globalization </a:t>
            </a:r>
            <a:r>
              <a:rPr lang="en-US" dirty="0" smtClean="0"/>
              <a:t>and MUI</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sz="4000" dirty="0" smtClean="0">
                <a:solidFill>
                  <a:schemeClr val="bg1"/>
                </a:solidFill>
              </a:rPr>
              <a:t>Set site title and description translations</a:t>
            </a:r>
            <a:endParaRPr lang="en-US" sz="4000" dirty="0">
              <a:solidFill>
                <a:schemeClr val="bg1"/>
              </a:solidFill>
            </a:endParaRPr>
          </a:p>
        </p:txBody>
      </p:sp>
      <p:sp>
        <p:nvSpPr>
          <p:cNvPr id="4" name="Text Placeholder 3"/>
          <p:cNvSpPr>
            <a:spLocks noGrp="1"/>
          </p:cNvSpPr>
          <p:nvPr>
            <p:ph type="body" sz="quarter" idx="10"/>
          </p:nvPr>
        </p:nvSpPr>
        <p:spPr>
          <a:xfrm>
            <a:off x="515937" y="1094305"/>
            <a:ext cx="11152188" cy="2685656"/>
          </a:xfrm>
        </p:spPr>
        <p:txBody>
          <a:bodyPr/>
          <a:lstStyle/>
          <a:p>
            <a:r>
              <a:rPr lang="nl-BE" sz="1800" dirty="0" err="1" smtClean="0">
                <a:solidFill>
                  <a:srgbClr val="000000"/>
                </a:solidFill>
                <a:highlight>
                  <a:srgbClr val="FFFFFF"/>
                </a:highlight>
              </a:rPr>
              <a:t>web.</a:t>
            </a:r>
            <a:r>
              <a:rPr lang="nl-BE" sz="1800" b="1" dirty="0" err="1" smtClean="0">
                <a:solidFill>
                  <a:srgbClr val="000000"/>
                </a:solidFill>
                <a:highlight>
                  <a:srgbClr val="FFFFFF"/>
                </a:highlight>
              </a:rPr>
              <a:t>TitleResource.SetValueForUICulture</a:t>
            </a:r>
            <a:r>
              <a:rPr lang="nl-BE" sz="1800" dirty="0" smtClean="0">
                <a:solidFill>
                  <a:srgbClr val="000000"/>
                </a:solidFill>
                <a:highlight>
                  <a:srgbClr val="FFFFFF"/>
                </a:highlight>
              </a:rPr>
              <a:t>(</a:t>
            </a:r>
            <a:r>
              <a:rPr lang="nl-BE" sz="1800" dirty="0">
                <a:solidFill>
                  <a:srgbClr val="A31515"/>
                </a:solidFill>
                <a:highlight>
                  <a:srgbClr val="FFFFFF"/>
                </a:highlight>
              </a:rPr>
              <a:t>"</a:t>
            </a:r>
            <a:r>
              <a:rPr lang="nl-BE" sz="1800" dirty="0" smtClean="0">
                <a:solidFill>
                  <a:srgbClr val="A31515"/>
                </a:solidFill>
                <a:highlight>
                  <a:srgbClr val="FFFFFF"/>
                </a:highlight>
              </a:rPr>
              <a:t>nl-</a:t>
            </a:r>
            <a:r>
              <a:rPr lang="nl-BE" sz="1800" dirty="0" err="1" smtClean="0">
                <a:solidFill>
                  <a:srgbClr val="A31515"/>
                </a:solidFill>
                <a:highlight>
                  <a:srgbClr val="FFFFFF"/>
                </a:highlight>
              </a:rPr>
              <a:t>be</a:t>
            </a:r>
            <a:r>
              <a:rPr lang="nl-BE" sz="1800" dirty="0" smtClean="0">
                <a:solidFill>
                  <a:srgbClr val="A31515"/>
                </a:solidFill>
                <a:highlight>
                  <a:srgbClr val="FFFFFF"/>
                </a:highlight>
              </a:rPr>
              <a:t>"</a:t>
            </a:r>
            <a:r>
              <a:rPr lang="nl-BE" sz="1800" dirty="0" smtClean="0">
                <a:solidFill>
                  <a:srgbClr val="000000"/>
                </a:solidFill>
                <a:highlight>
                  <a:srgbClr val="FFFFFF"/>
                </a:highlight>
              </a:rPr>
              <a:t>, </a:t>
            </a:r>
            <a:r>
              <a:rPr lang="nl-BE" sz="1800" dirty="0">
                <a:solidFill>
                  <a:srgbClr val="A31515"/>
                </a:solidFill>
                <a:highlight>
                  <a:srgbClr val="FFFFFF"/>
                </a:highlight>
              </a:rPr>
              <a:t>"</a:t>
            </a:r>
            <a:r>
              <a:rPr lang="nl-BE" sz="1800" dirty="0" smtClean="0">
                <a:solidFill>
                  <a:srgbClr val="A31515"/>
                </a:solidFill>
                <a:highlight>
                  <a:srgbClr val="FFFFFF"/>
                </a:highlight>
              </a:rPr>
              <a:t>Titel in het Nederlands"</a:t>
            </a:r>
            <a:r>
              <a:rPr lang="nl-BE" sz="1800" dirty="0" smtClean="0">
                <a:solidFill>
                  <a:srgbClr val="000000"/>
                </a:solidFill>
                <a:highlight>
                  <a:srgbClr val="FFFFFF"/>
                </a:highlight>
              </a:rPr>
              <a:t>);</a:t>
            </a:r>
            <a:endParaRPr lang="nl-BE" sz="1800" dirty="0">
              <a:solidFill>
                <a:srgbClr val="000000"/>
              </a:solidFill>
              <a:highlight>
                <a:srgbClr val="FFFFFF"/>
              </a:highlight>
            </a:endParaRPr>
          </a:p>
          <a:p>
            <a:r>
              <a:rPr lang="nl-BE" sz="1800" dirty="0" err="1" smtClean="0">
                <a:solidFill>
                  <a:srgbClr val="000000"/>
                </a:solidFill>
                <a:highlight>
                  <a:srgbClr val="FFFFFF"/>
                </a:highlight>
              </a:rPr>
              <a:t>web.</a:t>
            </a:r>
            <a:r>
              <a:rPr lang="nl-BE" sz="1800" b="1" dirty="0" err="1" smtClean="0">
                <a:solidFill>
                  <a:srgbClr val="000000"/>
                </a:solidFill>
                <a:highlight>
                  <a:srgbClr val="FFFFFF"/>
                </a:highlight>
              </a:rPr>
              <a:t>DescriptionResource.SetValueForUICulture</a:t>
            </a:r>
            <a:r>
              <a:rPr lang="nl-BE" sz="1800" dirty="0" smtClean="0">
                <a:solidFill>
                  <a:srgbClr val="000000"/>
                </a:solidFill>
                <a:highlight>
                  <a:srgbClr val="FFFFFF"/>
                </a:highlight>
              </a:rPr>
              <a:t>(</a:t>
            </a:r>
            <a:r>
              <a:rPr lang="nl-BE" sz="1800" dirty="0">
                <a:solidFill>
                  <a:srgbClr val="A31515"/>
                </a:solidFill>
                <a:highlight>
                  <a:srgbClr val="FFFFFF"/>
                </a:highlight>
              </a:rPr>
              <a:t>"nl-</a:t>
            </a:r>
            <a:r>
              <a:rPr lang="nl-BE" sz="1800" dirty="0" err="1">
                <a:solidFill>
                  <a:srgbClr val="A31515"/>
                </a:solidFill>
                <a:highlight>
                  <a:srgbClr val="FFFFFF"/>
                </a:highlight>
              </a:rPr>
              <a:t>be</a:t>
            </a:r>
            <a:r>
              <a:rPr lang="nl-BE" sz="1800" dirty="0">
                <a:solidFill>
                  <a:srgbClr val="A31515"/>
                </a:solidFill>
                <a:highlight>
                  <a:srgbClr val="FFFFFF"/>
                </a:highlight>
              </a:rPr>
              <a:t>"</a:t>
            </a:r>
            <a:r>
              <a:rPr lang="nl-BE" sz="1800" dirty="0">
                <a:solidFill>
                  <a:srgbClr val="000000"/>
                </a:solidFill>
                <a:highlight>
                  <a:srgbClr val="FFFFFF"/>
                </a:highlight>
              </a:rPr>
              <a:t>, </a:t>
            </a:r>
            <a:r>
              <a:rPr lang="nl-BE" sz="1800" dirty="0" smtClean="0">
                <a:solidFill>
                  <a:srgbClr val="A31515"/>
                </a:solidFill>
                <a:highlight>
                  <a:srgbClr val="FFFFFF"/>
                </a:highlight>
              </a:rPr>
              <a:t>“Omschrijving in </a:t>
            </a:r>
            <a:r>
              <a:rPr lang="nl-BE" sz="1800" dirty="0">
                <a:solidFill>
                  <a:srgbClr val="A31515"/>
                </a:solidFill>
                <a:highlight>
                  <a:srgbClr val="FFFFFF"/>
                </a:highlight>
              </a:rPr>
              <a:t>het Nederlands"</a:t>
            </a:r>
            <a:r>
              <a:rPr lang="nl-BE" sz="1800" dirty="0" smtClean="0">
                <a:solidFill>
                  <a:srgbClr val="000000"/>
                </a:solidFill>
                <a:highlight>
                  <a:srgbClr val="FFFFFF"/>
                </a:highlight>
              </a:rPr>
              <a:t>);</a:t>
            </a:r>
            <a:endParaRPr lang="nl-BE" sz="1800" dirty="0">
              <a:solidFill>
                <a:srgbClr val="000000"/>
              </a:solidFill>
              <a:highlight>
                <a:srgbClr val="FFFFFF"/>
              </a:highlight>
            </a:endParaRPr>
          </a:p>
          <a:p>
            <a:r>
              <a:rPr lang="nl-BE" sz="1800" dirty="0" err="1" smtClean="0">
                <a:solidFill>
                  <a:srgbClr val="000000"/>
                </a:solidFill>
                <a:highlight>
                  <a:srgbClr val="FFFFFF"/>
                </a:highlight>
              </a:rPr>
              <a:t>web.Update</a:t>
            </a:r>
            <a:r>
              <a:rPr lang="nl-BE" sz="1800" dirty="0">
                <a:solidFill>
                  <a:srgbClr val="000000"/>
                </a:solidFill>
                <a:highlight>
                  <a:srgbClr val="FFFFFF"/>
                </a:highlight>
              </a:rPr>
              <a:t>();</a:t>
            </a:r>
          </a:p>
          <a:p>
            <a:r>
              <a:rPr lang="nl-BE" sz="1800" dirty="0" err="1" smtClean="0">
                <a:solidFill>
                  <a:srgbClr val="000000"/>
                </a:solidFill>
                <a:highlight>
                  <a:srgbClr val="FFFFFF"/>
                </a:highlight>
              </a:rPr>
              <a:t>web.Context.ExecuteQuery</a:t>
            </a:r>
            <a:r>
              <a:rPr lang="nl-BE" sz="1800" dirty="0">
                <a:solidFill>
                  <a:srgbClr val="000000"/>
                </a:solidFill>
                <a:highlight>
                  <a:srgbClr val="FFFFFF"/>
                </a:highlight>
              </a:rPr>
              <a:t>();</a:t>
            </a:r>
            <a:endParaRPr lang="en-US" sz="1800" dirty="0" smtClean="0">
              <a:solidFill>
                <a:srgbClr val="000000"/>
              </a:solidFill>
              <a:highlight>
                <a:srgbClr val="FFFFFF"/>
              </a:highlight>
            </a:endParaRPr>
          </a:p>
        </p:txBody>
      </p:sp>
    </p:spTree>
    <p:extLst>
      <p:ext uri="{BB962C8B-B14F-4D97-AF65-F5344CB8AC3E}">
        <p14:creationId xmlns:p14="http://schemas.microsoft.com/office/powerpoint/2010/main" val="225030055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30" y="976498"/>
            <a:ext cx="6527271" cy="3084556"/>
          </a:xfrm>
          <a:prstGeom prst="rect">
            <a:avLst/>
          </a:prstGeom>
        </p:spPr>
      </p:pic>
      <p:sp>
        <p:nvSpPr>
          <p:cNvPr id="2" name="Title 1"/>
          <p:cNvSpPr>
            <a:spLocks noGrp="1"/>
          </p:cNvSpPr>
          <p:nvPr>
            <p:ph type="title"/>
          </p:nvPr>
        </p:nvSpPr>
        <p:spPr/>
        <p:txBody>
          <a:bodyPr/>
          <a:lstStyle/>
          <a:p>
            <a:r>
              <a:rPr lang="en-US" dirty="0"/>
              <a:t>Translate </a:t>
            </a:r>
            <a:r>
              <a:rPr lang="en-US" dirty="0" smtClean="0"/>
              <a:t>list </a:t>
            </a:r>
            <a:r>
              <a:rPr lang="en-US" dirty="0"/>
              <a:t>title and </a:t>
            </a:r>
            <a:r>
              <a:rPr lang="en-US" dirty="0" smtClean="0"/>
              <a:t>description </a:t>
            </a:r>
            <a:endParaRPr lang="nl-BE" dirty="0"/>
          </a:p>
        </p:txBody>
      </p:sp>
      <p:sp>
        <p:nvSpPr>
          <p:cNvPr id="6" name="Bent-Up Arrow 5"/>
          <p:cNvSpPr/>
          <p:nvPr/>
        </p:nvSpPr>
        <p:spPr bwMode="auto">
          <a:xfrm rot="5400000">
            <a:off x="4803609" y="3117470"/>
            <a:ext cx="778213" cy="525293"/>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1533725" y="1825558"/>
            <a:ext cx="2470826" cy="301557"/>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199" y="2447092"/>
            <a:ext cx="6070308" cy="3227922"/>
          </a:xfrm>
          <a:prstGeom prst="rect">
            <a:avLst/>
          </a:prstGeom>
          <a:ln>
            <a:solidFill>
              <a:srgbClr val="EB3C00"/>
            </a:solidFill>
          </a:ln>
        </p:spPr>
      </p:pic>
      <p:sp>
        <p:nvSpPr>
          <p:cNvPr id="5" name="Oval 4"/>
          <p:cNvSpPr/>
          <p:nvPr/>
        </p:nvSpPr>
        <p:spPr bwMode="auto">
          <a:xfrm>
            <a:off x="7179011" y="3282840"/>
            <a:ext cx="2743201" cy="384488"/>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313745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sz="4000" dirty="0" smtClean="0">
                <a:solidFill>
                  <a:schemeClr val="bg1"/>
                </a:solidFill>
              </a:rPr>
              <a:t>Set list title and description translations</a:t>
            </a:r>
            <a:endParaRPr lang="en-US" sz="4000" dirty="0">
              <a:solidFill>
                <a:schemeClr val="bg1"/>
              </a:solidFill>
            </a:endParaRPr>
          </a:p>
        </p:txBody>
      </p:sp>
      <p:sp>
        <p:nvSpPr>
          <p:cNvPr id="4" name="Text Placeholder 3"/>
          <p:cNvSpPr>
            <a:spLocks noGrp="1"/>
          </p:cNvSpPr>
          <p:nvPr>
            <p:ph type="body" sz="quarter" idx="10"/>
          </p:nvPr>
        </p:nvSpPr>
        <p:spPr>
          <a:xfrm>
            <a:off x="515937" y="1094305"/>
            <a:ext cx="11152188" cy="2685656"/>
          </a:xfrm>
        </p:spPr>
        <p:txBody>
          <a:bodyPr/>
          <a:lstStyle/>
          <a:p>
            <a:r>
              <a:rPr lang="nl-BE" sz="1800" dirty="0" err="1" smtClean="0">
                <a:solidFill>
                  <a:srgbClr val="000000"/>
                </a:solidFill>
                <a:highlight>
                  <a:srgbClr val="FFFFFF"/>
                </a:highlight>
              </a:rPr>
              <a:t>list.</a:t>
            </a:r>
            <a:r>
              <a:rPr lang="nl-BE" sz="1800" b="1" dirty="0" err="1" smtClean="0">
                <a:solidFill>
                  <a:srgbClr val="000000"/>
                </a:solidFill>
                <a:highlight>
                  <a:srgbClr val="FFFFFF"/>
                </a:highlight>
              </a:rPr>
              <a:t>TitleResource.SetValueForUICulture</a:t>
            </a:r>
            <a:r>
              <a:rPr lang="nl-BE" sz="1800" dirty="0" smtClean="0">
                <a:solidFill>
                  <a:srgbClr val="000000"/>
                </a:solidFill>
                <a:highlight>
                  <a:srgbClr val="FFFFFF"/>
                </a:highlight>
              </a:rPr>
              <a:t>(</a:t>
            </a:r>
            <a:r>
              <a:rPr lang="nl-BE" sz="1800" dirty="0">
                <a:solidFill>
                  <a:srgbClr val="A31515"/>
                </a:solidFill>
                <a:highlight>
                  <a:srgbClr val="FFFFFF"/>
                </a:highlight>
              </a:rPr>
              <a:t>"</a:t>
            </a:r>
            <a:r>
              <a:rPr lang="nl-BE" sz="1800" dirty="0" smtClean="0">
                <a:solidFill>
                  <a:srgbClr val="A31515"/>
                </a:solidFill>
                <a:highlight>
                  <a:srgbClr val="FFFFFF"/>
                </a:highlight>
              </a:rPr>
              <a:t>nl-</a:t>
            </a:r>
            <a:r>
              <a:rPr lang="nl-BE" sz="1800" dirty="0" err="1" smtClean="0">
                <a:solidFill>
                  <a:srgbClr val="A31515"/>
                </a:solidFill>
                <a:highlight>
                  <a:srgbClr val="FFFFFF"/>
                </a:highlight>
              </a:rPr>
              <a:t>be</a:t>
            </a:r>
            <a:r>
              <a:rPr lang="nl-BE" sz="1800" dirty="0" smtClean="0">
                <a:solidFill>
                  <a:srgbClr val="A31515"/>
                </a:solidFill>
                <a:highlight>
                  <a:srgbClr val="FFFFFF"/>
                </a:highlight>
              </a:rPr>
              <a:t>"</a:t>
            </a:r>
            <a:r>
              <a:rPr lang="nl-BE" sz="1800" dirty="0" smtClean="0">
                <a:solidFill>
                  <a:srgbClr val="000000"/>
                </a:solidFill>
                <a:highlight>
                  <a:srgbClr val="FFFFFF"/>
                </a:highlight>
              </a:rPr>
              <a:t>, </a:t>
            </a:r>
            <a:r>
              <a:rPr lang="nl-BE" sz="1800" dirty="0" smtClean="0">
                <a:solidFill>
                  <a:srgbClr val="A31515"/>
                </a:solidFill>
                <a:highlight>
                  <a:srgbClr val="FFFFFF"/>
                </a:highlight>
              </a:rPr>
              <a:t>“Lijst titel in het Nederlands"</a:t>
            </a:r>
            <a:r>
              <a:rPr lang="nl-BE" sz="1800" dirty="0" smtClean="0">
                <a:solidFill>
                  <a:srgbClr val="000000"/>
                </a:solidFill>
                <a:highlight>
                  <a:srgbClr val="FFFFFF"/>
                </a:highlight>
              </a:rPr>
              <a:t>);</a:t>
            </a:r>
            <a:endParaRPr lang="nl-BE" sz="1800" dirty="0">
              <a:solidFill>
                <a:srgbClr val="000000"/>
              </a:solidFill>
              <a:highlight>
                <a:srgbClr val="FFFFFF"/>
              </a:highlight>
            </a:endParaRPr>
          </a:p>
          <a:p>
            <a:r>
              <a:rPr lang="nl-BE" sz="1800" dirty="0" err="1" smtClean="0">
                <a:solidFill>
                  <a:srgbClr val="000000"/>
                </a:solidFill>
                <a:highlight>
                  <a:srgbClr val="FFFFFF"/>
                </a:highlight>
              </a:rPr>
              <a:t>list.</a:t>
            </a:r>
            <a:r>
              <a:rPr lang="nl-BE" sz="1800" b="1" dirty="0" err="1" smtClean="0">
                <a:solidFill>
                  <a:srgbClr val="000000"/>
                </a:solidFill>
                <a:highlight>
                  <a:srgbClr val="FFFFFF"/>
                </a:highlight>
              </a:rPr>
              <a:t>DescriptionResource.SetValueForUICulture</a:t>
            </a:r>
            <a:r>
              <a:rPr lang="nl-BE" sz="1800" dirty="0" smtClean="0">
                <a:solidFill>
                  <a:srgbClr val="000000"/>
                </a:solidFill>
                <a:highlight>
                  <a:srgbClr val="FFFFFF"/>
                </a:highlight>
              </a:rPr>
              <a:t>(</a:t>
            </a:r>
            <a:r>
              <a:rPr lang="nl-BE" sz="1800" dirty="0">
                <a:solidFill>
                  <a:srgbClr val="A31515"/>
                </a:solidFill>
                <a:highlight>
                  <a:srgbClr val="FFFFFF"/>
                </a:highlight>
              </a:rPr>
              <a:t>"nl-</a:t>
            </a:r>
            <a:r>
              <a:rPr lang="nl-BE" sz="1800" dirty="0" err="1">
                <a:solidFill>
                  <a:srgbClr val="A31515"/>
                </a:solidFill>
                <a:highlight>
                  <a:srgbClr val="FFFFFF"/>
                </a:highlight>
              </a:rPr>
              <a:t>be</a:t>
            </a:r>
            <a:r>
              <a:rPr lang="nl-BE" sz="1800" dirty="0">
                <a:solidFill>
                  <a:srgbClr val="A31515"/>
                </a:solidFill>
                <a:highlight>
                  <a:srgbClr val="FFFFFF"/>
                </a:highlight>
              </a:rPr>
              <a:t>"</a:t>
            </a:r>
            <a:r>
              <a:rPr lang="nl-BE" sz="1800" dirty="0">
                <a:solidFill>
                  <a:srgbClr val="000000"/>
                </a:solidFill>
                <a:highlight>
                  <a:srgbClr val="FFFFFF"/>
                </a:highlight>
              </a:rPr>
              <a:t>, </a:t>
            </a:r>
            <a:r>
              <a:rPr lang="nl-BE" sz="1800" dirty="0" smtClean="0">
                <a:solidFill>
                  <a:srgbClr val="A31515"/>
                </a:solidFill>
                <a:highlight>
                  <a:srgbClr val="FFFFFF"/>
                </a:highlight>
              </a:rPr>
              <a:t>“Lijst omschrijving in </a:t>
            </a:r>
            <a:r>
              <a:rPr lang="nl-BE" sz="1800" dirty="0">
                <a:solidFill>
                  <a:srgbClr val="A31515"/>
                </a:solidFill>
                <a:highlight>
                  <a:srgbClr val="FFFFFF"/>
                </a:highlight>
              </a:rPr>
              <a:t>het Nederlands"</a:t>
            </a:r>
            <a:r>
              <a:rPr lang="nl-BE" sz="1800" dirty="0" smtClean="0">
                <a:solidFill>
                  <a:srgbClr val="000000"/>
                </a:solidFill>
                <a:highlight>
                  <a:srgbClr val="FFFFFF"/>
                </a:highlight>
              </a:rPr>
              <a:t>);</a:t>
            </a:r>
            <a:endParaRPr lang="nl-BE" sz="1800" dirty="0">
              <a:solidFill>
                <a:srgbClr val="000000"/>
              </a:solidFill>
              <a:highlight>
                <a:srgbClr val="FFFFFF"/>
              </a:highlight>
            </a:endParaRPr>
          </a:p>
          <a:p>
            <a:r>
              <a:rPr lang="nl-BE" sz="1800" dirty="0" err="1" smtClean="0">
                <a:solidFill>
                  <a:srgbClr val="000000"/>
                </a:solidFill>
                <a:highlight>
                  <a:srgbClr val="FFFFFF"/>
                </a:highlight>
              </a:rPr>
              <a:t>list.Update</a:t>
            </a:r>
            <a:r>
              <a:rPr lang="nl-BE" sz="1800" dirty="0">
                <a:solidFill>
                  <a:srgbClr val="000000"/>
                </a:solidFill>
                <a:highlight>
                  <a:srgbClr val="FFFFFF"/>
                </a:highlight>
              </a:rPr>
              <a:t>();</a:t>
            </a:r>
          </a:p>
          <a:p>
            <a:r>
              <a:rPr lang="nl-BE" sz="1800" dirty="0" err="1" smtClean="0">
                <a:solidFill>
                  <a:srgbClr val="000000"/>
                </a:solidFill>
                <a:highlight>
                  <a:srgbClr val="FFFFFF"/>
                </a:highlight>
              </a:rPr>
              <a:t>list.Context.ExecuteQuery</a:t>
            </a:r>
            <a:r>
              <a:rPr lang="nl-BE" sz="1800" dirty="0">
                <a:solidFill>
                  <a:srgbClr val="000000"/>
                </a:solidFill>
                <a:highlight>
                  <a:srgbClr val="FFFFFF"/>
                </a:highlight>
              </a:rPr>
              <a:t>();</a:t>
            </a:r>
            <a:endParaRPr lang="en-US" sz="1800" dirty="0" smtClean="0">
              <a:solidFill>
                <a:srgbClr val="000000"/>
              </a:solidFill>
              <a:highlight>
                <a:srgbClr val="FFFFFF"/>
              </a:highlight>
            </a:endParaRPr>
          </a:p>
        </p:txBody>
      </p:sp>
    </p:spTree>
    <p:extLst>
      <p:ext uri="{BB962C8B-B14F-4D97-AF65-F5344CB8AC3E}">
        <p14:creationId xmlns:p14="http://schemas.microsoft.com/office/powerpoint/2010/main" val="235025056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99" y="1064993"/>
            <a:ext cx="5369975" cy="284254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3240" y="2587557"/>
            <a:ext cx="6243364" cy="3477218"/>
          </a:xfrm>
          <a:prstGeom prst="rect">
            <a:avLst/>
          </a:prstGeom>
          <a:ln>
            <a:solidFill>
              <a:srgbClr val="EB3C00"/>
            </a:solidFill>
          </a:ln>
        </p:spPr>
      </p:pic>
      <p:sp>
        <p:nvSpPr>
          <p:cNvPr id="2" name="Title 1"/>
          <p:cNvSpPr>
            <a:spLocks noGrp="1"/>
          </p:cNvSpPr>
          <p:nvPr>
            <p:ph type="title"/>
          </p:nvPr>
        </p:nvSpPr>
        <p:spPr/>
        <p:txBody>
          <a:bodyPr/>
          <a:lstStyle/>
          <a:p>
            <a:r>
              <a:rPr lang="en-US" sz="4800" dirty="0"/>
              <a:t>Translate </a:t>
            </a:r>
            <a:r>
              <a:rPr lang="en-US" sz="4800" dirty="0" smtClean="0"/>
              <a:t>content type name and description </a:t>
            </a:r>
            <a:endParaRPr lang="nl-BE" sz="4800" dirty="0"/>
          </a:p>
        </p:txBody>
      </p:sp>
      <p:sp>
        <p:nvSpPr>
          <p:cNvPr id="6" name="Bent-Up Arrow 5"/>
          <p:cNvSpPr/>
          <p:nvPr/>
        </p:nvSpPr>
        <p:spPr bwMode="auto">
          <a:xfrm rot="5400000">
            <a:off x="4881430" y="4033995"/>
            <a:ext cx="778213" cy="525293"/>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1669912" y="2184707"/>
            <a:ext cx="2470826" cy="480672"/>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7198466" y="3907535"/>
            <a:ext cx="2743201" cy="581350"/>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801636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sz="4000" dirty="0" smtClean="0">
                <a:solidFill>
                  <a:schemeClr val="bg1"/>
                </a:solidFill>
              </a:rPr>
              <a:t>Set Content type name and description translations</a:t>
            </a:r>
            <a:endParaRPr lang="en-US" sz="4000" dirty="0">
              <a:solidFill>
                <a:schemeClr val="bg1"/>
              </a:solidFill>
            </a:endParaRPr>
          </a:p>
        </p:txBody>
      </p:sp>
      <p:sp>
        <p:nvSpPr>
          <p:cNvPr id="4" name="Text Placeholder 3"/>
          <p:cNvSpPr>
            <a:spLocks noGrp="1"/>
          </p:cNvSpPr>
          <p:nvPr>
            <p:ph type="body" sz="quarter" idx="10"/>
          </p:nvPr>
        </p:nvSpPr>
        <p:spPr>
          <a:xfrm>
            <a:off x="515937" y="1094304"/>
            <a:ext cx="11152188" cy="4100265"/>
          </a:xfrm>
        </p:spPr>
        <p:txBody>
          <a:bodyPr/>
          <a:lstStyle/>
          <a:p>
            <a:r>
              <a:rPr lang="nl-BE" sz="1400" dirty="0" smtClean="0">
                <a:solidFill>
                  <a:srgbClr val="0000FF"/>
                </a:solidFill>
                <a:highlight>
                  <a:srgbClr val="FFFFFF"/>
                </a:highlight>
              </a:rPr>
              <a:t>public</a:t>
            </a:r>
            <a:r>
              <a:rPr lang="nl-BE" sz="1400" dirty="0" smtClean="0">
                <a:solidFill>
                  <a:srgbClr val="000000"/>
                </a:solidFill>
                <a:highlight>
                  <a:srgbClr val="FFFFFF"/>
                </a:highlight>
              </a:rPr>
              <a:t> </a:t>
            </a:r>
            <a:r>
              <a:rPr lang="nl-BE" sz="1400" dirty="0" err="1">
                <a:solidFill>
                  <a:srgbClr val="0000FF"/>
                </a:solidFill>
                <a:highlight>
                  <a:srgbClr val="FFFFFF"/>
                </a:highlight>
              </a:rPr>
              <a:t>static</a:t>
            </a:r>
            <a:r>
              <a:rPr lang="nl-BE" sz="1400" dirty="0">
                <a:solidFill>
                  <a:srgbClr val="000000"/>
                </a:solidFill>
                <a:highlight>
                  <a:srgbClr val="FFFFFF"/>
                </a:highlight>
              </a:rPr>
              <a:t> </a:t>
            </a:r>
            <a:r>
              <a:rPr lang="nl-BE" sz="1400" dirty="0" err="1">
                <a:solidFill>
                  <a:srgbClr val="0000FF"/>
                </a:solidFill>
                <a:highlight>
                  <a:srgbClr val="FFFFFF"/>
                </a:highlight>
              </a:rPr>
              <a:t>void</a:t>
            </a:r>
            <a:r>
              <a:rPr lang="nl-BE" sz="1400" dirty="0">
                <a:solidFill>
                  <a:srgbClr val="000000"/>
                </a:solidFill>
                <a:highlight>
                  <a:srgbClr val="FFFFFF"/>
                </a:highlight>
              </a:rPr>
              <a:t> </a:t>
            </a:r>
            <a:r>
              <a:rPr lang="nl-BE" sz="1400" dirty="0" err="1">
                <a:solidFill>
                  <a:srgbClr val="000000"/>
                </a:solidFill>
                <a:highlight>
                  <a:srgbClr val="FFFFFF"/>
                </a:highlight>
              </a:rPr>
              <a:t>SetLocalizationForContentType</a:t>
            </a:r>
            <a:r>
              <a:rPr lang="nl-BE" sz="1400" dirty="0">
                <a:solidFill>
                  <a:srgbClr val="000000"/>
                </a:solidFill>
                <a:highlight>
                  <a:srgbClr val="FFFFFF"/>
                </a:highlight>
              </a:rPr>
              <a:t>(</a:t>
            </a:r>
            <a:r>
              <a:rPr lang="nl-BE" sz="1400" dirty="0" err="1">
                <a:solidFill>
                  <a:srgbClr val="0000FF"/>
                </a:solidFill>
                <a:highlight>
                  <a:srgbClr val="FFFFFF"/>
                </a:highlight>
              </a:rPr>
              <a:t>this</a:t>
            </a:r>
            <a:r>
              <a:rPr lang="nl-BE" sz="1400" dirty="0">
                <a:solidFill>
                  <a:srgbClr val="000000"/>
                </a:solidFill>
                <a:highlight>
                  <a:srgbClr val="FFFFFF"/>
                </a:highlight>
              </a:rPr>
              <a:t> </a:t>
            </a:r>
            <a:r>
              <a:rPr lang="nl-BE" sz="1400" dirty="0" err="1">
                <a:solidFill>
                  <a:srgbClr val="2B91AF"/>
                </a:solidFill>
                <a:highlight>
                  <a:srgbClr val="FFFFFF"/>
                </a:highlight>
              </a:rPr>
              <a:t>ContentType</a:t>
            </a:r>
            <a:r>
              <a:rPr lang="nl-BE" sz="1400" dirty="0">
                <a:solidFill>
                  <a:srgbClr val="000000"/>
                </a:solidFill>
                <a:highlight>
                  <a:srgbClr val="FFFFFF"/>
                </a:highlight>
              </a:rPr>
              <a:t> </a:t>
            </a:r>
            <a:r>
              <a:rPr lang="nl-BE" sz="1400" dirty="0" err="1">
                <a:solidFill>
                  <a:srgbClr val="000000"/>
                </a:solidFill>
                <a:highlight>
                  <a:srgbClr val="FFFFFF"/>
                </a:highlight>
              </a:rPr>
              <a:t>contentType</a:t>
            </a:r>
            <a:r>
              <a:rPr lang="nl-BE" sz="1400" dirty="0">
                <a:solidFill>
                  <a:srgbClr val="000000"/>
                </a:solidFill>
                <a:highlight>
                  <a:srgbClr val="FFFFFF"/>
                </a:highlight>
              </a:rPr>
              <a:t>, </a:t>
            </a:r>
            <a:r>
              <a:rPr lang="nl-BE" sz="1400" dirty="0">
                <a:solidFill>
                  <a:srgbClr val="0000FF"/>
                </a:solidFill>
                <a:highlight>
                  <a:srgbClr val="FFFFFF"/>
                </a:highlight>
              </a:rPr>
              <a:t>string</a:t>
            </a:r>
            <a:r>
              <a:rPr lang="nl-BE" sz="1400" dirty="0">
                <a:solidFill>
                  <a:srgbClr val="000000"/>
                </a:solidFill>
                <a:highlight>
                  <a:srgbClr val="FFFFFF"/>
                </a:highlight>
              </a:rPr>
              <a:t> </a:t>
            </a:r>
            <a:r>
              <a:rPr lang="nl-BE" sz="1400" dirty="0" err="1">
                <a:solidFill>
                  <a:srgbClr val="000000"/>
                </a:solidFill>
                <a:highlight>
                  <a:srgbClr val="FFFFFF"/>
                </a:highlight>
              </a:rPr>
              <a:t>cultureName</a:t>
            </a:r>
            <a:r>
              <a:rPr lang="nl-BE" sz="1400" dirty="0">
                <a:solidFill>
                  <a:srgbClr val="000000"/>
                </a:solidFill>
                <a:highlight>
                  <a:srgbClr val="FFFFFF"/>
                </a:highlight>
              </a:rPr>
              <a:t>, </a:t>
            </a:r>
            <a:r>
              <a:rPr lang="nl-BE" sz="1400" dirty="0">
                <a:solidFill>
                  <a:srgbClr val="0000FF"/>
                </a:solidFill>
                <a:highlight>
                  <a:srgbClr val="FFFFFF"/>
                </a:highlight>
              </a:rPr>
              <a:t>string</a:t>
            </a:r>
            <a:r>
              <a:rPr lang="nl-BE" sz="1400" dirty="0">
                <a:solidFill>
                  <a:srgbClr val="000000"/>
                </a:solidFill>
                <a:highlight>
                  <a:srgbClr val="FFFFFF"/>
                </a:highlight>
              </a:rPr>
              <a:t> </a:t>
            </a:r>
            <a:r>
              <a:rPr lang="nl-BE" sz="1400" dirty="0" err="1">
                <a:solidFill>
                  <a:srgbClr val="000000"/>
                </a:solidFill>
                <a:highlight>
                  <a:srgbClr val="FFFFFF"/>
                </a:highlight>
              </a:rPr>
              <a:t>nameResource</a:t>
            </a:r>
            <a:r>
              <a:rPr lang="nl-BE" sz="1400" dirty="0">
                <a:solidFill>
                  <a:srgbClr val="000000"/>
                </a:solidFill>
                <a:highlight>
                  <a:srgbClr val="FFFFFF"/>
                </a:highlight>
              </a:rPr>
              <a:t>, </a:t>
            </a:r>
            <a:r>
              <a:rPr lang="nl-BE" sz="1400" dirty="0">
                <a:solidFill>
                  <a:srgbClr val="0000FF"/>
                </a:solidFill>
                <a:highlight>
                  <a:srgbClr val="FFFFFF"/>
                </a:highlight>
              </a:rPr>
              <a:t>string</a:t>
            </a:r>
            <a:r>
              <a:rPr lang="nl-BE" sz="1400" dirty="0">
                <a:solidFill>
                  <a:srgbClr val="000000"/>
                </a:solidFill>
                <a:highlight>
                  <a:srgbClr val="FFFFFF"/>
                </a:highlight>
              </a:rPr>
              <a:t> </a:t>
            </a:r>
            <a:r>
              <a:rPr lang="nl-BE" sz="1400" dirty="0" err="1">
                <a:solidFill>
                  <a:srgbClr val="000000"/>
                </a:solidFill>
                <a:highlight>
                  <a:srgbClr val="FFFFFF"/>
                </a:highlight>
              </a:rPr>
              <a:t>descriptionResource</a:t>
            </a:r>
            <a:r>
              <a:rPr lang="nl-BE" sz="1400" dirty="0">
                <a:solidFill>
                  <a:srgbClr val="000000"/>
                </a:solidFill>
                <a:highlight>
                  <a:srgbClr val="FFFFFF"/>
                </a:highlight>
              </a:rPr>
              <a:t>)</a:t>
            </a:r>
          </a:p>
          <a:p>
            <a:r>
              <a:rPr lang="nl-BE" sz="1400" dirty="0" smtClean="0">
                <a:solidFill>
                  <a:srgbClr val="000000"/>
                </a:solidFill>
                <a:highlight>
                  <a:srgbClr val="FFFFFF"/>
                </a:highlight>
              </a:rPr>
              <a:t>{</a:t>
            </a:r>
          </a:p>
          <a:p>
            <a:r>
              <a:rPr lang="nl-BE" sz="1400" dirty="0" smtClean="0">
                <a:solidFill>
                  <a:srgbClr val="0000FF"/>
                </a:solidFill>
                <a:highlight>
                  <a:srgbClr val="FFFFFF"/>
                </a:highlight>
              </a:rPr>
              <a:t>  </a:t>
            </a:r>
            <a:r>
              <a:rPr lang="nl-BE" sz="1400" dirty="0" err="1" smtClean="0">
                <a:solidFill>
                  <a:srgbClr val="0000FF"/>
                </a:solidFill>
                <a:highlight>
                  <a:srgbClr val="FFFFFF"/>
                </a:highlight>
              </a:rPr>
              <a:t>if</a:t>
            </a:r>
            <a:r>
              <a:rPr lang="nl-BE" sz="1400" dirty="0" smtClean="0">
                <a:solidFill>
                  <a:srgbClr val="000000"/>
                </a:solidFill>
                <a:highlight>
                  <a:srgbClr val="FFFFFF"/>
                </a:highlight>
              </a:rPr>
              <a:t> (</a:t>
            </a:r>
            <a:r>
              <a:rPr lang="nl-BE" sz="1400" dirty="0" err="1" smtClean="0">
                <a:solidFill>
                  <a:srgbClr val="000000"/>
                </a:solidFill>
                <a:highlight>
                  <a:srgbClr val="FFFFFF"/>
                </a:highlight>
              </a:rPr>
              <a:t>contentType.IsObjectPropertyInstantiated</a:t>
            </a:r>
            <a:r>
              <a:rPr lang="nl-BE" sz="1400" dirty="0" smtClean="0">
                <a:solidFill>
                  <a:srgbClr val="000000"/>
                </a:solidFill>
                <a:highlight>
                  <a:srgbClr val="FFFFFF"/>
                </a:highlight>
              </a:rPr>
              <a:t>(</a:t>
            </a:r>
            <a:r>
              <a:rPr lang="nl-BE" sz="1400" dirty="0" smtClean="0">
                <a:solidFill>
                  <a:srgbClr val="A31515"/>
                </a:solidFill>
                <a:highlight>
                  <a:srgbClr val="FFFFFF"/>
                </a:highlight>
              </a:rPr>
              <a:t>"</a:t>
            </a:r>
            <a:r>
              <a:rPr lang="nl-BE" sz="1400" dirty="0" err="1" smtClean="0">
                <a:solidFill>
                  <a:srgbClr val="A31515"/>
                </a:solidFill>
                <a:highlight>
                  <a:srgbClr val="FFFFFF"/>
                </a:highlight>
              </a:rPr>
              <a:t>TitleResource</a:t>
            </a:r>
            <a:r>
              <a:rPr lang="nl-BE" sz="1400" dirty="0" smtClean="0">
                <a:solidFill>
                  <a:srgbClr val="A31515"/>
                </a:solidFill>
                <a:highlight>
                  <a:srgbClr val="FFFFFF"/>
                </a:highlight>
              </a:rPr>
              <a:t>"</a:t>
            </a:r>
            <a:r>
              <a:rPr lang="nl-BE" sz="1400" dirty="0" smtClean="0">
                <a:solidFill>
                  <a:srgbClr val="000000"/>
                </a:solidFill>
                <a:highlight>
                  <a:srgbClr val="FFFFFF"/>
                </a:highlight>
              </a:rPr>
              <a:t>))</a:t>
            </a:r>
          </a:p>
          <a:p>
            <a:r>
              <a:rPr lang="nl-BE" sz="1400" dirty="0" smtClean="0">
                <a:solidFill>
                  <a:srgbClr val="000000"/>
                </a:solidFill>
                <a:highlight>
                  <a:srgbClr val="FFFFFF"/>
                </a:highlight>
              </a:rPr>
              <a:t>  {</a:t>
            </a: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contentType.Context.Load</a:t>
            </a:r>
            <a:r>
              <a:rPr lang="nl-BE" sz="1400" dirty="0" smtClean="0">
                <a:solidFill>
                  <a:srgbClr val="000000"/>
                </a:solidFill>
                <a:highlight>
                  <a:srgbClr val="FFFFFF"/>
                </a:highlight>
              </a:rPr>
              <a:t>(</a:t>
            </a:r>
            <a:r>
              <a:rPr lang="nl-BE" sz="1400" dirty="0" err="1" smtClean="0">
                <a:solidFill>
                  <a:srgbClr val="000000"/>
                </a:solidFill>
                <a:highlight>
                  <a:srgbClr val="FFFFFF"/>
                </a:highlight>
              </a:rPr>
              <a:t>contentType</a:t>
            </a:r>
            <a:r>
              <a:rPr lang="nl-BE" sz="1400" dirty="0" smtClean="0">
                <a:solidFill>
                  <a:srgbClr val="000000"/>
                </a:solidFill>
                <a:highlight>
                  <a:srgbClr val="FFFFFF"/>
                </a:highlight>
              </a:rPr>
              <a:t>);</a:t>
            </a: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contentType.Context.ExecuteQuery</a:t>
            </a:r>
            <a:r>
              <a:rPr lang="nl-BE" sz="1400" dirty="0">
                <a:solidFill>
                  <a:srgbClr val="000000"/>
                </a:solidFill>
                <a:highlight>
                  <a:srgbClr val="FFFFFF"/>
                </a:highlight>
              </a:rPr>
              <a:t>();</a:t>
            </a:r>
          </a:p>
          <a:p>
            <a:r>
              <a:rPr lang="nl-BE" sz="1400" dirty="0" smtClean="0">
                <a:solidFill>
                  <a:srgbClr val="000000"/>
                </a:solidFill>
                <a:highlight>
                  <a:srgbClr val="FFFFFF"/>
                </a:highlight>
              </a:rPr>
              <a:t>  }</a:t>
            </a:r>
            <a:endParaRPr lang="nl-BE" sz="1400" dirty="0">
              <a:solidFill>
                <a:srgbClr val="000000"/>
              </a:solidFill>
              <a:highlight>
                <a:srgbClr val="FFFFFF"/>
              </a:highlight>
            </a:endParaRPr>
          </a:p>
          <a:p>
            <a:r>
              <a:rPr lang="en-US" sz="1400" dirty="0" smtClean="0">
                <a:solidFill>
                  <a:srgbClr val="008000"/>
                </a:solidFill>
                <a:highlight>
                  <a:srgbClr val="FFFFFF"/>
                </a:highlight>
              </a:rPr>
              <a:t>  // </a:t>
            </a:r>
            <a:r>
              <a:rPr lang="en-US" sz="1400" dirty="0">
                <a:solidFill>
                  <a:srgbClr val="008000"/>
                </a:solidFill>
                <a:highlight>
                  <a:srgbClr val="FFFFFF"/>
                </a:highlight>
              </a:rPr>
              <a:t>Set translations for the culture</a:t>
            </a:r>
            <a:endParaRPr lang="en-US" sz="1400" dirty="0">
              <a:solidFill>
                <a:srgbClr val="000000"/>
              </a:solidFill>
              <a:highlight>
                <a:srgbClr val="FFFFFF"/>
              </a:highlight>
            </a:endParaRP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contentType.</a:t>
            </a:r>
            <a:r>
              <a:rPr lang="nl-BE" sz="1400" b="1" dirty="0" err="1" smtClean="0">
                <a:solidFill>
                  <a:srgbClr val="000000"/>
                </a:solidFill>
                <a:highlight>
                  <a:srgbClr val="FFFFFF"/>
                </a:highlight>
              </a:rPr>
              <a:t>NameResource.SetValueForUICulture</a:t>
            </a:r>
            <a:r>
              <a:rPr lang="nl-BE" sz="1400" dirty="0" smtClean="0">
                <a:solidFill>
                  <a:srgbClr val="000000"/>
                </a:solidFill>
                <a:highlight>
                  <a:srgbClr val="FFFFFF"/>
                </a:highlight>
              </a:rPr>
              <a:t>(</a:t>
            </a:r>
            <a:r>
              <a:rPr lang="nl-BE" sz="1400" dirty="0" err="1" smtClean="0">
                <a:solidFill>
                  <a:srgbClr val="000000"/>
                </a:solidFill>
                <a:highlight>
                  <a:srgbClr val="FFFFFF"/>
                </a:highlight>
              </a:rPr>
              <a:t>cultureName</a:t>
            </a:r>
            <a:r>
              <a:rPr lang="nl-BE" sz="1400" dirty="0">
                <a:solidFill>
                  <a:srgbClr val="000000"/>
                </a:solidFill>
                <a:highlight>
                  <a:srgbClr val="FFFFFF"/>
                </a:highlight>
              </a:rPr>
              <a:t>, </a:t>
            </a:r>
            <a:r>
              <a:rPr lang="nl-BE" sz="1400" dirty="0" err="1">
                <a:solidFill>
                  <a:srgbClr val="000000"/>
                </a:solidFill>
                <a:highlight>
                  <a:srgbClr val="FFFFFF"/>
                </a:highlight>
              </a:rPr>
              <a:t>nameResource</a:t>
            </a:r>
            <a:r>
              <a:rPr lang="nl-BE" sz="1400" dirty="0">
                <a:solidFill>
                  <a:srgbClr val="000000"/>
                </a:solidFill>
                <a:highlight>
                  <a:srgbClr val="FFFFFF"/>
                </a:highlight>
              </a:rPr>
              <a:t>);</a:t>
            </a: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contentType.</a:t>
            </a:r>
            <a:r>
              <a:rPr lang="nl-BE" sz="1400" b="1" dirty="0" err="1" smtClean="0">
                <a:solidFill>
                  <a:srgbClr val="000000"/>
                </a:solidFill>
                <a:highlight>
                  <a:srgbClr val="FFFFFF"/>
                </a:highlight>
              </a:rPr>
              <a:t>DescriptionResource.SetValueForUICulture</a:t>
            </a:r>
            <a:r>
              <a:rPr lang="nl-BE" sz="1400" dirty="0" smtClean="0">
                <a:solidFill>
                  <a:srgbClr val="000000"/>
                </a:solidFill>
                <a:highlight>
                  <a:srgbClr val="FFFFFF"/>
                </a:highlight>
              </a:rPr>
              <a:t>(</a:t>
            </a:r>
            <a:r>
              <a:rPr lang="nl-BE" sz="1400" dirty="0" err="1" smtClean="0">
                <a:solidFill>
                  <a:srgbClr val="000000"/>
                </a:solidFill>
                <a:highlight>
                  <a:srgbClr val="FFFFFF"/>
                </a:highlight>
              </a:rPr>
              <a:t>cultureName</a:t>
            </a:r>
            <a:r>
              <a:rPr lang="nl-BE" sz="1400" dirty="0">
                <a:solidFill>
                  <a:srgbClr val="000000"/>
                </a:solidFill>
                <a:highlight>
                  <a:srgbClr val="FFFFFF"/>
                </a:highlight>
              </a:rPr>
              <a:t>, </a:t>
            </a:r>
            <a:r>
              <a:rPr lang="nl-BE" sz="1400" dirty="0" err="1">
                <a:solidFill>
                  <a:srgbClr val="000000"/>
                </a:solidFill>
                <a:highlight>
                  <a:srgbClr val="FFFFFF"/>
                </a:highlight>
              </a:rPr>
              <a:t>descriptionResource</a:t>
            </a:r>
            <a:r>
              <a:rPr lang="nl-BE" sz="1400" dirty="0">
                <a:solidFill>
                  <a:srgbClr val="000000"/>
                </a:solidFill>
                <a:highlight>
                  <a:srgbClr val="FFFFFF"/>
                </a:highlight>
              </a:rPr>
              <a:t>);</a:t>
            </a: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contentType.Update</a:t>
            </a:r>
            <a:r>
              <a:rPr lang="nl-BE" sz="1400" dirty="0" smtClean="0">
                <a:solidFill>
                  <a:srgbClr val="000000"/>
                </a:solidFill>
                <a:highlight>
                  <a:srgbClr val="FFFFFF"/>
                </a:highlight>
              </a:rPr>
              <a:t>(</a:t>
            </a:r>
            <a:r>
              <a:rPr lang="nl-BE" sz="1400" dirty="0" err="1" smtClean="0">
                <a:solidFill>
                  <a:srgbClr val="0000FF"/>
                </a:solidFill>
                <a:highlight>
                  <a:srgbClr val="FFFFFF"/>
                </a:highlight>
              </a:rPr>
              <a:t>true</a:t>
            </a:r>
            <a:r>
              <a:rPr lang="nl-BE" sz="1400" dirty="0">
                <a:solidFill>
                  <a:srgbClr val="000000"/>
                </a:solidFill>
                <a:highlight>
                  <a:srgbClr val="FFFFFF"/>
                </a:highlight>
              </a:rPr>
              <a:t>);</a:t>
            </a: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contentType.Context.ExecuteQuery</a:t>
            </a:r>
            <a:r>
              <a:rPr lang="nl-BE" sz="1400" dirty="0">
                <a:solidFill>
                  <a:srgbClr val="000000"/>
                </a:solidFill>
                <a:highlight>
                  <a:srgbClr val="FFFFFF"/>
                </a:highlight>
              </a:rPr>
              <a:t>();</a:t>
            </a:r>
          </a:p>
          <a:p>
            <a:r>
              <a:rPr lang="nl-BE" sz="1400" dirty="0" smtClean="0">
                <a:solidFill>
                  <a:srgbClr val="000000"/>
                </a:solidFill>
                <a:highlight>
                  <a:srgbClr val="FFFFFF"/>
                </a:highlight>
              </a:rPr>
              <a:t>}</a:t>
            </a:r>
            <a:endParaRPr lang="en-US" sz="1400" dirty="0" smtClean="0">
              <a:solidFill>
                <a:srgbClr val="000000"/>
              </a:solidFill>
              <a:highlight>
                <a:srgbClr val="FFFFFF"/>
              </a:highlight>
            </a:endParaRPr>
          </a:p>
        </p:txBody>
      </p:sp>
    </p:spTree>
    <p:extLst>
      <p:ext uri="{BB962C8B-B14F-4D97-AF65-F5344CB8AC3E}">
        <p14:creationId xmlns:p14="http://schemas.microsoft.com/office/powerpoint/2010/main" val="331292105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45" y="976497"/>
            <a:ext cx="6545189" cy="311884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665" y="3326861"/>
            <a:ext cx="6176598" cy="2846144"/>
          </a:xfrm>
          <a:prstGeom prst="rect">
            <a:avLst/>
          </a:prstGeom>
          <a:ln>
            <a:solidFill>
              <a:srgbClr val="EB3C00"/>
            </a:solidFill>
          </a:ln>
        </p:spPr>
      </p:pic>
      <p:sp>
        <p:nvSpPr>
          <p:cNvPr id="2" name="Title 1"/>
          <p:cNvSpPr>
            <a:spLocks noGrp="1"/>
          </p:cNvSpPr>
          <p:nvPr>
            <p:ph type="title"/>
          </p:nvPr>
        </p:nvSpPr>
        <p:spPr/>
        <p:txBody>
          <a:bodyPr/>
          <a:lstStyle/>
          <a:p>
            <a:r>
              <a:rPr lang="en-US" sz="4800" dirty="0"/>
              <a:t>Translate </a:t>
            </a:r>
            <a:r>
              <a:rPr lang="en-US" sz="4800" dirty="0" smtClean="0"/>
              <a:t>site column title and description </a:t>
            </a:r>
            <a:endParaRPr lang="nl-BE" sz="4800" dirty="0"/>
          </a:p>
        </p:txBody>
      </p:sp>
      <p:sp>
        <p:nvSpPr>
          <p:cNvPr id="6" name="Bent-Up Arrow 5"/>
          <p:cNvSpPr/>
          <p:nvPr/>
        </p:nvSpPr>
        <p:spPr bwMode="auto">
          <a:xfrm rot="5400000">
            <a:off x="4219949" y="3736040"/>
            <a:ext cx="778213" cy="525293"/>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91132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sz="4000" dirty="0" smtClean="0">
                <a:solidFill>
                  <a:schemeClr val="bg1"/>
                </a:solidFill>
              </a:rPr>
              <a:t>Set Content type name and description translations</a:t>
            </a:r>
            <a:endParaRPr lang="en-US" sz="4000" dirty="0">
              <a:solidFill>
                <a:schemeClr val="bg1"/>
              </a:solidFill>
            </a:endParaRPr>
          </a:p>
        </p:txBody>
      </p:sp>
      <p:sp>
        <p:nvSpPr>
          <p:cNvPr id="4" name="Text Placeholder 3"/>
          <p:cNvSpPr>
            <a:spLocks noGrp="1"/>
          </p:cNvSpPr>
          <p:nvPr>
            <p:ph type="body" sz="quarter" idx="10"/>
          </p:nvPr>
        </p:nvSpPr>
        <p:spPr>
          <a:xfrm>
            <a:off x="515937" y="1094304"/>
            <a:ext cx="11152188" cy="4100265"/>
          </a:xfrm>
        </p:spPr>
        <p:txBody>
          <a:bodyPr/>
          <a:lstStyle/>
          <a:p>
            <a:r>
              <a:rPr lang="en-US" sz="1400" dirty="0" smtClean="0">
                <a:solidFill>
                  <a:srgbClr val="0000FF"/>
                </a:solidFill>
                <a:highlight>
                  <a:srgbClr val="FFFFFF"/>
                </a:highlight>
              </a:rPr>
              <a:t>public</a:t>
            </a:r>
            <a:r>
              <a:rPr lang="en-US" sz="1400" dirty="0" smtClean="0">
                <a:solidFill>
                  <a:srgbClr val="000000"/>
                </a:solidFill>
                <a:highlight>
                  <a:srgbClr val="FFFFFF"/>
                </a:highlight>
              </a:rPr>
              <a:t> </a:t>
            </a:r>
            <a:r>
              <a:rPr lang="en-US" sz="1400" dirty="0">
                <a:solidFill>
                  <a:srgbClr val="0000FF"/>
                </a:solidFill>
                <a:highlight>
                  <a:srgbClr val="FFFFFF"/>
                </a:highlight>
              </a:rPr>
              <a:t>static</a:t>
            </a:r>
            <a:r>
              <a:rPr lang="en-US" sz="1400" dirty="0">
                <a:solidFill>
                  <a:srgbClr val="000000"/>
                </a:solidFill>
                <a:highlight>
                  <a:srgbClr val="FFFFFF"/>
                </a:highlight>
              </a:rPr>
              <a:t> </a:t>
            </a:r>
            <a:r>
              <a:rPr lang="en-US" sz="1400" dirty="0">
                <a:solidFill>
                  <a:srgbClr val="0000FF"/>
                </a:solidFill>
                <a:highlight>
                  <a:srgbClr val="FFFFFF"/>
                </a:highlight>
              </a:rPr>
              <a:t>void</a:t>
            </a:r>
            <a:r>
              <a:rPr lang="en-US" sz="1400" dirty="0">
                <a:solidFill>
                  <a:srgbClr val="000000"/>
                </a:solidFill>
                <a:highlight>
                  <a:srgbClr val="FFFFFF"/>
                </a:highlight>
              </a:rPr>
              <a:t> </a:t>
            </a:r>
            <a:r>
              <a:rPr lang="en-US" sz="1400" dirty="0" err="1">
                <a:solidFill>
                  <a:srgbClr val="000000"/>
                </a:solidFill>
                <a:highlight>
                  <a:srgbClr val="FFFFFF"/>
                </a:highlight>
              </a:rPr>
              <a:t>SetLocalizationForField</a:t>
            </a:r>
            <a:r>
              <a:rPr lang="en-US" sz="1400" dirty="0">
                <a:solidFill>
                  <a:srgbClr val="000000"/>
                </a:solidFill>
                <a:highlight>
                  <a:srgbClr val="FFFFFF"/>
                </a:highlight>
              </a:rPr>
              <a:t>(</a:t>
            </a:r>
            <a:r>
              <a:rPr lang="en-US" sz="1400" dirty="0">
                <a:solidFill>
                  <a:srgbClr val="0000FF"/>
                </a:solidFill>
                <a:highlight>
                  <a:srgbClr val="FFFFFF"/>
                </a:highlight>
              </a:rPr>
              <a:t>this</a:t>
            </a:r>
            <a:r>
              <a:rPr lang="en-US" sz="1400" dirty="0">
                <a:solidFill>
                  <a:srgbClr val="000000"/>
                </a:solidFill>
                <a:highlight>
                  <a:srgbClr val="FFFFFF"/>
                </a:highlight>
              </a:rPr>
              <a:t> </a:t>
            </a:r>
            <a:r>
              <a:rPr lang="en-US" sz="1400" dirty="0">
                <a:solidFill>
                  <a:srgbClr val="2B91AF"/>
                </a:solidFill>
                <a:highlight>
                  <a:srgbClr val="FFFFFF"/>
                </a:highlight>
              </a:rPr>
              <a:t>Field</a:t>
            </a:r>
            <a:r>
              <a:rPr lang="en-US" sz="1400" dirty="0">
                <a:solidFill>
                  <a:srgbClr val="000000"/>
                </a:solidFill>
                <a:highlight>
                  <a:srgbClr val="FFFFFF"/>
                </a:highlight>
              </a:rPr>
              <a:t> </a:t>
            </a:r>
            <a:r>
              <a:rPr lang="en-US" sz="1400" dirty="0" err="1">
                <a:solidFill>
                  <a:srgbClr val="000000"/>
                </a:solidFill>
                <a:highlight>
                  <a:srgbClr val="FFFFFF"/>
                </a:highlight>
              </a:rPr>
              <a:t>field</a:t>
            </a:r>
            <a:r>
              <a:rPr lang="en-US" sz="1400" dirty="0">
                <a:solidFill>
                  <a:srgbClr val="000000"/>
                </a:solidFill>
                <a:highlight>
                  <a:srgbClr val="FFFFFF"/>
                </a:highlight>
              </a:rPr>
              <a:t>, </a:t>
            </a:r>
            <a:r>
              <a:rPr lang="en-US" sz="1400" dirty="0">
                <a:solidFill>
                  <a:srgbClr val="0000FF"/>
                </a:solidFill>
                <a:highlight>
                  <a:srgbClr val="FFFFFF"/>
                </a:highlight>
              </a:rPr>
              <a:t>string</a:t>
            </a:r>
            <a:r>
              <a:rPr lang="en-US" sz="1400" dirty="0">
                <a:solidFill>
                  <a:srgbClr val="000000"/>
                </a:solidFill>
                <a:highlight>
                  <a:srgbClr val="FFFFFF"/>
                </a:highlight>
              </a:rPr>
              <a:t> </a:t>
            </a:r>
            <a:r>
              <a:rPr lang="en-US" sz="1400" dirty="0" err="1">
                <a:solidFill>
                  <a:srgbClr val="000000"/>
                </a:solidFill>
                <a:highlight>
                  <a:srgbClr val="FFFFFF"/>
                </a:highlight>
              </a:rPr>
              <a:t>cultureName</a:t>
            </a:r>
            <a:r>
              <a:rPr lang="en-US" sz="1400" dirty="0">
                <a:solidFill>
                  <a:srgbClr val="000000"/>
                </a:solidFill>
                <a:highlight>
                  <a:srgbClr val="FFFFFF"/>
                </a:highlight>
              </a:rPr>
              <a:t>, </a:t>
            </a:r>
            <a:r>
              <a:rPr lang="en-US" sz="1400" dirty="0">
                <a:solidFill>
                  <a:srgbClr val="0000FF"/>
                </a:solidFill>
                <a:highlight>
                  <a:srgbClr val="FFFFFF"/>
                </a:highlight>
              </a:rPr>
              <a:t>string</a:t>
            </a:r>
            <a:r>
              <a:rPr lang="en-US" sz="1400" dirty="0">
                <a:solidFill>
                  <a:srgbClr val="000000"/>
                </a:solidFill>
                <a:highlight>
                  <a:srgbClr val="FFFFFF"/>
                </a:highlight>
              </a:rPr>
              <a:t> </a:t>
            </a:r>
            <a:r>
              <a:rPr lang="en-US" sz="1400" dirty="0" err="1">
                <a:solidFill>
                  <a:srgbClr val="000000"/>
                </a:solidFill>
                <a:highlight>
                  <a:srgbClr val="FFFFFF"/>
                </a:highlight>
              </a:rPr>
              <a:t>titleResource</a:t>
            </a:r>
            <a:r>
              <a:rPr lang="en-US" sz="1400" dirty="0">
                <a:solidFill>
                  <a:srgbClr val="000000"/>
                </a:solidFill>
                <a:highlight>
                  <a:srgbClr val="FFFFFF"/>
                </a:highlight>
              </a:rPr>
              <a:t>, </a:t>
            </a:r>
            <a:r>
              <a:rPr lang="en-US" sz="1400" dirty="0">
                <a:solidFill>
                  <a:srgbClr val="0000FF"/>
                </a:solidFill>
                <a:highlight>
                  <a:srgbClr val="FFFFFF"/>
                </a:highlight>
              </a:rPr>
              <a:t>string</a:t>
            </a:r>
            <a:r>
              <a:rPr lang="en-US" sz="1400" dirty="0">
                <a:solidFill>
                  <a:srgbClr val="000000"/>
                </a:solidFill>
                <a:highlight>
                  <a:srgbClr val="FFFFFF"/>
                </a:highlight>
              </a:rPr>
              <a:t> </a:t>
            </a:r>
            <a:r>
              <a:rPr lang="en-US" sz="1400" dirty="0" err="1">
                <a:solidFill>
                  <a:srgbClr val="000000"/>
                </a:solidFill>
                <a:highlight>
                  <a:srgbClr val="FFFFFF"/>
                </a:highlight>
              </a:rPr>
              <a:t>descriptionResource</a:t>
            </a:r>
            <a:r>
              <a:rPr lang="en-US" sz="1400" dirty="0">
                <a:solidFill>
                  <a:srgbClr val="000000"/>
                </a:solidFill>
                <a:highlight>
                  <a:srgbClr val="FFFFFF"/>
                </a:highlight>
              </a:rPr>
              <a:t>)</a:t>
            </a:r>
          </a:p>
          <a:p>
            <a:r>
              <a:rPr lang="nl-BE" sz="1400" dirty="0" smtClean="0">
                <a:solidFill>
                  <a:srgbClr val="000000"/>
                </a:solidFill>
                <a:highlight>
                  <a:srgbClr val="FFFFFF"/>
                </a:highlight>
              </a:rPr>
              <a:t>{</a:t>
            </a:r>
            <a:endParaRPr lang="nl-BE" sz="1400" dirty="0">
              <a:solidFill>
                <a:srgbClr val="000000"/>
              </a:solidFill>
              <a:highlight>
                <a:srgbClr val="FFFFFF"/>
              </a:highlight>
            </a:endParaRPr>
          </a:p>
          <a:p>
            <a:r>
              <a:rPr lang="nl-BE" sz="1400" dirty="0" smtClean="0">
                <a:solidFill>
                  <a:srgbClr val="0000FF"/>
                </a:solidFill>
                <a:highlight>
                  <a:srgbClr val="FFFFFF"/>
                </a:highlight>
              </a:rPr>
              <a:t>  </a:t>
            </a:r>
            <a:r>
              <a:rPr lang="nl-BE" sz="1400" dirty="0" err="1" smtClean="0">
                <a:solidFill>
                  <a:srgbClr val="0000FF"/>
                </a:solidFill>
                <a:highlight>
                  <a:srgbClr val="FFFFFF"/>
                </a:highlight>
              </a:rPr>
              <a:t>if</a:t>
            </a:r>
            <a:r>
              <a:rPr lang="nl-BE" sz="1400" dirty="0" smtClean="0">
                <a:solidFill>
                  <a:srgbClr val="000000"/>
                </a:solidFill>
                <a:highlight>
                  <a:srgbClr val="FFFFFF"/>
                </a:highlight>
              </a:rPr>
              <a:t> </a:t>
            </a:r>
            <a:r>
              <a:rPr lang="nl-BE" sz="1400" dirty="0">
                <a:solidFill>
                  <a:srgbClr val="000000"/>
                </a:solidFill>
                <a:highlight>
                  <a:srgbClr val="FFFFFF"/>
                </a:highlight>
              </a:rPr>
              <a:t>(</a:t>
            </a:r>
            <a:r>
              <a:rPr lang="nl-BE" sz="1400" dirty="0" err="1">
                <a:solidFill>
                  <a:srgbClr val="0000FF"/>
                </a:solidFill>
                <a:highlight>
                  <a:srgbClr val="FFFFFF"/>
                </a:highlight>
              </a:rPr>
              <a:t>string</a:t>
            </a:r>
            <a:r>
              <a:rPr lang="nl-BE" sz="1400" dirty="0" err="1">
                <a:solidFill>
                  <a:srgbClr val="000000"/>
                </a:solidFill>
                <a:highlight>
                  <a:srgbClr val="FFFFFF"/>
                </a:highlight>
              </a:rPr>
              <a:t>.IsNullOrEmpty</a:t>
            </a:r>
            <a:r>
              <a:rPr lang="nl-BE" sz="1400" dirty="0">
                <a:solidFill>
                  <a:srgbClr val="000000"/>
                </a:solidFill>
                <a:highlight>
                  <a:srgbClr val="FFFFFF"/>
                </a:highlight>
              </a:rPr>
              <a:t>(</a:t>
            </a:r>
            <a:r>
              <a:rPr lang="nl-BE" sz="1400" dirty="0" err="1">
                <a:solidFill>
                  <a:srgbClr val="000000"/>
                </a:solidFill>
                <a:highlight>
                  <a:srgbClr val="FFFFFF"/>
                </a:highlight>
              </a:rPr>
              <a:t>cultureName</a:t>
            </a:r>
            <a:r>
              <a:rPr lang="nl-BE" sz="1400" dirty="0">
                <a:solidFill>
                  <a:srgbClr val="000000"/>
                </a:solidFill>
                <a:highlight>
                  <a:srgbClr val="FFFFFF"/>
                </a:highlight>
              </a:rPr>
              <a:t>))</a:t>
            </a:r>
          </a:p>
          <a:p>
            <a:r>
              <a:rPr lang="nl-BE" sz="1400" dirty="0" smtClean="0">
                <a:solidFill>
                  <a:srgbClr val="0000FF"/>
                </a:solidFill>
                <a:highlight>
                  <a:srgbClr val="FFFFFF"/>
                </a:highlight>
              </a:rPr>
              <a:t>    </a:t>
            </a:r>
            <a:r>
              <a:rPr lang="nl-BE" sz="1400" dirty="0" err="1" smtClean="0">
                <a:solidFill>
                  <a:srgbClr val="0000FF"/>
                </a:solidFill>
                <a:highlight>
                  <a:srgbClr val="FFFFFF"/>
                </a:highlight>
              </a:rPr>
              <a:t>throw</a:t>
            </a:r>
            <a:r>
              <a:rPr lang="nl-BE" sz="1400" dirty="0" smtClean="0">
                <a:solidFill>
                  <a:srgbClr val="000000"/>
                </a:solidFill>
                <a:highlight>
                  <a:srgbClr val="FFFFFF"/>
                </a:highlight>
              </a:rPr>
              <a:t> </a:t>
            </a:r>
            <a:r>
              <a:rPr lang="nl-BE" sz="1400" dirty="0">
                <a:solidFill>
                  <a:srgbClr val="0000FF"/>
                </a:solidFill>
                <a:highlight>
                  <a:srgbClr val="FFFFFF"/>
                </a:highlight>
              </a:rPr>
              <a:t>new</a:t>
            </a:r>
            <a:r>
              <a:rPr lang="nl-BE" sz="1400" dirty="0">
                <a:solidFill>
                  <a:srgbClr val="000000"/>
                </a:solidFill>
                <a:highlight>
                  <a:srgbClr val="FFFFFF"/>
                </a:highlight>
              </a:rPr>
              <a:t> </a:t>
            </a:r>
            <a:r>
              <a:rPr lang="nl-BE" sz="1400" dirty="0" err="1">
                <a:solidFill>
                  <a:srgbClr val="2B91AF"/>
                </a:solidFill>
                <a:highlight>
                  <a:srgbClr val="FFFFFF"/>
                </a:highlight>
              </a:rPr>
              <a:t>ArgumentNullException</a:t>
            </a:r>
            <a:r>
              <a:rPr lang="nl-BE" sz="1400" dirty="0">
                <a:solidFill>
                  <a:srgbClr val="000000"/>
                </a:solidFill>
                <a:highlight>
                  <a:srgbClr val="FFFFFF"/>
                </a:highlight>
              </a:rPr>
              <a:t>(</a:t>
            </a:r>
            <a:r>
              <a:rPr lang="nl-BE" sz="1400" dirty="0">
                <a:solidFill>
                  <a:srgbClr val="A31515"/>
                </a:solidFill>
                <a:highlight>
                  <a:srgbClr val="FFFFFF"/>
                </a:highlight>
              </a:rPr>
              <a:t>"</a:t>
            </a:r>
            <a:r>
              <a:rPr lang="nl-BE" sz="1400" dirty="0" err="1">
                <a:solidFill>
                  <a:srgbClr val="A31515"/>
                </a:solidFill>
                <a:highlight>
                  <a:srgbClr val="FFFFFF"/>
                </a:highlight>
              </a:rPr>
              <a:t>cultureName</a:t>
            </a:r>
            <a:r>
              <a:rPr lang="nl-BE" sz="1400" dirty="0">
                <a:solidFill>
                  <a:srgbClr val="A31515"/>
                </a:solidFill>
                <a:highlight>
                  <a:srgbClr val="FFFFFF"/>
                </a:highlight>
              </a:rPr>
              <a:t>"</a:t>
            </a:r>
            <a:r>
              <a:rPr lang="nl-BE" sz="1400" dirty="0">
                <a:solidFill>
                  <a:srgbClr val="000000"/>
                </a:solidFill>
                <a:highlight>
                  <a:srgbClr val="FFFFFF"/>
                </a:highlight>
              </a:rPr>
              <a:t>);</a:t>
            </a:r>
          </a:p>
          <a:p>
            <a:endParaRPr lang="nl-BE" sz="1400" dirty="0">
              <a:solidFill>
                <a:srgbClr val="000000"/>
              </a:solidFill>
              <a:highlight>
                <a:srgbClr val="FFFFFF"/>
              </a:highlight>
            </a:endParaRPr>
          </a:p>
          <a:p>
            <a:r>
              <a:rPr lang="nl-BE" sz="1400" dirty="0" smtClean="0">
                <a:solidFill>
                  <a:srgbClr val="0000FF"/>
                </a:solidFill>
                <a:highlight>
                  <a:srgbClr val="FFFFFF"/>
                </a:highlight>
              </a:rPr>
              <a:t>  </a:t>
            </a:r>
            <a:r>
              <a:rPr lang="nl-BE" sz="1400" dirty="0" err="1" smtClean="0">
                <a:solidFill>
                  <a:srgbClr val="0000FF"/>
                </a:solidFill>
                <a:highlight>
                  <a:srgbClr val="FFFFFF"/>
                </a:highlight>
              </a:rPr>
              <a:t>if</a:t>
            </a:r>
            <a:r>
              <a:rPr lang="nl-BE" sz="1400" dirty="0" smtClean="0">
                <a:solidFill>
                  <a:srgbClr val="000000"/>
                </a:solidFill>
                <a:highlight>
                  <a:srgbClr val="FFFFFF"/>
                </a:highlight>
              </a:rPr>
              <a:t> </a:t>
            </a:r>
            <a:r>
              <a:rPr lang="nl-BE" sz="1400" dirty="0">
                <a:solidFill>
                  <a:srgbClr val="000000"/>
                </a:solidFill>
                <a:highlight>
                  <a:srgbClr val="FFFFFF"/>
                </a:highlight>
              </a:rPr>
              <a:t>(</a:t>
            </a:r>
            <a:r>
              <a:rPr lang="nl-BE" sz="1400" dirty="0" err="1">
                <a:solidFill>
                  <a:srgbClr val="0000FF"/>
                </a:solidFill>
                <a:highlight>
                  <a:srgbClr val="FFFFFF"/>
                </a:highlight>
              </a:rPr>
              <a:t>string</a:t>
            </a:r>
            <a:r>
              <a:rPr lang="nl-BE" sz="1400" dirty="0" err="1">
                <a:solidFill>
                  <a:srgbClr val="000000"/>
                </a:solidFill>
                <a:highlight>
                  <a:srgbClr val="FFFFFF"/>
                </a:highlight>
              </a:rPr>
              <a:t>.IsNullOrEmpty</a:t>
            </a:r>
            <a:r>
              <a:rPr lang="nl-BE" sz="1400" dirty="0">
                <a:solidFill>
                  <a:srgbClr val="000000"/>
                </a:solidFill>
                <a:highlight>
                  <a:srgbClr val="FFFFFF"/>
                </a:highlight>
              </a:rPr>
              <a:t>(</a:t>
            </a:r>
            <a:r>
              <a:rPr lang="nl-BE" sz="1400" dirty="0" err="1">
                <a:solidFill>
                  <a:srgbClr val="000000"/>
                </a:solidFill>
                <a:highlight>
                  <a:srgbClr val="FFFFFF"/>
                </a:highlight>
              </a:rPr>
              <a:t>titleResource</a:t>
            </a:r>
            <a:r>
              <a:rPr lang="nl-BE" sz="1400" dirty="0">
                <a:solidFill>
                  <a:srgbClr val="000000"/>
                </a:solidFill>
                <a:highlight>
                  <a:srgbClr val="FFFFFF"/>
                </a:highlight>
              </a:rPr>
              <a:t>))</a:t>
            </a:r>
          </a:p>
          <a:p>
            <a:r>
              <a:rPr lang="nl-BE" sz="1400" dirty="0" smtClean="0">
                <a:solidFill>
                  <a:srgbClr val="0000FF"/>
                </a:solidFill>
                <a:highlight>
                  <a:srgbClr val="FFFFFF"/>
                </a:highlight>
              </a:rPr>
              <a:t>    </a:t>
            </a:r>
            <a:r>
              <a:rPr lang="nl-BE" sz="1400" dirty="0" err="1" smtClean="0">
                <a:solidFill>
                  <a:srgbClr val="0000FF"/>
                </a:solidFill>
                <a:highlight>
                  <a:srgbClr val="FFFFFF"/>
                </a:highlight>
              </a:rPr>
              <a:t>throw</a:t>
            </a:r>
            <a:r>
              <a:rPr lang="nl-BE" sz="1400" dirty="0" smtClean="0">
                <a:solidFill>
                  <a:srgbClr val="000000"/>
                </a:solidFill>
                <a:highlight>
                  <a:srgbClr val="FFFFFF"/>
                </a:highlight>
              </a:rPr>
              <a:t> </a:t>
            </a:r>
            <a:r>
              <a:rPr lang="nl-BE" sz="1400" dirty="0">
                <a:solidFill>
                  <a:srgbClr val="0000FF"/>
                </a:solidFill>
                <a:highlight>
                  <a:srgbClr val="FFFFFF"/>
                </a:highlight>
              </a:rPr>
              <a:t>new</a:t>
            </a:r>
            <a:r>
              <a:rPr lang="nl-BE" sz="1400" dirty="0">
                <a:solidFill>
                  <a:srgbClr val="000000"/>
                </a:solidFill>
                <a:highlight>
                  <a:srgbClr val="FFFFFF"/>
                </a:highlight>
              </a:rPr>
              <a:t> </a:t>
            </a:r>
            <a:r>
              <a:rPr lang="nl-BE" sz="1400" dirty="0" err="1">
                <a:solidFill>
                  <a:srgbClr val="2B91AF"/>
                </a:solidFill>
                <a:highlight>
                  <a:srgbClr val="FFFFFF"/>
                </a:highlight>
              </a:rPr>
              <a:t>ArgumentNullException</a:t>
            </a:r>
            <a:r>
              <a:rPr lang="nl-BE" sz="1400" dirty="0">
                <a:solidFill>
                  <a:srgbClr val="000000"/>
                </a:solidFill>
                <a:highlight>
                  <a:srgbClr val="FFFFFF"/>
                </a:highlight>
              </a:rPr>
              <a:t>(</a:t>
            </a:r>
            <a:r>
              <a:rPr lang="nl-BE" sz="1400" dirty="0">
                <a:solidFill>
                  <a:srgbClr val="A31515"/>
                </a:solidFill>
                <a:highlight>
                  <a:srgbClr val="FFFFFF"/>
                </a:highlight>
              </a:rPr>
              <a:t>"</a:t>
            </a:r>
            <a:r>
              <a:rPr lang="nl-BE" sz="1400" dirty="0" err="1">
                <a:solidFill>
                  <a:srgbClr val="A31515"/>
                </a:solidFill>
                <a:highlight>
                  <a:srgbClr val="FFFFFF"/>
                </a:highlight>
              </a:rPr>
              <a:t>titleResource</a:t>
            </a:r>
            <a:r>
              <a:rPr lang="nl-BE" sz="1400" dirty="0">
                <a:solidFill>
                  <a:srgbClr val="A31515"/>
                </a:solidFill>
                <a:highlight>
                  <a:srgbClr val="FFFFFF"/>
                </a:highlight>
              </a:rPr>
              <a:t>"</a:t>
            </a:r>
            <a:r>
              <a:rPr lang="nl-BE" sz="1400" dirty="0">
                <a:solidFill>
                  <a:srgbClr val="000000"/>
                </a:solidFill>
                <a:highlight>
                  <a:srgbClr val="FFFFFF"/>
                </a:highlight>
              </a:rPr>
              <a:t>);</a:t>
            </a:r>
          </a:p>
          <a:p>
            <a:endParaRPr lang="nl-BE" sz="1400" dirty="0">
              <a:solidFill>
                <a:srgbClr val="000000"/>
              </a:solidFill>
              <a:highlight>
                <a:srgbClr val="FFFFFF"/>
              </a:highlight>
            </a:endParaRPr>
          </a:p>
          <a:p>
            <a:r>
              <a:rPr lang="nl-BE" sz="1400" dirty="0" smtClean="0">
                <a:solidFill>
                  <a:srgbClr val="0000FF"/>
                </a:solidFill>
                <a:highlight>
                  <a:srgbClr val="FFFFFF"/>
                </a:highlight>
              </a:rPr>
              <a:t>  </a:t>
            </a:r>
            <a:r>
              <a:rPr lang="nl-BE" sz="1400" dirty="0" err="1" smtClean="0">
                <a:solidFill>
                  <a:srgbClr val="0000FF"/>
                </a:solidFill>
                <a:highlight>
                  <a:srgbClr val="FFFFFF"/>
                </a:highlight>
              </a:rPr>
              <a:t>if</a:t>
            </a:r>
            <a:r>
              <a:rPr lang="nl-BE" sz="1400" dirty="0" smtClean="0">
                <a:solidFill>
                  <a:srgbClr val="000000"/>
                </a:solidFill>
                <a:highlight>
                  <a:srgbClr val="FFFFFF"/>
                </a:highlight>
              </a:rPr>
              <a:t> </a:t>
            </a:r>
            <a:r>
              <a:rPr lang="nl-BE" sz="1400" dirty="0">
                <a:solidFill>
                  <a:srgbClr val="000000"/>
                </a:solidFill>
                <a:highlight>
                  <a:srgbClr val="FFFFFF"/>
                </a:highlight>
              </a:rPr>
              <a:t>(</a:t>
            </a:r>
            <a:r>
              <a:rPr lang="nl-BE" sz="1400" dirty="0" err="1">
                <a:solidFill>
                  <a:srgbClr val="000000"/>
                </a:solidFill>
                <a:highlight>
                  <a:srgbClr val="FFFFFF"/>
                </a:highlight>
              </a:rPr>
              <a:t>field.IsObjectPropertyInstantiated</a:t>
            </a:r>
            <a:r>
              <a:rPr lang="nl-BE" sz="1400" dirty="0">
                <a:solidFill>
                  <a:srgbClr val="000000"/>
                </a:solidFill>
                <a:highlight>
                  <a:srgbClr val="FFFFFF"/>
                </a:highlight>
              </a:rPr>
              <a:t>(</a:t>
            </a:r>
            <a:r>
              <a:rPr lang="nl-BE" sz="1400" dirty="0">
                <a:solidFill>
                  <a:srgbClr val="A31515"/>
                </a:solidFill>
                <a:highlight>
                  <a:srgbClr val="FFFFFF"/>
                </a:highlight>
              </a:rPr>
              <a:t>"</a:t>
            </a:r>
            <a:r>
              <a:rPr lang="nl-BE" sz="1400" dirty="0" err="1">
                <a:solidFill>
                  <a:srgbClr val="A31515"/>
                </a:solidFill>
                <a:highlight>
                  <a:srgbClr val="FFFFFF"/>
                </a:highlight>
              </a:rPr>
              <a:t>TitleResource</a:t>
            </a:r>
            <a:r>
              <a:rPr lang="nl-BE" sz="1400" dirty="0">
                <a:solidFill>
                  <a:srgbClr val="A31515"/>
                </a:solidFill>
                <a:highlight>
                  <a:srgbClr val="FFFFFF"/>
                </a:highlight>
              </a:rPr>
              <a:t>"</a:t>
            </a:r>
            <a:r>
              <a:rPr lang="nl-BE" sz="1400" dirty="0">
                <a:solidFill>
                  <a:srgbClr val="000000"/>
                </a:solidFill>
                <a:highlight>
                  <a:srgbClr val="FFFFFF"/>
                </a:highlight>
              </a:rPr>
              <a:t>))</a:t>
            </a:r>
          </a:p>
          <a:p>
            <a:r>
              <a:rPr lang="nl-BE" sz="1400" dirty="0" smtClean="0">
                <a:solidFill>
                  <a:srgbClr val="000000"/>
                </a:solidFill>
                <a:highlight>
                  <a:srgbClr val="FFFFFF"/>
                </a:highlight>
              </a:rPr>
              <a:t>  {</a:t>
            </a:r>
            <a:endParaRPr lang="nl-BE" sz="1400" dirty="0">
              <a:solidFill>
                <a:srgbClr val="000000"/>
              </a:solidFill>
              <a:highlight>
                <a:srgbClr val="FFFFFF"/>
              </a:highlight>
            </a:endParaRP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field.Context.Load</a:t>
            </a:r>
            <a:r>
              <a:rPr lang="nl-BE" sz="1400" dirty="0" smtClean="0">
                <a:solidFill>
                  <a:srgbClr val="000000"/>
                </a:solidFill>
                <a:highlight>
                  <a:srgbClr val="FFFFFF"/>
                </a:highlight>
              </a:rPr>
              <a:t>(field</a:t>
            </a:r>
            <a:r>
              <a:rPr lang="nl-BE" sz="1400" dirty="0">
                <a:solidFill>
                  <a:srgbClr val="000000"/>
                </a:solidFill>
                <a:highlight>
                  <a:srgbClr val="FFFFFF"/>
                </a:highlight>
              </a:rPr>
              <a:t>);</a:t>
            </a: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field.Context.ExecuteQuery</a:t>
            </a:r>
            <a:r>
              <a:rPr lang="nl-BE" sz="1400" dirty="0">
                <a:solidFill>
                  <a:srgbClr val="000000"/>
                </a:solidFill>
                <a:highlight>
                  <a:srgbClr val="FFFFFF"/>
                </a:highlight>
              </a:rPr>
              <a:t>();</a:t>
            </a:r>
          </a:p>
          <a:p>
            <a:r>
              <a:rPr lang="nl-BE" sz="1400" dirty="0" smtClean="0">
                <a:solidFill>
                  <a:srgbClr val="000000"/>
                </a:solidFill>
                <a:highlight>
                  <a:srgbClr val="FFFFFF"/>
                </a:highlight>
              </a:rPr>
              <a:t>  }</a:t>
            </a:r>
            <a:endParaRPr lang="nl-BE" sz="1400" dirty="0">
              <a:solidFill>
                <a:srgbClr val="000000"/>
              </a:solidFill>
              <a:highlight>
                <a:srgbClr val="FFFFFF"/>
              </a:highlight>
            </a:endParaRPr>
          </a:p>
          <a:p>
            <a:r>
              <a:rPr lang="en-US" sz="1400" dirty="0" smtClean="0">
                <a:solidFill>
                  <a:srgbClr val="008000"/>
                </a:solidFill>
                <a:highlight>
                  <a:srgbClr val="FFFFFF"/>
                </a:highlight>
              </a:rPr>
              <a:t>  </a:t>
            </a:r>
          </a:p>
          <a:p>
            <a:r>
              <a:rPr lang="en-US" sz="1400" dirty="0">
                <a:solidFill>
                  <a:srgbClr val="008000"/>
                </a:solidFill>
                <a:highlight>
                  <a:srgbClr val="FFFFFF"/>
                </a:highlight>
              </a:rPr>
              <a:t> </a:t>
            </a:r>
            <a:r>
              <a:rPr lang="en-US" sz="1400" dirty="0" smtClean="0">
                <a:solidFill>
                  <a:srgbClr val="008000"/>
                </a:solidFill>
                <a:highlight>
                  <a:srgbClr val="FFFFFF"/>
                </a:highlight>
              </a:rPr>
              <a:t> // </a:t>
            </a:r>
            <a:r>
              <a:rPr lang="en-US" sz="1400" dirty="0">
                <a:solidFill>
                  <a:srgbClr val="008000"/>
                </a:solidFill>
                <a:highlight>
                  <a:srgbClr val="FFFFFF"/>
                </a:highlight>
              </a:rPr>
              <a:t>Set translations for the culture</a:t>
            </a:r>
            <a:endParaRPr lang="en-US" sz="1400" dirty="0">
              <a:solidFill>
                <a:srgbClr val="000000"/>
              </a:solidFill>
              <a:highlight>
                <a:srgbClr val="FFFFFF"/>
              </a:highlight>
            </a:endParaRP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field.</a:t>
            </a:r>
            <a:r>
              <a:rPr lang="nl-BE" sz="1400" b="1" dirty="0" err="1" smtClean="0">
                <a:solidFill>
                  <a:srgbClr val="000000"/>
                </a:solidFill>
                <a:highlight>
                  <a:srgbClr val="FFFFFF"/>
                </a:highlight>
              </a:rPr>
              <a:t>TitleResource.SetValueForUICulture</a:t>
            </a:r>
            <a:r>
              <a:rPr lang="nl-BE" sz="1400" dirty="0" smtClean="0">
                <a:solidFill>
                  <a:srgbClr val="000000"/>
                </a:solidFill>
                <a:highlight>
                  <a:srgbClr val="FFFFFF"/>
                </a:highlight>
              </a:rPr>
              <a:t>(</a:t>
            </a:r>
            <a:r>
              <a:rPr lang="nl-BE" sz="1400" dirty="0" err="1" smtClean="0">
                <a:solidFill>
                  <a:srgbClr val="000000"/>
                </a:solidFill>
                <a:highlight>
                  <a:srgbClr val="FFFFFF"/>
                </a:highlight>
              </a:rPr>
              <a:t>cultureName</a:t>
            </a:r>
            <a:r>
              <a:rPr lang="nl-BE" sz="1400" dirty="0">
                <a:solidFill>
                  <a:srgbClr val="000000"/>
                </a:solidFill>
                <a:highlight>
                  <a:srgbClr val="FFFFFF"/>
                </a:highlight>
              </a:rPr>
              <a:t>, </a:t>
            </a:r>
            <a:r>
              <a:rPr lang="nl-BE" sz="1400" dirty="0" err="1">
                <a:solidFill>
                  <a:srgbClr val="000000"/>
                </a:solidFill>
                <a:highlight>
                  <a:srgbClr val="FFFFFF"/>
                </a:highlight>
              </a:rPr>
              <a:t>titleResource</a:t>
            </a:r>
            <a:r>
              <a:rPr lang="nl-BE" sz="1400" dirty="0">
                <a:solidFill>
                  <a:srgbClr val="000000"/>
                </a:solidFill>
                <a:highlight>
                  <a:srgbClr val="FFFFFF"/>
                </a:highlight>
              </a:rPr>
              <a:t>);</a:t>
            </a: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field.</a:t>
            </a:r>
            <a:r>
              <a:rPr lang="nl-BE" sz="1400" b="1" dirty="0" err="1" smtClean="0">
                <a:solidFill>
                  <a:srgbClr val="000000"/>
                </a:solidFill>
                <a:highlight>
                  <a:srgbClr val="FFFFFF"/>
                </a:highlight>
              </a:rPr>
              <a:t>DescriptionResource.SetValueForUICulture</a:t>
            </a:r>
            <a:r>
              <a:rPr lang="nl-BE" sz="1400" dirty="0" smtClean="0">
                <a:solidFill>
                  <a:srgbClr val="000000"/>
                </a:solidFill>
                <a:highlight>
                  <a:srgbClr val="FFFFFF"/>
                </a:highlight>
              </a:rPr>
              <a:t>(</a:t>
            </a:r>
            <a:r>
              <a:rPr lang="nl-BE" sz="1400" dirty="0" err="1" smtClean="0">
                <a:solidFill>
                  <a:srgbClr val="000000"/>
                </a:solidFill>
                <a:highlight>
                  <a:srgbClr val="FFFFFF"/>
                </a:highlight>
              </a:rPr>
              <a:t>cultureName</a:t>
            </a:r>
            <a:r>
              <a:rPr lang="nl-BE" sz="1400" dirty="0">
                <a:solidFill>
                  <a:srgbClr val="000000"/>
                </a:solidFill>
                <a:highlight>
                  <a:srgbClr val="FFFFFF"/>
                </a:highlight>
              </a:rPr>
              <a:t>, </a:t>
            </a:r>
            <a:r>
              <a:rPr lang="nl-BE" sz="1400" dirty="0" err="1">
                <a:solidFill>
                  <a:srgbClr val="000000"/>
                </a:solidFill>
                <a:highlight>
                  <a:srgbClr val="FFFFFF"/>
                </a:highlight>
              </a:rPr>
              <a:t>descriptionResource</a:t>
            </a:r>
            <a:r>
              <a:rPr lang="nl-BE" sz="1400" dirty="0">
                <a:solidFill>
                  <a:srgbClr val="000000"/>
                </a:solidFill>
                <a:highlight>
                  <a:srgbClr val="FFFFFF"/>
                </a:highlight>
              </a:rPr>
              <a:t>);</a:t>
            </a: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field.UpdateAndPushChanges</a:t>
            </a:r>
            <a:r>
              <a:rPr lang="nl-BE" sz="1400" dirty="0" smtClean="0">
                <a:solidFill>
                  <a:srgbClr val="000000"/>
                </a:solidFill>
                <a:highlight>
                  <a:srgbClr val="FFFFFF"/>
                </a:highlight>
              </a:rPr>
              <a:t>(</a:t>
            </a:r>
            <a:r>
              <a:rPr lang="nl-BE" sz="1400" dirty="0" err="1" smtClean="0">
                <a:solidFill>
                  <a:srgbClr val="0000FF"/>
                </a:solidFill>
                <a:highlight>
                  <a:srgbClr val="FFFFFF"/>
                </a:highlight>
              </a:rPr>
              <a:t>true</a:t>
            </a:r>
            <a:r>
              <a:rPr lang="nl-BE" sz="1400" dirty="0">
                <a:solidFill>
                  <a:srgbClr val="000000"/>
                </a:solidFill>
                <a:highlight>
                  <a:srgbClr val="FFFFFF"/>
                </a:highlight>
              </a:rPr>
              <a:t>);</a:t>
            </a:r>
          </a:p>
          <a:p>
            <a:r>
              <a:rPr lang="nl-BE" sz="1400" dirty="0" smtClean="0">
                <a:solidFill>
                  <a:srgbClr val="000000"/>
                </a:solidFill>
                <a:highlight>
                  <a:srgbClr val="FFFFFF"/>
                </a:highlight>
              </a:rPr>
              <a:t>  </a:t>
            </a:r>
            <a:r>
              <a:rPr lang="nl-BE" sz="1400" dirty="0" err="1" smtClean="0">
                <a:solidFill>
                  <a:srgbClr val="000000"/>
                </a:solidFill>
                <a:highlight>
                  <a:srgbClr val="FFFFFF"/>
                </a:highlight>
              </a:rPr>
              <a:t>field.Context.ExecuteQuery</a:t>
            </a:r>
            <a:r>
              <a:rPr lang="nl-BE" sz="1400" dirty="0">
                <a:solidFill>
                  <a:srgbClr val="000000"/>
                </a:solidFill>
                <a:highlight>
                  <a:srgbClr val="FFFFFF"/>
                </a:highlight>
              </a:rPr>
              <a:t>();</a:t>
            </a:r>
          </a:p>
          <a:p>
            <a:r>
              <a:rPr lang="nl-BE" sz="1400" dirty="0" smtClean="0">
                <a:solidFill>
                  <a:srgbClr val="000000"/>
                </a:solidFill>
                <a:highlight>
                  <a:srgbClr val="FFFFFF"/>
                </a:highlight>
              </a:rPr>
              <a:t>}</a:t>
            </a:r>
            <a:endParaRPr lang="en-US" sz="1400" dirty="0" smtClean="0">
              <a:solidFill>
                <a:srgbClr val="000000"/>
              </a:solidFill>
              <a:highlight>
                <a:srgbClr val="FFFFFF"/>
              </a:highlight>
            </a:endParaRPr>
          </a:p>
        </p:txBody>
      </p:sp>
    </p:spTree>
    <p:extLst>
      <p:ext uri="{BB962C8B-B14F-4D97-AF65-F5344CB8AC3E}">
        <p14:creationId xmlns:p14="http://schemas.microsoft.com/office/powerpoint/2010/main" val="37333795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Translate </a:t>
            </a:r>
            <a:r>
              <a:rPr lang="en-US" sz="4800" dirty="0" smtClean="0"/>
              <a:t>other SharePoint site elements</a:t>
            </a:r>
            <a:endParaRPr lang="nl-BE" sz="4800" dirty="0"/>
          </a:p>
        </p:txBody>
      </p:sp>
      <p:pic>
        <p:nvPicPr>
          <p:cNvPr id="3" name="Picture 2"/>
          <p:cNvPicPr>
            <a:picLocks noChangeAspect="1"/>
          </p:cNvPicPr>
          <p:nvPr/>
        </p:nvPicPr>
        <p:blipFill>
          <a:blip r:embed="rId3"/>
          <a:stretch>
            <a:fillRect/>
          </a:stretch>
        </p:blipFill>
        <p:spPr>
          <a:xfrm>
            <a:off x="519112" y="1118680"/>
            <a:ext cx="5486542" cy="4625908"/>
          </a:xfrm>
          <a:prstGeom prst="rect">
            <a:avLst/>
          </a:prstGeom>
        </p:spPr>
      </p:pic>
      <p:pic>
        <p:nvPicPr>
          <p:cNvPr id="4" name="Picture 3"/>
          <p:cNvPicPr>
            <a:picLocks noChangeAspect="1"/>
          </p:cNvPicPr>
          <p:nvPr/>
        </p:nvPicPr>
        <p:blipFill>
          <a:blip r:embed="rId4"/>
          <a:stretch>
            <a:fillRect/>
          </a:stretch>
        </p:blipFill>
        <p:spPr>
          <a:xfrm>
            <a:off x="6455813" y="4480702"/>
            <a:ext cx="4727710" cy="967424"/>
          </a:xfrm>
          <a:prstGeom prst="rect">
            <a:avLst/>
          </a:prstGeom>
          <a:ln>
            <a:solidFill>
              <a:srgbClr val="EB3C00"/>
            </a:solidFill>
          </a:ln>
        </p:spPr>
      </p:pic>
      <p:pic>
        <p:nvPicPr>
          <p:cNvPr id="7" name="Picture 6"/>
          <p:cNvPicPr>
            <a:picLocks noChangeAspect="1"/>
          </p:cNvPicPr>
          <p:nvPr/>
        </p:nvPicPr>
        <p:blipFill>
          <a:blip r:embed="rId5"/>
          <a:stretch>
            <a:fillRect/>
          </a:stretch>
        </p:blipFill>
        <p:spPr>
          <a:xfrm>
            <a:off x="6465941" y="1040100"/>
            <a:ext cx="1501118" cy="3136056"/>
          </a:xfrm>
          <a:prstGeom prst="rect">
            <a:avLst/>
          </a:prstGeom>
          <a:ln>
            <a:solidFill>
              <a:srgbClr val="EB3C00"/>
            </a:solidFill>
          </a:ln>
        </p:spPr>
      </p:pic>
      <p:sp>
        <p:nvSpPr>
          <p:cNvPr id="10" name="Oval 9"/>
          <p:cNvSpPr/>
          <p:nvPr/>
        </p:nvSpPr>
        <p:spPr bwMode="auto">
          <a:xfrm>
            <a:off x="6397478" y="3599424"/>
            <a:ext cx="1413831" cy="384488"/>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7811309" y="4668205"/>
            <a:ext cx="2743201" cy="458271"/>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ight Arrow 11"/>
          <p:cNvSpPr/>
          <p:nvPr/>
        </p:nvSpPr>
        <p:spPr bwMode="auto">
          <a:xfrm>
            <a:off x="5428034" y="4480702"/>
            <a:ext cx="577620" cy="32476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ight Arrow 12"/>
          <p:cNvSpPr/>
          <p:nvPr/>
        </p:nvSpPr>
        <p:spPr bwMode="auto">
          <a:xfrm>
            <a:off x="5428034" y="2940489"/>
            <a:ext cx="577620" cy="32476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ounded Rectangle 13"/>
          <p:cNvSpPr/>
          <p:nvPr/>
        </p:nvSpPr>
        <p:spPr bwMode="auto">
          <a:xfrm>
            <a:off x="8203134" y="976497"/>
            <a:ext cx="2980389" cy="3182555"/>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Using JavaScript injection techniques you can “at runtime” selectively change HTML DOM elements. Applying translations in a possible use case of this technique.</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656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sz="4000" dirty="0" smtClean="0">
                <a:solidFill>
                  <a:schemeClr val="bg1"/>
                </a:solidFill>
              </a:rPr>
              <a:t>Loading JavaScript resource files</a:t>
            </a:r>
            <a:endParaRPr lang="en-US" sz="4000" dirty="0">
              <a:solidFill>
                <a:schemeClr val="bg1"/>
              </a:solidFill>
            </a:endParaRPr>
          </a:p>
        </p:txBody>
      </p:sp>
      <p:sp>
        <p:nvSpPr>
          <p:cNvPr id="4" name="Text Placeholder 3"/>
          <p:cNvSpPr>
            <a:spLocks noGrp="1"/>
          </p:cNvSpPr>
          <p:nvPr>
            <p:ph type="body" sz="quarter" idx="10"/>
          </p:nvPr>
        </p:nvSpPr>
        <p:spPr>
          <a:xfrm>
            <a:off x="515937" y="1094304"/>
            <a:ext cx="11152188" cy="4100265"/>
          </a:xfrm>
        </p:spPr>
        <p:txBody>
          <a:bodyPr/>
          <a:lstStyle/>
          <a:p>
            <a:pPr>
              <a:lnSpc>
                <a:spcPct val="115000"/>
              </a:lnSpc>
              <a:spcBef>
                <a:spcPts val="500"/>
              </a:spcBef>
            </a:pPr>
            <a:r>
              <a:rPr lang="en-US" sz="1400" dirty="0" err="1">
                <a:solidFill>
                  <a:srgbClr val="0000FF"/>
                </a:solidFill>
                <a:highlight>
                  <a:srgbClr val="FFFFFF"/>
                </a:highlight>
                <a:ea typeface="Times New Roman" panose="02020603050405020304" pitchFamily="18" charset="0"/>
                <a:cs typeface="Times New Roman" panose="02020603050405020304" pitchFamily="18" charset="0"/>
              </a:rPr>
              <a:t>var</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err="1">
                <a:solidFill>
                  <a:srgbClr val="0000FF"/>
                </a:solidFill>
                <a:highlight>
                  <a:srgbClr val="FFFFFF"/>
                </a:highlight>
                <a:ea typeface="Times New Roman" panose="02020603050405020304" pitchFamily="18" charset="0"/>
                <a:cs typeface="Times New Roman" panose="02020603050405020304" pitchFamily="18" charset="0"/>
              </a:rPr>
              <a:t>var</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scriptRevision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iterate the loaded scripts to find the scenario2 script.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We use the script URL to dynamically build the </a:t>
            </a:r>
            <a:r>
              <a:rPr lang="en-US" sz="1400" dirty="0" err="1">
                <a:solidFill>
                  <a:srgbClr val="008000"/>
                </a:solidFill>
                <a:highlight>
                  <a:srgbClr val="FFFFFF"/>
                </a:highlight>
                <a:ea typeface="Times New Roman" panose="02020603050405020304" pitchFamily="18" charset="0"/>
                <a:cs typeface="Times New Roman" panose="02020603050405020304" pitchFamily="18" charset="0"/>
              </a:rPr>
              <a:t>url</a:t>
            </a:r>
            <a:r>
              <a:rPr lang="en-US" sz="1400" dirty="0">
                <a:solidFill>
                  <a:srgbClr val="008000"/>
                </a:solidFill>
                <a:highlight>
                  <a:srgbClr val="FFFFFF"/>
                </a:highlight>
                <a:ea typeface="Times New Roman" panose="02020603050405020304" pitchFamily="18" charset="0"/>
                <a:cs typeface="Times New Roman" panose="02020603050405020304" pitchFamily="18" charset="0"/>
              </a:rPr>
              <a:t> for the resource file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to be loaded.</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'script'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).each(</a:t>
            </a:r>
            <a:r>
              <a:rPr lang="en-US" sz="1400" dirty="0">
                <a:solidFill>
                  <a:srgbClr val="0000FF"/>
                </a:solidFill>
                <a:highlight>
                  <a:srgbClr val="FFFFFF"/>
                </a:highlight>
                <a:ea typeface="Times New Roman" panose="02020603050405020304" pitchFamily="18" charset="0"/>
                <a:cs typeface="Times New Roman" panose="02020603050405020304" pitchFamily="18" charset="0"/>
              </a:rPr>
              <a:t>function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i</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el)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a:solidFill>
                  <a:srgbClr val="0000FF"/>
                </a:solidFill>
                <a:highlight>
                  <a:srgbClr val="FFFFFF"/>
                </a:highlight>
                <a:ea typeface="Times New Roman" panose="02020603050405020304" pitchFamily="18" charset="0"/>
                <a:cs typeface="Times New Roman" panose="02020603050405020304" pitchFamily="18" charset="0"/>
              </a:rPr>
              <a:t>if</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el.src.toLowerCase</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indexOf</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'scenario2.js'</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&gt; -1)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el.src</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scriptRevision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scriptUrl.substring</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scriptUrl.indexOf</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A31515"/>
                </a:solidFill>
                <a:highlight>
                  <a:srgbClr val="FFFFFF"/>
                </a:highlight>
                <a:ea typeface="Times New Roman" panose="02020603050405020304" pitchFamily="18" charset="0"/>
                <a:cs typeface="Times New Roman" panose="02020603050405020304" pitchFamily="18" charset="0"/>
              </a:rPr>
              <a:t>js</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+ 3);</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scriptUrl.substring</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(0,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scriptUrl.indexOf</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A31515"/>
                </a:solidFill>
                <a:highlight>
                  <a:srgbClr val="FFFFFF"/>
                </a:highlight>
                <a:ea typeface="Times New Roman" panose="02020603050405020304" pitchFamily="18" charset="0"/>
                <a:cs typeface="Times New Roman" panose="02020603050405020304" pitchFamily="18" charset="0"/>
              </a:rPr>
              <a:t>js</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err="1">
                <a:solidFill>
                  <a:srgbClr val="0000FF"/>
                </a:solidFill>
                <a:highlight>
                  <a:srgbClr val="FFFFFF"/>
                </a:highlight>
                <a:ea typeface="Times New Roman" panose="02020603050405020304" pitchFamily="18" charset="0"/>
                <a:cs typeface="Times New Roman" panose="02020603050405020304" pitchFamily="18" charset="0"/>
              </a:rPr>
              <a:t>var</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resourcesFile</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_</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spPageContextInfo.currentUICultureName.toLowerCase</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A31515"/>
                </a:solidFill>
                <a:highlight>
                  <a:srgbClr val="FFFFFF"/>
                </a:highlight>
                <a:ea typeface="Times New Roman" panose="02020603050405020304" pitchFamily="18" charset="0"/>
                <a:cs typeface="Times New Roman" panose="02020603050405020304" pitchFamily="18" charset="0"/>
              </a:rPr>
              <a:t>js</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scriptRevision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load the JS resource file based on the user's language</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loadScript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resourcesFile</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a:solidFill>
                  <a:srgbClr val="0000FF"/>
                </a:solidFill>
                <a:highlight>
                  <a:srgbClr val="FFFFFF"/>
                </a:highlight>
                <a:ea typeface="Times New Roman" panose="02020603050405020304" pitchFamily="18" charset="0"/>
                <a:cs typeface="Times New Roman" panose="02020603050405020304" pitchFamily="18" charset="0"/>
              </a:rPr>
              <a:t>function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your customizations go here</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43690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sz="4000" dirty="0" smtClean="0">
                <a:solidFill>
                  <a:schemeClr val="bg1"/>
                </a:solidFill>
              </a:rPr>
              <a:t>Applying the translations</a:t>
            </a:r>
            <a:endParaRPr lang="en-US" sz="4000" dirty="0">
              <a:solidFill>
                <a:schemeClr val="bg1"/>
              </a:solidFill>
            </a:endParaRPr>
          </a:p>
        </p:txBody>
      </p:sp>
      <p:sp>
        <p:nvSpPr>
          <p:cNvPr id="4" name="Text Placeholder 3"/>
          <p:cNvSpPr>
            <a:spLocks noGrp="1"/>
          </p:cNvSpPr>
          <p:nvPr>
            <p:ph type="body" sz="quarter" idx="10"/>
          </p:nvPr>
        </p:nvSpPr>
        <p:spPr>
          <a:xfrm>
            <a:off x="515937" y="1094304"/>
            <a:ext cx="11152188" cy="4100265"/>
          </a:xfrm>
        </p:spPr>
        <p:txBody>
          <a:bodyPr/>
          <a:lstStyle/>
          <a:p>
            <a:pPr>
              <a:lnSpc>
                <a:spcPct val="115000"/>
              </a:lnSpc>
              <a:spcBef>
                <a:spcPts val="500"/>
              </a:spcBef>
            </a:pPr>
            <a:r>
              <a:rPr lang="en-US" sz="1100" dirty="0">
                <a:solidFill>
                  <a:srgbClr val="008000"/>
                </a:solidFill>
                <a:highlight>
                  <a:srgbClr val="FFFFFF"/>
                </a:highlight>
                <a:ea typeface="Times New Roman" panose="02020603050405020304" pitchFamily="18" charset="0"/>
                <a:cs typeface="Times New Roman" panose="02020603050405020304" pitchFamily="18" charset="0"/>
              </a:rPr>
              <a:t>// Note that you can use the jQuery each function to iterate all elements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8000"/>
                </a:solidFill>
                <a:highlight>
                  <a:srgbClr val="FFFFFF"/>
                </a:highlight>
                <a:ea typeface="Times New Roman" panose="02020603050405020304" pitchFamily="18" charset="0"/>
                <a:cs typeface="Times New Roman" panose="02020603050405020304" pitchFamily="18" charset="0"/>
              </a:rPr>
              <a:t>// that match your jQuery selector.</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"span.ms-</a:t>
            </a:r>
            <a:r>
              <a:rPr lang="en-US" sz="1100" dirty="0" err="1">
                <a:solidFill>
                  <a:srgbClr val="A31515"/>
                </a:solidFill>
                <a:highlight>
                  <a:srgbClr val="FFFFFF"/>
                </a:highlight>
                <a:ea typeface="Times New Roman" panose="02020603050405020304" pitchFamily="18" charset="0"/>
                <a:cs typeface="Times New Roman" panose="02020603050405020304" pitchFamily="18" charset="0"/>
              </a:rPr>
              <a:t>navedit</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100" dirty="0" err="1">
                <a:solidFill>
                  <a:srgbClr val="A31515"/>
                </a:solidFill>
                <a:highlight>
                  <a:srgbClr val="FFFFFF"/>
                </a:highlight>
                <a:ea typeface="Times New Roman" panose="02020603050405020304" pitchFamily="18" charset="0"/>
                <a:cs typeface="Times New Roman" panose="02020603050405020304" pitchFamily="18" charset="0"/>
              </a:rPr>
              <a:t>flyoutArrow</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).each(</a:t>
            </a:r>
            <a:r>
              <a:rPr lang="en-US" sz="1100" dirty="0">
                <a:solidFill>
                  <a:srgbClr val="0000FF"/>
                </a:solidFill>
                <a:highlight>
                  <a:srgbClr val="FFFFFF"/>
                </a:highlight>
                <a:ea typeface="Times New Roman" panose="02020603050405020304" pitchFamily="18" charset="0"/>
                <a:cs typeface="Times New Roman" panose="02020603050405020304" pitchFamily="18" charset="0"/>
              </a:rPr>
              <a:t>function</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 ()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00FF"/>
                </a:solidFill>
                <a:highlight>
                  <a:srgbClr val="FFFFFF"/>
                </a:highlight>
                <a:ea typeface="Times New Roman" panose="02020603050405020304" pitchFamily="18" charset="0"/>
                <a:cs typeface="Times New Roman" panose="02020603050405020304" pitchFamily="18" charset="0"/>
              </a:rPr>
              <a:t>if</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err="1">
                <a:solidFill>
                  <a:srgbClr val="0000FF"/>
                </a:solidFill>
                <a:highlight>
                  <a:srgbClr val="FFFFFF"/>
                </a:highlight>
                <a:ea typeface="Times New Roman" panose="02020603050405020304" pitchFamily="18" charset="0"/>
                <a:cs typeface="Times New Roman" panose="02020603050405020304" pitchFamily="18" charset="0"/>
              </a:rPr>
              <a:t>this</a:t>
            </a:r>
            <a:r>
              <a:rPr lang="en-US" sz="1100" dirty="0" err="1">
                <a:solidFill>
                  <a:srgbClr val="000000"/>
                </a:solidFill>
                <a:highlight>
                  <a:srgbClr val="FFFFFF"/>
                </a:highlight>
                <a:ea typeface="Times New Roman" panose="02020603050405020304" pitchFamily="18" charset="0"/>
                <a:cs typeface="Times New Roman" panose="02020603050405020304" pitchFamily="18" charset="0"/>
              </a:rPr>
              <a:t>.innerText.toLowerCase</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100" dirty="0" err="1">
                <a:solidFill>
                  <a:srgbClr val="000000"/>
                </a:solidFill>
                <a:highlight>
                  <a:srgbClr val="FFFFFF"/>
                </a:highlight>
                <a:ea typeface="Times New Roman" panose="02020603050405020304" pitchFamily="18" charset="0"/>
                <a:cs typeface="Times New Roman" panose="02020603050405020304" pitchFamily="18" charset="0"/>
              </a:rPr>
              <a:t>indexOf</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'my </a:t>
            </a:r>
            <a:r>
              <a:rPr lang="en-US" sz="1100" dirty="0" err="1">
                <a:solidFill>
                  <a:srgbClr val="A31515"/>
                </a:solidFill>
                <a:highlight>
                  <a:srgbClr val="FFFFFF"/>
                </a:highlight>
                <a:ea typeface="Times New Roman" panose="02020603050405020304" pitchFamily="18" charset="0"/>
                <a:cs typeface="Times New Roman" panose="02020603050405020304" pitchFamily="18" charset="0"/>
              </a:rPr>
              <a:t>quicklaunch</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 entry'</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 &gt; -1)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8000"/>
                </a:solidFill>
                <a:highlight>
                  <a:srgbClr val="FFFFFF"/>
                </a:highlight>
                <a:ea typeface="Times New Roman" panose="02020603050405020304" pitchFamily="18" charset="0"/>
                <a:cs typeface="Times New Roman" panose="02020603050405020304" pitchFamily="18" charset="0"/>
              </a:rPr>
              <a:t>//update the label</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a:t>
            </a:r>
            <a:r>
              <a:rPr lang="en-US" sz="1100" dirty="0">
                <a:solidFill>
                  <a:srgbClr val="0000FF"/>
                </a:solidFill>
                <a:highlight>
                  <a:srgbClr val="FFFF00"/>
                </a:highlight>
                <a:ea typeface="Times New Roman" panose="02020603050405020304" pitchFamily="18" charset="0"/>
                <a:cs typeface="Times New Roman" panose="02020603050405020304" pitchFamily="18" charset="0"/>
              </a:rPr>
              <a:t>this</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).find(</a:t>
            </a:r>
            <a:r>
              <a:rPr lang="en-US" sz="1100" dirty="0">
                <a:solidFill>
                  <a:srgbClr val="A31515"/>
                </a:solidFill>
                <a:highlight>
                  <a:srgbClr val="FFFF00"/>
                </a:highlight>
                <a:ea typeface="Times New Roman" panose="02020603050405020304" pitchFamily="18" charset="0"/>
                <a:cs typeface="Times New Roman" panose="02020603050405020304" pitchFamily="18" charset="0"/>
              </a:rPr>
              <a:t>'.menu-item-text'</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).text(quickLauch_Scenario2);</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8000"/>
                </a:solidFill>
                <a:highlight>
                  <a:srgbClr val="FFFFFF"/>
                </a:highlight>
                <a:ea typeface="Times New Roman" panose="02020603050405020304" pitchFamily="18" charset="0"/>
                <a:cs typeface="Times New Roman" panose="02020603050405020304" pitchFamily="18" charset="0"/>
              </a:rPr>
              <a:t>//update the tooltip</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a:t>
            </a:r>
            <a:r>
              <a:rPr lang="en-US" sz="1100" dirty="0">
                <a:solidFill>
                  <a:srgbClr val="0000FF"/>
                </a:solidFill>
                <a:highlight>
                  <a:srgbClr val="FFFF00"/>
                </a:highlight>
                <a:ea typeface="Times New Roman" panose="02020603050405020304" pitchFamily="18" charset="0"/>
                <a:cs typeface="Times New Roman" panose="02020603050405020304" pitchFamily="18" charset="0"/>
              </a:rPr>
              <a:t>this</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).parent().</a:t>
            </a:r>
            <a:r>
              <a:rPr lang="en-US" sz="1100" dirty="0" err="1">
                <a:solidFill>
                  <a:srgbClr val="000000"/>
                </a:solidFill>
                <a:highlight>
                  <a:srgbClr val="FFFF00"/>
                </a:highlight>
                <a:ea typeface="Times New Roman" panose="02020603050405020304" pitchFamily="18" charset="0"/>
                <a:cs typeface="Times New Roman" panose="02020603050405020304" pitchFamily="18" charset="0"/>
              </a:rPr>
              <a:t>attr</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a:t>
            </a:r>
            <a:r>
              <a:rPr lang="en-US" sz="1100" dirty="0">
                <a:solidFill>
                  <a:srgbClr val="A31515"/>
                </a:solidFill>
                <a:highlight>
                  <a:srgbClr val="FFFF00"/>
                </a:highlight>
                <a:ea typeface="Times New Roman" panose="02020603050405020304" pitchFamily="18" charset="0"/>
                <a:cs typeface="Times New Roman" panose="02020603050405020304" pitchFamily="18" charset="0"/>
              </a:rPr>
              <a:t>"title"</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 quickLauch_Scenario2);</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8000"/>
                </a:solidFill>
                <a:highlight>
                  <a:srgbClr val="FFFFFF"/>
                </a:highlight>
                <a:ea typeface="Times New Roman" panose="02020603050405020304" pitchFamily="18" charset="0"/>
                <a:cs typeface="Times New Roman" panose="02020603050405020304" pitchFamily="18" charset="0"/>
              </a:rPr>
              <a:t>// Change the title of the "Hello SharePoint" page</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FF"/>
                </a:solidFill>
                <a:highlight>
                  <a:srgbClr val="FFFFFF"/>
                </a:highlight>
                <a:ea typeface="Times New Roman" panose="02020603050405020304" pitchFamily="18" charset="0"/>
                <a:cs typeface="Times New Roman" panose="02020603050405020304" pitchFamily="18" charset="0"/>
              </a:rPr>
              <a:t>if</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err="1">
                <a:solidFill>
                  <a:srgbClr val="000000"/>
                </a:solidFill>
                <a:highlight>
                  <a:srgbClr val="FFFFFF"/>
                </a:highlight>
                <a:ea typeface="Times New Roman" panose="02020603050405020304" pitchFamily="18" charset="0"/>
                <a:cs typeface="Times New Roman" panose="02020603050405020304" pitchFamily="18" charset="0"/>
              </a:rPr>
              <a:t>IsOnPage</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"Hello%20SharePoint.aspx"</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100" dirty="0" err="1">
                <a:solidFill>
                  <a:srgbClr val="A31515"/>
                </a:solidFill>
                <a:highlight>
                  <a:srgbClr val="FFFFFF"/>
                </a:highlight>
                <a:ea typeface="Times New Roman" panose="02020603050405020304" pitchFamily="18" charset="0"/>
                <a:cs typeface="Times New Roman" panose="02020603050405020304" pitchFamily="18" charset="0"/>
              </a:rPr>
              <a:t>DeltaPlaceHolderPageTitleInTitleArea</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).find(</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"A"</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).each(</a:t>
            </a:r>
            <a:r>
              <a:rPr lang="en-US" sz="1100" dirty="0">
                <a:solidFill>
                  <a:srgbClr val="0000FF"/>
                </a:solidFill>
                <a:highlight>
                  <a:srgbClr val="FFFFFF"/>
                </a:highlight>
                <a:ea typeface="Times New Roman" panose="02020603050405020304" pitchFamily="18" charset="0"/>
                <a:cs typeface="Times New Roman" panose="02020603050405020304" pitchFamily="18" charset="0"/>
              </a:rPr>
              <a:t>function</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 ()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00FF"/>
                </a:solidFill>
                <a:highlight>
                  <a:srgbClr val="FFFFFF"/>
                </a:highlight>
                <a:ea typeface="Times New Roman" panose="02020603050405020304" pitchFamily="18" charset="0"/>
                <a:cs typeface="Times New Roman" panose="02020603050405020304" pitchFamily="18" charset="0"/>
              </a:rPr>
              <a:t>if</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00FF"/>
                </a:solidFill>
                <a:highlight>
                  <a:srgbClr val="FFFFFF"/>
                </a:highlight>
                <a:ea typeface="Times New Roman" panose="02020603050405020304" pitchFamily="18" charset="0"/>
                <a:cs typeface="Times New Roman" panose="02020603050405020304" pitchFamily="18" charset="0"/>
              </a:rPr>
              <a:t>this</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).text().</a:t>
            </a:r>
            <a:r>
              <a:rPr lang="en-US" sz="1100" dirty="0" err="1">
                <a:solidFill>
                  <a:srgbClr val="000000"/>
                </a:solidFill>
                <a:highlight>
                  <a:srgbClr val="FFFFFF"/>
                </a:highlight>
                <a:ea typeface="Times New Roman" panose="02020603050405020304" pitchFamily="18" charset="0"/>
                <a:cs typeface="Times New Roman" panose="02020603050405020304" pitchFamily="18" charset="0"/>
              </a:rPr>
              <a:t>toLowerCase</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100" dirty="0" err="1">
                <a:solidFill>
                  <a:srgbClr val="000000"/>
                </a:solidFill>
                <a:highlight>
                  <a:srgbClr val="FFFFFF"/>
                </a:highlight>
                <a:ea typeface="Times New Roman" panose="02020603050405020304" pitchFamily="18" charset="0"/>
                <a:cs typeface="Times New Roman" panose="02020603050405020304" pitchFamily="18" charset="0"/>
              </a:rPr>
              <a:t>indexOf</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"hello </a:t>
            </a:r>
            <a:r>
              <a:rPr lang="en-US" sz="1100" dirty="0" err="1">
                <a:solidFill>
                  <a:srgbClr val="A31515"/>
                </a:solidFill>
                <a:highlight>
                  <a:srgbClr val="FFFFFF"/>
                </a:highlight>
                <a:ea typeface="Times New Roman" panose="02020603050405020304" pitchFamily="18" charset="0"/>
                <a:cs typeface="Times New Roman" panose="02020603050405020304" pitchFamily="18" charset="0"/>
              </a:rPr>
              <a:t>sharepoint</a:t>
            </a:r>
            <a:r>
              <a:rPr lang="en-US" sz="11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100" dirty="0">
                <a:solidFill>
                  <a:srgbClr val="000000"/>
                </a:solidFill>
                <a:highlight>
                  <a:srgbClr val="FFFFFF"/>
                </a:highlight>
                <a:ea typeface="Times New Roman" panose="02020603050405020304" pitchFamily="18" charset="0"/>
                <a:cs typeface="Times New Roman" panose="02020603050405020304" pitchFamily="18" charset="0"/>
              </a:rPr>
              <a:t>) &gt; -1)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8000"/>
                </a:solidFill>
                <a:highlight>
                  <a:srgbClr val="FFFFFF"/>
                </a:highlight>
                <a:ea typeface="Times New Roman" panose="02020603050405020304" pitchFamily="18" charset="0"/>
                <a:cs typeface="Times New Roman" panose="02020603050405020304" pitchFamily="18" charset="0"/>
              </a:rPr>
              <a:t>//update the label</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a:t>
            </a:r>
            <a:r>
              <a:rPr lang="en-US" sz="1100" dirty="0">
                <a:solidFill>
                  <a:srgbClr val="0000FF"/>
                </a:solidFill>
                <a:highlight>
                  <a:srgbClr val="FFFF00"/>
                </a:highlight>
                <a:ea typeface="Times New Roman" panose="02020603050405020304" pitchFamily="18" charset="0"/>
                <a:cs typeface="Times New Roman" panose="02020603050405020304" pitchFamily="18" charset="0"/>
              </a:rPr>
              <a:t>this</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).text(</a:t>
            </a:r>
            <a:r>
              <a:rPr lang="en-US" sz="1100" dirty="0" err="1">
                <a:solidFill>
                  <a:srgbClr val="000000"/>
                </a:solidFill>
                <a:highlight>
                  <a:srgbClr val="FFFF00"/>
                </a:highlight>
                <a:ea typeface="Times New Roman" panose="02020603050405020304" pitchFamily="18" charset="0"/>
                <a:cs typeface="Times New Roman" panose="02020603050405020304" pitchFamily="18" charset="0"/>
              </a:rPr>
              <a:t>pageTitle_HelloSharePoint</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8000"/>
                </a:solidFill>
                <a:highlight>
                  <a:srgbClr val="FFFFFF"/>
                </a:highlight>
                <a:ea typeface="Times New Roman" panose="02020603050405020304" pitchFamily="18" charset="0"/>
                <a:cs typeface="Times New Roman" panose="02020603050405020304" pitchFamily="18" charset="0"/>
              </a:rPr>
              <a:t>//update the tooltip</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a:t>
            </a:r>
            <a:r>
              <a:rPr lang="en-US" sz="1100" dirty="0">
                <a:solidFill>
                  <a:srgbClr val="0000FF"/>
                </a:solidFill>
                <a:highlight>
                  <a:srgbClr val="FFFF00"/>
                </a:highlight>
                <a:ea typeface="Times New Roman" panose="02020603050405020304" pitchFamily="18" charset="0"/>
                <a:cs typeface="Times New Roman" panose="02020603050405020304" pitchFamily="18" charset="0"/>
              </a:rPr>
              <a:t>this</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a:t>
            </a:r>
            <a:r>
              <a:rPr lang="en-US" sz="1100" dirty="0" err="1">
                <a:solidFill>
                  <a:srgbClr val="000000"/>
                </a:solidFill>
                <a:highlight>
                  <a:srgbClr val="FFFF00"/>
                </a:highlight>
                <a:ea typeface="Times New Roman" panose="02020603050405020304" pitchFamily="18" charset="0"/>
                <a:cs typeface="Times New Roman" panose="02020603050405020304" pitchFamily="18" charset="0"/>
              </a:rPr>
              <a:t>attr</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a:t>
            </a:r>
            <a:r>
              <a:rPr lang="en-US" sz="1100" dirty="0">
                <a:solidFill>
                  <a:srgbClr val="A31515"/>
                </a:solidFill>
                <a:highlight>
                  <a:srgbClr val="FFFF00"/>
                </a:highlight>
                <a:ea typeface="Times New Roman" panose="02020603050405020304" pitchFamily="18" charset="0"/>
                <a:cs typeface="Times New Roman" panose="02020603050405020304" pitchFamily="18" charset="0"/>
              </a:rPr>
              <a:t>"title"</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 </a:t>
            </a:r>
            <a:r>
              <a:rPr lang="en-US" sz="1100" dirty="0" err="1">
                <a:solidFill>
                  <a:srgbClr val="000000"/>
                </a:solidFill>
                <a:highlight>
                  <a:srgbClr val="FFFF00"/>
                </a:highlight>
                <a:ea typeface="Times New Roman" panose="02020603050405020304" pitchFamily="18" charset="0"/>
                <a:cs typeface="Times New Roman" panose="02020603050405020304" pitchFamily="18" charset="0"/>
              </a:rPr>
              <a:t>pageTitle_HelloSharePoint</a:t>
            </a:r>
            <a:r>
              <a:rPr lang="en-US" sz="1100" dirty="0">
                <a:solidFill>
                  <a:srgbClr val="000000"/>
                </a:solidFill>
                <a:highlight>
                  <a:srgbClr val="FFFF00"/>
                </a:highlight>
                <a:ea typeface="Times New Roman" panose="02020603050405020304" pitchFamily="18" charset="0"/>
                <a:cs typeface="Times New Roman" panose="02020603050405020304" pitchFamily="18" charset="0"/>
              </a:rPr>
              <a:t>);</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  });</a:t>
            </a:r>
            <a:endParaRPr lang="nl-BE" sz="1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1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ular Callout 1"/>
          <p:cNvSpPr/>
          <p:nvPr/>
        </p:nvSpPr>
        <p:spPr bwMode="auto">
          <a:xfrm>
            <a:off x="6575898" y="2811294"/>
            <a:ext cx="4163438" cy="1352144"/>
          </a:xfrm>
          <a:prstGeom prst="wedgeRectCallout">
            <a:avLst>
              <a:gd name="adj1" fmla="val -123528"/>
              <a:gd name="adj2" fmla="val 6969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smtClean="0">
                <a:gradFill>
                  <a:gsLst>
                    <a:gs pos="0">
                      <a:srgbClr val="FFFFFF"/>
                    </a:gs>
                    <a:gs pos="100000">
                      <a:srgbClr val="FFFFFF"/>
                    </a:gs>
                  </a:gsLst>
                  <a:lin ang="5400000" scaled="0"/>
                </a:gradFill>
                <a:ea typeface="Segoe UI" pitchFamily="34" charset="0"/>
                <a:cs typeface="Segoe UI" pitchFamily="34" charset="0"/>
              </a:rPr>
              <a:t>Note:</a:t>
            </a:r>
            <a:r>
              <a:rPr lang="en-US" dirty="0" smtClean="0">
                <a:gradFill>
                  <a:gsLst>
                    <a:gs pos="0">
                      <a:srgbClr val="FFFFFF"/>
                    </a:gs>
                    <a:gs pos="100000">
                      <a:srgbClr val="FFFFFF"/>
                    </a:gs>
                  </a:gsLst>
                  <a:lin ang="5400000" scaled="0"/>
                </a:gradFill>
                <a:ea typeface="Segoe UI" pitchFamily="34" charset="0"/>
                <a:cs typeface="Segoe UI" pitchFamily="34" charset="0"/>
              </a:rPr>
              <a:t> this technique relies on the HTLM DOM elements and thus your code might break if control names change. Only use this approach when you really need to.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23499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Globalization and MUI for SharePoint sites </a:t>
            </a:r>
          </a:p>
          <a:p>
            <a:r>
              <a:rPr lang="en-US" dirty="0"/>
              <a:t>Globalization and MUI for SharePoint apps</a:t>
            </a:r>
            <a:endParaRPr lang="en-US" dirty="0" smtClean="0"/>
          </a:p>
          <a:p>
            <a:r>
              <a:rPr lang="en-US" dirty="0" smtClean="0"/>
              <a:t>Globalization and MUI for SharePoint publishing sites</a:t>
            </a:r>
          </a:p>
          <a:p>
            <a:endParaRPr lang="en-US" dirty="0" smtClean="0"/>
          </a:p>
          <a:p>
            <a:pPr lvl="1"/>
            <a:endParaRPr lang="en-US" dirty="0"/>
          </a:p>
        </p:txBody>
      </p:sp>
    </p:spTree>
    <p:extLst>
      <p:ext uri="{BB962C8B-B14F-4D97-AF65-F5344CB8AC3E}">
        <p14:creationId xmlns:p14="http://schemas.microsoft.com/office/powerpoint/2010/main" val="402411970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translation tools (coming)</a:t>
            </a:r>
            <a:endParaRPr lang="nl-BE" dirty="0"/>
          </a:p>
        </p:txBody>
      </p:sp>
      <p:sp>
        <p:nvSpPr>
          <p:cNvPr id="3" name="Text Placeholder 2"/>
          <p:cNvSpPr>
            <a:spLocks noGrp="1"/>
          </p:cNvSpPr>
          <p:nvPr>
            <p:ph type="body" sz="quarter" idx="10"/>
          </p:nvPr>
        </p:nvSpPr>
        <p:spPr/>
        <p:txBody>
          <a:bodyPr/>
          <a:lstStyle/>
          <a:p>
            <a:r>
              <a:rPr lang="en-US" dirty="0" smtClean="0"/>
              <a:t>There are ISV’s that will sell tools that can help with MUI implementations in SharePoint</a:t>
            </a:r>
          </a:p>
        </p:txBody>
      </p:sp>
      <p:sp>
        <p:nvSpPr>
          <p:cNvPr id="4" name="TextBox 3"/>
          <p:cNvSpPr txBox="1"/>
          <p:nvPr/>
        </p:nvSpPr>
        <p:spPr>
          <a:xfrm>
            <a:off x="793213" y="5618602"/>
            <a:ext cx="10365402" cy="553998"/>
          </a:xfrm>
          <a:prstGeom prst="rect">
            <a:avLst/>
          </a:prstGeom>
          <a:noFill/>
        </p:spPr>
        <p:txBody>
          <a:bodyPr wrap="none" lIns="0" tIns="0" rIns="0" bIns="0" rtlCol="0">
            <a:spAutoFit/>
          </a:bodyPr>
          <a:lstStyle/>
          <a:p>
            <a:r>
              <a:rPr lang="nl-BE" sz="3600" dirty="0">
                <a:solidFill>
                  <a:srgbClr val="FF0000"/>
                </a:solidFill>
              </a:rPr>
              <a:t>http://www.icefire.ca/corp/products/pointfire+365</a:t>
            </a:r>
            <a:r>
              <a:rPr lang="nl-BE" sz="3600" dirty="0" smtClean="0">
                <a:solidFill>
                  <a:srgbClr val="FF0000"/>
                </a:solidFill>
              </a:rPr>
              <a:t>/</a:t>
            </a:r>
            <a:endParaRPr lang="nl-BE" sz="3600" dirty="0">
              <a:solidFill>
                <a:srgbClr val="FF0000"/>
              </a:solidFill>
            </a:endParaRPr>
          </a:p>
        </p:txBody>
      </p:sp>
      <p:pic>
        <p:nvPicPr>
          <p:cNvPr id="5" name="Picture 4"/>
          <p:cNvPicPr>
            <a:picLocks noChangeAspect="1"/>
          </p:cNvPicPr>
          <p:nvPr/>
        </p:nvPicPr>
        <p:blipFill>
          <a:blip r:embed="rId3"/>
          <a:stretch>
            <a:fillRect/>
          </a:stretch>
        </p:blipFill>
        <p:spPr>
          <a:xfrm>
            <a:off x="793213" y="2600662"/>
            <a:ext cx="9820275" cy="2724150"/>
          </a:xfrm>
          <a:prstGeom prst="rect">
            <a:avLst/>
          </a:prstGeom>
        </p:spPr>
      </p:pic>
    </p:spTree>
    <p:extLst>
      <p:ext uri="{BB962C8B-B14F-4D97-AF65-F5344CB8AC3E}">
        <p14:creationId xmlns:p14="http://schemas.microsoft.com/office/powerpoint/2010/main" val="7880509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470" y="3085820"/>
            <a:ext cx="11149013" cy="1218795"/>
          </a:xfrm>
        </p:spPr>
        <p:txBody>
          <a:bodyPr/>
          <a:lstStyle/>
          <a:p>
            <a:r>
              <a:rPr lang="en-US" dirty="0"/>
              <a:t>Globalization and MUI for </a:t>
            </a:r>
            <a:r>
              <a:rPr lang="en-US" dirty="0" smtClean="0"/>
              <a:t>SharePoint apps</a:t>
            </a:r>
            <a:endParaRPr lang="en-US" dirty="0"/>
          </a:p>
        </p:txBody>
      </p:sp>
    </p:spTree>
    <p:extLst>
      <p:ext uri="{BB962C8B-B14F-4D97-AF65-F5344CB8AC3E}">
        <p14:creationId xmlns:p14="http://schemas.microsoft.com/office/powerpoint/2010/main" val="41278105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tackle</a:t>
            </a:r>
            <a:endParaRPr lang="en-US" dirty="0"/>
          </a:p>
        </p:txBody>
      </p:sp>
      <p:sp>
        <p:nvSpPr>
          <p:cNvPr id="3" name="Text Placeholder 2"/>
          <p:cNvSpPr>
            <a:spLocks noGrp="1"/>
          </p:cNvSpPr>
          <p:nvPr>
            <p:ph type="body" sz="quarter" idx="10"/>
          </p:nvPr>
        </p:nvSpPr>
        <p:spPr/>
        <p:txBody>
          <a:bodyPr/>
          <a:lstStyle/>
          <a:p>
            <a:r>
              <a:rPr lang="en-US" sz="3600" dirty="0" smtClean="0"/>
              <a:t>How to translate your App UI</a:t>
            </a:r>
          </a:p>
          <a:p>
            <a:pPr lvl="1"/>
            <a:r>
              <a:rPr lang="en-US" sz="2000" dirty="0" smtClean="0"/>
              <a:t>Declarative translation of app web and host web elements</a:t>
            </a:r>
          </a:p>
          <a:p>
            <a:pPr lvl="1"/>
            <a:r>
              <a:rPr lang="en-US" sz="2000" dirty="0" smtClean="0"/>
              <a:t>Server side translations</a:t>
            </a:r>
          </a:p>
          <a:p>
            <a:pPr lvl="1"/>
            <a:r>
              <a:rPr lang="en-US" sz="2000" dirty="0" smtClean="0"/>
              <a:t>Client side translations</a:t>
            </a:r>
            <a:endParaRPr lang="en-US" sz="2000" dirty="0"/>
          </a:p>
        </p:txBody>
      </p:sp>
    </p:spTree>
    <p:extLst>
      <p:ext uri="{BB962C8B-B14F-4D97-AF65-F5344CB8AC3E}">
        <p14:creationId xmlns:p14="http://schemas.microsoft.com/office/powerpoint/2010/main" val="255468895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smtClean="0"/>
              <a:t>Translate App UI – Declarative – app web</a:t>
            </a:r>
            <a:endParaRPr lang="nl-BE" sz="4800" dirty="0"/>
          </a:p>
        </p:txBody>
      </p:sp>
      <p:sp>
        <p:nvSpPr>
          <p:cNvPr id="6" name="Rectangular Callout 5"/>
          <p:cNvSpPr/>
          <p:nvPr/>
        </p:nvSpPr>
        <p:spPr bwMode="auto">
          <a:xfrm>
            <a:off x="7504687" y="1139960"/>
            <a:ext cx="4163438" cy="854210"/>
          </a:xfrm>
          <a:prstGeom prst="wedgeRectCallout">
            <a:avLst>
              <a:gd name="adj1" fmla="val -89649"/>
              <a:gd name="adj2" fmla="val 3732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Add feature resource files. Each feature requires it’s own feature resource file</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215974" y="5181113"/>
            <a:ext cx="5847152" cy="927857"/>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See </a:t>
            </a:r>
            <a:r>
              <a:rPr lang="en-US" dirty="0">
                <a:gradFill>
                  <a:gsLst>
                    <a:gs pos="0">
                      <a:srgbClr val="FFFFFF"/>
                    </a:gs>
                    <a:gs pos="100000">
                      <a:srgbClr val="FFFFFF"/>
                    </a:gs>
                  </a:gsLst>
                  <a:lin ang="5400000" scaled="0"/>
                </a:gradFill>
                <a:ea typeface="Segoe UI" pitchFamily="34" charset="0"/>
                <a:cs typeface="Segoe UI" pitchFamily="34" charset="0"/>
              </a:rPr>
              <a:t>the “How to: Localize apps for SharePoint” to learn more: </a:t>
            </a:r>
            <a:r>
              <a:rPr lang="en-US" dirty="0">
                <a:gradFill>
                  <a:gsLst>
                    <a:gs pos="0">
                      <a:srgbClr val="FFFFFF"/>
                    </a:gs>
                    <a:gs pos="100000">
                      <a:srgbClr val="FFFFFF"/>
                    </a:gs>
                  </a:gsLst>
                  <a:lin ang="5400000" scaled="0"/>
                </a:gradFill>
                <a:ea typeface="Segoe UI" pitchFamily="34" charset="0"/>
                <a:cs typeface="Segoe UI" pitchFamily="34" charset="0"/>
                <a:hlinkClick r:id="rId3"/>
              </a:rPr>
              <a:t>http://msdn.microsoft.com/en-us/library/office/fp179919(v=office.15).</a:t>
            </a:r>
            <a:r>
              <a:rPr lang="en-US" dirty="0" smtClean="0">
                <a:gradFill>
                  <a:gsLst>
                    <a:gs pos="0">
                      <a:srgbClr val="FFFFFF"/>
                    </a:gs>
                    <a:gs pos="100000">
                      <a:srgbClr val="FFFFFF"/>
                    </a:gs>
                  </a:gsLst>
                  <a:lin ang="5400000" scaled="0"/>
                </a:gradFill>
                <a:ea typeface="Segoe UI" pitchFamily="34" charset="0"/>
                <a:cs typeface="Segoe UI" pitchFamily="34" charset="0"/>
                <a:hlinkClick r:id="rId3"/>
              </a:rPr>
              <a:t>aspx</a:t>
            </a:r>
            <a:r>
              <a:rPr lang="en-US" dirty="0" smtClean="0">
                <a:gradFill>
                  <a:gsLst>
                    <a:gs pos="0">
                      <a:srgbClr val="FFFFFF"/>
                    </a:gs>
                    <a:gs pos="100000">
                      <a:srgbClr val="FFFFFF"/>
                    </a:gs>
                  </a:gsLst>
                  <a:lin ang="5400000" scaled="0"/>
                </a:gradFill>
                <a:ea typeface="Segoe UI" pitchFamily="34" charset="0"/>
                <a:cs typeface="Segoe UI" pitchFamily="34" charset="0"/>
              </a:rPr>
              <a:t> </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4"/>
          <a:stretch>
            <a:fillRect/>
          </a:stretch>
        </p:blipFill>
        <p:spPr>
          <a:xfrm>
            <a:off x="158412" y="1349511"/>
            <a:ext cx="5743575" cy="1752600"/>
          </a:xfrm>
          <a:prstGeom prst="rect">
            <a:avLst/>
          </a:prstGeom>
        </p:spPr>
      </p:pic>
      <p:sp>
        <p:nvSpPr>
          <p:cNvPr id="8" name="Rectangular Callout 7"/>
          <p:cNvSpPr/>
          <p:nvPr/>
        </p:nvSpPr>
        <p:spPr bwMode="auto">
          <a:xfrm>
            <a:off x="6411947" y="3665909"/>
            <a:ext cx="4163438" cy="854210"/>
          </a:xfrm>
          <a:prstGeom prst="wedgeRectCallout">
            <a:avLst>
              <a:gd name="adj1" fmla="val -92686"/>
              <a:gd name="adj2" fmla="val 9539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Use the resources declaratively in the elements.xml and schema.xml files</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5"/>
          <a:stretch>
            <a:fillRect/>
          </a:stretch>
        </p:blipFill>
        <p:spPr>
          <a:xfrm>
            <a:off x="676004" y="3475125"/>
            <a:ext cx="4105275" cy="2895600"/>
          </a:xfrm>
          <a:prstGeom prst="rect">
            <a:avLst/>
          </a:prstGeom>
        </p:spPr>
      </p:pic>
    </p:spTree>
    <p:extLst>
      <p:ext uri="{BB962C8B-B14F-4D97-AF65-F5344CB8AC3E}">
        <p14:creationId xmlns:p14="http://schemas.microsoft.com/office/powerpoint/2010/main" val="415471210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13659" y="3871250"/>
            <a:ext cx="4715542" cy="2656009"/>
          </a:xfrm>
          <a:prstGeom prst="rect">
            <a:avLst/>
          </a:prstGeom>
        </p:spPr>
      </p:pic>
      <p:pic>
        <p:nvPicPr>
          <p:cNvPr id="5" name="Picture 4"/>
          <p:cNvPicPr>
            <a:picLocks noChangeAspect="1"/>
          </p:cNvPicPr>
          <p:nvPr/>
        </p:nvPicPr>
        <p:blipFill>
          <a:blip r:embed="rId4"/>
          <a:stretch>
            <a:fillRect/>
          </a:stretch>
        </p:blipFill>
        <p:spPr>
          <a:xfrm>
            <a:off x="313658" y="1139960"/>
            <a:ext cx="6301151" cy="2619833"/>
          </a:xfrm>
          <a:prstGeom prst="rect">
            <a:avLst/>
          </a:prstGeom>
        </p:spPr>
      </p:pic>
      <p:sp>
        <p:nvSpPr>
          <p:cNvPr id="4" name="Title 3"/>
          <p:cNvSpPr>
            <a:spLocks noGrp="1"/>
          </p:cNvSpPr>
          <p:nvPr>
            <p:ph type="title"/>
          </p:nvPr>
        </p:nvSpPr>
        <p:spPr/>
        <p:txBody>
          <a:bodyPr/>
          <a:lstStyle/>
          <a:p>
            <a:r>
              <a:rPr lang="en-US" sz="4800" dirty="0" smtClean="0"/>
              <a:t>Translate App UI – Declarative – host web</a:t>
            </a:r>
            <a:endParaRPr lang="nl-BE" sz="4800" dirty="0"/>
          </a:p>
        </p:txBody>
      </p:sp>
      <p:sp>
        <p:nvSpPr>
          <p:cNvPr id="6" name="Rectangular Callout 5"/>
          <p:cNvSpPr/>
          <p:nvPr/>
        </p:nvSpPr>
        <p:spPr bwMode="auto">
          <a:xfrm>
            <a:off x="7504687" y="1139960"/>
            <a:ext cx="4163438" cy="854210"/>
          </a:xfrm>
          <a:prstGeom prst="wedgeRectCallout">
            <a:avLst>
              <a:gd name="adj1" fmla="val -89649"/>
              <a:gd name="adj2" fmla="val 3732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Add app resource files by defining the supported locales in the app manifest</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215974" y="5181113"/>
            <a:ext cx="5847152" cy="927857"/>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See </a:t>
            </a:r>
            <a:r>
              <a:rPr lang="en-US" dirty="0">
                <a:gradFill>
                  <a:gsLst>
                    <a:gs pos="0">
                      <a:srgbClr val="FFFFFF"/>
                    </a:gs>
                    <a:gs pos="100000">
                      <a:srgbClr val="FFFFFF"/>
                    </a:gs>
                  </a:gsLst>
                  <a:lin ang="5400000" scaled="0"/>
                </a:gradFill>
                <a:ea typeface="Segoe UI" pitchFamily="34" charset="0"/>
                <a:cs typeface="Segoe UI" pitchFamily="34" charset="0"/>
              </a:rPr>
              <a:t>the “How to: Localize apps for SharePoint” to learn more: </a:t>
            </a:r>
            <a:r>
              <a:rPr lang="en-US" dirty="0">
                <a:gradFill>
                  <a:gsLst>
                    <a:gs pos="0">
                      <a:srgbClr val="FFFFFF"/>
                    </a:gs>
                    <a:gs pos="100000">
                      <a:srgbClr val="FFFFFF"/>
                    </a:gs>
                  </a:gsLst>
                  <a:lin ang="5400000" scaled="0"/>
                </a:gradFill>
                <a:ea typeface="Segoe UI" pitchFamily="34" charset="0"/>
                <a:cs typeface="Segoe UI" pitchFamily="34" charset="0"/>
                <a:hlinkClick r:id="rId5"/>
              </a:rPr>
              <a:t>http://msdn.microsoft.com/en-us/library/office/fp179919(v=office.15).</a:t>
            </a:r>
            <a:r>
              <a:rPr lang="en-US" dirty="0" smtClean="0">
                <a:gradFill>
                  <a:gsLst>
                    <a:gs pos="0">
                      <a:srgbClr val="FFFFFF"/>
                    </a:gs>
                    <a:gs pos="100000">
                      <a:srgbClr val="FFFFFF"/>
                    </a:gs>
                  </a:gsLst>
                  <a:lin ang="5400000" scaled="0"/>
                </a:gradFill>
                <a:ea typeface="Segoe UI" pitchFamily="34" charset="0"/>
                <a:cs typeface="Segoe UI" pitchFamily="34" charset="0"/>
                <a:hlinkClick r:id="rId5"/>
              </a:rPr>
              <a:t>aspx</a:t>
            </a:r>
            <a:r>
              <a:rPr lang="en-US" dirty="0" smtClean="0">
                <a:gradFill>
                  <a:gsLst>
                    <a:gs pos="0">
                      <a:srgbClr val="FFFFFF"/>
                    </a:gs>
                    <a:gs pos="100000">
                      <a:srgbClr val="FFFFFF"/>
                    </a:gs>
                  </a:gsLst>
                  <a:lin ang="5400000" scaled="0"/>
                </a:gradFill>
                <a:ea typeface="Segoe UI" pitchFamily="34" charset="0"/>
                <a:cs typeface="Segoe UI" pitchFamily="34" charset="0"/>
              </a:rPr>
              <a:t> </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ular Callout 7"/>
          <p:cNvSpPr/>
          <p:nvPr/>
        </p:nvSpPr>
        <p:spPr bwMode="auto">
          <a:xfrm>
            <a:off x="6499495" y="3386307"/>
            <a:ext cx="4969415" cy="1614791"/>
          </a:xfrm>
          <a:prstGeom prst="wedgeRectCallout">
            <a:avLst>
              <a:gd name="adj1" fmla="val -84269"/>
              <a:gd name="adj2" fmla="val 2853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Use the resources declaratively in the elements.xml. Applies to custom actions, app parts but also other xml files that reflect in the host web (such as app title in the AppManifest.xml</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098428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Translate App UI – Code - server side</a:t>
            </a:r>
            <a:endParaRPr lang="nl-BE" dirty="0"/>
          </a:p>
        </p:txBody>
      </p:sp>
      <p:pic>
        <p:nvPicPr>
          <p:cNvPr id="5" name="Picture 4"/>
          <p:cNvPicPr>
            <a:picLocks noChangeAspect="1"/>
          </p:cNvPicPr>
          <p:nvPr/>
        </p:nvPicPr>
        <p:blipFill>
          <a:blip r:embed="rId3"/>
          <a:stretch>
            <a:fillRect/>
          </a:stretch>
        </p:blipFill>
        <p:spPr>
          <a:xfrm>
            <a:off x="652800" y="1704165"/>
            <a:ext cx="3314796" cy="2147988"/>
          </a:xfrm>
          <a:prstGeom prst="rect">
            <a:avLst/>
          </a:prstGeom>
        </p:spPr>
      </p:pic>
      <p:sp>
        <p:nvSpPr>
          <p:cNvPr id="6" name="Rectangular Callout 5"/>
          <p:cNvSpPr/>
          <p:nvPr/>
        </p:nvSpPr>
        <p:spPr bwMode="auto">
          <a:xfrm>
            <a:off x="5136205" y="1704165"/>
            <a:ext cx="4163438" cy="1352144"/>
          </a:xfrm>
          <a:prstGeom prst="wedgeRectCallout">
            <a:avLst>
              <a:gd name="adj1" fmla="val -89649"/>
              <a:gd name="adj2" fmla="val 3732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Server side translation of the App UI in the Microsoft world is typically done using resource files.</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004665" y="4305623"/>
            <a:ext cx="9170466" cy="927857"/>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See the “Localizing ASP.NET web pages by using resources” </a:t>
            </a:r>
            <a:r>
              <a:rPr lang="en-US" dirty="0">
                <a:gradFill>
                  <a:gsLst>
                    <a:gs pos="0">
                      <a:srgbClr val="FFFFFF"/>
                    </a:gs>
                    <a:gs pos="100000">
                      <a:srgbClr val="FFFFFF"/>
                    </a:gs>
                  </a:gsLst>
                  <a:lin ang="5400000" scaled="0"/>
                </a:gradFill>
                <a:ea typeface="Segoe UI" pitchFamily="34" charset="0"/>
                <a:cs typeface="Segoe UI" pitchFamily="34" charset="0"/>
              </a:rPr>
              <a:t>to learn more: </a:t>
            </a:r>
            <a:r>
              <a:rPr lang="en-US" dirty="0">
                <a:gradFill>
                  <a:gsLst>
                    <a:gs pos="0">
                      <a:srgbClr val="FFFFFF"/>
                    </a:gs>
                    <a:gs pos="100000">
                      <a:srgbClr val="FFFFFF"/>
                    </a:gs>
                  </a:gsLst>
                  <a:lin ang="5400000" scaled="0"/>
                </a:gradFill>
                <a:ea typeface="Segoe UI" pitchFamily="34" charset="0"/>
                <a:cs typeface="Segoe UI" pitchFamily="34" charset="0"/>
                <a:hlinkClick r:id="rId4"/>
              </a:rPr>
              <a:t>http://msdn.microsoft.com/en-us/library/ms228208(v=vs.90).</a:t>
            </a:r>
            <a:r>
              <a:rPr lang="en-US" dirty="0" smtClean="0">
                <a:gradFill>
                  <a:gsLst>
                    <a:gs pos="0">
                      <a:srgbClr val="FFFFFF"/>
                    </a:gs>
                    <a:gs pos="100000">
                      <a:srgbClr val="FFFFFF"/>
                    </a:gs>
                  </a:gsLst>
                  <a:lin ang="5400000" scaled="0"/>
                </a:gradFill>
                <a:ea typeface="Segoe UI" pitchFamily="34" charset="0"/>
                <a:cs typeface="Segoe UI" pitchFamily="34" charset="0"/>
                <a:hlinkClick r:id="rId4"/>
              </a:rPr>
              <a:t>aspx</a:t>
            </a:r>
            <a:r>
              <a:rPr lang="en-US" dirty="0" smtClean="0">
                <a:gradFill>
                  <a:gsLst>
                    <a:gs pos="0">
                      <a:srgbClr val="FFFFFF"/>
                    </a:gs>
                    <a:gs pos="100000">
                      <a:srgbClr val="FFFFFF"/>
                    </a:gs>
                  </a:gsLst>
                  <a:lin ang="5400000" scaled="0"/>
                </a:gradFill>
                <a:ea typeface="Segoe UI" pitchFamily="34" charset="0"/>
                <a:cs typeface="Segoe UI" pitchFamily="34" charset="0"/>
              </a:rPr>
              <a:t> </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453788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sz="4000" dirty="0" smtClean="0">
                <a:solidFill>
                  <a:schemeClr val="bg1"/>
                </a:solidFill>
              </a:rPr>
              <a:t>Translate the App UI – Code - server side</a:t>
            </a:r>
            <a:endParaRPr lang="en-US" sz="4000" dirty="0">
              <a:solidFill>
                <a:schemeClr val="bg1"/>
              </a:solidFill>
            </a:endParaRPr>
          </a:p>
        </p:txBody>
      </p:sp>
      <p:sp>
        <p:nvSpPr>
          <p:cNvPr id="4" name="Text Placeholder 3"/>
          <p:cNvSpPr>
            <a:spLocks noGrp="1"/>
          </p:cNvSpPr>
          <p:nvPr>
            <p:ph type="body" sz="quarter" idx="10"/>
          </p:nvPr>
        </p:nvSpPr>
        <p:spPr>
          <a:xfrm>
            <a:off x="515937" y="1094304"/>
            <a:ext cx="11152188" cy="4100265"/>
          </a:xfrm>
        </p:spPr>
        <p:txBody>
          <a:bodyPr/>
          <a:lstStyle/>
          <a:p>
            <a:r>
              <a:rPr lang="nl-BE" sz="1100" dirty="0">
                <a:solidFill>
                  <a:srgbClr val="000000"/>
                </a:solidFill>
                <a:highlight>
                  <a:srgbClr val="FFFFFF"/>
                </a:highlight>
              </a:rPr>
              <a:t> </a:t>
            </a:r>
            <a:r>
              <a:rPr lang="nl-BE" sz="1100" dirty="0" err="1">
                <a:solidFill>
                  <a:srgbClr val="0000FF"/>
                </a:solidFill>
                <a:highlight>
                  <a:srgbClr val="FFFFFF"/>
                </a:highlight>
              </a:rPr>
              <a:t>protected</a:t>
            </a:r>
            <a:r>
              <a:rPr lang="nl-BE" sz="1100" dirty="0">
                <a:solidFill>
                  <a:srgbClr val="000000"/>
                </a:solidFill>
                <a:highlight>
                  <a:srgbClr val="FFFFFF"/>
                </a:highlight>
              </a:rPr>
              <a:t> </a:t>
            </a:r>
            <a:r>
              <a:rPr lang="nl-BE" sz="1100" dirty="0" err="1">
                <a:solidFill>
                  <a:srgbClr val="0000FF"/>
                </a:solidFill>
                <a:highlight>
                  <a:srgbClr val="FFFFFF"/>
                </a:highlight>
              </a:rPr>
              <a:t>override</a:t>
            </a:r>
            <a:r>
              <a:rPr lang="nl-BE" sz="1100" dirty="0">
                <a:solidFill>
                  <a:srgbClr val="000000"/>
                </a:solidFill>
                <a:highlight>
                  <a:srgbClr val="FFFFFF"/>
                </a:highlight>
              </a:rPr>
              <a:t> </a:t>
            </a:r>
            <a:r>
              <a:rPr lang="nl-BE" sz="1100" dirty="0" err="1">
                <a:solidFill>
                  <a:srgbClr val="0000FF"/>
                </a:solidFill>
                <a:highlight>
                  <a:srgbClr val="FFFFFF"/>
                </a:highlight>
              </a:rPr>
              <a:t>void</a:t>
            </a:r>
            <a:r>
              <a:rPr lang="nl-BE" sz="1100" dirty="0">
                <a:solidFill>
                  <a:srgbClr val="000000"/>
                </a:solidFill>
                <a:highlight>
                  <a:srgbClr val="FFFFFF"/>
                </a:highlight>
              </a:rPr>
              <a:t> </a:t>
            </a:r>
            <a:r>
              <a:rPr lang="nl-BE" sz="1100" dirty="0" err="1">
                <a:solidFill>
                  <a:srgbClr val="000000"/>
                </a:solidFill>
                <a:highlight>
                  <a:srgbClr val="FFFFFF"/>
                </a:highlight>
              </a:rPr>
              <a:t>InitializeCulture</a:t>
            </a:r>
            <a:r>
              <a:rPr lang="nl-BE" sz="1100" dirty="0">
                <a:solidFill>
                  <a:srgbClr val="000000"/>
                </a:solidFill>
                <a:highlight>
                  <a:srgbClr val="FFFFFF"/>
                </a:highlight>
              </a:rPr>
              <a:t>()</a:t>
            </a:r>
          </a:p>
          <a:p>
            <a:r>
              <a:rPr lang="nl-BE" sz="1100" dirty="0">
                <a:solidFill>
                  <a:srgbClr val="000000"/>
                </a:solidFill>
                <a:highlight>
                  <a:srgbClr val="FFFFFF"/>
                </a:highlight>
              </a:rPr>
              <a:t> </a:t>
            </a:r>
            <a:r>
              <a:rPr lang="nl-BE" sz="1100" dirty="0" smtClean="0">
                <a:solidFill>
                  <a:srgbClr val="000000"/>
                </a:solidFill>
                <a:highlight>
                  <a:srgbClr val="FFFFFF"/>
                </a:highlight>
              </a:rPr>
              <a:t>{</a:t>
            </a:r>
            <a:endParaRPr lang="nl-BE" sz="1100" dirty="0">
              <a:solidFill>
                <a:srgbClr val="000000"/>
              </a:solidFill>
              <a:highlight>
                <a:srgbClr val="FFFFFF"/>
              </a:highlight>
            </a:endParaRPr>
          </a:p>
          <a:p>
            <a:r>
              <a:rPr lang="nl-BE" sz="1100" dirty="0" smtClean="0">
                <a:solidFill>
                  <a:srgbClr val="0000FF"/>
                </a:solidFill>
                <a:highlight>
                  <a:srgbClr val="FFFFFF"/>
                </a:highlight>
              </a:rPr>
              <a:t>    string</a:t>
            </a:r>
            <a:r>
              <a:rPr lang="nl-BE" sz="1100" dirty="0" smtClean="0">
                <a:solidFill>
                  <a:srgbClr val="000000"/>
                </a:solidFill>
                <a:highlight>
                  <a:srgbClr val="FFFFFF"/>
                </a:highlight>
              </a:rPr>
              <a:t> </a:t>
            </a:r>
            <a:r>
              <a:rPr lang="nl-BE" sz="1100" dirty="0">
                <a:solidFill>
                  <a:srgbClr val="000000"/>
                </a:solidFill>
                <a:highlight>
                  <a:srgbClr val="FFFFFF"/>
                </a:highlight>
              </a:rPr>
              <a:t>culture = </a:t>
            </a:r>
            <a:r>
              <a:rPr lang="nl-BE" sz="1100" dirty="0" err="1">
                <a:solidFill>
                  <a:srgbClr val="000000"/>
                </a:solidFill>
                <a:highlight>
                  <a:srgbClr val="FFFFFF"/>
                </a:highlight>
              </a:rPr>
              <a:t>Page.Request</a:t>
            </a:r>
            <a:r>
              <a:rPr lang="nl-BE" sz="1100" dirty="0">
                <a:solidFill>
                  <a:srgbClr val="000000"/>
                </a:solidFill>
                <a:highlight>
                  <a:srgbClr val="FFFFFF"/>
                </a:highlight>
              </a:rPr>
              <a:t>[</a:t>
            </a:r>
            <a:r>
              <a:rPr lang="nl-BE" sz="1100" dirty="0">
                <a:solidFill>
                  <a:srgbClr val="A31515"/>
                </a:solidFill>
                <a:highlight>
                  <a:srgbClr val="FFFFFF"/>
                </a:highlight>
              </a:rPr>
              <a:t>"</a:t>
            </a:r>
            <a:r>
              <a:rPr lang="nl-BE" sz="1100" dirty="0" err="1">
                <a:solidFill>
                  <a:srgbClr val="A31515"/>
                </a:solidFill>
                <a:highlight>
                  <a:srgbClr val="FFFFFF"/>
                </a:highlight>
              </a:rPr>
              <a:t>SPLanguage</a:t>
            </a:r>
            <a:r>
              <a:rPr lang="nl-BE" sz="1100" dirty="0">
                <a:solidFill>
                  <a:srgbClr val="A31515"/>
                </a:solidFill>
                <a:highlight>
                  <a:srgbClr val="FFFFFF"/>
                </a:highlight>
              </a:rPr>
              <a:t>"</a:t>
            </a:r>
            <a:r>
              <a:rPr lang="nl-BE" sz="1100" dirty="0">
                <a:solidFill>
                  <a:srgbClr val="000000"/>
                </a:solidFill>
                <a:highlight>
                  <a:srgbClr val="FFFFFF"/>
                </a:highlight>
              </a:rPr>
              <a:t>];</a:t>
            </a:r>
          </a:p>
          <a:p>
            <a:r>
              <a:rPr lang="nl-BE" sz="1100" dirty="0" smtClean="0">
                <a:solidFill>
                  <a:srgbClr val="000000"/>
                </a:solidFill>
                <a:highlight>
                  <a:srgbClr val="FFFFFF"/>
                </a:highlight>
              </a:rPr>
              <a:t>    </a:t>
            </a:r>
            <a:r>
              <a:rPr lang="nl-BE" sz="1100" dirty="0" err="1" smtClean="0">
                <a:solidFill>
                  <a:srgbClr val="000000"/>
                </a:solidFill>
                <a:highlight>
                  <a:srgbClr val="FFFFFF"/>
                </a:highlight>
              </a:rPr>
              <a:t>Page.Culture</a:t>
            </a:r>
            <a:r>
              <a:rPr lang="nl-BE" sz="1100" dirty="0" smtClean="0">
                <a:solidFill>
                  <a:srgbClr val="000000"/>
                </a:solidFill>
                <a:highlight>
                  <a:srgbClr val="FFFFFF"/>
                </a:highlight>
              </a:rPr>
              <a:t> </a:t>
            </a:r>
            <a:r>
              <a:rPr lang="nl-BE" sz="1100" dirty="0">
                <a:solidFill>
                  <a:srgbClr val="000000"/>
                </a:solidFill>
                <a:highlight>
                  <a:srgbClr val="FFFFFF"/>
                </a:highlight>
              </a:rPr>
              <a:t>= culture;</a:t>
            </a:r>
          </a:p>
          <a:p>
            <a:r>
              <a:rPr lang="nl-BE" sz="1100" dirty="0" smtClean="0">
                <a:solidFill>
                  <a:srgbClr val="000000"/>
                </a:solidFill>
                <a:highlight>
                  <a:srgbClr val="FFFFFF"/>
                </a:highlight>
              </a:rPr>
              <a:t>    </a:t>
            </a:r>
            <a:r>
              <a:rPr lang="nl-BE" sz="1100" dirty="0" err="1" smtClean="0">
                <a:solidFill>
                  <a:srgbClr val="000000"/>
                </a:solidFill>
                <a:highlight>
                  <a:srgbClr val="FFFFFF"/>
                </a:highlight>
              </a:rPr>
              <a:t>Page.UICulture</a:t>
            </a:r>
            <a:r>
              <a:rPr lang="nl-BE" sz="1100" dirty="0" smtClean="0">
                <a:solidFill>
                  <a:srgbClr val="000000"/>
                </a:solidFill>
                <a:highlight>
                  <a:srgbClr val="FFFFFF"/>
                </a:highlight>
              </a:rPr>
              <a:t> </a:t>
            </a:r>
            <a:r>
              <a:rPr lang="nl-BE" sz="1100" dirty="0">
                <a:solidFill>
                  <a:srgbClr val="000000"/>
                </a:solidFill>
                <a:highlight>
                  <a:srgbClr val="FFFFFF"/>
                </a:highlight>
              </a:rPr>
              <a:t>= culture;</a:t>
            </a:r>
          </a:p>
          <a:p>
            <a:r>
              <a:rPr lang="nl-BE" sz="1100" dirty="0" smtClean="0">
                <a:solidFill>
                  <a:srgbClr val="2B91AF"/>
                </a:solidFill>
                <a:highlight>
                  <a:srgbClr val="FFFFFF"/>
                </a:highlight>
              </a:rPr>
              <a:t>    </a:t>
            </a:r>
            <a:r>
              <a:rPr lang="nl-BE" sz="1100" dirty="0" err="1" smtClean="0">
                <a:solidFill>
                  <a:srgbClr val="2B91AF"/>
                </a:solidFill>
                <a:highlight>
                  <a:srgbClr val="FFFFFF"/>
                </a:highlight>
              </a:rPr>
              <a:t>Thread</a:t>
            </a:r>
            <a:r>
              <a:rPr lang="nl-BE" sz="1100" dirty="0" err="1" smtClean="0">
                <a:solidFill>
                  <a:srgbClr val="000000"/>
                </a:solidFill>
                <a:highlight>
                  <a:srgbClr val="FFFFFF"/>
                </a:highlight>
              </a:rPr>
              <a:t>.CurrentThread.CurrentCulture</a:t>
            </a:r>
            <a:r>
              <a:rPr lang="nl-BE" sz="1100" dirty="0" smtClean="0">
                <a:solidFill>
                  <a:srgbClr val="000000"/>
                </a:solidFill>
                <a:highlight>
                  <a:srgbClr val="FFFFFF"/>
                </a:highlight>
              </a:rPr>
              <a:t> </a:t>
            </a:r>
            <a:r>
              <a:rPr lang="nl-BE" sz="1100" dirty="0">
                <a:solidFill>
                  <a:srgbClr val="000000"/>
                </a:solidFill>
                <a:highlight>
                  <a:srgbClr val="FFFFFF"/>
                </a:highlight>
              </a:rPr>
              <a:t>= </a:t>
            </a:r>
            <a:r>
              <a:rPr lang="nl-BE" sz="1100" dirty="0" err="1">
                <a:solidFill>
                  <a:srgbClr val="2B91AF"/>
                </a:solidFill>
                <a:highlight>
                  <a:srgbClr val="FFFFFF"/>
                </a:highlight>
              </a:rPr>
              <a:t>CultureInfo</a:t>
            </a:r>
            <a:r>
              <a:rPr lang="nl-BE" sz="1100" dirty="0" err="1">
                <a:solidFill>
                  <a:srgbClr val="000000"/>
                </a:solidFill>
                <a:highlight>
                  <a:srgbClr val="FFFFFF"/>
                </a:highlight>
              </a:rPr>
              <a:t>.CreateSpecificCulture</a:t>
            </a:r>
            <a:r>
              <a:rPr lang="nl-BE" sz="1100" dirty="0">
                <a:solidFill>
                  <a:srgbClr val="000000"/>
                </a:solidFill>
                <a:highlight>
                  <a:srgbClr val="FFFFFF"/>
                </a:highlight>
              </a:rPr>
              <a:t>(culture);</a:t>
            </a:r>
          </a:p>
          <a:p>
            <a:r>
              <a:rPr lang="nl-BE" sz="1100" dirty="0" smtClean="0">
                <a:solidFill>
                  <a:srgbClr val="2B91AF"/>
                </a:solidFill>
                <a:highlight>
                  <a:srgbClr val="FFFFFF"/>
                </a:highlight>
              </a:rPr>
              <a:t>    </a:t>
            </a:r>
            <a:r>
              <a:rPr lang="nl-BE" sz="1100" dirty="0" err="1" smtClean="0">
                <a:solidFill>
                  <a:srgbClr val="2B91AF"/>
                </a:solidFill>
                <a:highlight>
                  <a:srgbClr val="FFFFFF"/>
                </a:highlight>
              </a:rPr>
              <a:t>Thread</a:t>
            </a:r>
            <a:r>
              <a:rPr lang="nl-BE" sz="1100" dirty="0" err="1" smtClean="0">
                <a:solidFill>
                  <a:srgbClr val="000000"/>
                </a:solidFill>
                <a:highlight>
                  <a:srgbClr val="FFFFFF"/>
                </a:highlight>
              </a:rPr>
              <a:t>.CurrentThread.CurrentUICulture</a:t>
            </a:r>
            <a:r>
              <a:rPr lang="nl-BE" sz="1100" dirty="0" smtClean="0">
                <a:solidFill>
                  <a:srgbClr val="000000"/>
                </a:solidFill>
                <a:highlight>
                  <a:srgbClr val="FFFFFF"/>
                </a:highlight>
              </a:rPr>
              <a:t> </a:t>
            </a:r>
            <a:r>
              <a:rPr lang="nl-BE" sz="1100" dirty="0">
                <a:solidFill>
                  <a:srgbClr val="000000"/>
                </a:solidFill>
                <a:highlight>
                  <a:srgbClr val="FFFFFF"/>
                </a:highlight>
              </a:rPr>
              <a:t>= </a:t>
            </a:r>
            <a:r>
              <a:rPr lang="nl-BE" sz="1100" dirty="0">
                <a:solidFill>
                  <a:srgbClr val="0000FF"/>
                </a:solidFill>
                <a:highlight>
                  <a:srgbClr val="FFFFFF"/>
                </a:highlight>
              </a:rPr>
              <a:t>new</a:t>
            </a:r>
            <a:r>
              <a:rPr lang="nl-BE" sz="1100" dirty="0">
                <a:solidFill>
                  <a:srgbClr val="000000"/>
                </a:solidFill>
                <a:highlight>
                  <a:srgbClr val="FFFFFF"/>
                </a:highlight>
              </a:rPr>
              <a:t> </a:t>
            </a:r>
            <a:r>
              <a:rPr lang="nl-BE" sz="1100" dirty="0" err="1">
                <a:solidFill>
                  <a:srgbClr val="2B91AF"/>
                </a:solidFill>
                <a:highlight>
                  <a:srgbClr val="FFFFFF"/>
                </a:highlight>
              </a:rPr>
              <a:t>CultureInfo</a:t>
            </a:r>
            <a:r>
              <a:rPr lang="nl-BE" sz="1100" dirty="0">
                <a:solidFill>
                  <a:srgbClr val="000000"/>
                </a:solidFill>
                <a:highlight>
                  <a:srgbClr val="FFFFFF"/>
                </a:highlight>
              </a:rPr>
              <a:t>(culture);</a:t>
            </a:r>
          </a:p>
          <a:p>
            <a:r>
              <a:rPr lang="nl-BE" sz="1100" dirty="0" smtClean="0">
                <a:solidFill>
                  <a:srgbClr val="0000FF"/>
                </a:solidFill>
                <a:highlight>
                  <a:srgbClr val="FFFFFF"/>
                </a:highlight>
              </a:rPr>
              <a:t>    </a:t>
            </a:r>
            <a:r>
              <a:rPr lang="nl-BE" sz="1100" dirty="0" err="1" smtClean="0">
                <a:solidFill>
                  <a:srgbClr val="0000FF"/>
                </a:solidFill>
                <a:highlight>
                  <a:srgbClr val="FFFFFF"/>
                </a:highlight>
              </a:rPr>
              <a:t>base</a:t>
            </a:r>
            <a:r>
              <a:rPr lang="nl-BE" sz="1100" dirty="0" err="1" smtClean="0">
                <a:solidFill>
                  <a:srgbClr val="000000"/>
                </a:solidFill>
                <a:highlight>
                  <a:srgbClr val="FFFFFF"/>
                </a:highlight>
              </a:rPr>
              <a:t>.InitializeCulture</a:t>
            </a:r>
            <a:r>
              <a:rPr lang="nl-BE" sz="1100" dirty="0">
                <a:solidFill>
                  <a:srgbClr val="000000"/>
                </a:solidFill>
                <a:highlight>
                  <a:srgbClr val="FFFFFF"/>
                </a:highlight>
              </a:rPr>
              <a:t>();</a:t>
            </a:r>
          </a:p>
          <a:p>
            <a:r>
              <a:rPr lang="nl-BE" sz="1100" dirty="0" smtClean="0">
                <a:solidFill>
                  <a:srgbClr val="000000"/>
                </a:solidFill>
                <a:highlight>
                  <a:srgbClr val="FFFFFF"/>
                </a:highlight>
              </a:rPr>
              <a:t>}</a:t>
            </a:r>
          </a:p>
          <a:p>
            <a:endParaRPr lang="en-US" sz="1100" dirty="0">
              <a:solidFill>
                <a:srgbClr val="000000"/>
              </a:solidFill>
              <a:effectLst/>
              <a:highlight>
                <a:srgbClr val="FFFFFF"/>
              </a:highlight>
              <a:latin typeface="Calibri" panose="020F0502020204030204" pitchFamily="34" charset="0"/>
              <a:ea typeface="Times New Roman" panose="02020603050405020304" pitchFamily="18" charset="0"/>
              <a:cs typeface="Times New Roman" panose="02020603050405020304" pitchFamily="18" charset="0"/>
            </a:endParaRPr>
          </a:p>
          <a:p>
            <a:r>
              <a:rPr lang="en-US" sz="1100" dirty="0">
                <a:solidFill>
                  <a:srgbClr val="0000FF"/>
                </a:solidFill>
                <a:highlight>
                  <a:srgbClr val="FFFFFF"/>
                </a:highlight>
              </a:rPr>
              <a:t>&lt;</a:t>
            </a:r>
            <a:r>
              <a:rPr lang="en-US" sz="1100" dirty="0" err="1">
                <a:solidFill>
                  <a:srgbClr val="800000"/>
                </a:solidFill>
                <a:highlight>
                  <a:srgbClr val="FFFFFF"/>
                </a:highlight>
              </a:rPr>
              <a:t>asp</a:t>
            </a:r>
            <a:r>
              <a:rPr lang="en-US" sz="1100" dirty="0" err="1">
                <a:solidFill>
                  <a:srgbClr val="0000FF"/>
                </a:solidFill>
                <a:highlight>
                  <a:srgbClr val="FFFFFF"/>
                </a:highlight>
              </a:rPr>
              <a:t>:</a:t>
            </a:r>
            <a:r>
              <a:rPr lang="en-US" sz="1100" dirty="0" err="1">
                <a:solidFill>
                  <a:srgbClr val="800000"/>
                </a:solidFill>
                <a:highlight>
                  <a:srgbClr val="FFFFFF"/>
                </a:highlight>
              </a:rPr>
              <a:t>Literal</a:t>
            </a:r>
            <a:r>
              <a:rPr lang="en-US" sz="1100" dirty="0">
                <a:solidFill>
                  <a:srgbClr val="000000"/>
                </a:solidFill>
                <a:highlight>
                  <a:srgbClr val="FFFFFF"/>
                </a:highlight>
              </a:rPr>
              <a:t> </a:t>
            </a:r>
            <a:r>
              <a:rPr lang="en-US" sz="1100" dirty="0">
                <a:solidFill>
                  <a:srgbClr val="FF0000"/>
                </a:solidFill>
                <a:highlight>
                  <a:srgbClr val="FFFFFF"/>
                </a:highlight>
              </a:rPr>
              <a:t>ID</a:t>
            </a:r>
            <a:r>
              <a:rPr lang="en-US" sz="1100" dirty="0">
                <a:solidFill>
                  <a:srgbClr val="0000FF"/>
                </a:solidFill>
                <a:highlight>
                  <a:srgbClr val="FFFFFF"/>
                </a:highlight>
              </a:rPr>
              <a:t>="Literal1"</a:t>
            </a:r>
            <a:r>
              <a:rPr lang="en-US" sz="1100" dirty="0">
                <a:solidFill>
                  <a:srgbClr val="000000"/>
                </a:solidFill>
                <a:highlight>
                  <a:srgbClr val="FFFFFF"/>
                </a:highlight>
              </a:rPr>
              <a:t> </a:t>
            </a:r>
            <a:r>
              <a:rPr lang="en-US" sz="1100" dirty="0" err="1">
                <a:solidFill>
                  <a:srgbClr val="FF0000"/>
                </a:solidFill>
                <a:highlight>
                  <a:srgbClr val="FFFFFF"/>
                </a:highlight>
              </a:rPr>
              <a:t>runat</a:t>
            </a:r>
            <a:r>
              <a:rPr lang="en-US" sz="1100" dirty="0">
                <a:solidFill>
                  <a:srgbClr val="0000FF"/>
                </a:solidFill>
                <a:highlight>
                  <a:srgbClr val="FFFFFF"/>
                </a:highlight>
              </a:rPr>
              <a:t>="server"</a:t>
            </a:r>
            <a:r>
              <a:rPr lang="en-US" sz="1100" dirty="0">
                <a:solidFill>
                  <a:srgbClr val="000000"/>
                </a:solidFill>
                <a:highlight>
                  <a:srgbClr val="FFFFFF"/>
                </a:highlight>
              </a:rPr>
              <a:t> </a:t>
            </a:r>
            <a:r>
              <a:rPr lang="en-US" sz="1100" dirty="0">
                <a:solidFill>
                  <a:srgbClr val="FF0000"/>
                </a:solidFill>
                <a:highlight>
                  <a:srgbClr val="FFFFFF"/>
                </a:highlight>
              </a:rPr>
              <a:t>Text</a:t>
            </a:r>
            <a:r>
              <a:rPr lang="en-US" sz="1100" dirty="0">
                <a:solidFill>
                  <a:srgbClr val="0000FF"/>
                </a:solidFill>
                <a:highlight>
                  <a:srgbClr val="FFFFFF"/>
                </a:highlight>
              </a:rPr>
              <a:t>="</a:t>
            </a:r>
            <a:r>
              <a:rPr lang="en-US" sz="1100" dirty="0">
                <a:solidFill>
                  <a:srgbClr val="000000"/>
                </a:solidFill>
                <a:highlight>
                  <a:srgbClr val="FFFF00"/>
                </a:highlight>
              </a:rPr>
              <a:t>&lt;%</a:t>
            </a:r>
            <a:r>
              <a:rPr lang="en-US" sz="1100" dirty="0">
                <a:solidFill>
                  <a:srgbClr val="0000FF"/>
                </a:solidFill>
                <a:highlight>
                  <a:srgbClr val="FFFFFF"/>
                </a:highlight>
              </a:rPr>
              <a:t>$Resources:h3Title</a:t>
            </a:r>
            <a:r>
              <a:rPr lang="en-US" sz="1100" dirty="0">
                <a:solidFill>
                  <a:srgbClr val="000000"/>
                </a:solidFill>
                <a:highlight>
                  <a:srgbClr val="FFFF00"/>
                </a:highlight>
              </a:rPr>
              <a:t>%&gt;</a:t>
            </a:r>
            <a:r>
              <a:rPr lang="en-US" sz="1100" dirty="0">
                <a:solidFill>
                  <a:srgbClr val="0000FF"/>
                </a:solidFill>
                <a:highlight>
                  <a:srgbClr val="FFFFFF"/>
                </a:highlight>
              </a:rPr>
              <a:t>"</a:t>
            </a:r>
            <a:r>
              <a:rPr lang="en-US" sz="1100" dirty="0">
                <a:solidFill>
                  <a:srgbClr val="000000"/>
                </a:solidFill>
                <a:highlight>
                  <a:srgbClr val="FFFFFF"/>
                </a:highlight>
              </a:rPr>
              <a:t> </a:t>
            </a:r>
            <a:r>
              <a:rPr lang="en-US" sz="1100" dirty="0" smtClean="0">
                <a:solidFill>
                  <a:srgbClr val="0000FF"/>
                </a:solidFill>
                <a:highlight>
                  <a:srgbClr val="FFFFFF"/>
                </a:highlight>
              </a:rPr>
              <a:t>/&gt;</a:t>
            </a:r>
          </a:p>
          <a:p>
            <a:endParaRPr lang="en-US" sz="1100" dirty="0" smtClean="0">
              <a:solidFill>
                <a:srgbClr val="0000FF"/>
              </a:solidFill>
              <a:highlight>
                <a:srgbClr val="FFFFFF"/>
              </a:highlight>
              <a:latin typeface="Calibri" panose="020F0502020204030204" pitchFamily="34" charset="0"/>
              <a:ea typeface="Times New Roman" panose="02020603050405020304" pitchFamily="18" charset="0"/>
              <a:cs typeface="Times New Roman" panose="02020603050405020304" pitchFamily="18" charset="0"/>
            </a:endParaRPr>
          </a:p>
          <a:p>
            <a:r>
              <a:rPr lang="nl-BE" sz="1100" dirty="0" err="1" smtClean="0">
                <a:solidFill>
                  <a:srgbClr val="000000"/>
                </a:solidFill>
                <a:highlight>
                  <a:srgbClr val="FFFFFF"/>
                </a:highlight>
              </a:rPr>
              <a:t>hdnErrorAcceptDisclaimer.Value</a:t>
            </a:r>
            <a:r>
              <a:rPr lang="nl-BE" sz="1100" dirty="0" smtClean="0">
                <a:solidFill>
                  <a:srgbClr val="000000"/>
                </a:solidFill>
                <a:highlight>
                  <a:srgbClr val="FFFFFF"/>
                </a:highlight>
              </a:rPr>
              <a:t> </a:t>
            </a:r>
            <a:r>
              <a:rPr lang="nl-BE" sz="1100" dirty="0">
                <a:solidFill>
                  <a:srgbClr val="000000"/>
                </a:solidFill>
                <a:highlight>
                  <a:srgbClr val="FFFFFF"/>
                </a:highlight>
              </a:rPr>
              <a:t>= </a:t>
            </a:r>
            <a:r>
              <a:rPr lang="nl-BE" sz="1100" dirty="0" err="1">
                <a:solidFill>
                  <a:srgbClr val="000000"/>
                </a:solidFill>
                <a:highlight>
                  <a:srgbClr val="FFFFFF"/>
                </a:highlight>
              </a:rPr>
              <a:t>GetLocalResourceObject</a:t>
            </a:r>
            <a:r>
              <a:rPr lang="nl-BE" sz="1100" dirty="0">
                <a:solidFill>
                  <a:srgbClr val="000000"/>
                </a:solidFill>
                <a:highlight>
                  <a:srgbClr val="FFFFFF"/>
                </a:highlight>
              </a:rPr>
              <a:t>(</a:t>
            </a:r>
            <a:r>
              <a:rPr lang="nl-BE" sz="1100" dirty="0">
                <a:solidFill>
                  <a:srgbClr val="A31515"/>
                </a:solidFill>
                <a:highlight>
                  <a:srgbClr val="FFFFFF"/>
                </a:highlight>
              </a:rPr>
              <a:t>"</a:t>
            </a:r>
            <a:r>
              <a:rPr lang="nl-BE" sz="1100" dirty="0" err="1">
                <a:solidFill>
                  <a:srgbClr val="A31515"/>
                </a:solidFill>
                <a:highlight>
                  <a:srgbClr val="FFFFFF"/>
                </a:highlight>
              </a:rPr>
              <a:t>hdnErrorAcceptDisclaimer.Value</a:t>
            </a:r>
            <a:r>
              <a:rPr lang="nl-BE" sz="1100" dirty="0">
                <a:solidFill>
                  <a:srgbClr val="A31515"/>
                </a:solidFill>
                <a:highlight>
                  <a:srgbClr val="FFFFFF"/>
                </a:highlight>
              </a:rPr>
              <a:t>"</a:t>
            </a:r>
            <a:r>
              <a:rPr lang="nl-BE" sz="1100" dirty="0">
                <a:solidFill>
                  <a:srgbClr val="000000"/>
                </a:solidFill>
                <a:highlight>
                  <a:srgbClr val="FFFFFF"/>
                </a:highlight>
              </a:rPr>
              <a:t>).</a:t>
            </a:r>
            <a:r>
              <a:rPr lang="nl-BE" sz="1100" dirty="0" err="1">
                <a:solidFill>
                  <a:srgbClr val="000000"/>
                </a:solidFill>
                <a:highlight>
                  <a:srgbClr val="FFFFFF"/>
                </a:highlight>
              </a:rPr>
              <a:t>ToString</a:t>
            </a:r>
            <a:r>
              <a:rPr lang="nl-BE" sz="1100" dirty="0">
                <a:solidFill>
                  <a:srgbClr val="000000"/>
                </a:solidFill>
                <a:highlight>
                  <a:srgbClr val="FFFFFF"/>
                </a:highlight>
              </a:rPr>
              <a:t>();</a:t>
            </a:r>
          </a:p>
          <a:p>
            <a:r>
              <a:rPr lang="nl-BE" sz="1100" dirty="0" err="1" smtClean="0">
                <a:solidFill>
                  <a:srgbClr val="000000"/>
                </a:solidFill>
                <a:highlight>
                  <a:srgbClr val="FFFFFF"/>
                </a:highlight>
              </a:rPr>
              <a:t>hdnErrorFillTitle.Value</a:t>
            </a:r>
            <a:r>
              <a:rPr lang="nl-BE" sz="1100" dirty="0" smtClean="0">
                <a:solidFill>
                  <a:srgbClr val="000000"/>
                </a:solidFill>
                <a:highlight>
                  <a:srgbClr val="FFFFFF"/>
                </a:highlight>
              </a:rPr>
              <a:t> </a:t>
            </a:r>
            <a:r>
              <a:rPr lang="nl-BE" sz="1100" dirty="0">
                <a:solidFill>
                  <a:srgbClr val="000000"/>
                </a:solidFill>
                <a:highlight>
                  <a:srgbClr val="FFFFFF"/>
                </a:highlight>
              </a:rPr>
              <a:t>= </a:t>
            </a:r>
            <a:r>
              <a:rPr lang="nl-BE" sz="1100" dirty="0" err="1">
                <a:solidFill>
                  <a:srgbClr val="000000"/>
                </a:solidFill>
                <a:highlight>
                  <a:srgbClr val="FFFFFF"/>
                </a:highlight>
              </a:rPr>
              <a:t>GetLocalResourceObject</a:t>
            </a:r>
            <a:r>
              <a:rPr lang="nl-BE" sz="1100" dirty="0">
                <a:solidFill>
                  <a:srgbClr val="000000"/>
                </a:solidFill>
                <a:highlight>
                  <a:srgbClr val="FFFFFF"/>
                </a:highlight>
              </a:rPr>
              <a:t>(</a:t>
            </a:r>
            <a:r>
              <a:rPr lang="nl-BE" sz="1100" dirty="0">
                <a:solidFill>
                  <a:srgbClr val="A31515"/>
                </a:solidFill>
                <a:highlight>
                  <a:srgbClr val="FFFFFF"/>
                </a:highlight>
              </a:rPr>
              <a:t>"</a:t>
            </a:r>
            <a:r>
              <a:rPr lang="nl-BE" sz="1100" dirty="0" err="1">
                <a:solidFill>
                  <a:srgbClr val="A31515"/>
                </a:solidFill>
                <a:highlight>
                  <a:srgbClr val="FFFFFF"/>
                </a:highlight>
              </a:rPr>
              <a:t>hdnErrorFillTitle.Value</a:t>
            </a:r>
            <a:r>
              <a:rPr lang="nl-BE" sz="1100" dirty="0">
                <a:solidFill>
                  <a:srgbClr val="A31515"/>
                </a:solidFill>
                <a:highlight>
                  <a:srgbClr val="FFFFFF"/>
                </a:highlight>
              </a:rPr>
              <a:t>"</a:t>
            </a:r>
            <a:r>
              <a:rPr lang="nl-BE" sz="1100" dirty="0">
                <a:solidFill>
                  <a:srgbClr val="000000"/>
                </a:solidFill>
                <a:highlight>
                  <a:srgbClr val="FFFFFF"/>
                </a:highlight>
              </a:rPr>
              <a:t>).</a:t>
            </a:r>
            <a:r>
              <a:rPr lang="nl-BE" sz="1100" dirty="0" err="1">
                <a:solidFill>
                  <a:srgbClr val="000000"/>
                </a:solidFill>
                <a:highlight>
                  <a:srgbClr val="FFFFFF"/>
                </a:highlight>
              </a:rPr>
              <a:t>ToString</a:t>
            </a:r>
            <a:r>
              <a:rPr lang="nl-BE" sz="1100" dirty="0">
                <a:solidFill>
                  <a:srgbClr val="000000"/>
                </a:solidFill>
                <a:highlight>
                  <a:srgbClr val="FFFFFF"/>
                </a:highlight>
              </a:rPr>
              <a:t>();</a:t>
            </a:r>
          </a:p>
          <a:p>
            <a:r>
              <a:rPr lang="nl-BE" sz="1100" dirty="0" err="1" smtClean="0">
                <a:solidFill>
                  <a:srgbClr val="000000"/>
                </a:solidFill>
                <a:highlight>
                  <a:srgbClr val="FFFFFF"/>
                </a:highlight>
              </a:rPr>
              <a:t>hdnErrorInvalidTitleChar.Value</a:t>
            </a:r>
            <a:r>
              <a:rPr lang="nl-BE" sz="1100" dirty="0" smtClean="0">
                <a:solidFill>
                  <a:srgbClr val="000000"/>
                </a:solidFill>
                <a:highlight>
                  <a:srgbClr val="FFFFFF"/>
                </a:highlight>
              </a:rPr>
              <a:t> </a:t>
            </a:r>
            <a:r>
              <a:rPr lang="nl-BE" sz="1100" dirty="0">
                <a:solidFill>
                  <a:srgbClr val="000000"/>
                </a:solidFill>
                <a:highlight>
                  <a:srgbClr val="FFFFFF"/>
                </a:highlight>
              </a:rPr>
              <a:t>= </a:t>
            </a:r>
            <a:r>
              <a:rPr lang="nl-BE" sz="1100" dirty="0" err="1">
                <a:solidFill>
                  <a:srgbClr val="000000"/>
                </a:solidFill>
                <a:highlight>
                  <a:srgbClr val="FFFFFF"/>
                </a:highlight>
              </a:rPr>
              <a:t>GetLocalResourceObject</a:t>
            </a:r>
            <a:r>
              <a:rPr lang="nl-BE" sz="1100" dirty="0">
                <a:solidFill>
                  <a:srgbClr val="000000"/>
                </a:solidFill>
                <a:highlight>
                  <a:srgbClr val="FFFFFF"/>
                </a:highlight>
              </a:rPr>
              <a:t>(</a:t>
            </a:r>
            <a:r>
              <a:rPr lang="nl-BE" sz="1100" dirty="0">
                <a:solidFill>
                  <a:srgbClr val="A31515"/>
                </a:solidFill>
                <a:highlight>
                  <a:srgbClr val="FFFFFF"/>
                </a:highlight>
              </a:rPr>
              <a:t>"</a:t>
            </a:r>
            <a:r>
              <a:rPr lang="nl-BE" sz="1100" dirty="0" err="1">
                <a:solidFill>
                  <a:srgbClr val="A31515"/>
                </a:solidFill>
                <a:highlight>
                  <a:srgbClr val="FFFFFF"/>
                </a:highlight>
              </a:rPr>
              <a:t>hdnErrorInvalidTitleChar.Value</a:t>
            </a:r>
            <a:r>
              <a:rPr lang="nl-BE" sz="1100" dirty="0">
                <a:solidFill>
                  <a:srgbClr val="A31515"/>
                </a:solidFill>
                <a:highlight>
                  <a:srgbClr val="FFFFFF"/>
                </a:highlight>
              </a:rPr>
              <a:t>"</a:t>
            </a:r>
            <a:r>
              <a:rPr lang="nl-BE" sz="1100" dirty="0">
                <a:solidFill>
                  <a:srgbClr val="000000"/>
                </a:solidFill>
                <a:highlight>
                  <a:srgbClr val="FFFFFF"/>
                </a:highlight>
              </a:rPr>
              <a:t>).</a:t>
            </a:r>
            <a:r>
              <a:rPr lang="nl-BE" sz="1100" dirty="0" err="1">
                <a:solidFill>
                  <a:srgbClr val="000000"/>
                </a:solidFill>
                <a:highlight>
                  <a:srgbClr val="FFFFFF"/>
                </a:highlight>
              </a:rPr>
              <a:t>ToString</a:t>
            </a:r>
            <a:r>
              <a:rPr lang="nl-BE" sz="1100" dirty="0">
                <a:solidFill>
                  <a:srgbClr val="000000"/>
                </a:solidFill>
                <a:highlight>
                  <a:srgbClr val="FFFFFF"/>
                </a:highlight>
              </a:rPr>
              <a:t>();</a:t>
            </a:r>
          </a:p>
          <a:p>
            <a:r>
              <a:rPr lang="nl-BE" sz="1100" dirty="0" err="1" smtClean="0">
                <a:solidFill>
                  <a:srgbClr val="000000"/>
                </a:solidFill>
                <a:highlight>
                  <a:srgbClr val="FFFFFF"/>
                </a:highlight>
              </a:rPr>
              <a:t>hdnErrorTitleTooLong.Value</a:t>
            </a:r>
            <a:r>
              <a:rPr lang="nl-BE" sz="1100" dirty="0" smtClean="0">
                <a:solidFill>
                  <a:srgbClr val="000000"/>
                </a:solidFill>
                <a:highlight>
                  <a:srgbClr val="FFFFFF"/>
                </a:highlight>
              </a:rPr>
              <a:t> </a:t>
            </a:r>
            <a:r>
              <a:rPr lang="nl-BE" sz="1100" dirty="0">
                <a:solidFill>
                  <a:srgbClr val="000000"/>
                </a:solidFill>
                <a:highlight>
                  <a:srgbClr val="FFFFFF"/>
                </a:highlight>
              </a:rPr>
              <a:t>= </a:t>
            </a:r>
            <a:r>
              <a:rPr lang="nl-BE" sz="1100" dirty="0" err="1">
                <a:solidFill>
                  <a:srgbClr val="000000"/>
                </a:solidFill>
                <a:highlight>
                  <a:srgbClr val="FFFFFF"/>
                </a:highlight>
              </a:rPr>
              <a:t>GetLocalResourceObject</a:t>
            </a:r>
            <a:r>
              <a:rPr lang="nl-BE" sz="1100" dirty="0">
                <a:solidFill>
                  <a:srgbClr val="000000"/>
                </a:solidFill>
                <a:highlight>
                  <a:srgbClr val="FFFFFF"/>
                </a:highlight>
              </a:rPr>
              <a:t>(</a:t>
            </a:r>
            <a:r>
              <a:rPr lang="nl-BE" sz="1100" dirty="0">
                <a:solidFill>
                  <a:srgbClr val="A31515"/>
                </a:solidFill>
                <a:highlight>
                  <a:srgbClr val="FFFFFF"/>
                </a:highlight>
              </a:rPr>
              <a:t>"</a:t>
            </a:r>
            <a:r>
              <a:rPr lang="nl-BE" sz="1100" dirty="0" err="1">
                <a:solidFill>
                  <a:srgbClr val="A31515"/>
                </a:solidFill>
                <a:highlight>
                  <a:srgbClr val="FFFFFF"/>
                </a:highlight>
              </a:rPr>
              <a:t>hdnErrorTitleTooLong.Value</a:t>
            </a:r>
            <a:r>
              <a:rPr lang="nl-BE" sz="1100" dirty="0">
                <a:solidFill>
                  <a:srgbClr val="A31515"/>
                </a:solidFill>
                <a:highlight>
                  <a:srgbClr val="FFFFFF"/>
                </a:highlight>
              </a:rPr>
              <a:t>"</a:t>
            </a:r>
            <a:r>
              <a:rPr lang="nl-BE" sz="1100" dirty="0">
                <a:solidFill>
                  <a:srgbClr val="000000"/>
                </a:solidFill>
                <a:highlight>
                  <a:srgbClr val="FFFFFF"/>
                </a:highlight>
              </a:rPr>
              <a:t>).</a:t>
            </a:r>
            <a:r>
              <a:rPr lang="nl-BE" sz="1100" dirty="0" err="1">
                <a:solidFill>
                  <a:srgbClr val="000000"/>
                </a:solidFill>
                <a:highlight>
                  <a:srgbClr val="FFFFFF"/>
                </a:highlight>
              </a:rPr>
              <a:t>ToString</a:t>
            </a:r>
            <a:r>
              <a:rPr lang="nl-BE" sz="1100" dirty="0">
                <a:solidFill>
                  <a:srgbClr val="000000"/>
                </a:solidFill>
                <a:highlight>
                  <a:srgbClr val="FFFFFF"/>
                </a:highlight>
              </a:rPr>
              <a:t>();</a:t>
            </a:r>
          </a:p>
          <a:p>
            <a:r>
              <a:rPr lang="nl-BE" sz="1100" dirty="0" err="1" smtClean="0">
                <a:solidFill>
                  <a:srgbClr val="000000"/>
                </a:solidFill>
                <a:highlight>
                  <a:srgbClr val="FFFFFF"/>
                </a:highlight>
              </a:rPr>
              <a:t>hdnErrorMissingOwners.Value</a:t>
            </a:r>
            <a:r>
              <a:rPr lang="nl-BE" sz="1100" dirty="0" smtClean="0">
                <a:solidFill>
                  <a:srgbClr val="000000"/>
                </a:solidFill>
                <a:highlight>
                  <a:srgbClr val="FFFFFF"/>
                </a:highlight>
              </a:rPr>
              <a:t> </a:t>
            </a:r>
            <a:r>
              <a:rPr lang="nl-BE" sz="1100" dirty="0">
                <a:solidFill>
                  <a:srgbClr val="000000"/>
                </a:solidFill>
                <a:highlight>
                  <a:srgbClr val="FFFFFF"/>
                </a:highlight>
              </a:rPr>
              <a:t>= </a:t>
            </a:r>
            <a:r>
              <a:rPr lang="nl-BE" sz="1100" dirty="0" err="1">
                <a:solidFill>
                  <a:srgbClr val="000000"/>
                </a:solidFill>
                <a:highlight>
                  <a:srgbClr val="FFFFFF"/>
                </a:highlight>
              </a:rPr>
              <a:t>GetLocalResourceObject</a:t>
            </a:r>
            <a:r>
              <a:rPr lang="nl-BE" sz="1100" dirty="0">
                <a:solidFill>
                  <a:srgbClr val="000000"/>
                </a:solidFill>
                <a:highlight>
                  <a:srgbClr val="FFFFFF"/>
                </a:highlight>
              </a:rPr>
              <a:t>(</a:t>
            </a:r>
            <a:r>
              <a:rPr lang="nl-BE" sz="1100" dirty="0">
                <a:solidFill>
                  <a:srgbClr val="A31515"/>
                </a:solidFill>
                <a:highlight>
                  <a:srgbClr val="FFFFFF"/>
                </a:highlight>
              </a:rPr>
              <a:t>"</a:t>
            </a:r>
            <a:r>
              <a:rPr lang="nl-BE" sz="1100" dirty="0" err="1">
                <a:solidFill>
                  <a:srgbClr val="A31515"/>
                </a:solidFill>
                <a:highlight>
                  <a:srgbClr val="FFFFFF"/>
                </a:highlight>
              </a:rPr>
              <a:t>hdnErrorMissingOwners.Value</a:t>
            </a:r>
            <a:r>
              <a:rPr lang="nl-BE" sz="1100" dirty="0">
                <a:solidFill>
                  <a:srgbClr val="A31515"/>
                </a:solidFill>
                <a:highlight>
                  <a:srgbClr val="FFFFFF"/>
                </a:highlight>
              </a:rPr>
              <a:t>"</a:t>
            </a:r>
            <a:r>
              <a:rPr lang="nl-BE" sz="1100" dirty="0">
                <a:solidFill>
                  <a:srgbClr val="000000"/>
                </a:solidFill>
                <a:highlight>
                  <a:srgbClr val="FFFFFF"/>
                </a:highlight>
              </a:rPr>
              <a:t>).</a:t>
            </a:r>
            <a:r>
              <a:rPr lang="nl-BE" sz="1100" dirty="0" err="1">
                <a:solidFill>
                  <a:srgbClr val="000000"/>
                </a:solidFill>
                <a:highlight>
                  <a:srgbClr val="FFFFFF"/>
                </a:highlight>
              </a:rPr>
              <a:t>ToString</a:t>
            </a:r>
            <a:r>
              <a:rPr lang="nl-BE" sz="1100" dirty="0">
                <a:solidFill>
                  <a:srgbClr val="000000"/>
                </a:solidFill>
                <a:highlight>
                  <a:srgbClr val="FFFFFF"/>
                </a:highlight>
              </a:rPr>
              <a:t>();</a:t>
            </a:r>
          </a:p>
          <a:p>
            <a:r>
              <a:rPr lang="nl-BE" sz="1100" dirty="0" err="1" smtClean="0">
                <a:solidFill>
                  <a:srgbClr val="000000"/>
                </a:solidFill>
                <a:highlight>
                  <a:srgbClr val="FFFFFF"/>
                </a:highlight>
              </a:rPr>
              <a:t>hdnErrorTooManyOwners.Value</a:t>
            </a:r>
            <a:r>
              <a:rPr lang="nl-BE" sz="1100" dirty="0" smtClean="0">
                <a:solidFill>
                  <a:srgbClr val="000000"/>
                </a:solidFill>
                <a:highlight>
                  <a:srgbClr val="FFFFFF"/>
                </a:highlight>
              </a:rPr>
              <a:t> </a:t>
            </a:r>
            <a:r>
              <a:rPr lang="nl-BE" sz="1100" dirty="0">
                <a:solidFill>
                  <a:srgbClr val="000000"/>
                </a:solidFill>
                <a:highlight>
                  <a:srgbClr val="FFFFFF"/>
                </a:highlight>
              </a:rPr>
              <a:t>= </a:t>
            </a:r>
            <a:r>
              <a:rPr lang="nl-BE" sz="1100" dirty="0" err="1">
                <a:solidFill>
                  <a:srgbClr val="000000"/>
                </a:solidFill>
                <a:highlight>
                  <a:srgbClr val="FFFFFF"/>
                </a:highlight>
              </a:rPr>
              <a:t>GetLocalResourceObject</a:t>
            </a:r>
            <a:r>
              <a:rPr lang="nl-BE" sz="1100" dirty="0">
                <a:solidFill>
                  <a:srgbClr val="000000"/>
                </a:solidFill>
                <a:highlight>
                  <a:srgbClr val="FFFFFF"/>
                </a:highlight>
              </a:rPr>
              <a:t>(</a:t>
            </a:r>
            <a:r>
              <a:rPr lang="nl-BE" sz="1100" dirty="0">
                <a:solidFill>
                  <a:srgbClr val="A31515"/>
                </a:solidFill>
                <a:highlight>
                  <a:srgbClr val="FFFFFF"/>
                </a:highlight>
              </a:rPr>
              <a:t>"</a:t>
            </a:r>
            <a:r>
              <a:rPr lang="nl-BE" sz="1100" dirty="0" err="1">
                <a:solidFill>
                  <a:srgbClr val="A31515"/>
                </a:solidFill>
                <a:highlight>
                  <a:srgbClr val="FFFFFF"/>
                </a:highlight>
              </a:rPr>
              <a:t>hdnErrorTooManyOwners.Value</a:t>
            </a:r>
            <a:r>
              <a:rPr lang="nl-BE" sz="1100" dirty="0">
                <a:solidFill>
                  <a:srgbClr val="A31515"/>
                </a:solidFill>
                <a:highlight>
                  <a:srgbClr val="FFFFFF"/>
                </a:highlight>
              </a:rPr>
              <a:t>"</a:t>
            </a:r>
            <a:r>
              <a:rPr lang="nl-BE" sz="1100" dirty="0">
                <a:solidFill>
                  <a:srgbClr val="000000"/>
                </a:solidFill>
                <a:highlight>
                  <a:srgbClr val="FFFFFF"/>
                </a:highlight>
              </a:rPr>
              <a:t>).</a:t>
            </a:r>
            <a:r>
              <a:rPr lang="nl-BE" sz="1100" dirty="0" err="1">
                <a:solidFill>
                  <a:srgbClr val="000000"/>
                </a:solidFill>
                <a:highlight>
                  <a:srgbClr val="FFFFFF"/>
                </a:highlight>
              </a:rPr>
              <a:t>ToString</a:t>
            </a:r>
            <a:r>
              <a:rPr lang="nl-BE" sz="1100" dirty="0">
                <a:solidFill>
                  <a:srgbClr val="000000"/>
                </a:solidFill>
                <a:highlight>
                  <a:srgbClr val="FFFFFF"/>
                </a:highlight>
              </a:rPr>
              <a:t>();</a:t>
            </a:r>
          </a:p>
          <a:p>
            <a:r>
              <a:rPr lang="nl-BE" sz="1100" dirty="0" err="1" smtClean="0">
                <a:solidFill>
                  <a:srgbClr val="000000"/>
                </a:solidFill>
                <a:highlight>
                  <a:srgbClr val="FFFFFF"/>
                </a:highlight>
              </a:rPr>
              <a:t>hdnErrorDuplicateOwners.Value</a:t>
            </a:r>
            <a:r>
              <a:rPr lang="nl-BE" sz="1100" dirty="0" smtClean="0">
                <a:solidFill>
                  <a:srgbClr val="000000"/>
                </a:solidFill>
                <a:highlight>
                  <a:srgbClr val="FFFFFF"/>
                </a:highlight>
              </a:rPr>
              <a:t> </a:t>
            </a:r>
            <a:r>
              <a:rPr lang="nl-BE" sz="1100" dirty="0">
                <a:solidFill>
                  <a:srgbClr val="000000"/>
                </a:solidFill>
                <a:highlight>
                  <a:srgbClr val="FFFFFF"/>
                </a:highlight>
              </a:rPr>
              <a:t>= </a:t>
            </a:r>
            <a:r>
              <a:rPr lang="nl-BE" sz="1100" dirty="0" err="1">
                <a:solidFill>
                  <a:srgbClr val="000000"/>
                </a:solidFill>
                <a:highlight>
                  <a:srgbClr val="FFFFFF"/>
                </a:highlight>
              </a:rPr>
              <a:t>GetLocalResourceObject</a:t>
            </a:r>
            <a:r>
              <a:rPr lang="nl-BE" sz="1100" dirty="0">
                <a:solidFill>
                  <a:srgbClr val="000000"/>
                </a:solidFill>
                <a:highlight>
                  <a:srgbClr val="FFFFFF"/>
                </a:highlight>
              </a:rPr>
              <a:t>(</a:t>
            </a:r>
            <a:r>
              <a:rPr lang="nl-BE" sz="1100" dirty="0">
                <a:solidFill>
                  <a:srgbClr val="A31515"/>
                </a:solidFill>
                <a:highlight>
                  <a:srgbClr val="FFFFFF"/>
                </a:highlight>
              </a:rPr>
              <a:t>"</a:t>
            </a:r>
            <a:r>
              <a:rPr lang="nl-BE" sz="1100" dirty="0" err="1">
                <a:solidFill>
                  <a:srgbClr val="A31515"/>
                </a:solidFill>
                <a:highlight>
                  <a:srgbClr val="FFFFFF"/>
                </a:highlight>
              </a:rPr>
              <a:t>hdnErrorDuplicateOwners.Value</a:t>
            </a:r>
            <a:r>
              <a:rPr lang="nl-BE" sz="1100" dirty="0">
                <a:solidFill>
                  <a:srgbClr val="A31515"/>
                </a:solidFill>
                <a:highlight>
                  <a:srgbClr val="FFFFFF"/>
                </a:highlight>
              </a:rPr>
              <a:t>"</a:t>
            </a:r>
            <a:r>
              <a:rPr lang="nl-BE" sz="1100" dirty="0">
                <a:solidFill>
                  <a:srgbClr val="000000"/>
                </a:solidFill>
                <a:highlight>
                  <a:srgbClr val="FFFFFF"/>
                </a:highlight>
              </a:rPr>
              <a:t>).</a:t>
            </a:r>
            <a:r>
              <a:rPr lang="nl-BE" sz="1100" dirty="0" err="1">
                <a:solidFill>
                  <a:srgbClr val="000000"/>
                </a:solidFill>
                <a:highlight>
                  <a:srgbClr val="FFFFFF"/>
                </a:highlight>
              </a:rPr>
              <a:t>ToString</a:t>
            </a:r>
            <a:r>
              <a:rPr lang="nl-BE" sz="1100" dirty="0">
                <a:solidFill>
                  <a:srgbClr val="000000"/>
                </a:solidFill>
                <a:highlight>
                  <a:srgbClr val="FFFFFF"/>
                </a:highlight>
              </a:rPr>
              <a:t>();</a:t>
            </a:r>
            <a:endParaRPr lang="en-US" sz="1100" dirty="0" smtClean="0">
              <a:solidFill>
                <a:srgbClr val="000000"/>
              </a:solidFill>
              <a:highlight>
                <a:srgbClr val="FFFFFF"/>
              </a:highlight>
              <a:latin typeface="Calibri" panose="020F0502020204030204" pitchFamily="34" charset="0"/>
              <a:ea typeface="Times New Roman" panose="02020603050405020304" pitchFamily="18" charset="0"/>
              <a:cs typeface="Times New Roman" panose="02020603050405020304" pitchFamily="18" charset="0"/>
            </a:endParaRPr>
          </a:p>
          <a:p>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r>
              <a:rPr lang="en-US" sz="1100" dirty="0" smtClean="0">
                <a:solidFill>
                  <a:srgbClr val="0000FF"/>
                </a:solidFill>
                <a:highlight>
                  <a:srgbClr val="FFFFFF"/>
                </a:highlight>
              </a:rPr>
              <a:t>&lt;</a:t>
            </a:r>
            <a:r>
              <a:rPr lang="en-US" sz="1100" dirty="0">
                <a:solidFill>
                  <a:srgbClr val="800000"/>
                </a:solidFill>
                <a:highlight>
                  <a:srgbClr val="FFFFFF"/>
                </a:highlight>
              </a:rPr>
              <a:t>div</a:t>
            </a:r>
            <a:r>
              <a:rPr lang="en-US" sz="1100" dirty="0">
                <a:solidFill>
                  <a:srgbClr val="000000"/>
                </a:solidFill>
                <a:highlight>
                  <a:srgbClr val="FFFFFF"/>
                </a:highlight>
              </a:rPr>
              <a:t> </a:t>
            </a:r>
            <a:r>
              <a:rPr lang="en-US" sz="1100" dirty="0">
                <a:solidFill>
                  <a:srgbClr val="FF0000"/>
                </a:solidFill>
                <a:highlight>
                  <a:srgbClr val="FFFFFF"/>
                </a:highlight>
              </a:rPr>
              <a:t>id</a:t>
            </a:r>
            <a:r>
              <a:rPr lang="en-US" sz="1100" dirty="0">
                <a:solidFill>
                  <a:srgbClr val="0000FF"/>
                </a:solidFill>
                <a:highlight>
                  <a:srgbClr val="FFFFFF"/>
                </a:highlight>
              </a:rPr>
              <a:t>="</a:t>
            </a:r>
            <a:r>
              <a:rPr lang="en-US" sz="1100" dirty="0" err="1">
                <a:solidFill>
                  <a:srgbClr val="0000FF"/>
                </a:solidFill>
                <a:highlight>
                  <a:srgbClr val="FFFFFF"/>
                </a:highlight>
              </a:rPr>
              <a:t>errorStrings</a:t>
            </a:r>
            <a:r>
              <a:rPr lang="en-US" sz="1100" dirty="0">
                <a:solidFill>
                  <a:srgbClr val="0000FF"/>
                </a:solidFill>
                <a:highlight>
                  <a:srgbClr val="FFFFFF"/>
                </a:highlight>
              </a:rPr>
              <a:t>"</a:t>
            </a:r>
            <a:r>
              <a:rPr lang="en-US" sz="1100" dirty="0">
                <a:solidFill>
                  <a:srgbClr val="000000"/>
                </a:solidFill>
                <a:highlight>
                  <a:srgbClr val="FFFFFF"/>
                </a:highlight>
              </a:rPr>
              <a:t> </a:t>
            </a:r>
            <a:r>
              <a:rPr lang="en-US" sz="1100" dirty="0">
                <a:solidFill>
                  <a:srgbClr val="FF0000"/>
                </a:solidFill>
                <a:highlight>
                  <a:srgbClr val="FFFFFF"/>
                </a:highlight>
              </a:rPr>
              <a:t>style</a:t>
            </a:r>
            <a:r>
              <a:rPr lang="en-US" sz="1100" dirty="0">
                <a:solidFill>
                  <a:srgbClr val="0000FF"/>
                </a:solidFill>
                <a:highlight>
                  <a:srgbClr val="FFFFFF"/>
                </a:highlight>
              </a:rPr>
              <a:t>="</a:t>
            </a:r>
            <a:r>
              <a:rPr lang="en-US" sz="1100" dirty="0" err="1">
                <a:solidFill>
                  <a:srgbClr val="FF0000"/>
                </a:solidFill>
                <a:highlight>
                  <a:srgbClr val="FFFFFF"/>
                </a:highlight>
              </a:rPr>
              <a:t>display</a:t>
            </a:r>
            <a:r>
              <a:rPr lang="en-US" sz="1100" dirty="0" err="1">
                <a:solidFill>
                  <a:srgbClr val="0000FF"/>
                </a:solidFill>
                <a:highlight>
                  <a:srgbClr val="FFFFFF"/>
                </a:highlight>
              </a:rPr>
              <a:t>:none</a:t>
            </a:r>
            <a:r>
              <a:rPr lang="en-US" sz="1100" dirty="0">
                <a:solidFill>
                  <a:srgbClr val="0000FF"/>
                </a:solidFill>
                <a:highlight>
                  <a:srgbClr val="FFFFFF"/>
                </a:highlight>
              </a:rPr>
              <a:t>;"&gt;</a:t>
            </a:r>
            <a:endParaRPr lang="en-US" sz="1100" dirty="0">
              <a:solidFill>
                <a:srgbClr val="000000"/>
              </a:solidFill>
              <a:highlight>
                <a:srgbClr val="FFFFFF"/>
              </a:highlight>
            </a:endParaRPr>
          </a:p>
          <a:p>
            <a:r>
              <a:rPr lang="nl-BE" sz="1100" dirty="0" smtClean="0">
                <a:solidFill>
                  <a:srgbClr val="000000"/>
                </a:solidFill>
                <a:highlight>
                  <a:srgbClr val="FFFFFF"/>
                </a:highlight>
              </a:rPr>
              <a:t>   </a:t>
            </a:r>
            <a:r>
              <a:rPr lang="nl-BE" sz="1100" dirty="0">
                <a:solidFill>
                  <a:srgbClr val="0000FF"/>
                </a:solidFill>
                <a:highlight>
                  <a:srgbClr val="FFFFFF"/>
                </a:highlight>
              </a:rPr>
              <a:t>&lt;</a:t>
            </a:r>
            <a:r>
              <a:rPr lang="nl-BE" sz="1100" dirty="0" err="1">
                <a:solidFill>
                  <a:srgbClr val="800000"/>
                </a:solidFill>
                <a:highlight>
                  <a:srgbClr val="FFFFFF"/>
                </a:highlight>
              </a:rPr>
              <a:t>asp</a:t>
            </a:r>
            <a:r>
              <a:rPr lang="nl-BE" sz="1100" dirty="0" err="1">
                <a:solidFill>
                  <a:srgbClr val="0000FF"/>
                </a:solidFill>
                <a:highlight>
                  <a:srgbClr val="FFFFFF"/>
                </a:highlight>
              </a:rPr>
              <a:t>:</a:t>
            </a:r>
            <a:r>
              <a:rPr lang="nl-BE" sz="1100" dirty="0" err="1">
                <a:solidFill>
                  <a:srgbClr val="800000"/>
                </a:solidFill>
                <a:highlight>
                  <a:srgbClr val="FFFFFF"/>
                </a:highlight>
              </a:rPr>
              <a:t>HiddenField</a:t>
            </a:r>
            <a:r>
              <a:rPr lang="nl-BE" sz="1100" dirty="0">
                <a:solidFill>
                  <a:srgbClr val="000000"/>
                </a:solidFill>
                <a:highlight>
                  <a:srgbClr val="FFFFFF"/>
                </a:highlight>
              </a:rPr>
              <a:t> </a:t>
            </a:r>
            <a:r>
              <a:rPr lang="nl-BE" sz="1100" dirty="0">
                <a:solidFill>
                  <a:srgbClr val="FF0000"/>
                </a:solidFill>
                <a:highlight>
                  <a:srgbClr val="FFFFFF"/>
                </a:highlight>
              </a:rPr>
              <a:t>ID</a:t>
            </a:r>
            <a:r>
              <a:rPr lang="nl-BE" sz="1100" dirty="0">
                <a:solidFill>
                  <a:srgbClr val="0000FF"/>
                </a:solidFill>
                <a:highlight>
                  <a:srgbClr val="FFFFFF"/>
                </a:highlight>
              </a:rPr>
              <a:t>="</a:t>
            </a:r>
            <a:r>
              <a:rPr lang="nl-BE" sz="1100" dirty="0" err="1">
                <a:solidFill>
                  <a:srgbClr val="0000FF"/>
                </a:solidFill>
                <a:highlight>
                  <a:srgbClr val="FFFFFF"/>
                </a:highlight>
              </a:rPr>
              <a:t>hdnErrorAcceptDisclaimer</a:t>
            </a:r>
            <a:r>
              <a:rPr lang="nl-BE" sz="1100" dirty="0">
                <a:solidFill>
                  <a:srgbClr val="0000FF"/>
                </a:solidFill>
                <a:highlight>
                  <a:srgbClr val="FFFFFF"/>
                </a:highlight>
              </a:rPr>
              <a:t>"</a:t>
            </a:r>
            <a:r>
              <a:rPr lang="nl-BE" sz="1100" dirty="0">
                <a:solidFill>
                  <a:srgbClr val="000000"/>
                </a:solidFill>
                <a:highlight>
                  <a:srgbClr val="FFFFFF"/>
                </a:highlight>
              </a:rPr>
              <a:t> </a:t>
            </a:r>
            <a:r>
              <a:rPr lang="nl-BE" sz="1100" dirty="0" err="1">
                <a:solidFill>
                  <a:srgbClr val="FF0000"/>
                </a:solidFill>
                <a:highlight>
                  <a:srgbClr val="FFFFFF"/>
                </a:highlight>
              </a:rPr>
              <a:t>runat</a:t>
            </a:r>
            <a:r>
              <a:rPr lang="nl-BE" sz="1100" dirty="0">
                <a:solidFill>
                  <a:srgbClr val="0000FF"/>
                </a:solidFill>
                <a:highlight>
                  <a:srgbClr val="FFFFFF"/>
                </a:highlight>
              </a:rPr>
              <a:t>="server"</a:t>
            </a:r>
            <a:r>
              <a:rPr lang="nl-BE" sz="1100" dirty="0">
                <a:solidFill>
                  <a:srgbClr val="000000"/>
                </a:solidFill>
                <a:highlight>
                  <a:srgbClr val="FFFFFF"/>
                </a:highlight>
              </a:rPr>
              <a:t> </a:t>
            </a:r>
            <a:r>
              <a:rPr lang="nl-BE" sz="1100" dirty="0">
                <a:solidFill>
                  <a:srgbClr val="0000FF"/>
                </a:solidFill>
                <a:highlight>
                  <a:srgbClr val="FFFFFF"/>
                </a:highlight>
              </a:rPr>
              <a:t>/&gt;</a:t>
            </a:r>
            <a:endParaRPr lang="nl-BE" sz="1100" dirty="0">
              <a:solidFill>
                <a:srgbClr val="000000"/>
              </a:solidFill>
              <a:highlight>
                <a:srgbClr val="FFFFFF"/>
              </a:highlight>
            </a:endParaRPr>
          </a:p>
          <a:p>
            <a:r>
              <a:rPr lang="nl-BE" sz="1100" dirty="0" smtClean="0">
                <a:solidFill>
                  <a:srgbClr val="000000"/>
                </a:solidFill>
                <a:highlight>
                  <a:srgbClr val="FFFFFF"/>
                </a:highlight>
              </a:rPr>
              <a:t>   </a:t>
            </a:r>
            <a:r>
              <a:rPr lang="nl-BE" sz="1100" dirty="0">
                <a:solidFill>
                  <a:srgbClr val="0000FF"/>
                </a:solidFill>
                <a:highlight>
                  <a:srgbClr val="FFFFFF"/>
                </a:highlight>
              </a:rPr>
              <a:t>&lt;</a:t>
            </a:r>
            <a:r>
              <a:rPr lang="nl-BE" sz="1100" dirty="0" err="1">
                <a:solidFill>
                  <a:srgbClr val="800000"/>
                </a:solidFill>
                <a:highlight>
                  <a:srgbClr val="FFFFFF"/>
                </a:highlight>
              </a:rPr>
              <a:t>asp</a:t>
            </a:r>
            <a:r>
              <a:rPr lang="nl-BE" sz="1100" dirty="0" err="1">
                <a:solidFill>
                  <a:srgbClr val="0000FF"/>
                </a:solidFill>
                <a:highlight>
                  <a:srgbClr val="FFFFFF"/>
                </a:highlight>
              </a:rPr>
              <a:t>:</a:t>
            </a:r>
            <a:r>
              <a:rPr lang="nl-BE" sz="1100" dirty="0" err="1">
                <a:solidFill>
                  <a:srgbClr val="800000"/>
                </a:solidFill>
                <a:highlight>
                  <a:srgbClr val="FFFFFF"/>
                </a:highlight>
              </a:rPr>
              <a:t>HiddenField</a:t>
            </a:r>
            <a:r>
              <a:rPr lang="nl-BE" sz="1100" dirty="0">
                <a:solidFill>
                  <a:srgbClr val="000000"/>
                </a:solidFill>
                <a:highlight>
                  <a:srgbClr val="FFFFFF"/>
                </a:highlight>
              </a:rPr>
              <a:t> </a:t>
            </a:r>
            <a:r>
              <a:rPr lang="nl-BE" sz="1100" dirty="0">
                <a:solidFill>
                  <a:srgbClr val="FF0000"/>
                </a:solidFill>
                <a:highlight>
                  <a:srgbClr val="FFFFFF"/>
                </a:highlight>
              </a:rPr>
              <a:t>ID</a:t>
            </a:r>
            <a:r>
              <a:rPr lang="nl-BE" sz="1100" dirty="0">
                <a:solidFill>
                  <a:srgbClr val="0000FF"/>
                </a:solidFill>
                <a:highlight>
                  <a:srgbClr val="FFFFFF"/>
                </a:highlight>
              </a:rPr>
              <a:t>="</a:t>
            </a:r>
            <a:r>
              <a:rPr lang="nl-BE" sz="1100" dirty="0" err="1">
                <a:solidFill>
                  <a:srgbClr val="0000FF"/>
                </a:solidFill>
                <a:highlight>
                  <a:srgbClr val="FFFFFF"/>
                </a:highlight>
              </a:rPr>
              <a:t>hdnErrorFillTitle</a:t>
            </a:r>
            <a:r>
              <a:rPr lang="nl-BE" sz="1100" dirty="0">
                <a:solidFill>
                  <a:srgbClr val="0000FF"/>
                </a:solidFill>
                <a:highlight>
                  <a:srgbClr val="FFFFFF"/>
                </a:highlight>
              </a:rPr>
              <a:t>"</a:t>
            </a:r>
            <a:r>
              <a:rPr lang="nl-BE" sz="1100" dirty="0">
                <a:solidFill>
                  <a:srgbClr val="000000"/>
                </a:solidFill>
                <a:highlight>
                  <a:srgbClr val="FFFFFF"/>
                </a:highlight>
              </a:rPr>
              <a:t> </a:t>
            </a:r>
            <a:r>
              <a:rPr lang="nl-BE" sz="1100" dirty="0" err="1">
                <a:solidFill>
                  <a:srgbClr val="FF0000"/>
                </a:solidFill>
                <a:highlight>
                  <a:srgbClr val="FFFFFF"/>
                </a:highlight>
              </a:rPr>
              <a:t>runat</a:t>
            </a:r>
            <a:r>
              <a:rPr lang="nl-BE" sz="1100" dirty="0">
                <a:solidFill>
                  <a:srgbClr val="0000FF"/>
                </a:solidFill>
                <a:highlight>
                  <a:srgbClr val="FFFFFF"/>
                </a:highlight>
              </a:rPr>
              <a:t>="server"</a:t>
            </a:r>
            <a:r>
              <a:rPr lang="nl-BE" sz="1100" dirty="0">
                <a:solidFill>
                  <a:srgbClr val="000000"/>
                </a:solidFill>
                <a:highlight>
                  <a:srgbClr val="FFFFFF"/>
                </a:highlight>
              </a:rPr>
              <a:t> </a:t>
            </a:r>
            <a:r>
              <a:rPr lang="nl-BE" sz="1100" dirty="0">
                <a:solidFill>
                  <a:srgbClr val="0000FF"/>
                </a:solidFill>
                <a:highlight>
                  <a:srgbClr val="FFFFFF"/>
                </a:highlight>
              </a:rPr>
              <a:t>/&gt;</a:t>
            </a:r>
            <a:endParaRPr lang="nl-BE" sz="1100" dirty="0">
              <a:solidFill>
                <a:srgbClr val="000000"/>
              </a:solidFill>
              <a:highlight>
                <a:srgbClr val="FFFFFF"/>
              </a:highlight>
            </a:endParaRPr>
          </a:p>
          <a:p>
            <a:r>
              <a:rPr lang="nl-BE" sz="1100" dirty="0">
                <a:solidFill>
                  <a:srgbClr val="000000"/>
                </a:solidFill>
                <a:highlight>
                  <a:srgbClr val="FFFFFF"/>
                </a:highlight>
              </a:rPr>
              <a:t> </a:t>
            </a:r>
            <a:r>
              <a:rPr lang="nl-BE" sz="1100" dirty="0" smtClean="0">
                <a:solidFill>
                  <a:srgbClr val="000000"/>
                </a:solidFill>
                <a:highlight>
                  <a:srgbClr val="FFFFFF"/>
                </a:highlight>
              </a:rPr>
              <a:t>  </a:t>
            </a:r>
            <a:r>
              <a:rPr lang="nl-BE" sz="1100" dirty="0">
                <a:solidFill>
                  <a:srgbClr val="0000FF"/>
                </a:solidFill>
                <a:highlight>
                  <a:srgbClr val="FFFFFF"/>
                </a:highlight>
              </a:rPr>
              <a:t>&lt;</a:t>
            </a:r>
            <a:r>
              <a:rPr lang="nl-BE" sz="1100" dirty="0" err="1">
                <a:solidFill>
                  <a:srgbClr val="800000"/>
                </a:solidFill>
                <a:highlight>
                  <a:srgbClr val="FFFFFF"/>
                </a:highlight>
              </a:rPr>
              <a:t>asp</a:t>
            </a:r>
            <a:r>
              <a:rPr lang="nl-BE" sz="1100" dirty="0" err="1">
                <a:solidFill>
                  <a:srgbClr val="0000FF"/>
                </a:solidFill>
                <a:highlight>
                  <a:srgbClr val="FFFFFF"/>
                </a:highlight>
              </a:rPr>
              <a:t>:</a:t>
            </a:r>
            <a:r>
              <a:rPr lang="nl-BE" sz="1100" dirty="0" err="1">
                <a:solidFill>
                  <a:srgbClr val="800000"/>
                </a:solidFill>
                <a:highlight>
                  <a:srgbClr val="FFFFFF"/>
                </a:highlight>
              </a:rPr>
              <a:t>HiddenField</a:t>
            </a:r>
            <a:r>
              <a:rPr lang="nl-BE" sz="1100" dirty="0">
                <a:solidFill>
                  <a:srgbClr val="000000"/>
                </a:solidFill>
                <a:highlight>
                  <a:srgbClr val="FFFFFF"/>
                </a:highlight>
              </a:rPr>
              <a:t> </a:t>
            </a:r>
            <a:r>
              <a:rPr lang="nl-BE" sz="1100" dirty="0">
                <a:solidFill>
                  <a:srgbClr val="FF0000"/>
                </a:solidFill>
                <a:highlight>
                  <a:srgbClr val="FFFFFF"/>
                </a:highlight>
              </a:rPr>
              <a:t>ID</a:t>
            </a:r>
            <a:r>
              <a:rPr lang="nl-BE" sz="1100" dirty="0">
                <a:solidFill>
                  <a:srgbClr val="0000FF"/>
                </a:solidFill>
                <a:highlight>
                  <a:srgbClr val="FFFFFF"/>
                </a:highlight>
              </a:rPr>
              <a:t>="</a:t>
            </a:r>
            <a:r>
              <a:rPr lang="nl-BE" sz="1100" dirty="0" err="1">
                <a:solidFill>
                  <a:srgbClr val="0000FF"/>
                </a:solidFill>
                <a:highlight>
                  <a:srgbClr val="FFFFFF"/>
                </a:highlight>
              </a:rPr>
              <a:t>hdnErrorInvalidTitleChar</a:t>
            </a:r>
            <a:r>
              <a:rPr lang="nl-BE" sz="1100" dirty="0">
                <a:solidFill>
                  <a:srgbClr val="0000FF"/>
                </a:solidFill>
                <a:highlight>
                  <a:srgbClr val="FFFFFF"/>
                </a:highlight>
              </a:rPr>
              <a:t>"</a:t>
            </a:r>
            <a:r>
              <a:rPr lang="nl-BE" sz="1100" dirty="0">
                <a:solidFill>
                  <a:srgbClr val="000000"/>
                </a:solidFill>
                <a:highlight>
                  <a:srgbClr val="FFFFFF"/>
                </a:highlight>
              </a:rPr>
              <a:t> </a:t>
            </a:r>
            <a:r>
              <a:rPr lang="nl-BE" sz="1100" dirty="0" err="1">
                <a:solidFill>
                  <a:srgbClr val="FF0000"/>
                </a:solidFill>
                <a:highlight>
                  <a:srgbClr val="FFFFFF"/>
                </a:highlight>
              </a:rPr>
              <a:t>runat</a:t>
            </a:r>
            <a:r>
              <a:rPr lang="nl-BE" sz="1100" dirty="0">
                <a:solidFill>
                  <a:srgbClr val="0000FF"/>
                </a:solidFill>
                <a:highlight>
                  <a:srgbClr val="FFFFFF"/>
                </a:highlight>
              </a:rPr>
              <a:t>="server"</a:t>
            </a:r>
            <a:r>
              <a:rPr lang="nl-BE" sz="1100" dirty="0">
                <a:solidFill>
                  <a:srgbClr val="000000"/>
                </a:solidFill>
                <a:highlight>
                  <a:srgbClr val="FFFFFF"/>
                </a:highlight>
              </a:rPr>
              <a:t> </a:t>
            </a:r>
            <a:r>
              <a:rPr lang="nl-BE" sz="1100" dirty="0">
                <a:solidFill>
                  <a:srgbClr val="0000FF"/>
                </a:solidFill>
                <a:highlight>
                  <a:srgbClr val="FFFFFF"/>
                </a:highlight>
              </a:rPr>
              <a:t>/&gt;</a:t>
            </a:r>
            <a:endParaRPr lang="nl-BE" sz="1100" dirty="0">
              <a:solidFill>
                <a:srgbClr val="000000"/>
              </a:solidFill>
              <a:highlight>
                <a:srgbClr val="FFFFFF"/>
              </a:highlight>
            </a:endParaRPr>
          </a:p>
          <a:p>
            <a:r>
              <a:rPr lang="nl-BE" sz="1100" dirty="0">
                <a:solidFill>
                  <a:srgbClr val="000000"/>
                </a:solidFill>
                <a:highlight>
                  <a:srgbClr val="FFFFFF"/>
                </a:highlight>
              </a:rPr>
              <a:t> </a:t>
            </a:r>
            <a:r>
              <a:rPr lang="nl-BE" sz="1100" dirty="0" smtClean="0">
                <a:solidFill>
                  <a:srgbClr val="000000"/>
                </a:solidFill>
                <a:highlight>
                  <a:srgbClr val="FFFFFF"/>
                </a:highlight>
              </a:rPr>
              <a:t>  </a:t>
            </a:r>
            <a:r>
              <a:rPr lang="nl-BE" sz="1100" dirty="0">
                <a:solidFill>
                  <a:srgbClr val="0000FF"/>
                </a:solidFill>
                <a:highlight>
                  <a:srgbClr val="FFFFFF"/>
                </a:highlight>
              </a:rPr>
              <a:t>&lt;</a:t>
            </a:r>
            <a:r>
              <a:rPr lang="nl-BE" sz="1100" dirty="0" err="1">
                <a:solidFill>
                  <a:srgbClr val="800000"/>
                </a:solidFill>
                <a:highlight>
                  <a:srgbClr val="FFFFFF"/>
                </a:highlight>
              </a:rPr>
              <a:t>asp</a:t>
            </a:r>
            <a:r>
              <a:rPr lang="nl-BE" sz="1100" dirty="0" err="1">
                <a:solidFill>
                  <a:srgbClr val="0000FF"/>
                </a:solidFill>
                <a:highlight>
                  <a:srgbClr val="FFFFFF"/>
                </a:highlight>
              </a:rPr>
              <a:t>:</a:t>
            </a:r>
            <a:r>
              <a:rPr lang="nl-BE" sz="1100" dirty="0" err="1">
                <a:solidFill>
                  <a:srgbClr val="800000"/>
                </a:solidFill>
                <a:highlight>
                  <a:srgbClr val="FFFFFF"/>
                </a:highlight>
              </a:rPr>
              <a:t>HiddenField</a:t>
            </a:r>
            <a:r>
              <a:rPr lang="nl-BE" sz="1100" dirty="0">
                <a:solidFill>
                  <a:srgbClr val="000000"/>
                </a:solidFill>
                <a:highlight>
                  <a:srgbClr val="FFFFFF"/>
                </a:highlight>
              </a:rPr>
              <a:t> </a:t>
            </a:r>
            <a:r>
              <a:rPr lang="nl-BE" sz="1100" dirty="0">
                <a:solidFill>
                  <a:srgbClr val="FF0000"/>
                </a:solidFill>
                <a:highlight>
                  <a:srgbClr val="FFFFFF"/>
                </a:highlight>
              </a:rPr>
              <a:t>ID</a:t>
            </a:r>
            <a:r>
              <a:rPr lang="nl-BE" sz="1100" dirty="0">
                <a:solidFill>
                  <a:srgbClr val="0000FF"/>
                </a:solidFill>
                <a:highlight>
                  <a:srgbClr val="FFFFFF"/>
                </a:highlight>
              </a:rPr>
              <a:t>="</a:t>
            </a:r>
            <a:r>
              <a:rPr lang="nl-BE" sz="1100" dirty="0" err="1">
                <a:solidFill>
                  <a:srgbClr val="0000FF"/>
                </a:solidFill>
                <a:highlight>
                  <a:srgbClr val="FFFFFF"/>
                </a:highlight>
              </a:rPr>
              <a:t>hdnErrorTitleTooLong</a:t>
            </a:r>
            <a:r>
              <a:rPr lang="nl-BE" sz="1100" dirty="0">
                <a:solidFill>
                  <a:srgbClr val="0000FF"/>
                </a:solidFill>
                <a:highlight>
                  <a:srgbClr val="FFFFFF"/>
                </a:highlight>
              </a:rPr>
              <a:t>"</a:t>
            </a:r>
            <a:r>
              <a:rPr lang="nl-BE" sz="1100" dirty="0">
                <a:solidFill>
                  <a:srgbClr val="000000"/>
                </a:solidFill>
                <a:highlight>
                  <a:srgbClr val="FFFFFF"/>
                </a:highlight>
              </a:rPr>
              <a:t> </a:t>
            </a:r>
            <a:r>
              <a:rPr lang="nl-BE" sz="1100" dirty="0" err="1">
                <a:solidFill>
                  <a:srgbClr val="FF0000"/>
                </a:solidFill>
                <a:highlight>
                  <a:srgbClr val="FFFFFF"/>
                </a:highlight>
              </a:rPr>
              <a:t>runat</a:t>
            </a:r>
            <a:r>
              <a:rPr lang="nl-BE" sz="1100" dirty="0">
                <a:solidFill>
                  <a:srgbClr val="0000FF"/>
                </a:solidFill>
                <a:highlight>
                  <a:srgbClr val="FFFFFF"/>
                </a:highlight>
              </a:rPr>
              <a:t>="server"</a:t>
            </a:r>
            <a:r>
              <a:rPr lang="nl-BE" sz="1100" dirty="0">
                <a:solidFill>
                  <a:srgbClr val="000000"/>
                </a:solidFill>
                <a:highlight>
                  <a:srgbClr val="FFFFFF"/>
                </a:highlight>
              </a:rPr>
              <a:t> </a:t>
            </a:r>
            <a:r>
              <a:rPr lang="nl-BE" sz="1100" dirty="0">
                <a:solidFill>
                  <a:srgbClr val="0000FF"/>
                </a:solidFill>
                <a:highlight>
                  <a:srgbClr val="FFFFFF"/>
                </a:highlight>
              </a:rPr>
              <a:t>/&gt;</a:t>
            </a:r>
            <a:endParaRPr lang="nl-BE" sz="1100" dirty="0">
              <a:solidFill>
                <a:srgbClr val="000000"/>
              </a:solidFill>
              <a:highlight>
                <a:srgbClr val="FFFFFF"/>
              </a:highlight>
            </a:endParaRPr>
          </a:p>
          <a:p>
            <a:r>
              <a:rPr lang="en-US" sz="1100" dirty="0">
                <a:solidFill>
                  <a:srgbClr val="000000"/>
                </a:solidFill>
                <a:highlight>
                  <a:srgbClr val="FFFFFF"/>
                </a:highlight>
              </a:rPr>
              <a:t> </a:t>
            </a:r>
            <a:r>
              <a:rPr lang="en-US" sz="1100" dirty="0" smtClean="0">
                <a:solidFill>
                  <a:srgbClr val="000000"/>
                </a:solidFill>
                <a:highlight>
                  <a:srgbClr val="FFFFFF"/>
                </a:highlight>
              </a:rPr>
              <a:t>  </a:t>
            </a:r>
            <a:r>
              <a:rPr lang="en-US" sz="1100" dirty="0">
                <a:solidFill>
                  <a:srgbClr val="0000FF"/>
                </a:solidFill>
                <a:highlight>
                  <a:srgbClr val="FFFFFF"/>
                </a:highlight>
              </a:rPr>
              <a:t>&lt;</a:t>
            </a:r>
            <a:r>
              <a:rPr lang="en-US" sz="1100" dirty="0" err="1">
                <a:solidFill>
                  <a:srgbClr val="800000"/>
                </a:solidFill>
                <a:highlight>
                  <a:srgbClr val="FFFFFF"/>
                </a:highlight>
              </a:rPr>
              <a:t>asp</a:t>
            </a:r>
            <a:r>
              <a:rPr lang="en-US" sz="1100" dirty="0" err="1">
                <a:solidFill>
                  <a:srgbClr val="0000FF"/>
                </a:solidFill>
                <a:highlight>
                  <a:srgbClr val="FFFFFF"/>
                </a:highlight>
              </a:rPr>
              <a:t>:</a:t>
            </a:r>
            <a:r>
              <a:rPr lang="en-US" sz="1100" dirty="0" err="1">
                <a:solidFill>
                  <a:srgbClr val="800000"/>
                </a:solidFill>
                <a:highlight>
                  <a:srgbClr val="FFFFFF"/>
                </a:highlight>
              </a:rPr>
              <a:t>HiddenField</a:t>
            </a:r>
            <a:r>
              <a:rPr lang="en-US" sz="1100" dirty="0">
                <a:solidFill>
                  <a:srgbClr val="000000"/>
                </a:solidFill>
                <a:highlight>
                  <a:srgbClr val="FFFFFF"/>
                </a:highlight>
              </a:rPr>
              <a:t> </a:t>
            </a:r>
            <a:r>
              <a:rPr lang="en-US" sz="1100" dirty="0">
                <a:solidFill>
                  <a:srgbClr val="FF0000"/>
                </a:solidFill>
                <a:highlight>
                  <a:srgbClr val="FFFFFF"/>
                </a:highlight>
              </a:rPr>
              <a:t>ID</a:t>
            </a:r>
            <a:r>
              <a:rPr lang="en-US" sz="1100" dirty="0">
                <a:solidFill>
                  <a:srgbClr val="0000FF"/>
                </a:solidFill>
                <a:highlight>
                  <a:srgbClr val="FFFFFF"/>
                </a:highlight>
              </a:rPr>
              <a:t>="</a:t>
            </a:r>
            <a:r>
              <a:rPr lang="en-US" sz="1100" dirty="0" err="1">
                <a:solidFill>
                  <a:srgbClr val="0000FF"/>
                </a:solidFill>
                <a:highlight>
                  <a:srgbClr val="FFFFFF"/>
                </a:highlight>
              </a:rPr>
              <a:t>hdnErrorMissingOwners</a:t>
            </a:r>
            <a:r>
              <a:rPr lang="en-US" sz="1100" dirty="0">
                <a:solidFill>
                  <a:srgbClr val="0000FF"/>
                </a:solidFill>
                <a:highlight>
                  <a:srgbClr val="FFFFFF"/>
                </a:highlight>
              </a:rPr>
              <a:t>"</a:t>
            </a:r>
            <a:r>
              <a:rPr lang="en-US" sz="1100" dirty="0">
                <a:solidFill>
                  <a:srgbClr val="000000"/>
                </a:solidFill>
                <a:highlight>
                  <a:srgbClr val="FFFFFF"/>
                </a:highlight>
              </a:rPr>
              <a:t> </a:t>
            </a:r>
            <a:r>
              <a:rPr lang="en-US" sz="1100" dirty="0" err="1">
                <a:solidFill>
                  <a:srgbClr val="FF0000"/>
                </a:solidFill>
                <a:highlight>
                  <a:srgbClr val="FFFFFF"/>
                </a:highlight>
              </a:rPr>
              <a:t>runat</a:t>
            </a:r>
            <a:r>
              <a:rPr lang="en-US" sz="1100" dirty="0">
                <a:solidFill>
                  <a:srgbClr val="0000FF"/>
                </a:solidFill>
                <a:highlight>
                  <a:srgbClr val="FFFFFF"/>
                </a:highlight>
              </a:rPr>
              <a:t>="server"</a:t>
            </a:r>
            <a:r>
              <a:rPr lang="en-US" sz="1100" dirty="0">
                <a:solidFill>
                  <a:srgbClr val="000000"/>
                </a:solidFill>
                <a:highlight>
                  <a:srgbClr val="FFFFFF"/>
                </a:highlight>
              </a:rPr>
              <a:t> </a:t>
            </a:r>
            <a:r>
              <a:rPr lang="en-US" sz="1100" dirty="0">
                <a:solidFill>
                  <a:srgbClr val="0000FF"/>
                </a:solidFill>
                <a:highlight>
                  <a:srgbClr val="FFFFFF"/>
                </a:highlight>
              </a:rPr>
              <a:t>/&gt;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smtClean="0">
                <a:solidFill>
                  <a:srgbClr val="000000"/>
                </a:solidFill>
                <a:highlight>
                  <a:srgbClr val="FFFFFF"/>
                </a:highlight>
              </a:rPr>
              <a:t>  </a:t>
            </a:r>
            <a:r>
              <a:rPr lang="en-US" sz="1100" dirty="0">
                <a:solidFill>
                  <a:srgbClr val="0000FF"/>
                </a:solidFill>
                <a:highlight>
                  <a:srgbClr val="FFFFFF"/>
                </a:highlight>
              </a:rPr>
              <a:t>&lt;</a:t>
            </a:r>
            <a:r>
              <a:rPr lang="en-US" sz="1100" dirty="0" err="1">
                <a:solidFill>
                  <a:srgbClr val="800000"/>
                </a:solidFill>
                <a:highlight>
                  <a:srgbClr val="FFFFFF"/>
                </a:highlight>
              </a:rPr>
              <a:t>asp</a:t>
            </a:r>
            <a:r>
              <a:rPr lang="en-US" sz="1100" dirty="0" err="1">
                <a:solidFill>
                  <a:srgbClr val="0000FF"/>
                </a:solidFill>
                <a:highlight>
                  <a:srgbClr val="FFFFFF"/>
                </a:highlight>
              </a:rPr>
              <a:t>:</a:t>
            </a:r>
            <a:r>
              <a:rPr lang="en-US" sz="1100" dirty="0" err="1">
                <a:solidFill>
                  <a:srgbClr val="800000"/>
                </a:solidFill>
                <a:highlight>
                  <a:srgbClr val="FFFFFF"/>
                </a:highlight>
              </a:rPr>
              <a:t>HiddenField</a:t>
            </a:r>
            <a:r>
              <a:rPr lang="en-US" sz="1100" dirty="0">
                <a:solidFill>
                  <a:srgbClr val="000000"/>
                </a:solidFill>
                <a:highlight>
                  <a:srgbClr val="FFFFFF"/>
                </a:highlight>
              </a:rPr>
              <a:t> </a:t>
            </a:r>
            <a:r>
              <a:rPr lang="en-US" sz="1100" dirty="0">
                <a:solidFill>
                  <a:srgbClr val="FF0000"/>
                </a:solidFill>
                <a:highlight>
                  <a:srgbClr val="FFFFFF"/>
                </a:highlight>
              </a:rPr>
              <a:t>ID</a:t>
            </a:r>
            <a:r>
              <a:rPr lang="en-US" sz="1100" dirty="0">
                <a:solidFill>
                  <a:srgbClr val="0000FF"/>
                </a:solidFill>
                <a:highlight>
                  <a:srgbClr val="FFFFFF"/>
                </a:highlight>
              </a:rPr>
              <a:t>="</a:t>
            </a:r>
            <a:r>
              <a:rPr lang="en-US" sz="1100" dirty="0" err="1">
                <a:solidFill>
                  <a:srgbClr val="0000FF"/>
                </a:solidFill>
                <a:highlight>
                  <a:srgbClr val="FFFFFF"/>
                </a:highlight>
              </a:rPr>
              <a:t>hdnErrorTooManyOwners</a:t>
            </a:r>
            <a:r>
              <a:rPr lang="en-US" sz="1100" dirty="0">
                <a:solidFill>
                  <a:srgbClr val="0000FF"/>
                </a:solidFill>
                <a:highlight>
                  <a:srgbClr val="FFFFFF"/>
                </a:highlight>
              </a:rPr>
              <a:t>"</a:t>
            </a:r>
            <a:r>
              <a:rPr lang="en-US" sz="1100" dirty="0">
                <a:solidFill>
                  <a:srgbClr val="000000"/>
                </a:solidFill>
                <a:highlight>
                  <a:srgbClr val="FFFFFF"/>
                </a:highlight>
              </a:rPr>
              <a:t> </a:t>
            </a:r>
            <a:r>
              <a:rPr lang="en-US" sz="1100" dirty="0" err="1">
                <a:solidFill>
                  <a:srgbClr val="FF0000"/>
                </a:solidFill>
                <a:highlight>
                  <a:srgbClr val="FFFFFF"/>
                </a:highlight>
              </a:rPr>
              <a:t>runat</a:t>
            </a:r>
            <a:r>
              <a:rPr lang="en-US" sz="1100" dirty="0">
                <a:solidFill>
                  <a:srgbClr val="0000FF"/>
                </a:solidFill>
                <a:highlight>
                  <a:srgbClr val="FFFFFF"/>
                </a:highlight>
              </a:rPr>
              <a:t>="server"</a:t>
            </a:r>
            <a:r>
              <a:rPr lang="en-US" sz="1100" dirty="0">
                <a:solidFill>
                  <a:srgbClr val="000000"/>
                </a:solidFill>
                <a:highlight>
                  <a:srgbClr val="FFFFFF"/>
                </a:highlight>
              </a:rPr>
              <a:t> </a:t>
            </a:r>
            <a:r>
              <a:rPr lang="en-US" sz="1100" dirty="0">
                <a:solidFill>
                  <a:srgbClr val="0000FF"/>
                </a:solidFill>
                <a:highlight>
                  <a:srgbClr val="FFFFFF"/>
                </a:highlight>
              </a:rPr>
              <a:t>/&gt;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smtClean="0">
                <a:solidFill>
                  <a:srgbClr val="000000"/>
                </a:solidFill>
                <a:highlight>
                  <a:srgbClr val="FFFFFF"/>
                </a:highlight>
              </a:rPr>
              <a:t>  </a:t>
            </a:r>
            <a:r>
              <a:rPr lang="en-US" sz="1100" dirty="0">
                <a:solidFill>
                  <a:srgbClr val="0000FF"/>
                </a:solidFill>
                <a:highlight>
                  <a:srgbClr val="FFFFFF"/>
                </a:highlight>
              </a:rPr>
              <a:t>&lt;</a:t>
            </a:r>
            <a:r>
              <a:rPr lang="en-US" sz="1100" dirty="0" err="1">
                <a:solidFill>
                  <a:srgbClr val="800000"/>
                </a:solidFill>
                <a:highlight>
                  <a:srgbClr val="FFFFFF"/>
                </a:highlight>
              </a:rPr>
              <a:t>asp</a:t>
            </a:r>
            <a:r>
              <a:rPr lang="en-US" sz="1100" dirty="0" err="1">
                <a:solidFill>
                  <a:srgbClr val="0000FF"/>
                </a:solidFill>
                <a:highlight>
                  <a:srgbClr val="FFFFFF"/>
                </a:highlight>
              </a:rPr>
              <a:t>:</a:t>
            </a:r>
            <a:r>
              <a:rPr lang="en-US" sz="1100" dirty="0" err="1">
                <a:solidFill>
                  <a:srgbClr val="800000"/>
                </a:solidFill>
                <a:highlight>
                  <a:srgbClr val="FFFFFF"/>
                </a:highlight>
              </a:rPr>
              <a:t>HiddenField</a:t>
            </a:r>
            <a:r>
              <a:rPr lang="en-US" sz="1100" dirty="0">
                <a:solidFill>
                  <a:srgbClr val="000000"/>
                </a:solidFill>
                <a:highlight>
                  <a:srgbClr val="FFFFFF"/>
                </a:highlight>
              </a:rPr>
              <a:t> </a:t>
            </a:r>
            <a:r>
              <a:rPr lang="en-US" sz="1100" dirty="0">
                <a:solidFill>
                  <a:srgbClr val="FF0000"/>
                </a:solidFill>
                <a:highlight>
                  <a:srgbClr val="FFFFFF"/>
                </a:highlight>
              </a:rPr>
              <a:t>ID</a:t>
            </a:r>
            <a:r>
              <a:rPr lang="en-US" sz="1100" dirty="0">
                <a:solidFill>
                  <a:srgbClr val="0000FF"/>
                </a:solidFill>
                <a:highlight>
                  <a:srgbClr val="FFFFFF"/>
                </a:highlight>
              </a:rPr>
              <a:t>="</a:t>
            </a:r>
            <a:r>
              <a:rPr lang="en-US" sz="1100" dirty="0" err="1">
                <a:solidFill>
                  <a:srgbClr val="0000FF"/>
                </a:solidFill>
                <a:highlight>
                  <a:srgbClr val="FFFFFF"/>
                </a:highlight>
              </a:rPr>
              <a:t>hdnErrorDuplicateOwners</a:t>
            </a:r>
            <a:r>
              <a:rPr lang="en-US" sz="1100" dirty="0">
                <a:solidFill>
                  <a:srgbClr val="0000FF"/>
                </a:solidFill>
                <a:highlight>
                  <a:srgbClr val="FFFFFF"/>
                </a:highlight>
              </a:rPr>
              <a:t>"</a:t>
            </a:r>
            <a:r>
              <a:rPr lang="en-US" sz="1100" dirty="0">
                <a:solidFill>
                  <a:srgbClr val="000000"/>
                </a:solidFill>
                <a:highlight>
                  <a:srgbClr val="FFFFFF"/>
                </a:highlight>
              </a:rPr>
              <a:t> </a:t>
            </a:r>
            <a:r>
              <a:rPr lang="en-US" sz="1100" dirty="0" err="1">
                <a:solidFill>
                  <a:srgbClr val="FF0000"/>
                </a:solidFill>
                <a:highlight>
                  <a:srgbClr val="FFFFFF"/>
                </a:highlight>
              </a:rPr>
              <a:t>runat</a:t>
            </a:r>
            <a:r>
              <a:rPr lang="en-US" sz="1100" dirty="0">
                <a:solidFill>
                  <a:srgbClr val="0000FF"/>
                </a:solidFill>
                <a:highlight>
                  <a:srgbClr val="FFFFFF"/>
                </a:highlight>
              </a:rPr>
              <a:t>="server"</a:t>
            </a:r>
            <a:r>
              <a:rPr lang="en-US" sz="1100" dirty="0">
                <a:solidFill>
                  <a:srgbClr val="000000"/>
                </a:solidFill>
                <a:highlight>
                  <a:srgbClr val="FFFFFF"/>
                </a:highlight>
              </a:rPr>
              <a:t> </a:t>
            </a:r>
            <a:r>
              <a:rPr lang="en-US" sz="1100" dirty="0">
                <a:solidFill>
                  <a:srgbClr val="0000FF"/>
                </a:solidFill>
                <a:highlight>
                  <a:srgbClr val="FFFFFF"/>
                </a:highlight>
              </a:rPr>
              <a:t>/&gt;</a:t>
            </a:r>
            <a:endParaRPr lang="en-US" sz="1100" dirty="0">
              <a:solidFill>
                <a:srgbClr val="000000"/>
              </a:solidFill>
              <a:highlight>
                <a:srgbClr val="FFFFFF"/>
              </a:highlight>
            </a:endParaRPr>
          </a:p>
          <a:p>
            <a:r>
              <a:rPr lang="nl-BE" sz="1100" dirty="0" smtClean="0">
                <a:solidFill>
                  <a:srgbClr val="0000FF"/>
                </a:solidFill>
                <a:highlight>
                  <a:srgbClr val="FFFFFF"/>
                </a:highlight>
              </a:rPr>
              <a:t>&lt;/</a:t>
            </a:r>
            <a:r>
              <a:rPr lang="nl-BE" sz="1100" dirty="0">
                <a:solidFill>
                  <a:srgbClr val="800000"/>
                </a:solidFill>
                <a:highlight>
                  <a:srgbClr val="FFFFFF"/>
                </a:highlight>
              </a:rPr>
              <a:t>div</a:t>
            </a:r>
            <a:r>
              <a:rPr lang="nl-BE" sz="1100" dirty="0">
                <a:solidFill>
                  <a:srgbClr val="0000FF"/>
                </a:solidFill>
                <a:highlight>
                  <a:srgbClr val="FFFFFF"/>
                </a:highlight>
              </a:rPr>
              <a:t>&gt;</a:t>
            </a:r>
            <a:endParaRPr lang="en-US"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endParaRPr lang="nl-BE"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ular Callout 1"/>
          <p:cNvSpPr/>
          <p:nvPr/>
        </p:nvSpPr>
        <p:spPr bwMode="auto">
          <a:xfrm>
            <a:off x="7363838" y="1371600"/>
            <a:ext cx="4163438" cy="719847"/>
          </a:xfrm>
          <a:prstGeom prst="wedgeRectCallout">
            <a:avLst>
              <a:gd name="adj1" fmla="val -80070"/>
              <a:gd name="adj2" fmla="val -2167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Take over the language used by the SharePoint side where the app is hosted</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ular Callout 4"/>
          <p:cNvSpPr/>
          <p:nvPr/>
        </p:nvSpPr>
        <p:spPr bwMode="auto">
          <a:xfrm>
            <a:off x="7363838" y="2368743"/>
            <a:ext cx="4163438" cy="719847"/>
          </a:xfrm>
          <a:prstGeom prst="wedgeRectCallout">
            <a:avLst>
              <a:gd name="adj1" fmla="val -94556"/>
              <a:gd name="adj2" fmla="val 4454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Use resource in a declarative way</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ular Callout 5"/>
          <p:cNvSpPr/>
          <p:nvPr/>
        </p:nvSpPr>
        <p:spPr bwMode="auto">
          <a:xfrm>
            <a:off x="7671881" y="4795737"/>
            <a:ext cx="3855395" cy="1036052"/>
          </a:xfrm>
          <a:prstGeom prst="wedgeRectCallout">
            <a:avLst>
              <a:gd name="adj1" fmla="val -69322"/>
              <a:gd name="adj2" fmla="val -1744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Insert translated strings into the page so that they later on can be picked up by JavaScript for client side actions</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064422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95626" y="3188852"/>
            <a:ext cx="6070792" cy="1070853"/>
          </a:xfrm>
          <a:prstGeom prst="rect">
            <a:avLst/>
          </a:prstGeom>
        </p:spPr>
      </p:pic>
      <p:pic>
        <p:nvPicPr>
          <p:cNvPr id="9" name="Picture 8"/>
          <p:cNvPicPr>
            <a:picLocks noChangeAspect="1"/>
          </p:cNvPicPr>
          <p:nvPr/>
        </p:nvPicPr>
        <p:blipFill>
          <a:blip r:embed="rId4"/>
          <a:stretch>
            <a:fillRect/>
          </a:stretch>
        </p:blipFill>
        <p:spPr>
          <a:xfrm>
            <a:off x="595626" y="4259705"/>
            <a:ext cx="6975284" cy="1018687"/>
          </a:xfrm>
          <a:prstGeom prst="rect">
            <a:avLst/>
          </a:prstGeom>
        </p:spPr>
      </p:pic>
      <p:sp>
        <p:nvSpPr>
          <p:cNvPr id="4" name="Title 3"/>
          <p:cNvSpPr>
            <a:spLocks noGrp="1"/>
          </p:cNvSpPr>
          <p:nvPr>
            <p:ph type="title"/>
          </p:nvPr>
        </p:nvSpPr>
        <p:spPr/>
        <p:txBody>
          <a:bodyPr/>
          <a:lstStyle/>
          <a:p>
            <a:r>
              <a:rPr lang="en-US" dirty="0" smtClean="0"/>
              <a:t>Translate App UI – Code - client side</a:t>
            </a:r>
            <a:endParaRPr lang="nl-BE" dirty="0"/>
          </a:p>
        </p:txBody>
      </p:sp>
      <p:sp>
        <p:nvSpPr>
          <p:cNvPr id="2" name="Text Placeholder 1"/>
          <p:cNvSpPr>
            <a:spLocks noGrp="1"/>
          </p:cNvSpPr>
          <p:nvPr>
            <p:ph type="body" sz="quarter" idx="10"/>
          </p:nvPr>
        </p:nvSpPr>
        <p:spPr/>
        <p:txBody>
          <a:bodyPr/>
          <a:lstStyle/>
          <a:p>
            <a:r>
              <a:rPr lang="en-US" dirty="0" smtClean="0"/>
              <a:t>When you use JavaScript to create/manipulate your app user interface you can work with JavaScript resource files</a:t>
            </a:r>
            <a:endParaRPr lang="nl-BE" dirty="0"/>
          </a:p>
        </p:txBody>
      </p:sp>
      <p:sp>
        <p:nvSpPr>
          <p:cNvPr id="8" name="Rounded Rectangle 7"/>
          <p:cNvSpPr/>
          <p:nvPr/>
        </p:nvSpPr>
        <p:spPr bwMode="auto">
          <a:xfrm>
            <a:off x="6215974" y="5181113"/>
            <a:ext cx="5847152" cy="927857"/>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See </a:t>
            </a:r>
            <a:r>
              <a:rPr lang="en-US" dirty="0">
                <a:gradFill>
                  <a:gsLst>
                    <a:gs pos="0">
                      <a:srgbClr val="FFFFFF"/>
                    </a:gs>
                    <a:gs pos="100000">
                      <a:srgbClr val="FFFFFF"/>
                    </a:gs>
                  </a:gsLst>
                  <a:lin ang="5400000" scaled="0"/>
                </a:gradFill>
                <a:ea typeface="Segoe UI" pitchFamily="34" charset="0"/>
                <a:cs typeface="Segoe UI" pitchFamily="34" charset="0"/>
              </a:rPr>
              <a:t>the “How to: Localize apps for SharePoint” to learn more: </a:t>
            </a:r>
            <a:r>
              <a:rPr lang="en-US" dirty="0">
                <a:gradFill>
                  <a:gsLst>
                    <a:gs pos="0">
                      <a:srgbClr val="FFFFFF"/>
                    </a:gs>
                    <a:gs pos="100000">
                      <a:srgbClr val="FFFFFF"/>
                    </a:gs>
                  </a:gsLst>
                  <a:lin ang="5400000" scaled="0"/>
                </a:gradFill>
                <a:ea typeface="Segoe UI" pitchFamily="34" charset="0"/>
                <a:cs typeface="Segoe UI" pitchFamily="34" charset="0"/>
                <a:hlinkClick r:id="rId5"/>
              </a:rPr>
              <a:t>http://msdn.microsoft.com/en-us/library/office/fp179919(v=office.15).</a:t>
            </a:r>
            <a:r>
              <a:rPr lang="en-US" dirty="0" smtClean="0">
                <a:gradFill>
                  <a:gsLst>
                    <a:gs pos="0">
                      <a:srgbClr val="FFFFFF"/>
                    </a:gs>
                    <a:gs pos="100000">
                      <a:srgbClr val="FFFFFF"/>
                    </a:gs>
                  </a:gsLst>
                  <a:lin ang="5400000" scaled="0"/>
                </a:gradFill>
                <a:ea typeface="Segoe UI" pitchFamily="34" charset="0"/>
                <a:cs typeface="Segoe UI" pitchFamily="34" charset="0"/>
                <a:hlinkClick r:id="rId5"/>
              </a:rPr>
              <a:t>aspx</a:t>
            </a:r>
            <a:r>
              <a:rPr lang="en-US" dirty="0" smtClean="0">
                <a:gradFill>
                  <a:gsLst>
                    <a:gs pos="0">
                      <a:srgbClr val="FFFFFF"/>
                    </a:gs>
                    <a:gs pos="100000">
                      <a:srgbClr val="FFFFFF"/>
                    </a:gs>
                  </a:gsLst>
                  <a:lin ang="5400000" scaled="0"/>
                </a:gradFill>
                <a:ea typeface="Segoe UI" pitchFamily="34" charset="0"/>
                <a:cs typeface="Segoe UI" pitchFamily="34" charset="0"/>
              </a:rPr>
              <a:t> </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ular Callout 9"/>
          <p:cNvSpPr/>
          <p:nvPr/>
        </p:nvSpPr>
        <p:spPr bwMode="auto">
          <a:xfrm>
            <a:off x="7504687" y="2795799"/>
            <a:ext cx="4163438" cy="1166938"/>
          </a:xfrm>
          <a:prstGeom prst="wedgeRectCallout">
            <a:avLst>
              <a:gd name="adj1" fmla="val -63949"/>
              <a:gd name="adj2" fmla="val 4990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The correct JavaScript resource file needs to be loaded. The other JavaScript files just use the variables which then contain text in the requested language</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252739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sz="4000" dirty="0" smtClean="0">
                <a:solidFill>
                  <a:schemeClr val="bg1"/>
                </a:solidFill>
              </a:rPr>
              <a:t>Translate the App UI – Code – client side</a:t>
            </a:r>
            <a:endParaRPr lang="en-US" sz="4000" dirty="0">
              <a:solidFill>
                <a:schemeClr val="bg1"/>
              </a:solidFill>
            </a:endParaRPr>
          </a:p>
        </p:txBody>
      </p:sp>
      <p:sp>
        <p:nvSpPr>
          <p:cNvPr id="4" name="Text Placeholder 3"/>
          <p:cNvSpPr>
            <a:spLocks noGrp="1"/>
          </p:cNvSpPr>
          <p:nvPr>
            <p:ph type="body" sz="quarter" idx="10"/>
          </p:nvPr>
        </p:nvSpPr>
        <p:spPr>
          <a:xfrm>
            <a:off x="515937" y="1094304"/>
            <a:ext cx="11152188" cy="4100265"/>
          </a:xfrm>
        </p:spPr>
        <p:txBody>
          <a:bodyPr/>
          <a:lstStyle/>
          <a:p>
            <a:pPr>
              <a:lnSpc>
                <a:spcPct val="115000"/>
              </a:lnSpc>
              <a:spcBef>
                <a:spcPts val="500"/>
              </a:spcBef>
            </a:pPr>
            <a:r>
              <a:rPr lang="en-US" sz="1400" dirty="0" err="1">
                <a:solidFill>
                  <a:srgbClr val="0000FF"/>
                </a:solidFill>
                <a:highlight>
                  <a:srgbClr val="FFFFFF"/>
                </a:highlight>
                <a:ea typeface="Times New Roman" panose="02020603050405020304" pitchFamily="18" charset="0"/>
                <a:cs typeface="Times New Roman" panose="02020603050405020304" pitchFamily="18" charset="0"/>
              </a:rPr>
              <a:t>var</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err="1">
                <a:solidFill>
                  <a:srgbClr val="0000FF"/>
                </a:solidFill>
                <a:highlight>
                  <a:srgbClr val="FFFFFF"/>
                </a:highlight>
                <a:ea typeface="Times New Roman" panose="02020603050405020304" pitchFamily="18" charset="0"/>
                <a:cs typeface="Times New Roman" panose="02020603050405020304" pitchFamily="18" charset="0"/>
              </a:rPr>
              <a:t>var</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scriptRevision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iterate the loaded scripts to find the scenario2 script.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We use the script URL to dynamically build the </a:t>
            </a:r>
            <a:r>
              <a:rPr lang="en-US" sz="1400" dirty="0" err="1">
                <a:solidFill>
                  <a:srgbClr val="008000"/>
                </a:solidFill>
                <a:highlight>
                  <a:srgbClr val="FFFFFF"/>
                </a:highlight>
                <a:ea typeface="Times New Roman" panose="02020603050405020304" pitchFamily="18" charset="0"/>
                <a:cs typeface="Times New Roman" panose="02020603050405020304" pitchFamily="18" charset="0"/>
              </a:rPr>
              <a:t>url</a:t>
            </a:r>
            <a:r>
              <a:rPr lang="en-US" sz="1400" dirty="0">
                <a:solidFill>
                  <a:srgbClr val="008000"/>
                </a:solidFill>
                <a:highlight>
                  <a:srgbClr val="FFFFFF"/>
                </a:highlight>
                <a:ea typeface="Times New Roman" panose="02020603050405020304" pitchFamily="18" charset="0"/>
                <a:cs typeface="Times New Roman" panose="02020603050405020304" pitchFamily="18" charset="0"/>
              </a:rPr>
              <a:t> for the resource file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to be loaded.</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'script'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).each(</a:t>
            </a:r>
            <a:r>
              <a:rPr lang="en-US" sz="1400" dirty="0">
                <a:solidFill>
                  <a:srgbClr val="0000FF"/>
                </a:solidFill>
                <a:highlight>
                  <a:srgbClr val="FFFFFF"/>
                </a:highlight>
                <a:ea typeface="Times New Roman" panose="02020603050405020304" pitchFamily="18" charset="0"/>
                <a:cs typeface="Times New Roman" panose="02020603050405020304" pitchFamily="18" charset="0"/>
              </a:rPr>
              <a:t>function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i</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el)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a:solidFill>
                  <a:srgbClr val="0000FF"/>
                </a:solidFill>
                <a:highlight>
                  <a:srgbClr val="FFFFFF"/>
                </a:highlight>
                <a:ea typeface="Times New Roman" panose="02020603050405020304" pitchFamily="18" charset="0"/>
                <a:cs typeface="Times New Roman" panose="02020603050405020304" pitchFamily="18" charset="0"/>
              </a:rPr>
              <a:t>if</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el.src.toLowerCase</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indexOf</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'scenario2.js'</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&gt; -1)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el.src</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scriptRevision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scriptUrl.substring</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scriptUrl.indexOf</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A31515"/>
                </a:solidFill>
                <a:highlight>
                  <a:srgbClr val="FFFFFF"/>
                </a:highlight>
                <a:ea typeface="Times New Roman" panose="02020603050405020304" pitchFamily="18" charset="0"/>
                <a:cs typeface="Times New Roman" panose="02020603050405020304" pitchFamily="18" charset="0"/>
              </a:rPr>
              <a:t>js</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+ 3);</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scriptUrl.substring</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(0,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scriptUrl.indexOf</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A31515"/>
                </a:solidFill>
                <a:highlight>
                  <a:srgbClr val="FFFFFF"/>
                </a:highlight>
                <a:ea typeface="Times New Roman" panose="02020603050405020304" pitchFamily="18" charset="0"/>
                <a:cs typeface="Times New Roman" panose="02020603050405020304" pitchFamily="18" charset="0"/>
              </a:rPr>
              <a:t>js</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err="1">
                <a:solidFill>
                  <a:srgbClr val="0000FF"/>
                </a:solidFill>
                <a:highlight>
                  <a:srgbClr val="FFFFFF"/>
                </a:highlight>
                <a:ea typeface="Times New Roman" panose="02020603050405020304" pitchFamily="18" charset="0"/>
                <a:cs typeface="Times New Roman" panose="02020603050405020304" pitchFamily="18" charset="0"/>
              </a:rPr>
              <a:t>var</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resourcesFile</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scriptUrl</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b="1" dirty="0">
                <a:solidFill>
                  <a:srgbClr val="000000"/>
                </a:solidFill>
                <a:highlight>
                  <a:srgbClr val="FFFFFF"/>
                </a:highlight>
                <a:ea typeface="Times New Roman" panose="02020603050405020304" pitchFamily="18" charset="0"/>
                <a:cs typeface="Times New Roman" panose="02020603050405020304" pitchFamily="18" charset="0"/>
              </a:rPr>
              <a:t>_</a:t>
            </a:r>
            <a:r>
              <a:rPr lang="en-US" sz="1400" b="1" dirty="0" err="1">
                <a:solidFill>
                  <a:srgbClr val="000000"/>
                </a:solidFill>
                <a:highlight>
                  <a:srgbClr val="FFFFFF"/>
                </a:highlight>
                <a:ea typeface="Times New Roman" panose="02020603050405020304" pitchFamily="18" charset="0"/>
                <a:cs typeface="Times New Roman" panose="02020603050405020304" pitchFamily="18" charset="0"/>
              </a:rPr>
              <a:t>spPageContextInfo.currentUICultureName.toLowerCase</a:t>
            </a:r>
            <a:r>
              <a:rPr lang="en-US" sz="1400" b="1"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A31515"/>
                </a:solidFill>
                <a:highlight>
                  <a:srgbClr val="FFFFFF"/>
                </a:highlight>
                <a:ea typeface="Times New Roman" panose="02020603050405020304" pitchFamily="18" charset="0"/>
                <a:cs typeface="Times New Roman" panose="02020603050405020304" pitchFamily="18" charset="0"/>
              </a:rPr>
              <a:t>js</a:t>
            </a:r>
            <a:r>
              <a:rPr lang="en-US" sz="1400" dirty="0">
                <a:solidFill>
                  <a:srgbClr val="A31515"/>
                </a:solidFill>
                <a:highlight>
                  <a:srgbClr val="FFFFFF"/>
                </a:highlight>
                <a:ea typeface="Times New Roman" panose="02020603050405020304" pitchFamily="18" charset="0"/>
                <a:cs typeface="Times New Roman" panose="02020603050405020304" pitchFamily="18" charset="0"/>
              </a:rPr>
              <a: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scriptRevision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load the JS resource file based on the user's language</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loadScript</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ea typeface="Times New Roman" panose="02020603050405020304" pitchFamily="18" charset="0"/>
                <a:cs typeface="Times New Roman" panose="02020603050405020304" pitchFamily="18" charset="0"/>
              </a:rPr>
              <a:t>resourcesFile</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a:t>
            </a:r>
            <a:r>
              <a:rPr lang="en-US" sz="1400" dirty="0">
                <a:solidFill>
                  <a:srgbClr val="0000FF"/>
                </a:solidFill>
                <a:highlight>
                  <a:srgbClr val="FFFFFF"/>
                </a:highlight>
                <a:ea typeface="Times New Roman" panose="02020603050405020304" pitchFamily="18" charset="0"/>
                <a:cs typeface="Times New Roman" panose="02020603050405020304" pitchFamily="18" charset="0"/>
              </a:rPr>
              <a:t>function</a:t>
            </a:r>
            <a:r>
              <a:rPr lang="en-US" sz="1400" dirty="0">
                <a:solidFill>
                  <a:srgbClr val="000000"/>
                </a:solidFill>
                <a:highlight>
                  <a:srgbClr val="FFFFFF"/>
                </a:highlight>
                <a:ea typeface="Times New Roman" panose="02020603050405020304" pitchFamily="18" charset="0"/>
                <a:cs typeface="Times New Roman" panose="02020603050405020304" pitchFamily="18" charset="0"/>
              </a:rPr>
              <a:t> () {</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8000"/>
                </a:solidFill>
                <a:highlight>
                  <a:srgbClr val="FFFFFF"/>
                </a:highlight>
                <a:ea typeface="Times New Roman" panose="02020603050405020304" pitchFamily="18" charset="0"/>
                <a:cs typeface="Times New Roman" panose="02020603050405020304" pitchFamily="18" charset="0"/>
              </a:rPr>
              <a:t>// your customizations go here</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pPr>
            <a:r>
              <a:rPr lang="en-US" sz="1400" dirty="0">
                <a:solidFill>
                  <a:srgbClr val="000000"/>
                </a:solidFill>
                <a:highlight>
                  <a:srgbClr val="FFFFFF"/>
                </a:highlight>
                <a:ea typeface="Times New Roman" panose="02020603050405020304" pitchFamily="18" charset="0"/>
                <a:cs typeface="Times New Roman" panose="02020603050405020304" pitchFamily="18" charset="0"/>
              </a:rPr>
              <a:t>});</a:t>
            </a:r>
            <a:endParaRPr lang="nl-BE" sz="1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ular Callout 4"/>
          <p:cNvSpPr/>
          <p:nvPr/>
        </p:nvSpPr>
        <p:spPr bwMode="auto">
          <a:xfrm>
            <a:off x="5428033" y="5690682"/>
            <a:ext cx="4163438" cy="860956"/>
          </a:xfrm>
          <a:prstGeom prst="wedgeRectCallout">
            <a:avLst>
              <a:gd name="adj1" fmla="val -97593"/>
              <a:gd name="adj2" fmla="val 750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Load the resource file and add the JavaScript code that depends on this in the function called after the load</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ular Callout 5"/>
          <p:cNvSpPr/>
          <p:nvPr/>
        </p:nvSpPr>
        <p:spPr bwMode="auto">
          <a:xfrm>
            <a:off x="7140103" y="3093396"/>
            <a:ext cx="4688732" cy="1566209"/>
          </a:xfrm>
          <a:prstGeom prst="wedgeRectCallout">
            <a:avLst>
              <a:gd name="adj1" fmla="val -88914"/>
              <a:gd name="adj2" fmla="val 833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Prepare the </a:t>
            </a:r>
            <a:r>
              <a:rPr lang="en-US" dirty="0" err="1" smtClean="0">
                <a:gradFill>
                  <a:gsLst>
                    <a:gs pos="0">
                      <a:srgbClr val="FFFFFF"/>
                    </a:gs>
                    <a:gs pos="100000">
                      <a:srgbClr val="FFFFFF"/>
                    </a:gs>
                  </a:gsLst>
                  <a:lin ang="5400000" scaled="0"/>
                </a:gradFill>
                <a:ea typeface="Segoe UI" pitchFamily="34" charset="0"/>
                <a:cs typeface="Segoe UI" pitchFamily="34" charset="0"/>
              </a:rPr>
              <a:t>url</a:t>
            </a:r>
            <a:r>
              <a:rPr lang="en-US" dirty="0" smtClean="0">
                <a:gradFill>
                  <a:gsLst>
                    <a:gs pos="0">
                      <a:srgbClr val="FFFFFF"/>
                    </a:gs>
                    <a:gs pos="100000">
                      <a:srgbClr val="FFFFFF"/>
                    </a:gs>
                  </a:gsLst>
                  <a:lin ang="5400000" scaled="0"/>
                </a:gradFill>
                <a:ea typeface="Segoe UI" pitchFamily="34" charset="0"/>
                <a:cs typeface="Segoe UI" pitchFamily="34" charset="0"/>
              </a:rPr>
              <a:t> for the JavaScript file to load by </a:t>
            </a:r>
            <a:r>
              <a:rPr lang="en-US" dirty="0">
                <a:gradFill>
                  <a:gsLst>
                    <a:gs pos="0">
                      <a:srgbClr val="FFFFFF"/>
                    </a:gs>
                    <a:gs pos="100000">
                      <a:srgbClr val="FFFFFF"/>
                    </a:gs>
                  </a:gsLst>
                  <a:lin ang="5400000" scaled="0"/>
                </a:gradFill>
                <a:ea typeface="Segoe UI" pitchFamily="34" charset="0"/>
                <a:cs typeface="Segoe UI" pitchFamily="34" charset="0"/>
              </a:rPr>
              <a:t>using </a:t>
            </a:r>
            <a:r>
              <a:rPr lang="en-US" dirty="0" smtClean="0">
                <a:gradFill>
                  <a:gsLst>
                    <a:gs pos="0">
                      <a:srgbClr val="FFFFFF"/>
                    </a:gs>
                    <a:gs pos="100000">
                      <a:srgbClr val="FFFFFF"/>
                    </a:gs>
                  </a:gsLst>
                  <a:lin ang="5400000" scaled="0"/>
                </a:gradFill>
                <a:ea typeface="Segoe UI" pitchFamily="34" charset="0"/>
                <a:cs typeface="Segoe UI" pitchFamily="34" charset="0"/>
              </a:rPr>
              <a:t>the _</a:t>
            </a:r>
            <a:r>
              <a:rPr lang="en-US" dirty="0" err="1" smtClean="0">
                <a:gradFill>
                  <a:gsLst>
                    <a:gs pos="0">
                      <a:srgbClr val="FFFFFF"/>
                    </a:gs>
                    <a:gs pos="100000">
                      <a:srgbClr val="FFFFFF"/>
                    </a:gs>
                  </a:gsLst>
                  <a:lin ang="5400000" scaled="0"/>
                </a:gradFill>
                <a:ea typeface="Segoe UI" pitchFamily="34" charset="0"/>
                <a:cs typeface="Segoe UI" pitchFamily="34" charset="0"/>
              </a:rPr>
              <a:t>spPageContextInfo.currentUICultureName</a:t>
            </a:r>
            <a:r>
              <a:rPr lang="en-US" dirty="0" smtClean="0">
                <a:gradFill>
                  <a:gsLst>
                    <a:gs pos="0">
                      <a:srgbClr val="FFFFFF"/>
                    </a:gs>
                    <a:gs pos="100000">
                      <a:srgbClr val="FFFFFF"/>
                    </a:gs>
                  </a:gsLst>
                  <a:lin ang="5400000" scaled="0"/>
                </a:gradFill>
                <a:ea typeface="Segoe UI" pitchFamily="34" charset="0"/>
                <a:cs typeface="Segoe UI" pitchFamily="34" charset="0"/>
              </a:rPr>
              <a:t> property</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75870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470" y="3085820"/>
            <a:ext cx="11149013" cy="1218795"/>
          </a:xfrm>
        </p:spPr>
        <p:txBody>
          <a:bodyPr/>
          <a:lstStyle/>
          <a:p>
            <a:r>
              <a:rPr lang="en-US" dirty="0"/>
              <a:t>Globalization and MUI for </a:t>
            </a:r>
            <a:r>
              <a:rPr lang="en-US" dirty="0" smtClean="0"/>
              <a:t>SharePoint publishing sites</a:t>
            </a:r>
            <a:endParaRPr lang="en-US" dirty="0"/>
          </a:p>
        </p:txBody>
      </p:sp>
    </p:spTree>
    <p:extLst>
      <p:ext uri="{BB962C8B-B14F-4D97-AF65-F5344CB8AC3E}">
        <p14:creationId xmlns:p14="http://schemas.microsoft.com/office/powerpoint/2010/main" val="396690475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470" y="3085820"/>
            <a:ext cx="11149013" cy="1218795"/>
          </a:xfrm>
        </p:spPr>
        <p:txBody>
          <a:bodyPr/>
          <a:lstStyle/>
          <a:p>
            <a:r>
              <a:rPr lang="en-US" dirty="0"/>
              <a:t>Globalization and MUI for </a:t>
            </a:r>
            <a:r>
              <a:rPr lang="en-US" dirty="0" smtClean="0"/>
              <a:t>SharePoint sites</a:t>
            </a:r>
            <a:endParaRPr lang="en-US" dirty="0"/>
          </a:p>
        </p:txBody>
      </p:sp>
    </p:spTree>
    <p:extLst>
      <p:ext uri="{BB962C8B-B14F-4D97-AF65-F5344CB8AC3E}">
        <p14:creationId xmlns:p14="http://schemas.microsoft.com/office/powerpoint/2010/main" val="54775538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tackle</a:t>
            </a:r>
            <a:endParaRPr lang="en-US" dirty="0"/>
          </a:p>
        </p:txBody>
      </p:sp>
      <p:sp>
        <p:nvSpPr>
          <p:cNvPr id="3" name="Text Placeholder 2"/>
          <p:cNvSpPr>
            <a:spLocks noGrp="1"/>
          </p:cNvSpPr>
          <p:nvPr>
            <p:ph type="body" sz="quarter" idx="10"/>
          </p:nvPr>
        </p:nvSpPr>
        <p:spPr>
          <a:xfrm>
            <a:off x="519112" y="1447798"/>
            <a:ext cx="11149013" cy="3608943"/>
          </a:xfrm>
        </p:spPr>
        <p:txBody>
          <a:bodyPr/>
          <a:lstStyle/>
          <a:p>
            <a:r>
              <a:rPr lang="en-US" sz="3600" dirty="0" smtClean="0"/>
              <a:t>In publishing sites (intranets) it’s required to translate both the SharePoint UI and the content shown on the page</a:t>
            </a:r>
          </a:p>
          <a:p>
            <a:r>
              <a:rPr lang="en-US" sz="3600" dirty="0" smtClean="0"/>
              <a:t>Following options are possible:</a:t>
            </a:r>
          </a:p>
          <a:p>
            <a:pPr lvl="1"/>
            <a:r>
              <a:rPr lang="en-US" sz="2800" dirty="0" smtClean="0">
                <a:latin typeface="+mj-lt"/>
              </a:rPr>
              <a:t>Use the</a:t>
            </a:r>
            <a:r>
              <a:rPr lang="en-US" sz="2800" dirty="0">
                <a:latin typeface="+mj-lt"/>
              </a:rPr>
              <a:t> </a:t>
            </a:r>
            <a:r>
              <a:rPr lang="en-US" sz="2800" dirty="0" smtClean="0">
                <a:latin typeface="+mj-lt"/>
              </a:rPr>
              <a:t>out of the box variations system</a:t>
            </a:r>
          </a:p>
          <a:p>
            <a:pPr lvl="1"/>
            <a:r>
              <a:rPr lang="en-US" sz="2800" dirty="0" smtClean="0">
                <a:latin typeface="+mj-lt"/>
              </a:rPr>
              <a:t>Use a manual approach</a:t>
            </a:r>
            <a:endParaRPr lang="en-US" sz="2800" dirty="0">
              <a:latin typeface="+mj-lt"/>
            </a:endParaRPr>
          </a:p>
        </p:txBody>
      </p:sp>
    </p:spTree>
    <p:extLst>
      <p:ext uri="{BB962C8B-B14F-4D97-AF65-F5344CB8AC3E}">
        <p14:creationId xmlns:p14="http://schemas.microsoft.com/office/powerpoint/2010/main" val="4077718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 variations system</a:t>
            </a:r>
            <a:endParaRPr lang="nl-BE" dirty="0"/>
          </a:p>
        </p:txBody>
      </p:sp>
      <p:sp>
        <p:nvSpPr>
          <p:cNvPr id="3" name="Text Placeholder 2"/>
          <p:cNvSpPr>
            <a:spLocks noGrp="1"/>
          </p:cNvSpPr>
          <p:nvPr>
            <p:ph type="body" sz="quarter" idx="10"/>
          </p:nvPr>
        </p:nvSpPr>
        <p:spPr/>
        <p:txBody>
          <a:bodyPr/>
          <a:lstStyle/>
          <a:p>
            <a:pPr lvl="1"/>
            <a:r>
              <a:rPr lang="en-US" sz="3600" spc="-70" dirty="0">
                <a:latin typeface="+mj-lt"/>
              </a:rPr>
              <a:t>Variations are an infrastructure plumbing feature to enable multi-lingual sites</a:t>
            </a:r>
          </a:p>
          <a:p>
            <a:pPr lvl="1"/>
            <a:r>
              <a:rPr lang="en-US" sz="3600" spc="-70" dirty="0">
                <a:latin typeface="+mj-lt"/>
              </a:rPr>
              <a:t>Provides the infrastructure for</a:t>
            </a:r>
          </a:p>
          <a:p>
            <a:pPr lvl="2"/>
            <a:r>
              <a:rPr lang="en-US" sz="2800" dirty="0">
                <a:latin typeface="+mj-lt"/>
              </a:rPr>
              <a:t>Authoring</a:t>
            </a:r>
          </a:p>
          <a:p>
            <a:pPr lvl="2"/>
            <a:r>
              <a:rPr lang="en-US" sz="2800" dirty="0">
                <a:latin typeface="+mj-lt"/>
              </a:rPr>
              <a:t>Organizing</a:t>
            </a:r>
          </a:p>
          <a:p>
            <a:pPr lvl="2"/>
            <a:r>
              <a:rPr lang="en-US" sz="2800" dirty="0">
                <a:latin typeface="+mj-lt"/>
              </a:rPr>
              <a:t>Translating</a:t>
            </a:r>
          </a:p>
          <a:p>
            <a:pPr lvl="2"/>
            <a:r>
              <a:rPr lang="en-US" sz="2800" dirty="0">
                <a:latin typeface="+mj-lt"/>
              </a:rPr>
              <a:t>Publishing</a:t>
            </a:r>
          </a:p>
          <a:p>
            <a:pPr lvl="2"/>
            <a:r>
              <a:rPr lang="en-US" sz="2800" dirty="0" smtClean="0">
                <a:latin typeface="+mj-lt"/>
              </a:rPr>
              <a:t>Redirecting</a:t>
            </a:r>
          </a:p>
          <a:p>
            <a:pPr lvl="1"/>
            <a:endParaRPr lang="en-US" sz="2800" dirty="0">
              <a:latin typeface="+mj-lt"/>
            </a:endParaRPr>
          </a:p>
          <a:p>
            <a:endParaRPr lang="nl-BE" dirty="0"/>
          </a:p>
        </p:txBody>
      </p:sp>
    </p:spTree>
    <p:extLst>
      <p:ext uri="{BB962C8B-B14F-4D97-AF65-F5344CB8AC3E}">
        <p14:creationId xmlns:p14="http://schemas.microsoft.com/office/powerpoint/2010/main" val="13613900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3"/>
          <p:cNvSpPr>
            <a:spLocks noGrp="1" noChangeArrowheads="1"/>
          </p:cNvSpPr>
          <p:nvPr>
            <p:ph type="title"/>
          </p:nvPr>
        </p:nvSpPr>
        <p:spPr>
          <a:noFill/>
          <a:ln/>
        </p:spPr>
        <p:txBody>
          <a:bodyPr anchor="ctr"/>
          <a:lstStyle/>
          <a:p>
            <a:pPr>
              <a:spcAft>
                <a:spcPct val="10000"/>
              </a:spcAft>
            </a:pPr>
            <a:r>
              <a:rPr lang="en-US" sz="4400" dirty="0"/>
              <a:t>Out of the box variations system </a:t>
            </a:r>
            <a:r>
              <a:rPr lang="en-US" sz="4400" dirty="0" smtClean="0"/>
              <a:t>: Site Hierarchy</a:t>
            </a:r>
            <a:endParaRPr lang="en-US" sz="2400" dirty="0">
              <a:solidFill>
                <a:srgbClr val="FFC000"/>
              </a:solidFill>
            </a:endParaRPr>
          </a:p>
        </p:txBody>
      </p:sp>
      <p:pic>
        <p:nvPicPr>
          <p:cNvPr id="825354" name="Picture 10" descr="before"/>
          <p:cNvPicPr>
            <a:picLocks noGrp="1" noChangeAspect="1" noChangeArrowheads="1"/>
          </p:cNvPicPr>
          <p:nvPr>
            <p:ph sz="half" idx="4294967295"/>
          </p:nvPr>
        </p:nvPicPr>
        <p:blipFill>
          <a:blip r:embed="rId4" cstate="print"/>
          <a:srcRect/>
          <a:stretch>
            <a:fillRect/>
          </a:stretch>
        </p:blipFill>
        <p:spPr>
          <a:xfrm>
            <a:off x="611195" y="1264454"/>
            <a:ext cx="2755321" cy="4960076"/>
          </a:xfrm>
          <a:noFill/>
          <a:ln/>
        </p:spPr>
      </p:pic>
      <p:pic>
        <p:nvPicPr>
          <p:cNvPr id="825356" name="Picture 12" descr="after"/>
          <p:cNvPicPr>
            <a:picLocks noGrp="1" noChangeAspect="1" noChangeArrowheads="1"/>
          </p:cNvPicPr>
          <p:nvPr>
            <p:ph sz="quarter" idx="4294967295"/>
          </p:nvPr>
        </p:nvPicPr>
        <p:blipFill>
          <a:blip r:embed="rId5" cstate="print"/>
          <a:srcRect/>
          <a:stretch>
            <a:fillRect/>
          </a:stretch>
        </p:blipFill>
        <p:spPr>
          <a:xfrm>
            <a:off x="5029198" y="1264454"/>
            <a:ext cx="2390775" cy="4960076"/>
          </a:xfrm>
          <a:noFill/>
          <a:ln/>
        </p:spPr>
      </p:pic>
      <p:pic>
        <p:nvPicPr>
          <p:cNvPr id="825359" name="Picture 15" descr="Eng"/>
          <p:cNvPicPr>
            <a:picLocks noGrp="1" noChangeAspect="1" noChangeArrowheads="1"/>
          </p:cNvPicPr>
          <p:nvPr>
            <p:ph sz="quarter" idx="4294967295"/>
          </p:nvPr>
        </p:nvPicPr>
        <p:blipFill>
          <a:blip r:embed="rId6" cstate="print"/>
          <a:srcRect/>
          <a:stretch>
            <a:fillRect/>
          </a:stretch>
        </p:blipFill>
        <p:spPr>
          <a:xfrm>
            <a:off x="8209144" y="1336880"/>
            <a:ext cx="2117725" cy="4960076"/>
          </a:xfrm>
          <a:noFill/>
          <a:ln/>
        </p:spPr>
      </p:pic>
      <p:sp>
        <p:nvSpPr>
          <p:cNvPr id="825362" name="Line 18"/>
          <p:cNvSpPr>
            <a:spLocks noChangeShapeType="1"/>
          </p:cNvSpPr>
          <p:nvPr/>
        </p:nvSpPr>
        <p:spPr bwMode="auto">
          <a:xfrm flipV="1">
            <a:off x="1946495" y="1423449"/>
            <a:ext cx="3123979" cy="16052"/>
          </a:xfrm>
          <a:prstGeom prst="line">
            <a:avLst/>
          </a:prstGeom>
          <a:noFill/>
          <a:ln w="28575">
            <a:solidFill>
              <a:schemeClr val="folHlink"/>
            </a:solidFill>
            <a:round/>
            <a:headEnd/>
            <a:tailEnd type="triangle" w="med" len="med"/>
          </a:ln>
          <a:effectLst/>
        </p:spPr>
        <p:txBody>
          <a:bodyPr anchor="ctr"/>
          <a:lstStyle/>
          <a:p>
            <a:endParaRPr lang="fi-FI"/>
          </a:p>
        </p:txBody>
      </p:sp>
      <p:sp>
        <p:nvSpPr>
          <p:cNvPr id="825363" name="Line 19"/>
          <p:cNvSpPr>
            <a:spLocks noChangeShapeType="1"/>
          </p:cNvSpPr>
          <p:nvPr/>
        </p:nvSpPr>
        <p:spPr bwMode="auto">
          <a:xfrm flipV="1">
            <a:off x="6093617" y="1892174"/>
            <a:ext cx="2282971" cy="62149"/>
          </a:xfrm>
          <a:prstGeom prst="line">
            <a:avLst/>
          </a:prstGeom>
          <a:noFill/>
          <a:ln w="28575">
            <a:solidFill>
              <a:schemeClr val="folHlink"/>
            </a:solidFill>
            <a:round/>
            <a:headEnd/>
            <a:tailEnd type="triangle" w="med" len="med"/>
          </a:ln>
          <a:effectLst/>
        </p:spPr>
        <p:txBody>
          <a:bodyPr anchor="ctr"/>
          <a:lstStyle/>
          <a:p>
            <a:endParaRPr lang="fi-FI"/>
          </a:p>
        </p:txBody>
      </p:sp>
      <p:sp>
        <p:nvSpPr>
          <p:cNvPr id="825364" name="AutoShape 20"/>
          <p:cNvSpPr>
            <a:spLocks/>
          </p:cNvSpPr>
          <p:nvPr/>
        </p:nvSpPr>
        <p:spPr bwMode="auto">
          <a:xfrm>
            <a:off x="4760913" y="1572919"/>
            <a:ext cx="365125" cy="962025"/>
          </a:xfrm>
          <a:prstGeom prst="leftBrace">
            <a:avLst>
              <a:gd name="adj1" fmla="val 21957"/>
              <a:gd name="adj2" fmla="val 50991"/>
            </a:avLst>
          </a:prstGeom>
          <a:noFill/>
          <a:ln w="28575">
            <a:solidFill>
              <a:schemeClr val="folHlink"/>
            </a:solidFill>
            <a:round/>
            <a:headEnd/>
            <a:tailEnd/>
          </a:ln>
          <a:effectLst/>
        </p:spPr>
        <p:txBody>
          <a:bodyPr wrap="none" anchor="ctr"/>
          <a:lstStyle/>
          <a:p>
            <a:endParaRPr lang="fi-FI"/>
          </a:p>
        </p:txBody>
      </p:sp>
      <p:sp>
        <p:nvSpPr>
          <p:cNvPr id="825365" name="AutoShape 21"/>
          <p:cNvSpPr>
            <a:spLocks/>
          </p:cNvSpPr>
          <p:nvPr/>
        </p:nvSpPr>
        <p:spPr bwMode="auto">
          <a:xfrm flipH="1">
            <a:off x="10418071" y="2053930"/>
            <a:ext cx="368300" cy="4170599"/>
          </a:xfrm>
          <a:prstGeom prst="leftBrace">
            <a:avLst>
              <a:gd name="adj1" fmla="val 92241"/>
              <a:gd name="adj2" fmla="val 42917"/>
            </a:avLst>
          </a:prstGeom>
          <a:noFill/>
          <a:ln w="28575">
            <a:solidFill>
              <a:schemeClr val="folHlink"/>
            </a:solidFill>
            <a:round/>
            <a:headEnd/>
            <a:tailEnd/>
          </a:ln>
          <a:effectLst/>
        </p:spPr>
        <p:txBody>
          <a:bodyPr wrap="none" anchor="ctr"/>
          <a:lstStyle/>
          <a:p>
            <a:endParaRPr lang="fi-FI"/>
          </a:p>
        </p:txBody>
      </p:sp>
      <p:sp>
        <p:nvSpPr>
          <p:cNvPr id="825366" name="Text Box 22"/>
          <p:cNvSpPr txBox="1">
            <a:spLocks noChangeArrowheads="1"/>
          </p:cNvSpPr>
          <p:nvPr/>
        </p:nvSpPr>
        <p:spPr bwMode="auto">
          <a:xfrm>
            <a:off x="3481386" y="1670000"/>
            <a:ext cx="1371600" cy="2308324"/>
          </a:xfrm>
          <a:prstGeom prst="rect">
            <a:avLst/>
          </a:prstGeom>
          <a:noFill/>
          <a:ln w="12700">
            <a:noFill/>
            <a:miter lim="800000"/>
            <a:headEnd/>
            <a:tailEnd/>
          </a:ln>
          <a:effectLst/>
        </p:spPr>
        <p:txBody>
          <a:bodyPr>
            <a:spAutoFit/>
          </a:bodyPr>
          <a:lstStyle/>
          <a:p>
            <a:pPr>
              <a:spcBef>
                <a:spcPct val="50000"/>
              </a:spcBef>
            </a:pPr>
            <a:r>
              <a:rPr lang="en-US" sz="1600" dirty="0"/>
              <a:t>For each label a new site is created under the Variation Root (in this case “Home”)</a:t>
            </a:r>
          </a:p>
        </p:txBody>
      </p:sp>
      <p:sp>
        <p:nvSpPr>
          <p:cNvPr id="825367" name="Text Box 23"/>
          <p:cNvSpPr txBox="1">
            <a:spLocks noChangeArrowheads="1"/>
          </p:cNvSpPr>
          <p:nvPr/>
        </p:nvSpPr>
        <p:spPr bwMode="auto">
          <a:xfrm>
            <a:off x="10877573" y="3501270"/>
            <a:ext cx="1371600" cy="954107"/>
          </a:xfrm>
          <a:prstGeom prst="rect">
            <a:avLst/>
          </a:prstGeom>
          <a:noFill/>
          <a:ln w="12700">
            <a:noFill/>
            <a:miter lim="800000"/>
            <a:headEnd/>
            <a:tailEnd/>
          </a:ln>
          <a:effectLst/>
        </p:spPr>
        <p:txBody>
          <a:bodyPr>
            <a:spAutoFit/>
          </a:bodyPr>
          <a:lstStyle/>
          <a:p>
            <a:pPr>
              <a:spcBef>
                <a:spcPct val="50000"/>
              </a:spcBef>
            </a:pPr>
            <a:r>
              <a:rPr lang="en-US" sz="1400" dirty="0"/>
              <a:t>Each label contains the content for that variation.</a:t>
            </a:r>
          </a:p>
        </p:txBody>
      </p:sp>
    </p:spTree>
    <p:custDataLst>
      <p:tags r:id="rId1"/>
    </p:custDataLst>
    <p:extLst>
      <p:ext uri="{BB962C8B-B14F-4D97-AF65-F5344CB8AC3E}">
        <p14:creationId xmlns:p14="http://schemas.microsoft.com/office/powerpoint/2010/main" val="1041896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5354"/>
                                        </p:tgtEl>
                                        <p:attrNameLst>
                                          <p:attrName>style.visibility</p:attrName>
                                        </p:attrNameLst>
                                      </p:cBhvr>
                                      <p:to>
                                        <p:strVal val="visible"/>
                                      </p:to>
                                    </p:set>
                                    <p:animEffect transition="in" filter="fade">
                                      <p:cBhvr>
                                        <p:cTn id="7" dur="500"/>
                                        <p:tgtEl>
                                          <p:spTgt spid="8253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5362"/>
                                        </p:tgtEl>
                                        <p:attrNameLst>
                                          <p:attrName>style.visibility</p:attrName>
                                        </p:attrNameLst>
                                      </p:cBhvr>
                                      <p:to>
                                        <p:strVal val="visible"/>
                                      </p:to>
                                    </p:set>
                                    <p:animEffect transition="in" filter="fade">
                                      <p:cBhvr>
                                        <p:cTn id="12" dur="500"/>
                                        <p:tgtEl>
                                          <p:spTgt spid="82536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5366"/>
                                        </p:tgtEl>
                                        <p:attrNameLst>
                                          <p:attrName>style.visibility</p:attrName>
                                        </p:attrNameLst>
                                      </p:cBhvr>
                                      <p:to>
                                        <p:strVal val="visible"/>
                                      </p:to>
                                    </p:set>
                                    <p:animEffect transition="in" filter="fade">
                                      <p:cBhvr>
                                        <p:cTn id="15" dur="500"/>
                                        <p:tgtEl>
                                          <p:spTgt spid="825366"/>
                                        </p:tgtEl>
                                      </p:cBhvr>
                                    </p:animEffect>
                                  </p:childTnLst>
                                </p:cTn>
                              </p:par>
                              <p:par>
                                <p:cTn id="16" presetID="10" presetClass="entr" presetSubtype="0" fill="hold" nodeType="withEffect">
                                  <p:stCondLst>
                                    <p:cond delay="0"/>
                                  </p:stCondLst>
                                  <p:childTnLst>
                                    <p:set>
                                      <p:cBhvr>
                                        <p:cTn id="17" dur="1" fill="hold">
                                          <p:stCondLst>
                                            <p:cond delay="0"/>
                                          </p:stCondLst>
                                        </p:cTn>
                                        <p:tgtEl>
                                          <p:spTgt spid="825356"/>
                                        </p:tgtEl>
                                        <p:attrNameLst>
                                          <p:attrName>style.visibility</p:attrName>
                                        </p:attrNameLst>
                                      </p:cBhvr>
                                      <p:to>
                                        <p:strVal val="visible"/>
                                      </p:to>
                                    </p:set>
                                    <p:animEffect transition="in" filter="fade">
                                      <p:cBhvr>
                                        <p:cTn id="18" dur="500"/>
                                        <p:tgtEl>
                                          <p:spTgt spid="82535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25364"/>
                                        </p:tgtEl>
                                        <p:attrNameLst>
                                          <p:attrName>style.visibility</p:attrName>
                                        </p:attrNameLst>
                                      </p:cBhvr>
                                      <p:to>
                                        <p:strVal val="visible"/>
                                      </p:to>
                                    </p:set>
                                    <p:animEffect transition="in" filter="fade">
                                      <p:cBhvr>
                                        <p:cTn id="21" dur="500"/>
                                        <p:tgtEl>
                                          <p:spTgt spid="8253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25363"/>
                                        </p:tgtEl>
                                        <p:attrNameLst>
                                          <p:attrName>style.visibility</p:attrName>
                                        </p:attrNameLst>
                                      </p:cBhvr>
                                      <p:to>
                                        <p:strVal val="visible"/>
                                      </p:to>
                                    </p:set>
                                    <p:animEffect transition="in" filter="fade">
                                      <p:cBhvr>
                                        <p:cTn id="26" dur="500"/>
                                        <p:tgtEl>
                                          <p:spTgt spid="825363"/>
                                        </p:tgtEl>
                                      </p:cBhvr>
                                    </p:animEffect>
                                  </p:childTnLst>
                                </p:cTn>
                              </p:par>
                              <p:par>
                                <p:cTn id="27" presetID="10" presetClass="entr" presetSubtype="0" fill="hold" nodeType="withEffect">
                                  <p:stCondLst>
                                    <p:cond delay="0"/>
                                  </p:stCondLst>
                                  <p:childTnLst>
                                    <p:set>
                                      <p:cBhvr>
                                        <p:cTn id="28" dur="1" fill="hold">
                                          <p:stCondLst>
                                            <p:cond delay="0"/>
                                          </p:stCondLst>
                                        </p:cTn>
                                        <p:tgtEl>
                                          <p:spTgt spid="825359"/>
                                        </p:tgtEl>
                                        <p:attrNameLst>
                                          <p:attrName>style.visibility</p:attrName>
                                        </p:attrNameLst>
                                      </p:cBhvr>
                                      <p:to>
                                        <p:strVal val="visible"/>
                                      </p:to>
                                    </p:set>
                                    <p:animEffect transition="in" filter="fade">
                                      <p:cBhvr>
                                        <p:cTn id="29" dur="500"/>
                                        <p:tgtEl>
                                          <p:spTgt spid="82535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25365"/>
                                        </p:tgtEl>
                                        <p:attrNameLst>
                                          <p:attrName>style.visibility</p:attrName>
                                        </p:attrNameLst>
                                      </p:cBhvr>
                                      <p:to>
                                        <p:strVal val="visible"/>
                                      </p:to>
                                    </p:set>
                                    <p:animEffect transition="in" filter="fade">
                                      <p:cBhvr>
                                        <p:cTn id="32" dur="500"/>
                                        <p:tgtEl>
                                          <p:spTgt spid="82536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25367"/>
                                        </p:tgtEl>
                                        <p:attrNameLst>
                                          <p:attrName>style.visibility</p:attrName>
                                        </p:attrNameLst>
                                      </p:cBhvr>
                                      <p:to>
                                        <p:strVal val="visible"/>
                                      </p:to>
                                    </p:set>
                                    <p:animEffect transition="in" filter="fade">
                                      <p:cBhvr>
                                        <p:cTn id="35" dur="500"/>
                                        <p:tgtEl>
                                          <p:spTgt spid="82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62" grpId="0" animBg="1"/>
      <p:bldP spid="825363" grpId="0" animBg="1"/>
      <p:bldP spid="825364" grpId="0" animBg="1"/>
      <p:bldP spid="825365" grpId="0" animBg="1"/>
      <p:bldP spid="825366" grpId="0"/>
      <p:bldP spid="82536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manual approach</a:t>
            </a:r>
            <a:endParaRPr lang="nl-BE" dirty="0"/>
          </a:p>
        </p:txBody>
      </p:sp>
      <p:sp>
        <p:nvSpPr>
          <p:cNvPr id="3" name="Text Placeholder 2"/>
          <p:cNvSpPr>
            <a:spLocks noGrp="1"/>
          </p:cNvSpPr>
          <p:nvPr>
            <p:ph type="body" sz="quarter" idx="10"/>
          </p:nvPr>
        </p:nvSpPr>
        <p:spPr/>
        <p:txBody>
          <a:bodyPr/>
          <a:lstStyle/>
          <a:p>
            <a:r>
              <a:rPr lang="en-US" dirty="0" smtClean="0"/>
              <a:t>Sometimes variations is too strict because you want to give the language sites a different structure or use multiple authoring languages</a:t>
            </a:r>
          </a:p>
          <a:p>
            <a:r>
              <a:rPr lang="en-US" dirty="0" smtClean="0"/>
              <a:t>Creating multiple independent publishing sites with a language redirect on the “master” site can be a solution</a:t>
            </a:r>
            <a:endParaRPr lang="nl-BE" dirty="0"/>
          </a:p>
        </p:txBody>
      </p:sp>
    </p:spTree>
    <p:extLst>
      <p:ext uri="{BB962C8B-B14F-4D97-AF65-F5344CB8AC3E}">
        <p14:creationId xmlns:p14="http://schemas.microsoft.com/office/powerpoint/2010/main" val="35421529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96389845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tackle</a:t>
            </a:r>
            <a:endParaRPr lang="en-US" dirty="0"/>
          </a:p>
        </p:txBody>
      </p:sp>
      <p:sp>
        <p:nvSpPr>
          <p:cNvPr id="3" name="Text Placeholder 2"/>
          <p:cNvSpPr>
            <a:spLocks noGrp="1"/>
          </p:cNvSpPr>
          <p:nvPr>
            <p:ph type="body" sz="quarter" idx="10"/>
          </p:nvPr>
        </p:nvSpPr>
        <p:spPr/>
        <p:txBody>
          <a:bodyPr/>
          <a:lstStyle/>
          <a:p>
            <a:r>
              <a:rPr lang="en-US" sz="3600" dirty="0" smtClean="0"/>
              <a:t>How to set the languages for a site </a:t>
            </a:r>
          </a:p>
          <a:p>
            <a:r>
              <a:rPr lang="en-US" sz="3600" dirty="0" smtClean="0"/>
              <a:t>How to set the Time Zone and Region for a site </a:t>
            </a:r>
          </a:p>
          <a:p>
            <a:r>
              <a:rPr lang="en-US" sz="3600" dirty="0"/>
              <a:t>How to translate </a:t>
            </a:r>
            <a:r>
              <a:rPr lang="en-US" sz="3600" dirty="0" smtClean="0"/>
              <a:t>SharePoint UI </a:t>
            </a:r>
            <a:r>
              <a:rPr lang="en-US" sz="3600" dirty="0"/>
              <a:t>elements </a:t>
            </a:r>
            <a:r>
              <a:rPr lang="en-US" sz="3600" dirty="0" smtClean="0"/>
              <a:t>using the client side API</a:t>
            </a:r>
            <a:endParaRPr lang="en-US" sz="3600" dirty="0"/>
          </a:p>
          <a:p>
            <a:pPr lvl="1"/>
            <a:r>
              <a:rPr lang="en-US" sz="2000" dirty="0" smtClean="0"/>
              <a:t>Site title and description</a:t>
            </a:r>
          </a:p>
          <a:p>
            <a:pPr lvl="1"/>
            <a:r>
              <a:rPr lang="en-US" sz="2000" dirty="0" smtClean="0"/>
              <a:t>List title and description</a:t>
            </a:r>
          </a:p>
          <a:p>
            <a:pPr lvl="1"/>
            <a:r>
              <a:rPr lang="en-US" sz="2000" dirty="0" smtClean="0"/>
              <a:t>Content type name and description</a:t>
            </a:r>
            <a:endParaRPr lang="en-US" sz="2000" dirty="0"/>
          </a:p>
          <a:p>
            <a:pPr lvl="1"/>
            <a:r>
              <a:rPr lang="en-US" sz="2000" dirty="0"/>
              <a:t>Site column title and description</a:t>
            </a:r>
          </a:p>
          <a:p>
            <a:pPr lvl="1"/>
            <a:r>
              <a:rPr lang="en-US" sz="2000" dirty="0" smtClean="0"/>
              <a:t>Other content (e.g. Navigation elements, site content,…)</a:t>
            </a:r>
          </a:p>
          <a:p>
            <a:pPr lvl="1"/>
            <a:r>
              <a:rPr lang="en-US" sz="2000" dirty="0" smtClean="0"/>
              <a:t>Third party translation tools (coming)</a:t>
            </a:r>
            <a:endParaRPr lang="en-US" sz="2000" dirty="0"/>
          </a:p>
        </p:txBody>
      </p:sp>
    </p:spTree>
    <p:extLst>
      <p:ext uri="{BB962C8B-B14F-4D97-AF65-F5344CB8AC3E}">
        <p14:creationId xmlns:p14="http://schemas.microsoft.com/office/powerpoint/2010/main" val="4560184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set the languages for a site </a:t>
            </a:r>
            <a:endParaRPr lang="nl-BE" dirty="0"/>
          </a:p>
        </p:txBody>
      </p:sp>
      <p:pic>
        <p:nvPicPr>
          <p:cNvPr id="3" name="Picture 2"/>
          <p:cNvPicPr>
            <a:picLocks noChangeAspect="1"/>
          </p:cNvPicPr>
          <p:nvPr/>
        </p:nvPicPr>
        <p:blipFill>
          <a:blip r:embed="rId3"/>
          <a:stretch>
            <a:fillRect/>
          </a:stretch>
        </p:blipFill>
        <p:spPr>
          <a:xfrm>
            <a:off x="441122" y="1274322"/>
            <a:ext cx="4767263" cy="4260107"/>
          </a:xfrm>
          <a:prstGeom prst="rect">
            <a:avLst/>
          </a:prstGeom>
        </p:spPr>
      </p:pic>
      <p:sp>
        <p:nvSpPr>
          <p:cNvPr id="4" name="Rectangular Callout 3"/>
          <p:cNvSpPr/>
          <p:nvPr/>
        </p:nvSpPr>
        <p:spPr bwMode="auto">
          <a:xfrm>
            <a:off x="5437762" y="1655568"/>
            <a:ext cx="4319081" cy="1313234"/>
          </a:xfrm>
          <a:prstGeom prst="wedgeRectCallout">
            <a:avLst>
              <a:gd name="adj1" fmla="val -97956"/>
              <a:gd name="adj2" fmla="val 6304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You want to automate the alternate language settings during site provisioning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5208385" y="3647873"/>
            <a:ext cx="6692630" cy="2281658"/>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We’re working on getting support for this in the client API’s but currently the only option is to use browser HTTP post mimicking</a:t>
            </a:r>
            <a:r>
              <a:rPr lang="en-US" sz="2200" dirty="0">
                <a:gradFill>
                  <a:gsLst>
                    <a:gs pos="0">
                      <a:srgbClr val="FFFFFF"/>
                    </a:gs>
                    <a:gs pos="100000">
                      <a:srgbClr val="FFFFFF"/>
                    </a:gs>
                  </a:gsLst>
                  <a:lin ang="5400000" scaled="0"/>
                </a:gradFill>
                <a:ea typeface="Segoe UI" pitchFamily="34" charset="0"/>
                <a:cs typeface="Segoe UI" pitchFamily="34" charset="0"/>
              </a:rPr>
              <a:t>. </a:t>
            </a:r>
            <a:r>
              <a:rPr lang="en-US" sz="2200" dirty="0">
                <a:gradFill>
                  <a:gsLst>
                    <a:gs pos="0">
                      <a:srgbClr val="FFFFFF"/>
                    </a:gs>
                    <a:gs pos="100000">
                      <a:srgbClr val="FFFFFF"/>
                    </a:gs>
                  </a:gsLst>
                  <a:lin ang="5400000" scaled="0"/>
                </a:gradFill>
                <a:ea typeface="Segoe UI" pitchFamily="34" charset="0"/>
                <a:cs typeface="Segoe UI" pitchFamily="34" charset="0"/>
                <a:hlinkClick r:id="rId4"/>
              </a:rPr>
              <a:t>http://</a:t>
            </a:r>
            <a:r>
              <a:rPr lang="en-US" sz="2200" dirty="0" smtClean="0">
                <a:gradFill>
                  <a:gsLst>
                    <a:gs pos="0">
                      <a:srgbClr val="FFFFFF"/>
                    </a:gs>
                    <a:gs pos="100000">
                      <a:srgbClr val="FFFFFF"/>
                    </a:gs>
                  </a:gsLst>
                  <a:lin ang="5400000" scaled="0"/>
                </a:gradFill>
                <a:ea typeface="Segoe UI" pitchFamily="34" charset="0"/>
                <a:cs typeface="Segoe UI" pitchFamily="34" charset="0"/>
                <a:hlinkClick r:id="rId4"/>
              </a:rPr>
              <a:t>blogs.msdn.com/b/vesku/archive/2013/11/04/ftc-to-cam-advance-http-remote-operations-for-sp2013.aspx</a:t>
            </a:r>
            <a:r>
              <a:rPr lang="en-US" sz="2200" dirty="0" smtClean="0">
                <a:gradFill>
                  <a:gsLst>
                    <a:gs pos="0">
                      <a:srgbClr val="FFFFFF"/>
                    </a:gs>
                    <a:gs pos="100000">
                      <a:srgbClr val="FFFFFF"/>
                    </a:gs>
                  </a:gsLst>
                  <a:lin ang="5400000" scaled="0"/>
                </a:gradFill>
                <a:ea typeface="Segoe UI" pitchFamily="34" charset="0"/>
                <a:cs typeface="Segoe UI" pitchFamily="34" charset="0"/>
              </a:rPr>
              <a:t> describes this in more detail.</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ular Callout 5"/>
          <p:cNvSpPr/>
          <p:nvPr/>
        </p:nvSpPr>
        <p:spPr bwMode="auto">
          <a:xfrm>
            <a:off x="1040860" y="5832254"/>
            <a:ext cx="3910520" cy="743432"/>
          </a:xfrm>
          <a:prstGeom prst="wedgeRectCallout">
            <a:avLst>
              <a:gd name="adj1" fmla="val 35"/>
              <a:gd name="adj2" fmla="val -17581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Reading is possible via </a:t>
            </a:r>
            <a:r>
              <a:rPr lang="en-US" sz="1600" dirty="0">
                <a:gradFill>
                  <a:gsLst>
                    <a:gs pos="0">
                      <a:srgbClr val="FFFFFF"/>
                    </a:gs>
                    <a:gs pos="100000">
                      <a:srgbClr val="FFFFFF"/>
                    </a:gs>
                  </a:gsLst>
                  <a:lin ang="5400000" scaled="0"/>
                </a:gradFill>
                <a:ea typeface="Segoe UI" pitchFamily="34" charset="0"/>
                <a:cs typeface="Segoe UI" pitchFamily="34" charset="0"/>
              </a:rPr>
              <a:t>the </a:t>
            </a:r>
            <a:r>
              <a:rPr lang="en-US" sz="1600" dirty="0" err="1">
                <a:gradFill>
                  <a:gsLst>
                    <a:gs pos="0">
                      <a:srgbClr val="FFFFFF"/>
                    </a:gs>
                    <a:gs pos="100000">
                      <a:srgbClr val="FFFFFF"/>
                    </a:gs>
                  </a:gsLst>
                  <a:lin ang="5400000" scaled="0"/>
                </a:gradFill>
                <a:ea typeface="Segoe UI" pitchFamily="34" charset="0"/>
                <a:cs typeface="Segoe UI" pitchFamily="34" charset="0"/>
              </a:rPr>
              <a:t>SupportedUILanguageIds</a:t>
            </a:r>
            <a:r>
              <a:rPr lang="en-US" sz="1600" dirty="0">
                <a:gradFill>
                  <a:gsLst>
                    <a:gs pos="0">
                      <a:srgbClr val="FFFFFF"/>
                    </a:gs>
                    <a:gs pos="100000">
                      <a:srgbClr val="FFFFFF"/>
                    </a:gs>
                  </a:gsLst>
                  <a:lin ang="5400000" scaled="0"/>
                </a:gradFill>
                <a:ea typeface="Segoe UI" pitchFamily="34" charset="0"/>
                <a:cs typeface="Segoe UI" pitchFamily="34" charset="0"/>
              </a:rPr>
              <a:t> </a:t>
            </a:r>
            <a:r>
              <a:rPr lang="en-US" sz="1600" dirty="0" smtClean="0">
                <a:gradFill>
                  <a:gsLst>
                    <a:gs pos="0">
                      <a:srgbClr val="FFFFFF"/>
                    </a:gs>
                    <a:gs pos="100000">
                      <a:srgbClr val="FFFFFF"/>
                    </a:gs>
                  </a:gsLst>
                  <a:lin ang="5400000" scaled="0"/>
                </a:gradFill>
                <a:ea typeface="Segoe UI" pitchFamily="34" charset="0"/>
                <a:cs typeface="Segoe UI" pitchFamily="34" charset="0"/>
              </a:rPr>
              <a:t> web property in the client side API</a:t>
            </a:r>
            <a:endParaRPr lang="nl-BE"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ular Callout 6"/>
          <p:cNvSpPr/>
          <p:nvPr/>
        </p:nvSpPr>
        <p:spPr bwMode="auto">
          <a:xfrm>
            <a:off x="745435" y="3647873"/>
            <a:ext cx="1482200" cy="1712067"/>
          </a:xfrm>
          <a:prstGeom prst="wedgeRectCallout">
            <a:avLst>
              <a:gd name="adj1" fmla="val 62181"/>
              <a:gd name="adj2" fmla="val -204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Requires language packs to be installed</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686137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translated via language packs</a:t>
            </a:r>
            <a:endParaRPr lang="nl-BE" dirty="0"/>
          </a:p>
        </p:txBody>
      </p:sp>
      <p:graphicFrame>
        <p:nvGraphicFramePr>
          <p:cNvPr id="3" name="Content Placeholder 3"/>
          <p:cNvGraphicFramePr>
            <a:graphicFrameLocks/>
          </p:cNvGraphicFramePr>
          <p:nvPr>
            <p:extLst>
              <p:ext uri="{D42A27DB-BD31-4B8C-83A1-F6EECF244321}">
                <p14:modId xmlns:p14="http://schemas.microsoft.com/office/powerpoint/2010/main" val="1158415031"/>
              </p:ext>
            </p:extLst>
          </p:nvPr>
        </p:nvGraphicFramePr>
        <p:xfrm>
          <a:off x="1350483" y="1293562"/>
          <a:ext cx="9556214" cy="4846320"/>
        </p:xfrm>
        <a:graphic>
          <a:graphicData uri="http://schemas.openxmlformats.org/drawingml/2006/table">
            <a:tbl>
              <a:tblPr firstRow="1" bandRow="1">
                <a:tableStyleId>{5C22544A-7EE6-4342-B048-85BDC9FD1C3A}</a:tableStyleId>
              </a:tblPr>
              <a:tblGrid>
                <a:gridCol w="4027523">
                  <a:extLst>
                    <a:ext uri="{9D8B030D-6E8A-4147-A177-3AD203B41FA5}">
                      <a16:colId xmlns:a16="http://schemas.microsoft.com/office/drawing/2014/main" xmlns="" val="20000"/>
                    </a:ext>
                  </a:extLst>
                </a:gridCol>
                <a:gridCol w="5528691">
                  <a:extLst>
                    <a:ext uri="{9D8B030D-6E8A-4147-A177-3AD203B41FA5}">
                      <a16:colId xmlns:a16="http://schemas.microsoft.com/office/drawing/2014/main" xmlns="" val="20001"/>
                    </a:ext>
                  </a:extLst>
                </a:gridCol>
              </a:tblGrid>
              <a:tr h="509647">
                <a:tc>
                  <a:txBody>
                    <a:bodyPr/>
                    <a:lstStyle/>
                    <a:p>
                      <a:r>
                        <a:rPr lang="en-GB" sz="2800" dirty="0" smtClean="0"/>
                        <a:t>Type of Content</a:t>
                      </a:r>
                      <a:endParaRPr lang="en-GB" sz="2800" dirty="0"/>
                    </a:p>
                  </a:txBody>
                  <a:tcPr/>
                </a:tc>
                <a:tc>
                  <a:txBody>
                    <a:bodyPr/>
                    <a:lstStyle/>
                    <a:p>
                      <a:r>
                        <a:rPr lang="en-GB" sz="2800" dirty="0" smtClean="0"/>
                        <a:t>Examples</a:t>
                      </a:r>
                      <a:endParaRPr lang="en-GB" sz="2800" dirty="0"/>
                    </a:p>
                  </a:txBody>
                  <a:tcPr/>
                </a:tc>
                <a:extLst>
                  <a:ext uri="{0D108BD9-81ED-4DB2-BD59-A6C34878D82A}">
                    <a16:rowId xmlns:a16="http://schemas.microsoft.com/office/drawing/2014/main" xmlns="" val="10000"/>
                  </a:ext>
                </a:extLst>
              </a:tr>
              <a:tr h="816831">
                <a:tc>
                  <a:txBody>
                    <a:bodyPr/>
                    <a:lstStyle/>
                    <a:p>
                      <a:r>
                        <a:rPr lang="en-GB" sz="1800" b="1" dirty="0" smtClean="0"/>
                        <a:t>Settings &amp; Help</a:t>
                      </a:r>
                      <a:endParaRPr lang="en-GB" sz="1800" b="1" dirty="0"/>
                    </a:p>
                  </a:txBody>
                  <a:tcPr/>
                </a:tc>
                <a:tc>
                  <a:txBody>
                    <a:bodyPr/>
                    <a:lstStyle/>
                    <a:p>
                      <a:pPr marL="342900" indent="-342900">
                        <a:buAutoNum type="arabicPeriod"/>
                      </a:pPr>
                      <a:r>
                        <a:rPr lang="en-GB" sz="1600" dirty="0" smtClean="0"/>
                        <a:t>Settings Pages (_layouts, _admin)</a:t>
                      </a:r>
                    </a:p>
                    <a:p>
                      <a:pPr marL="342900" indent="-342900">
                        <a:buAutoNum type="arabicPeriod"/>
                      </a:pPr>
                      <a:r>
                        <a:rPr lang="en-GB" sz="1600" dirty="0" smtClean="0"/>
                        <a:t>Help</a:t>
                      </a:r>
                    </a:p>
                    <a:p>
                      <a:pPr marL="342900" indent="-342900">
                        <a:buAutoNum type="arabicPeriod"/>
                      </a:pPr>
                      <a:r>
                        <a:rPr lang="en-GB" sz="1600" dirty="0" smtClean="0"/>
                        <a:t>Images</a:t>
                      </a:r>
                      <a:endParaRPr lang="en-GB" sz="1600" dirty="0"/>
                    </a:p>
                  </a:txBody>
                  <a:tcPr/>
                </a:tc>
                <a:extLst>
                  <a:ext uri="{0D108BD9-81ED-4DB2-BD59-A6C34878D82A}">
                    <a16:rowId xmlns:a16="http://schemas.microsoft.com/office/drawing/2014/main" xmlns="" val="10001"/>
                  </a:ext>
                </a:extLst>
              </a:tr>
              <a:tr h="3351101">
                <a:tc>
                  <a:txBody>
                    <a:bodyPr/>
                    <a:lstStyle/>
                    <a:p>
                      <a:r>
                        <a:rPr lang="en-GB" sz="1800" b="1" dirty="0" smtClean="0"/>
                        <a:t>Out</a:t>
                      </a:r>
                      <a:r>
                        <a:rPr lang="en-GB" sz="1800" b="1" baseline="0" dirty="0" smtClean="0"/>
                        <a:t> of the Box </a:t>
                      </a:r>
                      <a:r>
                        <a:rPr lang="en-GB" sz="1800" b="1" dirty="0" smtClean="0"/>
                        <a:t>Application Content</a:t>
                      </a:r>
                      <a:endParaRPr lang="en-GB" sz="1800" b="1" dirty="0"/>
                    </a:p>
                  </a:txBody>
                  <a:tcPr/>
                </a:tc>
                <a:tc>
                  <a:txBody>
                    <a:bodyPr/>
                    <a:lstStyle/>
                    <a:p>
                      <a:pPr marL="342900" indent="-342900">
                        <a:buAutoNum type="arabicPeriod"/>
                      </a:pPr>
                      <a:r>
                        <a:rPr lang="en-GB" sz="1600" dirty="0" smtClean="0"/>
                        <a:t>Menus</a:t>
                      </a:r>
                    </a:p>
                    <a:p>
                      <a:pPr marL="342900" indent="-342900">
                        <a:buAutoNum type="arabicPeriod"/>
                      </a:pPr>
                      <a:r>
                        <a:rPr lang="en-GB" sz="1600" dirty="0" smtClean="0"/>
                        <a:t>Controls</a:t>
                      </a:r>
                    </a:p>
                    <a:p>
                      <a:pPr marL="342900" indent="-342900">
                        <a:buAutoNum type="arabicPeriod"/>
                      </a:pPr>
                      <a:r>
                        <a:rPr lang="en-GB" sz="1600" dirty="0" smtClean="0"/>
                        <a:t>Custom Actions</a:t>
                      </a:r>
                    </a:p>
                    <a:p>
                      <a:pPr marL="342900" indent="-342900">
                        <a:buAutoNum type="arabicPeriod"/>
                      </a:pPr>
                      <a:r>
                        <a:rPr lang="en-GB" sz="1600" dirty="0" smtClean="0"/>
                        <a:t>Web (Title,</a:t>
                      </a:r>
                      <a:r>
                        <a:rPr lang="en-GB" sz="1600" baseline="0" dirty="0" smtClean="0"/>
                        <a:t> Description, Icon Description)</a:t>
                      </a:r>
                    </a:p>
                    <a:p>
                      <a:pPr marL="342900" indent="-342900">
                        <a:buAutoNum type="arabicPeriod"/>
                      </a:pPr>
                      <a:r>
                        <a:rPr lang="en-GB" sz="1600" baseline="0" dirty="0" smtClean="0"/>
                        <a:t>List (Title, Description)</a:t>
                      </a:r>
                    </a:p>
                    <a:p>
                      <a:pPr marL="342900" indent="-342900">
                        <a:buAutoNum type="arabicPeriod"/>
                      </a:pPr>
                      <a:r>
                        <a:rPr lang="en-GB" sz="1600" baseline="0" dirty="0" smtClean="0"/>
                        <a:t>Top Link bar (Links)</a:t>
                      </a:r>
                    </a:p>
                    <a:p>
                      <a:pPr marL="342900" indent="-342900">
                        <a:buAutoNum type="arabicPeriod"/>
                      </a:pPr>
                      <a:r>
                        <a:rPr lang="en-GB" sz="1600" baseline="0" dirty="0" smtClean="0"/>
                        <a:t>Quick Launch (Links, Headings)</a:t>
                      </a:r>
                    </a:p>
                    <a:p>
                      <a:pPr marL="342900" indent="-342900">
                        <a:buAutoNum type="arabicPeriod"/>
                      </a:pPr>
                      <a:r>
                        <a:rPr lang="en-GB" sz="1600" baseline="0" dirty="0" smtClean="0"/>
                        <a:t>Global Breadcrumb</a:t>
                      </a:r>
                    </a:p>
                    <a:p>
                      <a:pPr marL="342900" indent="-342900">
                        <a:buAutoNum type="arabicPeriod"/>
                      </a:pPr>
                      <a:r>
                        <a:rPr lang="en-GB" sz="1600" baseline="0" dirty="0" smtClean="0"/>
                        <a:t>Local Breadcrumb</a:t>
                      </a:r>
                    </a:p>
                    <a:p>
                      <a:pPr marL="342900" indent="-342900">
                        <a:buAutoNum type="arabicPeriod"/>
                      </a:pPr>
                      <a:r>
                        <a:rPr lang="en-GB" sz="1600" baseline="0" dirty="0" smtClean="0"/>
                        <a:t>Managed Metadata (Taxonomy)</a:t>
                      </a:r>
                    </a:p>
                    <a:p>
                      <a:pPr marL="342900" indent="-342900">
                        <a:buAutoNum type="arabicPeriod"/>
                      </a:pPr>
                      <a:r>
                        <a:rPr lang="en-GB" sz="1600" baseline="0" dirty="0" smtClean="0"/>
                        <a:t>Site Content Types (Name, Description, Groups)</a:t>
                      </a:r>
                    </a:p>
                    <a:p>
                      <a:pPr marL="342900" indent="-342900">
                        <a:buAutoNum type="arabicPeriod"/>
                      </a:pPr>
                      <a:r>
                        <a:rPr lang="en-GB" sz="1600" baseline="0" dirty="0" smtClean="0"/>
                        <a:t>List Content Types (Name, Description)</a:t>
                      </a:r>
                    </a:p>
                    <a:p>
                      <a:pPr marL="342900" indent="-342900">
                        <a:buAutoNum type="arabicPeriod"/>
                      </a:pPr>
                      <a:r>
                        <a:rPr lang="en-GB" sz="1600" baseline="0" dirty="0" smtClean="0"/>
                        <a:t>Site Columns (Name, Description, Groups)</a:t>
                      </a:r>
                    </a:p>
                    <a:p>
                      <a:pPr marL="342900" indent="-342900">
                        <a:buAutoNum type="arabicPeriod"/>
                      </a:pPr>
                      <a:r>
                        <a:rPr lang="en-GB" sz="1600" baseline="0" dirty="0" smtClean="0"/>
                        <a:t>List Columns (Name, Description)</a:t>
                      </a:r>
                      <a:endParaRPr lang="en-GB" sz="1600"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0088488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set the </a:t>
            </a:r>
            <a:r>
              <a:rPr lang="en-US" dirty="0" smtClean="0"/>
              <a:t>Region </a:t>
            </a:r>
            <a:r>
              <a:rPr lang="en-US" dirty="0"/>
              <a:t>for a site </a:t>
            </a:r>
            <a:endParaRPr lang="nl-BE" dirty="0"/>
          </a:p>
        </p:txBody>
      </p:sp>
      <p:pic>
        <p:nvPicPr>
          <p:cNvPr id="3" name="Picture 2"/>
          <p:cNvPicPr>
            <a:picLocks noChangeAspect="1"/>
          </p:cNvPicPr>
          <p:nvPr/>
        </p:nvPicPr>
        <p:blipFill rotWithShape="1">
          <a:blip r:embed="rId3"/>
          <a:srcRect t="33819"/>
          <a:stretch/>
        </p:blipFill>
        <p:spPr>
          <a:xfrm>
            <a:off x="519112" y="1566153"/>
            <a:ext cx="6937916" cy="3318389"/>
          </a:xfrm>
          <a:prstGeom prst="rect">
            <a:avLst/>
          </a:prstGeom>
        </p:spPr>
      </p:pic>
      <p:sp>
        <p:nvSpPr>
          <p:cNvPr id="4" name="Rectangular Callout 3"/>
          <p:cNvSpPr/>
          <p:nvPr/>
        </p:nvSpPr>
        <p:spPr bwMode="auto">
          <a:xfrm>
            <a:off x="7003916" y="1085917"/>
            <a:ext cx="4319081" cy="1001949"/>
          </a:xfrm>
          <a:prstGeom prst="wedgeRectCallout">
            <a:avLst>
              <a:gd name="adj1" fmla="val -69352"/>
              <a:gd name="adj2" fmla="val 10230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You want to automate language settings during site provisioning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6507805" y="3132306"/>
            <a:ext cx="5578036" cy="281668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We’re working on getting support for this in the client API’s but currently the only option is to use browser HTTP post mimicking</a:t>
            </a:r>
            <a:r>
              <a:rPr lang="en-US" sz="2200" dirty="0">
                <a:gradFill>
                  <a:gsLst>
                    <a:gs pos="0">
                      <a:srgbClr val="FFFFFF"/>
                    </a:gs>
                    <a:gs pos="100000">
                      <a:srgbClr val="FFFFFF"/>
                    </a:gs>
                  </a:gsLst>
                  <a:lin ang="5400000" scaled="0"/>
                </a:gradFill>
                <a:ea typeface="Segoe UI" pitchFamily="34" charset="0"/>
                <a:cs typeface="Segoe UI" pitchFamily="34" charset="0"/>
              </a:rPr>
              <a:t>. </a:t>
            </a:r>
            <a:r>
              <a:rPr lang="en-US" sz="2200" dirty="0">
                <a:gradFill>
                  <a:gsLst>
                    <a:gs pos="0">
                      <a:srgbClr val="FFFFFF"/>
                    </a:gs>
                    <a:gs pos="100000">
                      <a:srgbClr val="FFFFFF"/>
                    </a:gs>
                  </a:gsLst>
                  <a:lin ang="5400000" scaled="0"/>
                </a:gradFill>
                <a:ea typeface="Segoe UI" pitchFamily="34" charset="0"/>
                <a:cs typeface="Segoe UI" pitchFamily="34" charset="0"/>
                <a:hlinkClick r:id="rId4"/>
              </a:rPr>
              <a:t>http://</a:t>
            </a:r>
            <a:r>
              <a:rPr lang="en-US" sz="2200" dirty="0" smtClean="0">
                <a:gradFill>
                  <a:gsLst>
                    <a:gs pos="0">
                      <a:srgbClr val="FFFFFF"/>
                    </a:gs>
                    <a:gs pos="100000">
                      <a:srgbClr val="FFFFFF"/>
                    </a:gs>
                  </a:gsLst>
                  <a:lin ang="5400000" scaled="0"/>
                </a:gradFill>
                <a:ea typeface="Segoe UI" pitchFamily="34" charset="0"/>
                <a:cs typeface="Segoe UI" pitchFamily="34" charset="0"/>
                <a:hlinkClick r:id="rId4"/>
              </a:rPr>
              <a:t>blogs.msdn.com/b/vesku/archive/2013/11/04/ftc-to-cam-advance-http-remote-operations-for-sp2013.aspx</a:t>
            </a:r>
            <a:r>
              <a:rPr lang="en-US" sz="2200" dirty="0" smtClean="0">
                <a:gradFill>
                  <a:gsLst>
                    <a:gs pos="0">
                      <a:srgbClr val="FFFFFF"/>
                    </a:gs>
                    <a:gs pos="100000">
                      <a:srgbClr val="FFFFFF"/>
                    </a:gs>
                  </a:gsLst>
                  <a:lin ang="5400000" scaled="0"/>
                </a:gradFill>
                <a:ea typeface="Segoe UI" pitchFamily="34" charset="0"/>
                <a:cs typeface="Segoe UI" pitchFamily="34" charset="0"/>
              </a:rPr>
              <a:t> describes this in more detail.</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ular Callout 5"/>
          <p:cNvSpPr/>
          <p:nvPr/>
        </p:nvSpPr>
        <p:spPr bwMode="auto">
          <a:xfrm>
            <a:off x="914401" y="5364778"/>
            <a:ext cx="2723744" cy="657140"/>
          </a:xfrm>
          <a:prstGeom prst="wedgeRectCallout">
            <a:avLst>
              <a:gd name="adj1" fmla="val 22004"/>
              <a:gd name="adj2" fmla="val -14918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Reading is possible via </a:t>
            </a:r>
            <a:r>
              <a:rPr lang="en-US" sz="1600" dirty="0">
                <a:gradFill>
                  <a:gsLst>
                    <a:gs pos="0">
                      <a:srgbClr val="FFFFFF"/>
                    </a:gs>
                    <a:gs pos="100000">
                      <a:srgbClr val="FFFFFF"/>
                    </a:gs>
                  </a:gsLst>
                  <a:lin ang="5400000" scaled="0"/>
                </a:gradFill>
                <a:ea typeface="Segoe UI" pitchFamily="34" charset="0"/>
                <a:cs typeface="Segoe UI" pitchFamily="34" charset="0"/>
              </a:rPr>
              <a:t>the </a:t>
            </a:r>
            <a:r>
              <a:rPr lang="en-US" sz="1600" dirty="0" err="1" smtClean="0">
                <a:gradFill>
                  <a:gsLst>
                    <a:gs pos="0">
                      <a:srgbClr val="FFFFFF"/>
                    </a:gs>
                    <a:gs pos="100000">
                      <a:srgbClr val="FFFFFF"/>
                    </a:gs>
                  </a:gsLst>
                  <a:lin ang="5400000" scaled="0"/>
                </a:gradFill>
                <a:ea typeface="Segoe UI" pitchFamily="34" charset="0"/>
                <a:cs typeface="Segoe UI" pitchFamily="34" charset="0"/>
              </a:rPr>
              <a:t>RegionalSettings</a:t>
            </a:r>
            <a:r>
              <a:rPr lang="en-US" sz="1600" dirty="0" smtClean="0">
                <a:gradFill>
                  <a:gsLst>
                    <a:gs pos="0">
                      <a:srgbClr val="FFFFFF"/>
                    </a:gs>
                    <a:gs pos="100000">
                      <a:srgbClr val="FFFFFF"/>
                    </a:gs>
                  </a:gsLst>
                  <a:lin ang="5400000" scaled="0"/>
                </a:gradFill>
                <a:ea typeface="Segoe UI" pitchFamily="34" charset="0"/>
                <a:cs typeface="Segoe UI" pitchFamily="34" charset="0"/>
              </a:rPr>
              <a:t> web property</a:t>
            </a:r>
            <a:endParaRPr lang="nl-BE" sz="16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85697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set the </a:t>
            </a:r>
            <a:r>
              <a:rPr lang="en-US" dirty="0" smtClean="0"/>
              <a:t>Time Zone for </a:t>
            </a:r>
            <a:r>
              <a:rPr lang="en-US" dirty="0"/>
              <a:t>a site </a:t>
            </a:r>
            <a:endParaRPr lang="nl-BE" dirty="0"/>
          </a:p>
        </p:txBody>
      </p:sp>
      <p:pic>
        <p:nvPicPr>
          <p:cNvPr id="3" name="Picture 2"/>
          <p:cNvPicPr>
            <a:picLocks noChangeAspect="1"/>
          </p:cNvPicPr>
          <p:nvPr/>
        </p:nvPicPr>
        <p:blipFill rotWithShape="1">
          <a:blip r:embed="rId3"/>
          <a:srcRect b="67151"/>
          <a:stretch/>
        </p:blipFill>
        <p:spPr>
          <a:xfrm>
            <a:off x="519112" y="1407444"/>
            <a:ext cx="6937916" cy="1647042"/>
          </a:xfrm>
          <a:prstGeom prst="rect">
            <a:avLst/>
          </a:prstGeom>
        </p:spPr>
      </p:pic>
      <p:sp>
        <p:nvSpPr>
          <p:cNvPr id="4" name="Rectangular Callout 3"/>
          <p:cNvSpPr/>
          <p:nvPr/>
        </p:nvSpPr>
        <p:spPr bwMode="auto">
          <a:xfrm>
            <a:off x="6955277" y="1138284"/>
            <a:ext cx="4319081" cy="1001949"/>
          </a:xfrm>
          <a:prstGeom prst="wedgeRectCallout">
            <a:avLst>
              <a:gd name="adj1" fmla="val -69352"/>
              <a:gd name="adj2" fmla="val 10230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You want to automate time zone settings during site provisioning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4182894" y="3132306"/>
            <a:ext cx="7902947" cy="281668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During site collection provisioning Time Zone can be specified, but there’s no API. We’re working on getting support for this in the client API’s but currently the only option is to use browser HTTP post mimicking</a:t>
            </a:r>
            <a:r>
              <a:rPr lang="en-US" sz="2200" dirty="0">
                <a:gradFill>
                  <a:gsLst>
                    <a:gs pos="0">
                      <a:srgbClr val="FFFFFF"/>
                    </a:gs>
                    <a:gs pos="100000">
                      <a:srgbClr val="FFFFFF"/>
                    </a:gs>
                  </a:gsLst>
                  <a:lin ang="5400000" scaled="0"/>
                </a:gradFill>
                <a:ea typeface="Segoe UI" pitchFamily="34" charset="0"/>
                <a:cs typeface="Segoe UI" pitchFamily="34" charset="0"/>
              </a:rPr>
              <a:t>. </a:t>
            </a:r>
            <a:r>
              <a:rPr lang="en-US" sz="2200" dirty="0">
                <a:gradFill>
                  <a:gsLst>
                    <a:gs pos="0">
                      <a:srgbClr val="FFFFFF"/>
                    </a:gs>
                    <a:gs pos="100000">
                      <a:srgbClr val="FFFFFF"/>
                    </a:gs>
                  </a:gsLst>
                  <a:lin ang="5400000" scaled="0"/>
                </a:gradFill>
                <a:ea typeface="Segoe UI" pitchFamily="34" charset="0"/>
                <a:cs typeface="Segoe UI" pitchFamily="34" charset="0"/>
                <a:hlinkClick r:id="rId4"/>
              </a:rPr>
              <a:t>http://</a:t>
            </a:r>
            <a:r>
              <a:rPr lang="en-US" sz="2200" dirty="0" smtClean="0">
                <a:gradFill>
                  <a:gsLst>
                    <a:gs pos="0">
                      <a:srgbClr val="FFFFFF"/>
                    </a:gs>
                    <a:gs pos="100000">
                      <a:srgbClr val="FFFFFF"/>
                    </a:gs>
                  </a:gsLst>
                  <a:lin ang="5400000" scaled="0"/>
                </a:gradFill>
                <a:ea typeface="Segoe UI" pitchFamily="34" charset="0"/>
                <a:cs typeface="Segoe UI" pitchFamily="34" charset="0"/>
                <a:hlinkClick r:id="rId4"/>
              </a:rPr>
              <a:t>blogs.msdn.com/b/vesku/archive/2013/11/04/ftc-to-cam-advance-http-remote-operations-for-sp2013.aspx</a:t>
            </a:r>
            <a:r>
              <a:rPr lang="en-US" sz="2200" dirty="0" smtClean="0">
                <a:gradFill>
                  <a:gsLst>
                    <a:gs pos="0">
                      <a:srgbClr val="FFFFFF"/>
                    </a:gs>
                    <a:gs pos="100000">
                      <a:srgbClr val="FFFFFF"/>
                    </a:gs>
                  </a:gsLst>
                  <a:lin ang="5400000" scaled="0"/>
                </a:gradFill>
                <a:ea typeface="Segoe UI" pitchFamily="34" charset="0"/>
                <a:cs typeface="Segoe UI" pitchFamily="34" charset="0"/>
              </a:rPr>
              <a:t> describes this in more detail.</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ular Callout 5"/>
          <p:cNvSpPr/>
          <p:nvPr/>
        </p:nvSpPr>
        <p:spPr bwMode="auto">
          <a:xfrm>
            <a:off x="884947" y="3595104"/>
            <a:ext cx="2723744" cy="657140"/>
          </a:xfrm>
          <a:prstGeom prst="wedgeRectCallout">
            <a:avLst>
              <a:gd name="adj1" fmla="val 22004"/>
              <a:gd name="adj2" fmla="val -14918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Reading is possible via </a:t>
            </a:r>
            <a:r>
              <a:rPr lang="en-US" sz="1600" dirty="0">
                <a:gradFill>
                  <a:gsLst>
                    <a:gs pos="0">
                      <a:srgbClr val="FFFFFF"/>
                    </a:gs>
                    <a:gs pos="100000">
                      <a:srgbClr val="FFFFFF"/>
                    </a:gs>
                  </a:gsLst>
                  <a:lin ang="5400000" scaled="0"/>
                </a:gradFill>
                <a:ea typeface="Segoe UI" pitchFamily="34" charset="0"/>
                <a:cs typeface="Segoe UI" pitchFamily="34" charset="0"/>
              </a:rPr>
              <a:t>the </a:t>
            </a:r>
            <a:r>
              <a:rPr lang="en-US" sz="1600" dirty="0" err="1" smtClean="0">
                <a:gradFill>
                  <a:gsLst>
                    <a:gs pos="0">
                      <a:srgbClr val="FFFFFF"/>
                    </a:gs>
                    <a:gs pos="100000">
                      <a:srgbClr val="FFFFFF"/>
                    </a:gs>
                  </a:gsLst>
                  <a:lin ang="5400000" scaled="0"/>
                </a:gradFill>
                <a:ea typeface="Segoe UI" pitchFamily="34" charset="0"/>
                <a:cs typeface="Segoe UI" pitchFamily="34" charset="0"/>
              </a:rPr>
              <a:t>RegionalSettings</a:t>
            </a:r>
            <a:r>
              <a:rPr lang="en-US" sz="1600" dirty="0" smtClean="0">
                <a:gradFill>
                  <a:gsLst>
                    <a:gs pos="0">
                      <a:srgbClr val="FFFFFF"/>
                    </a:gs>
                    <a:gs pos="100000">
                      <a:srgbClr val="FFFFFF"/>
                    </a:gs>
                  </a:gsLst>
                  <a:lin ang="5400000" scaled="0"/>
                </a:gradFill>
                <a:ea typeface="Segoe UI" pitchFamily="34" charset="0"/>
                <a:cs typeface="Segoe UI" pitchFamily="34" charset="0"/>
              </a:rPr>
              <a:t> web property</a:t>
            </a:r>
            <a:endParaRPr lang="nl-BE" sz="16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106813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a:t>
            </a:r>
            <a:r>
              <a:rPr lang="en-US" dirty="0" smtClean="0"/>
              <a:t>site </a:t>
            </a:r>
            <a:r>
              <a:rPr lang="en-US" dirty="0"/>
              <a:t>title and </a:t>
            </a:r>
            <a:r>
              <a:rPr lang="en-US" dirty="0" smtClean="0"/>
              <a:t>description </a:t>
            </a:r>
            <a:endParaRPr lang="nl-B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264309"/>
            <a:ext cx="6895069" cy="29088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8716" y="2587069"/>
            <a:ext cx="7020279" cy="2947969"/>
          </a:xfrm>
          <a:prstGeom prst="rect">
            <a:avLst/>
          </a:prstGeom>
          <a:ln>
            <a:solidFill>
              <a:srgbClr val="EB3C00"/>
            </a:solidFill>
          </a:ln>
        </p:spPr>
      </p:pic>
      <p:sp>
        <p:nvSpPr>
          <p:cNvPr id="5" name="Oval 4"/>
          <p:cNvSpPr/>
          <p:nvPr/>
        </p:nvSpPr>
        <p:spPr bwMode="auto">
          <a:xfrm>
            <a:off x="5758774" y="3171217"/>
            <a:ext cx="2470826" cy="301557"/>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Bent-Up Arrow 5"/>
          <p:cNvSpPr/>
          <p:nvPr/>
        </p:nvSpPr>
        <p:spPr bwMode="auto">
          <a:xfrm rot="5400000">
            <a:off x="4366963" y="3409300"/>
            <a:ext cx="778213" cy="525293"/>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1251623" y="1825558"/>
            <a:ext cx="2470826" cy="301557"/>
          </a:xfrm>
          <a:prstGeom prst="ellipse">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6880708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7|6.7|14.5"/>
</p:tagLst>
</file>

<file path=ppt/theme/theme1.xml><?xml version="1.0" encoding="utf-8"?>
<a:theme xmlns:a="http://schemas.openxmlformats.org/drawingml/2006/main" name="1_5-30055_Office Template 2012 - 16x9 - White Background">
  <a:themeElements>
    <a:clrScheme name="Custom 7">
      <a:dk1>
        <a:srgbClr val="000000"/>
      </a:dk1>
      <a:lt1>
        <a:srgbClr val="FFFFFF"/>
      </a:lt1>
      <a:dk2>
        <a:srgbClr val="00188F"/>
      </a:dk2>
      <a:lt2>
        <a:srgbClr val="797A7D"/>
      </a:lt2>
      <a:accent1>
        <a:srgbClr val="00188F"/>
      </a:accent1>
      <a:accent2>
        <a:srgbClr val="FF8C00"/>
      </a:accent2>
      <a:accent3>
        <a:srgbClr val="FFB900"/>
      </a:accent3>
      <a:accent4>
        <a:srgbClr val="007233"/>
      </a:accent4>
      <a:accent5>
        <a:srgbClr val="EB3C00"/>
      </a:accent5>
      <a:accent6>
        <a:srgbClr val="0070C0"/>
      </a:accent6>
      <a:hlink>
        <a:srgbClr val="FF8C00"/>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3.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4BA25C01049F47A7CA1D7D6DE49E54" ma:contentTypeVersion="1" ma:contentTypeDescription="Create a new document." ma:contentTypeScope="" ma:versionID="4419eea21087248b1cf727314ad9d39d">
  <xsd:schema xmlns:xsd="http://www.w3.org/2001/XMLSchema" xmlns:xs="http://www.w3.org/2001/XMLSchema" xmlns:p="http://schemas.microsoft.com/office/2006/metadata/properties" xmlns:ns2="cd87093e-4634-4748-b2c5-9b7dd08436d4" xmlns:ns3="b3ce0980-cfa3-4301-a185-d1685e708702" targetNamespace="http://schemas.microsoft.com/office/2006/metadata/properties" ma:root="true" ma:fieldsID="28c4fa0c26e1cf5db557b4d01932a63a" ns2:_="" ns3:_="">
    <xsd:import namespace="cd87093e-4634-4748-b2c5-9b7dd08436d4"/>
    <xsd:import namespace="b3ce0980-cfa3-4301-a185-d1685e70870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7093e-4634-4748-b2c5-9b7dd08436d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3ce0980-cfa3-4301-a185-d1685e7087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cd87093e-4634-4748-b2c5-9b7dd08436d4">2FYMKYENTSWQ-73-260</_dlc_DocId>
    <_dlc_DocIdUrl xmlns="cd87093e-4634-4748-b2c5-9b7dd08436d4">
      <Url>https://msft.spoppe.com/teams/case/cat/apps/GAPPS/_layouts/15/DocIdRedir.aspx?ID=2FYMKYENTSWQ-73-260</Url>
      <Description>2FYMKYENTSWQ-73-260</Description>
    </_dlc_DocIdUrl>
  </documentManagement>
</p:properties>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2969D4CD-C8B4-4FE7-B806-E69B21D1B4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87093e-4634-4748-b2c5-9b7dd08436d4"/>
    <ds:schemaRef ds:uri="b3ce0980-cfa3-4301-a185-d1685e70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AEA8A7-A694-4DB0-82AB-EF48F2E9B6F9}">
  <ds:schemaRefs>
    <ds:schemaRef ds:uri="http://schemas.microsoft.com/office/2006/metadata/properties"/>
    <ds:schemaRef ds:uri="http://schemas.microsoft.com/office/infopath/2007/PartnerControls"/>
    <ds:schemaRef ds:uri="cd87093e-4634-4748-b2c5-9b7dd08436d4"/>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5609</Words>
  <Application>Microsoft Office PowerPoint</Application>
  <PresentationFormat>Custom</PresentationFormat>
  <Paragraphs>409</Paragraphs>
  <Slides>35</Slides>
  <Notes>32</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35</vt:i4>
      </vt:variant>
    </vt:vector>
  </HeadingPairs>
  <TitlesOfParts>
    <vt:vector size="48" baseType="lpstr">
      <vt:lpstr>Arial</vt:lpstr>
      <vt:lpstr>Calibri</vt:lpstr>
      <vt:lpstr>Consolas</vt:lpstr>
      <vt:lpstr>Segoe Semibold</vt:lpstr>
      <vt:lpstr>Segoe UI</vt:lpstr>
      <vt:lpstr>Segoe UI Light</vt:lpstr>
      <vt:lpstr>Times New Roman</vt:lpstr>
      <vt:lpstr>Wingdings</vt:lpstr>
      <vt:lpstr>1_5-30055_Office Template 2012 - 16x9 - White Background</vt:lpstr>
      <vt:lpstr>5-30055_Office Template 2012 - 16x9 - White Background</vt:lpstr>
      <vt:lpstr>5-30055_Office365 Template 2012 - 16x9 - Colored Accent Slides</vt:lpstr>
      <vt:lpstr>2_5-30055_Office Template 2012 - 16x9 - White Background</vt:lpstr>
      <vt:lpstr>5-30055_Office Template 2012 - 16x9 - White Background</vt:lpstr>
      <vt:lpstr>Globalization and MUI</vt:lpstr>
      <vt:lpstr>Agenda</vt:lpstr>
      <vt:lpstr>Globalization and MUI for SharePoint sites</vt:lpstr>
      <vt:lpstr>Challenges to tackle</vt:lpstr>
      <vt:lpstr>How to set the languages for a site </vt:lpstr>
      <vt:lpstr>Elements translated via language packs</vt:lpstr>
      <vt:lpstr>How to set the Region for a site </vt:lpstr>
      <vt:lpstr>How to set the Time Zone for a site </vt:lpstr>
      <vt:lpstr>Translate site title and description </vt:lpstr>
      <vt:lpstr>Set site title and description translations</vt:lpstr>
      <vt:lpstr>Translate list title and description </vt:lpstr>
      <vt:lpstr>Set list title and description translations</vt:lpstr>
      <vt:lpstr>Translate content type name and description </vt:lpstr>
      <vt:lpstr>Set Content type name and description translations</vt:lpstr>
      <vt:lpstr>Translate site column title and description </vt:lpstr>
      <vt:lpstr>Set Content type name and description translations</vt:lpstr>
      <vt:lpstr>Translate other SharePoint site elements</vt:lpstr>
      <vt:lpstr>Loading JavaScript resource files</vt:lpstr>
      <vt:lpstr>Applying the translations</vt:lpstr>
      <vt:lpstr>Third party translation tools (coming)</vt:lpstr>
      <vt:lpstr>Globalization and MUI for SharePoint apps</vt:lpstr>
      <vt:lpstr>Challenges to tackle</vt:lpstr>
      <vt:lpstr>Translate App UI – Declarative – app web</vt:lpstr>
      <vt:lpstr>Translate App UI – Declarative – host web</vt:lpstr>
      <vt:lpstr>Translate App UI – Code - server side</vt:lpstr>
      <vt:lpstr>Translate the App UI – Code - server side</vt:lpstr>
      <vt:lpstr>Translate App UI – Code - client side</vt:lpstr>
      <vt:lpstr>Translate the App UI – Code – client side</vt:lpstr>
      <vt:lpstr>Globalization and MUI for SharePoint publishing sites</vt:lpstr>
      <vt:lpstr>Challenges to tackle</vt:lpstr>
      <vt:lpstr>Out of the box variations system</vt:lpstr>
      <vt:lpstr>Out of the box variations system : Site Hierarchy</vt:lpstr>
      <vt:lpstr>Use manual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5</cp:revision>
  <dcterms:created xsi:type="dcterms:W3CDTF">2012-12-01T01:18:40Z</dcterms:created>
  <dcterms:modified xsi:type="dcterms:W3CDTF">2014-09-16T09:12:18Z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0x010100E04BA25C01049F47A7CA1D7D6DE49E54</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3e20b037-ebec-425c-b62c-073b7aa8afbb</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y fmtid="{D5CDD505-2E9C-101B-9397-08002B2CF9AE}" pid="32" name="DocVizMetadataToken">
    <vt:lpwstr>300x199x1</vt:lpwstr>
  </property>
  <property fmtid="{D5CDD505-2E9C-101B-9397-08002B2CF9AE}" pid="33" name="DocVizPreviewMetadata_Count">
    <vt:i4>21</vt:i4>
  </property>
  <property fmtid="{D5CDD505-2E9C-101B-9397-08002B2CF9AE}" pid="34" name="DocVizPreviewMetadata_0">
    <vt:lpwstr>300x180x1</vt:lpwstr>
  </property>
</Properties>
</file>