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7" r:id="rId5"/>
    <p:sldMasterId id="2147484082" r:id="rId6"/>
    <p:sldMasterId id="2147484149" r:id="rId7"/>
  </p:sldMasterIdLst>
  <p:notesMasterIdLst>
    <p:notesMasterId r:id="rId64"/>
  </p:notesMasterIdLst>
  <p:handoutMasterIdLst>
    <p:handoutMasterId r:id="rId65"/>
  </p:handoutMasterIdLst>
  <p:sldIdLst>
    <p:sldId id="1242" r:id="rId8"/>
    <p:sldId id="1302" r:id="rId9"/>
    <p:sldId id="1375" r:id="rId10"/>
    <p:sldId id="1376" r:id="rId11"/>
    <p:sldId id="1377" r:id="rId12"/>
    <p:sldId id="1378" r:id="rId13"/>
    <p:sldId id="1309" r:id="rId14"/>
    <p:sldId id="1357" r:id="rId15"/>
    <p:sldId id="1397" r:id="rId16"/>
    <p:sldId id="1398" r:id="rId17"/>
    <p:sldId id="1399" r:id="rId18"/>
    <p:sldId id="1400" r:id="rId19"/>
    <p:sldId id="1401" r:id="rId20"/>
    <p:sldId id="1326" r:id="rId21"/>
    <p:sldId id="1392" r:id="rId22"/>
    <p:sldId id="1393" r:id="rId23"/>
    <p:sldId id="1394" r:id="rId24"/>
    <p:sldId id="1402" r:id="rId25"/>
    <p:sldId id="1403" r:id="rId26"/>
    <p:sldId id="1311" r:id="rId27"/>
    <p:sldId id="1360" r:id="rId28"/>
    <p:sldId id="1380" r:id="rId29"/>
    <p:sldId id="1384" r:id="rId30"/>
    <p:sldId id="1385" r:id="rId31"/>
    <p:sldId id="1386" r:id="rId32"/>
    <p:sldId id="1387" r:id="rId33"/>
    <p:sldId id="1388" r:id="rId34"/>
    <p:sldId id="1389" r:id="rId35"/>
    <p:sldId id="1390" r:id="rId36"/>
    <p:sldId id="1391" r:id="rId37"/>
    <p:sldId id="1325" r:id="rId38"/>
    <p:sldId id="1313" r:id="rId39"/>
    <p:sldId id="1404" r:id="rId40"/>
    <p:sldId id="1396" r:id="rId41"/>
    <p:sldId id="1405" r:id="rId42"/>
    <p:sldId id="1406" r:id="rId43"/>
    <p:sldId id="1414" r:id="rId44"/>
    <p:sldId id="1324" r:id="rId45"/>
    <p:sldId id="1315" r:id="rId46"/>
    <p:sldId id="1407" r:id="rId47"/>
    <p:sldId id="1408" r:id="rId48"/>
    <p:sldId id="1409" r:id="rId49"/>
    <p:sldId id="1410" r:id="rId50"/>
    <p:sldId id="1411" r:id="rId51"/>
    <p:sldId id="1412" r:id="rId52"/>
    <p:sldId id="1413" r:id="rId53"/>
    <p:sldId id="1323" r:id="rId54"/>
    <p:sldId id="1317" r:id="rId55"/>
    <p:sldId id="1381" r:id="rId56"/>
    <p:sldId id="1383" r:id="rId57"/>
    <p:sldId id="1395" r:id="rId58"/>
    <p:sldId id="1322" r:id="rId59"/>
    <p:sldId id="1354" r:id="rId60"/>
    <p:sldId id="1355" r:id="rId61"/>
    <p:sldId id="1356" r:id="rId62"/>
    <p:sldId id="1184" r:id="rId63"/>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02"/>
            <p14:sldId id="1375"/>
            <p14:sldId id="1376"/>
            <p14:sldId id="1377"/>
            <p14:sldId id="1378"/>
            <p14:sldId id="1309"/>
            <p14:sldId id="1357"/>
            <p14:sldId id="1397"/>
            <p14:sldId id="1398"/>
            <p14:sldId id="1399"/>
            <p14:sldId id="1400"/>
            <p14:sldId id="1401"/>
            <p14:sldId id="1326"/>
            <p14:sldId id="1392"/>
            <p14:sldId id="1393"/>
            <p14:sldId id="1394"/>
            <p14:sldId id="1402"/>
            <p14:sldId id="1403"/>
            <p14:sldId id="1311"/>
            <p14:sldId id="1360"/>
            <p14:sldId id="1380"/>
            <p14:sldId id="1384"/>
            <p14:sldId id="1385"/>
            <p14:sldId id="1386"/>
            <p14:sldId id="1387"/>
            <p14:sldId id="1388"/>
            <p14:sldId id="1389"/>
            <p14:sldId id="1390"/>
            <p14:sldId id="1391"/>
            <p14:sldId id="1325"/>
            <p14:sldId id="1313"/>
            <p14:sldId id="1404"/>
            <p14:sldId id="1396"/>
            <p14:sldId id="1405"/>
            <p14:sldId id="1406"/>
            <p14:sldId id="1414"/>
            <p14:sldId id="1324"/>
            <p14:sldId id="1315"/>
            <p14:sldId id="1407"/>
            <p14:sldId id="1408"/>
            <p14:sldId id="1409"/>
            <p14:sldId id="1410"/>
            <p14:sldId id="1411"/>
            <p14:sldId id="1412"/>
            <p14:sldId id="1413"/>
            <p14:sldId id="1323"/>
            <p14:sldId id="1317"/>
            <p14:sldId id="1381"/>
            <p14:sldId id="1383"/>
            <p14:sldId id="1395"/>
            <p14:sldId id="1322"/>
            <p14:sldId id="1354"/>
            <p14:sldId id="1355"/>
            <p14:sldId id="1356"/>
            <p14:sldId id="1184"/>
          </p14:sldIdLst>
        </p14:section>
        <p14:section name="IP" id="{9215301B-0989-4940-9776-1EF729B94146}">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6"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72C6"/>
    <a:srgbClr val="0088EE"/>
    <a:srgbClr val="2D82FF"/>
    <a:srgbClr val="FFFF99"/>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0990" autoAdjust="0"/>
  </p:normalViewPr>
  <p:slideViewPr>
    <p:cSldViewPr snapToGrid="0">
      <p:cViewPr varScale="1">
        <p:scale>
          <a:sx n="83" d="100"/>
          <a:sy n="83" d="100"/>
        </p:scale>
        <p:origin x="1644"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viewProps" Target="view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4-06-25T10:46:28.468" idx="364">
    <p:pos x="10" y="10"/>
    <p:text>Do we want to not show connector stuff until it can be done via csom?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4-06-25T10:47:08.720" idx="365">
    <p:pos x="10" y="10"/>
    <p:text>See previous comment about connectors and csom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4-06-27T07:23:02.504" idx="366">
    <p:pos x="10" y="10"/>
    <p:text>Makes sense and was my origtinal thought but was not sure because the tern Personalized Search Results can almost mean both approaches. I have done this extensively with rendering news based on profile data such as region, department, etc etc</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9/5/2014</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9/5/2014</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9/5/2014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Header</a:t>
            </a:r>
            <a:r>
              <a:rPr lang="en-US" b="1" baseline="0" dirty="0" smtClean="0"/>
              <a:t> Properties</a:t>
            </a:r>
            <a:r>
              <a:rPr lang="en-US" baseline="0" dirty="0" smtClean="0"/>
              <a:t>- </a:t>
            </a:r>
            <a:r>
              <a:rPr lang="en-US" sz="900" kern="1200" dirty="0" smtClean="0">
                <a:solidFill>
                  <a:schemeClr val="tx1"/>
                </a:solidFill>
                <a:effectLst/>
                <a:latin typeface="Segoe UI Light" pitchFamily="34" charset="0"/>
                <a:ea typeface="+mn-ea"/>
                <a:cs typeface="+mn-cs"/>
              </a:rPr>
              <a:t>This section has Display Template header properties that provide information to SharePoint about the Display Template</a:t>
            </a:r>
          </a:p>
          <a:p>
            <a:r>
              <a:rPr lang="en-US" sz="900" b="1" kern="1200" dirty="0" smtClean="0">
                <a:solidFill>
                  <a:schemeClr val="tx1"/>
                </a:solidFill>
                <a:effectLst/>
                <a:latin typeface="Segoe UI Light" pitchFamily="34" charset="0"/>
                <a:ea typeface="+mn-ea"/>
                <a:cs typeface="+mn-cs"/>
              </a:rPr>
              <a:t>Script Block </a:t>
            </a:r>
            <a:r>
              <a:rPr lang="en-US" sz="900" kern="1200" dirty="0" smtClean="0">
                <a:solidFill>
                  <a:schemeClr val="tx1"/>
                </a:solidFill>
                <a:effectLst/>
                <a:latin typeface="Segoe UI Light" pitchFamily="34" charset="0"/>
                <a:ea typeface="+mn-ea"/>
                <a:cs typeface="+mn-cs"/>
              </a:rPr>
              <a:t>- This section is used to reference JavaScript and CSS files.</a:t>
            </a:r>
          </a:p>
          <a:p>
            <a:r>
              <a:rPr lang="en-US" sz="900" b="1" kern="1200" dirty="0" smtClean="0">
                <a:solidFill>
                  <a:schemeClr val="tx1"/>
                </a:solidFill>
                <a:effectLst/>
                <a:latin typeface="Segoe UI Light" pitchFamily="34" charset="0"/>
                <a:ea typeface="+mn-ea"/>
                <a:cs typeface="+mn-cs"/>
              </a:rPr>
              <a:t>Div Block</a:t>
            </a:r>
            <a:r>
              <a:rPr lang="en-US" sz="900" b="1" kern="1200" baseline="0" dirty="0" smtClean="0">
                <a:solidFill>
                  <a:schemeClr val="tx1"/>
                </a:solidFill>
                <a:effectLst/>
                <a:latin typeface="Segoe UI Light" pitchFamily="34" charset="0"/>
                <a:ea typeface="+mn-ea"/>
                <a:cs typeface="+mn-cs"/>
              </a:rPr>
              <a:t> </a:t>
            </a:r>
            <a:r>
              <a:rPr lang="en-US" sz="900" kern="1200" baseline="0" dirty="0" smtClean="0">
                <a:solidFill>
                  <a:schemeClr val="tx1"/>
                </a:solidFill>
                <a:effectLst/>
                <a:latin typeface="Segoe UI Light" pitchFamily="34" charset="0"/>
                <a:ea typeface="+mn-ea"/>
                <a:cs typeface="+mn-cs"/>
              </a:rPr>
              <a:t>- </a:t>
            </a:r>
            <a:r>
              <a:rPr lang="en-US" sz="900" kern="1200" dirty="0" smtClean="0">
                <a:solidFill>
                  <a:schemeClr val="tx1"/>
                </a:solidFill>
                <a:effectLst/>
                <a:latin typeface="Segoe UI Light" pitchFamily="34" charset="0"/>
                <a:ea typeface="+mn-ea"/>
                <a:cs typeface="+mn-cs"/>
              </a:rPr>
              <a:t>Following the &lt;script&gt; tag is a &lt;div&gt; tag with an ID. By default the ID for this &lt;div&gt; tag matches the name of the Display Template file. The HTML or JavaScript you want the display template to render must be included inside this &lt;div&gt; tag. However, the tag itself is not included in the markup that is rendered on the webpage.</a:t>
            </a:r>
            <a:endParaRPr lang="en-US" dirty="0"/>
          </a:p>
        </p:txBody>
      </p:sp>
      <p:sp>
        <p:nvSpPr>
          <p:cNvPr id="4" name="Date Placeholder 3"/>
          <p:cNvSpPr>
            <a:spLocks noGrp="1"/>
          </p:cNvSpPr>
          <p:nvPr>
            <p:ph type="dt" idx="10"/>
          </p:nvPr>
        </p:nvSpPr>
        <p:spPr/>
        <p:txBody>
          <a:bodyPr/>
          <a:lstStyle/>
          <a:p>
            <a:fld id="{14098D29-1983-468E-BD0B-3483661DE67B}"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25341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Header</a:t>
            </a:r>
            <a:r>
              <a:rPr lang="en-US" b="1" baseline="0" dirty="0" smtClean="0"/>
              <a:t> Properties</a:t>
            </a:r>
            <a:r>
              <a:rPr lang="en-US" baseline="0" dirty="0" smtClean="0"/>
              <a:t>-</a:t>
            </a:r>
            <a:r>
              <a:rPr lang="en-US" sz="900" kern="1200" dirty="0" smtClean="0">
                <a:solidFill>
                  <a:schemeClr val="tx1"/>
                </a:solidFill>
                <a:effectLst/>
                <a:latin typeface="Segoe UI Light" pitchFamily="34" charset="0"/>
                <a:ea typeface="+mn-ea"/>
                <a:cs typeface="+mn-cs"/>
              </a:rPr>
              <a:t>In order to use a Search Managed Property, it should be first added under ManagedPropertyMapping header. To get a list of all Managed Properties that are returned from Search query. In order to see all the properties, you can execute your template, and</a:t>
            </a:r>
            <a:r>
              <a:rPr lang="en-US" sz="900" kern="1200" baseline="0" dirty="0" smtClean="0">
                <a:solidFill>
                  <a:schemeClr val="tx1"/>
                </a:solidFill>
                <a:effectLst/>
                <a:latin typeface="Segoe UI Light" pitchFamily="34" charset="0"/>
                <a:ea typeface="+mn-ea"/>
                <a:cs typeface="+mn-cs"/>
              </a:rPr>
              <a:t> trace it in something like fiddler. </a:t>
            </a:r>
            <a:r>
              <a:rPr lang="en-US" sz="900" kern="1200" dirty="0" smtClean="0">
                <a:solidFill>
                  <a:schemeClr val="tx1"/>
                </a:solidFill>
                <a:effectLst/>
                <a:latin typeface="Segoe UI Light" pitchFamily="34" charset="0"/>
                <a:ea typeface="+mn-ea"/>
                <a:cs typeface="+mn-cs"/>
              </a:rPr>
              <a:t>Properties under </a:t>
            </a:r>
            <a:r>
              <a:rPr lang="en-US" sz="900" kern="1200" dirty="0" err="1" smtClean="0">
                <a:solidFill>
                  <a:schemeClr val="tx1"/>
                </a:solidFill>
                <a:effectLst/>
                <a:latin typeface="Segoe UI Light" pitchFamily="34" charset="0"/>
                <a:ea typeface="+mn-ea"/>
                <a:cs typeface="+mn-cs"/>
              </a:rPr>
              <a:t>ResultRows</a:t>
            </a:r>
            <a:r>
              <a:rPr lang="en-US" sz="900" kern="1200" dirty="0" smtClean="0">
                <a:solidFill>
                  <a:schemeClr val="tx1"/>
                </a:solidFill>
                <a:effectLst/>
                <a:latin typeface="Segoe UI Light" pitchFamily="34" charset="0"/>
                <a:ea typeface="+mn-ea"/>
                <a:cs typeface="+mn-cs"/>
              </a:rPr>
              <a:t> element in the trace are returned by search query in JSON format and can be used in Display Template.</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ManagedPropertyMapping - </a:t>
            </a:r>
            <a:r>
              <a:rPr lang="en-US" dirty="0" smtClean="0">
                <a:effectLst/>
              </a:rPr>
              <a:t>This property takes the managed properties that are used by search and maps them to values that can be used by the display template. The property is a comma-delimited list of values that uses the following format: 'property display name'{property name}:'managed property'. For example, 'Picture URL'{Picture URL}:'</a:t>
            </a:r>
            <a:r>
              <a:rPr lang="en-US" dirty="0" err="1" smtClean="0">
                <a:effectLst/>
              </a:rPr>
              <a:t>PublishingImage;PictureURL;PictureThumbnailURL</a:t>
            </a:r>
            <a:r>
              <a:rPr lang="en-US" dirty="0" smtClean="0">
                <a:effectLst/>
              </a:rPr>
              <a:t>'.</a:t>
            </a:r>
          </a:p>
          <a:p>
            <a:endParaRPr lang="en-US" dirty="0" smtClean="0">
              <a:effectLst/>
            </a:endParaRPr>
          </a:p>
          <a:p>
            <a:r>
              <a:rPr lang="en-US" sz="900" kern="1200" dirty="0" smtClean="0">
                <a:solidFill>
                  <a:schemeClr val="tx1"/>
                </a:solidFill>
                <a:effectLst/>
                <a:latin typeface="Segoe UI Light" pitchFamily="34" charset="0"/>
                <a:ea typeface="+mn-ea"/>
                <a:cs typeface="+mn-cs"/>
              </a:rPr>
              <a:t>Same as Control Templates, Item Templates also have Script Blocks and Outer DIVs with matching DIV ID as template name.</a:t>
            </a:r>
            <a:endParaRPr lang="en-US" dirty="0"/>
          </a:p>
        </p:txBody>
      </p:sp>
      <p:sp>
        <p:nvSpPr>
          <p:cNvPr id="4" name="Date Placeholder 3"/>
          <p:cNvSpPr>
            <a:spLocks noGrp="1"/>
          </p:cNvSpPr>
          <p:nvPr>
            <p:ph type="dt" idx="10"/>
          </p:nvPr>
        </p:nvSpPr>
        <p:spPr/>
        <p:txBody>
          <a:bodyPr/>
          <a:lstStyle/>
          <a:p>
            <a:fld id="{14098D29-1983-468E-BD0B-3483661DE67B}"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03538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Light" pitchFamily="34" charset="0"/>
                <a:ea typeface="+mn-ea"/>
                <a:cs typeface="+mn-cs"/>
              </a:rPr>
              <a:t>Script Block </a:t>
            </a:r>
            <a:r>
              <a:rPr lang="en-US" sz="900" kern="1200" dirty="0" smtClean="0">
                <a:solidFill>
                  <a:schemeClr val="tx1"/>
                </a:solidFill>
                <a:effectLst/>
                <a:latin typeface="Segoe UI Light" pitchFamily="34" charset="0"/>
                <a:ea typeface="+mn-ea"/>
                <a:cs typeface="+mn-cs"/>
              </a:rPr>
              <a:t>- This section is used to reference JavaScript and CSS files. Scripting should be put under outer DIV. After you map a property in header, you can get its value in script.</a:t>
            </a:r>
            <a:endParaRPr lang="en-US" dirty="0" smtClean="0"/>
          </a:p>
          <a:p>
            <a:endParaRPr lang="en-US" sz="900" kern="1200" dirty="0" smtClean="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p:txBody>
          <a:bodyPr/>
          <a:lstStyle/>
          <a:p>
            <a:fld id="{14098D29-1983-468E-BD0B-3483661DE67B}"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5809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we’ve covered some building block basics… let’s take a look at it</a:t>
            </a:r>
            <a:endParaRPr lang="en-US" dirty="0"/>
          </a:p>
        </p:txBody>
      </p:sp>
      <p:sp>
        <p:nvSpPr>
          <p:cNvPr id="4" name="Date Placeholder 3"/>
          <p:cNvSpPr>
            <a:spLocks noGrp="1"/>
          </p:cNvSpPr>
          <p:nvPr>
            <p:ph type="dt" idx="10"/>
          </p:nvPr>
        </p:nvSpPr>
        <p:spPr/>
        <p:txBody>
          <a:bodyPr/>
          <a:lstStyle/>
          <a:p>
            <a:fld id="{6661314A-5D22-4590-BAE9-A02667649B55}"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76076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With</a:t>
            </a:r>
            <a:r>
              <a:rPr lang="en-US" baseline="0" dirty="0" smtClean="0"/>
              <a:t> windows explorer, create and open a mapped network drive to the sites master page gallery. Open the Display Templates folder, then the Search folder. There you will see templates and associated javascript files. </a:t>
            </a:r>
          </a:p>
          <a:p>
            <a:pPr marL="228600" indent="-228600">
              <a:buAutoNum type="arabicPeriod"/>
            </a:pPr>
            <a:r>
              <a:rPr lang="en-US" baseline="0" dirty="0" smtClean="0"/>
              <a:t>Choose the template(s) closest to what you want to create. In this case, the item_site and item_site_hoverpanel. Copy those and rename accordingly. SharePoint will generate the associated .js files.</a:t>
            </a:r>
          </a:p>
          <a:p>
            <a:pPr marL="228600" indent="-228600">
              <a:buAutoNum type="arabicPeriod"/>
            </a:pPr>
            <a:r>
              <a:rPr lang="en-US" baseline="0" dirty="0" smtClean="0"/>
              <a:t>Edit your HTML templates to achieve your desired layout and plug in your content placeholders for things such as managed properties. Updates will be synced by SharePoint to the javascript file.</a:t>
            </a:r>
          </a:p>
          <a:p>
            <a:pPr marL="228600" indent="-228600">
              <a:buAutoNum type="arabicPeriod"/>
            </a:pPr>
            <a:r>
              <a:rPr lang="en-US" baseline="0" dirty="0" smtClean="0"/>
              <a:t>Define your result types and display templates they map to.</a:t>
            </a:r>
          </a:p>
          <a:p>
            <a:pPr marL="228600" indent="-228600">
              <a:buAutoNum type="arabicPeriod"/>
            </a:pPr>
            <a:r>
              <a:rPr lang="en-US" baseline="0" dirty="0" smtClean="0"/>
              <a:t>Create a new page to host your search based Site Directory. This can be a search results web part page. Edit and remove any unwanted items from the page.</a:t>
            </a:r>
          </a:p>
          <a:p>
            <a:pPr marL="228600" indent="-228600">
              <a:buAutoNum type="arabicPeriod"/>
            </a:pPr>
            <a:r>
              <a:rPr lang="en-US" baseline="0" dirty="0" smtClean="0"/>
              <a:t>Modify your query options. Set your query text and filtering, refiners, sorting and other settings.</a:t>
            </a:r>
          </a:p>
          <a:p>
            <a:pPr marL="228600" indent="-228600">
              <a:buAutoNum type="arabicPeriod"/>
            </a:pPr>
            <a:r>
              <a:rPr lang="en-US" baseline="0" dirty="0" smtClean="0"/>
              <a:t>Modify the rest of the web part settings such as Choosing result types, display templates, and other settings</a:t>
            </a:r>
          </a:p>
          <a:p>
            <a:pPr marL="228600" indent="-228600">
              <a:buAutoNum type="arabicPeriod"/>
            </a:pPr>
            <a:r>
              <a:rPr lang="en-US" baseline="0" dirty="0" smtClean="0"/>
              <a:t>Preview and make adjustments as necessary</a:t>
            </a:r>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endParaRPr lang="en-US" dirty="0"/>
          </a:p>
        </p:txBody>
      </p:sp>
      <p:sp>
        <p:nvSpPr>
          <p:cNvPr id="4" name="Date Placeholder 3"/>
          <p:cNvSpPr>
            <a:spLocks noGrp="1"/>
          </p:cNvSpPr>
          <p:nvPr>
            <p:ph type="dt" idx="10"/>
          </p:nvPr>
        </p:nvSpPr>
        <p:spPr/>
        <p:txBody>
          <a:bodyPr/>
          <a:lstStyle/>
          <a:p>
            <a:fld id="{B846A8BD-3F01-4B38-9578-CD5C3144C036}"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75808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 capture</a:t>
            </a:r>
            <a:r>
              <a:rPr lang="en-US" baseline="0" dirty="0" smtClean="0"/>
              <a:t> shows an example site directory with two search results web parts and a refinement web part. The “Sites I own” results are configured to show only the sites I am the owner of. While the “Sites I have access to” results are just that… sites I have access to and that results web part is tied to the left side refinement web part. You can pretty much add anything you wan to this page to brand it the way you would like.</a:t>
            </a:r>
            <a:endParaRPr lang="en-US" dirty="0"/>
          </a:p>
        </p:txBody>
      </p:sp>
      <p:sp>
        <p:nvSpPr>
          <p:cNvPr id="4" name="Date Placeholder 3"/>
          <p:cNvSpPr>
            <a:spLocks noGrp="1"/>
          </p:cNvSpPr>
          <p:nvPr>
            <p:ph type="dt" idx="10"/>
          </p:nvPr>
        </p:nvSpPr>
        <p:spPr/>
        <p:txBody>
          <a:bodyPr/>
          <a:lstStyle/>
          <a:p>
            <a:fld id="{F1A62475-69E1-448C-9234-31CC2A253F8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2365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particular</a:t>
            </a:r>
            <a:r>
              <a:rPr lang="en-US" baseline="0" dirty="0" smtClean="0"/>
              <a:t> page shows the usage of the hover panel, which can also be customized.</a:t>
            </a:r>
            <a:endParaRPr lang="en-US" dirty="0"/>
          </a:p>
        </p:txBody>
      </p:sp>
      <p:sp>
        <p:nvSpPr>
          <p:cNvPr id="4" name="Date Placeholder 3"/>
          <p:cNvSpPr>
            <a:spLocks noGrp="1"/>
          </p:cNvSpPr>
          <p:nvPr>
            <p:ph type="dt" idx="10"/>
          </p:nvPr>
        </p:nvSpPr>
        <p:spPr/>
        <p:txBody>
          <a:bodyPr/>
          <a:lstStyle/>
          <a:p>
            <a:fld id="{F1A62475-69E1-448C-9234-31CC2A253F8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7660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based functionality</a:t>
            </a:r>
            <a:r>
              <a:rPr lang="en-US" baseline="0" dirty="0" smtClean="0"/>
              <a:t> is used all over the place in SharePoint 2013. It’s used in search centers, social features, people search, and in WCM functionality. </a:t>
            </a:r>
            <a:endParaRPr lang="en-US" dirty="0"/>
          </a:p>
        </p:txBody>
      </p:sp>
      <p:sp>
        <p:nvSpPr>
          <p:cNvPr id="4" name="Date Placeholder 3"/>
          <p:cNvSpPr>
            <a:spLocks noGrp="1"/>
          </p:cNvSpPr>
          <p:nvPr>
            <p:ph type="dt" idx="10"/>
          </p:nvPr>
        </p:nvSpPr>
        <p:spPr/>
        <p:txBody>
          <a:bodyPr/>
          <a:lstStyle/>
          <a:p>
            <a:fld id="{F1A62475-69E1-448C-9234-31CC2A253F8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28046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1A62475-69E1-448C-9234-31CC2A253F8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63285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In the</a:t>
            </a:r>
            <a:r>
              <a:rPr lang="en-US" baseline="0" dirty="0" smtClean="0"/>
              <a:t> past there have been three different Query syntax languages we have used with Search.</a:t>
            </a:r>
          </a:p>
          <a:p>
            <a:r>
              <a:rPr lang="en-US" baseline="0" dirty="0" smtClean="0"/>
              <a:t>The Keyword Query Syntax, FAST Query Language and the SQL Query Language.</a:t>
            </a:r>
          </a:p>
          <a:p>
            <a:endParaRPr lang="en-US" baseline="0" dirty="0" smtClean="0"/>
          </a:p>
          <a:p>
            <a:r>
              <a:rPr lang="en-US" baseline="0" dirty="0" smtClean="0"/>
              <a:t>In this version we are unifying the query language and basically in the version KQL is the preferred Method for query Search.  </a:t>
            </a:r>
          </a:p>
          <a:p>
            <a:r>
              <a:rPr lang="en-US" baseline="0" dirty="0" smtClean="0"/>
              <a:t>KQL allows you to do things like take a Managed property and say it equals or contains a value.  So a KQL query might look something like </a:t>
            </a:r>
            <a:r>
              <a:rPr lang="en-US" baseline="0" dirty="0" err="1" smtClean="0"/>
              <a:t>Title:”SharePoint</a:t>
            </a:r>
            <a:r>
              <a:rPr lang="en-US" baseline="0" dirty="0" smtClean="0"/>
              <a:t>” which means return items where the Title managed property contains SharePoint.</a:t>
            </a:r>
          </a:p>
          <a:p>
            <a:endParaRPr lang="en-US" baseline="0" dirty="0" smtClean="0"/>
          </a:p>
          <a:p>
            <a:r>
              <a:rPr lang="en-US" dirty="0" smtClean="0"/>
              <a:t>KQL</a:t>
            </a:r>
            <a:r>
              <a:rPr lang="en-US" baseline="0" dirty="0" smtClean="0"/>
              <a:t> contains all the basics and it is a simpler syntax, it is the language used in the user interface and is the preferred method to write queries for the Search in code as well.  The Keyword query language has also now been enhanced and contains supports proximity queries like “NEAR”.</a:t>
            </a:r>
          </a:p>
          <a:p>
            <a:r>
              <a:rPr lang="en-US" baseline="0" dirty="0" smtClean="0"/>
              <a:t>   </a:t>
            </a:r>
          </a:p>
          <a:p>
            <a:r>
              <a:rPr lang="en-US" baseline="0" dirty="0" smtClean="0"/>
              <a:t>The FAST Query language is still in place, but there more for supporting existing implementations.  All of the key capabilities in the FAST Query language have been moved to the Keyword Query Language, so it isn’t necessary to continue to leverage FAST Query language going forward.  </a:t>
            </a:r>
          </a:p>
          <a:p>
            <a:endParaRPr lang="en-US" baseline="0" dirty="0" smtClean="0"/>
          </a:p>
          <a:p>
            <a:r>
              <a:rPr lang="en-US" baseline="0" dirty="0" smtClean="0"/>
              <a:t>The SQL Query syntax has been removed from the platform.</a:t>
            </a:r>
          </a:p>
          <a:p>
            <a:endParaRPr lang="en-US" baseline="0" dirty="0" smtClean="0"/>
          </a:p>
          <a:p>
            <a:r>
              <a:rPr lang="en-US" baseline="0" dirty="0" smtClean="0"/>
              <a:t>The point is that KQL is really the language to use.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23</a:t>
            </a:fld>
            <a:endParaRPr lang="en-US"/>
          </a:p>
        </p:txBody>
      </p:sp>
    </p:spTree>
    <p:extLst>
      <p:ext uri="{BB962C8B-B14F-4D97-AF65-F5344CB8AC3E}">
        <p14:creationId xmlns:p14="http://schemas.microsoft.com/office/powerpoint/2010/main" val="6562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This a look</a:t>
            </a:r>
            <a:r>
              <a:rPr lang="en-US" baseline="0" dirty="0" smtClean="0"/>
              <a:t> back of our Search in SharePoint 2010.</a:t>
            </a:r>
          </a:p>
          <a:p>
            <a:endParaRPr lang="en-US" baseline="0" dirty="0" smtClean="0"/>
          </a:p>
          <a:p>
            <a:r>
              <a:rPr lang="en-US" baseline="0" dirty="0" smtClean="0"/>
              <a:t>In SharePoint 2010 we had two different Search engines, SharePoint Search and the FAST search Server.</a:t>
            </a:r>
          </a:p>
          <a:p>
            <a:r>
              <a:rPr lang="en-US" baseline="0" dirty="0" smtClean="0"/>
              <a:t>SharePoint search was an easier deployment that focused on enterprise / portal searching.</a:t>
            </a:r>
          </a:p>
          <a:p>
            <a:endParaRPr lang="en-US" baseline="0" dirty="0" smtClean="0"/>
          </a:p>
          <a:p>
            <a:r>
              <a:rPr lang="en-US" baseline="0" dirty="0" smtClean="0"/>
              <a:t>Fast was more of a search platform meant more for large scale and extensibility.  With extensibility and configuration also came some complexities.</a:t>
            </a:r>
          </a:p>
          <a:p>
            <a:endParaRPr lang="en-US" baseline="0" dirty="0" smtClean="0"/>
          </a:p>
          <a:p>
            <a:r>
              <a:rPr lang="en-US" baseline="0" dirty="0" smtClean="0"/>
              <a:t>Each platform had its pros and cons and often there was misunderstanding or misconceptions with the different platforms.</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a:t>
            </a:fld>
            <a:endParaRPr lang="en-US"/>
          </a:p>
        </p:txBody>
      </p:sp>
    </p:spTree>
    <p:extLst>
      <p:ext uri="{BB962C8B-B14F-4D97-AF65-F5344CB8AC3E}">
        <p14:creationId xmlns:p14="http://schemas.microsoft.com/office/powerpoint/2010/main" val="1054672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This table shows</a:t>
            </a:r>
            <a:r>
              <a:rPr lang="en-US" baseline="0" dirty="0" smtClean="0"/>
              <a:t> different examples of what we can do with the Keyword Query Language.</a:t>
            </a:r>
          </a:p>
          <a:p>
            <a:endParaRPr lang="en-US" baseline="0" dirty="0" smtClean="0"/>
          </a:p>
          <a:p>
            <a:r>
              <a:rPr lang="en-US" baseline="0" dirty="0" smtClean="0"/>
              <a:t>For example Searching for Text with wild cards or Phrases.  </a:t>
            </a:r>
          </a:p>
          <a:p>
            <a:endParaRPr lang="en-US" baseline="0" dirty="0" smtClean="0"/>
          </a:p>
          <a:p>
            <a:r>
              <a:rPr lang="en-US" baseline="0" dirty="0" smtClean="0"/>
              <a:t>Returning only Documents in the Results.</a:t>
            </a:r>
          </a:p>
          <a:p>
            <a:r>
              <a:rPr lang="en-US" baseline="0" dirty="0" smtClean="0"/>
              <a:t>Returning documents with specific extensions.</a:t>
            </a:r>
          </a:p>
          <a:p>
            <a:r>
              <a:rPr lang="en-US" baseline="0" dirty="0" smtClean="0"/>
              <a:t>And Matching keywords on specific metadata properties.</a:t>
            </a:r>
          </a:p>
          <a:p>
            <a:endParaRPr lang="en-US" baseline="0" dirty="0" smtClean="0"/>
          </a:p>
          <a:p>
            <a:r>
              <a:rPr lang="en-US" baseline="0" dirty="0" smtClean="0"/>
              <a:t>We can also see how to search for People (in this case based on their last Name) and how we can query for other specific item types such as Tasks or Events.</a:t>
            </a:r>
          </a:p>
          <a:p>
            <a:endParaRPr lang="en-US" baseline="0" dirty="0" smtClean="0"/>
          </a:p>
          <a:p>
            <a:r>
              <a:rPr lang="en-US" dirty="0" smtClean="0"/>
              <a:t>A lot of what</a:t>
            </a:r>
            <a:r>
              <a:rPr lang="en-US" baseline="0" dirty="0" smtClean="0"/>
              <a:t> you know about Keyword query search from 2010 will work in this version, but you will also see it has been extended and things that you were able to do specifically in FAST have now been moved into this version of the Keyword query language.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a:p>
        </p:txBody>
      </p:sp>
    </p:spTree>
    <p:extLst>
      <p:ext uri="{BB962C8B-B14F-4D97-AF65-F5344CB8AC3E}">
        <p14:creationId xmlns:p14="http://schemas.microsoft.com/office/powerpoint/2010/main" val="3354904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As we talked</a:t>
            </a:r>
            <a:r>
              <a:rPr lang="en-US" baseline="0" dirty="0" smtClean="0"/>
              <a:t> about earlier in the Search overview the Query capability is now exposed as a REST service.  So we are able to execute Searches based on URL.</a:t>
            </a:r>
          </a:p>
          <a:p>
            <a:endParaRPr lang="en-US" baseline="0" dirty="0" smtClean="0"/>
          </a:p>
          <a:p>
            <a:r>
              <a:rPr lang="en-US" baseline="0" dirty="0" smtClean="0"/>
              <a:t>Here we can see the syntax for the URL used to execute the query and how we pass the KQL Query.  The example of selecting properties shows how we can execute a query of “Test” and only selecting properties of Title and Rank in the results.</a:t>
            </a:r>
            <a:endParaRPr lang="en-US" dirty="0" smtClean="0"/>
          </a:p>
          <a:p>
            <a:endParaRPr lang="en-US" dirty="0" smtClean="0"/>
          </a:p>
          <a:p>
            <a:r>
              <a:rPr lang="en-US" dirty="0" smtClean="0"/>
              <a:t>We can specify</a:t>
            </a:r>
            <a:r>
              <a:rPr lang="en-US" baseline="0" dirty="0" smtClean="0"/>
              <a:t> Sorting in the REST API and you can see where we are sorting by </a:t>
            </a:r>
            <a:r>
              <a:rPr lang="en-US" baseline="0" dirty="0" err="1" smtClean="0"/>
              <a:t>LastModifiedTime</a:t>
            </a:r>
            <a:r>
              <a:rPr lang="en-US" baseline="0" dirty="0" smtClean="0"/>
              <a:t> and Rank.</a:t>
            </a:r>
            <a:endParaRPr lang="en-US" dirty="0" smtClean="0"/>
          </a:p>
          <a:p>
            <a:endParaRPr lang="en-US" dirty="0" smtClean="0"/>
          </a:p>
          <a:p>
            <a:r>
              <a:rPr lang="en-US" dirty="0" smtClean="0"/>
              <a:t>Permissions</a:t>
            </a:r>
          </a:p>
          <a:p>
            <a:r>
              <a:rPr lang="en-US" dirty="0" smtClean="0"/>
              <a:t>Scope: http://sharepoint/search</a:t>
            </a:r>
          </a:p>
          <a:p>
            <a:r>
              <a:rPr lang="en-US" dirty="0" smtClean="0"/>
              <a:t>Right: </a:t>
            </a:r>
            <a:r>
              <a:rPr lang="en-US" dirty="0" err="1" smtClean="0"/>
              <a:t>QueryAsUserIgnoreAppPrincipal</a:t>
            </a: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3258018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Here is an example of callin</a:t>
            </a:r>
            <a:r>
              <a:rPr lang="en-US" baseline="0" dirty="0" smtClean="0"/>
              <a:t>g the REST API with an Argument if you were to execute it from the browser.  We would be leveraging a development language to better handle the returned REST results, but being able to see the Schema and data that is returned on a result and showing that a document is returned in a consist fashion is useful.</a:t>
            </a: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a:p>
        </p:txBody>
      </p:sp>
    </p:spTree>
    <p:extLst>
      <p:ext uri="{BB962C8B-B14F-4D97-AF65-F5344CB8AC3E}">
        <p14:creationId xmlns:p14="http://schemas.microsoft.com/office/powerpoint/2010/main" val="2052643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Along with the REST API we have Client</a:t>
            </a:r>
            <a:r>
              <a:rPr lang="en-US" baseline="0" dirty="0" smtClean="0"/>
              <a:t> Object Model Code that can be used to execute queries and parse results.  </a:t>
            </a:r>
          </a:p>
          <a:p>
            <a:r>
              <a:rPr lang="en-US" baseline="0" dirty="0" smtClean="0"/>
              <a:t>You can see from this code we are setting up a </a:t>
            </a:r>
            <a:r>
              <a:rPr lang="en-US" baseline="0" dirty="0" err="1" smtClean="0"/>
              <a:t>KeywordQuery</a:t>
            </a:r>
            <a:r>
              <a:rPr lang="en-US" baseline="0" dirty="0" smtClean="0"/>
              <a:t> and setting the </a:t>
            </a:r>
            <a:r>
              <a:rPr lang="en-US" baseline="0" dirty="0" err="1" smtClean="0"/>
              <a:t>QueryText</a:t>
            </a:r>
            <a:r>
              <a:rPr lang="en-US" baseline="0" dirty="0" smtClean="0"/>
              <a:t> to an Argument and the </a:t>
            </a:r>
            <a:r>
              <a:rPr lang="en-US" baseline="0" dirty="0" err="1" smtClean="0"/>
              <a:t>QueryID</a:t>
            </a:r>
            <a:r>
              <a:rPr lang="en-US" baseline="0" dirty="0" smtClean="0"/>
              <a:t> to a new </a:t>
            </a:r>
            <a:r>
              <a:rPr lang="en-US" baseline="0" dirty="0" err="1" smtClean="0"/>
              <a:t>Guid</a:t>
            </a:r>
            <a:r>
              <a:rPr lang="en-US" baseline="0" dirty="0" smtClean="0"/>
              <a:t>.</a:t>
            </a:r>
          </a:p>
          <a:p>
            <a:r>
              <a:rPr lang="en-US" baseline="0" dirty="0" smtClean="0"/>
              <a:t>Then using a </a:t>
            </a:r>
            <a:r>
              <a:rPr lang="en-US" baseline="0" dirty="0" err="1" smtClean="0"/>
              <a:t>SearchExecutor.ExecuteQueries</a:t>
            </a:r>
            <a:r>
              <a:rPr lang="en-US" baseline="0" dirty="0" smtClean="0"/>
              <a:t> passing it the Query ID arrays and Query Text Array.</a:t>
            </a:r>
          </a:p>
          <a:p>
            <a:r>
              <a:rPr lang="en-US" baseline="0" dirty="0" smtClean="0"/>
              <a:t>This query is doing the same as what we saw before in the REST query, the method of which you use (REST or CSOM) depends on the context and language you are needing to execute the search.</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a:p>
        </p:txBody>
      </p:sp>
    </p:spTree>
    <p:extLst>
      <p:ext uri="{BB962C8B-B14F-4D97-AF65-F5344CB8AC3E}">
        <p14:creationId xmlns:p14="http://schemas.microsoft.com/office/powerpoint/2010/main" val="1267809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Note: OOB in on-</a:t>
            </a:r>
            <a:r>
              <a:rPr lang="en-US" sz="900" kern="1200" dirty="0" err="1" smtClean="0">
                <a:solidFill>
                  <a:schemeClr val="tx1"/>
                </a:solidFill>
                <a:effectLst/>
                <a:latin typeface="Segoe UI" pitchFamily="34" charset="0"/>
                <a:ea typeface="+mn-ea"/>
                <a:cs typeface="+mn-cs"/>
              </a:rPr>
              <a:t>prem</a:t>
            </a:r>
            <a:r>
              <a:rPr lang="en-US" sz="900" kern="1200" dirty="0" smtClean="0">
                <a:solidFill>
                  <a:schemeClr val="tx1"/>
                </a:solidFill>
                <a:effectLst/>
                <a:latin typeface="Segoe UI" pitchFamily="34" charset="0"/>
                <a:ea typeface="+mn-ea"/>
                <a:cs typeface="+mn-cs"/>
              </a:rPr>
              <a:t> scenarios query throttling is turned off. In SPO we plan to have it turned on so that tenants cannot impact each other’s query performance.</a:t>
            </a:r>
            <a:endParaRPr lang="en-US" dirty="0" smtClean="0">
              <a:effectLst/>
            </a:endParaRP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Client Types are a mechanism for us to throttle incoming queries. We enumerate all of the OOB sources where we issue queries and assign them a Client Type + a priority. E.g., a query from a search center would be P1 (Priority 1 type of Search); a query to refresh the site map might be P3 (priority three – lower priority</a:t>
            </a:r>
            <a:r>
              <a:rPr lang="en-US" sz="900" kern="1200" baseline="0" dirty="0" smtClean="0">
                <a:solidFill>
                  <a:schemeClr val="tx1"/>
                </a:solidFill>
                <a:effectLst/>
                <a:latin typeface="Segoe UI" pitchFamily="34" charset="0"/>
                <a:ea typeface="+mn-ea"/>
                <a:cs typeface="+mn-cs"/>
              </a:rPr>
              <a:t> search)</a:t>
            </a:r>
            <a:r>
              <a:rPr lang="en-US" sz="900" kern="1200" dirty="0" smtClean="0">
                <a:solidFill>
                  <a:schemeClr val="tx1"/>
                </a:solidFill>
                <a:effectLst/>
                <a:latin typeface="Segoe UI" pitchFamily="34" charset="0"/>
                <a:ea typeface="+mn-ea"/>
                <a:cs typeface="+mn-cs"/>
              </a:rPr>
              <a:t>.  So if the Engine is working hard to answer a lot of queries</a:t>
            </a:r>
            <a:r>
              <a:rPr lang="en-US" sz="900" kern="1200" baseline="0" dirty="0" smtClean="0">
                <a:solidFill>
                  <a:schemeClr val="tx1"/>
                </a:solidFill>
                <a:effectLst/>
                <a:latin typeface="Segoe UI" pitchFamily="34" charset="0"/>
                <a:ea typeface="+mn-ea"/>
                <a:cs typeface="+mn-cs"/>
              </a:rPr>
              <a:t> and there are latencies involved with returning results then there will be a message returned to lower priority clients saying please try your search again later.  To give a graceful degradation of results instead of showing a hung query.  </a:t>
            </a:r>
          </a:p>
          <a:p>
            <a:endParaRPr lang="en-US" sz="900" kern="1200" baseline="0" dirty="0" smtClean="0">
              <a:solidFill>
                <a:schemeClr val="tx1"/>
              </a:solidFill>
              <a:effectLst/>
              <a:latin typeface="Segoe UI" pitchFamily="34" charset="0"/>
              <a:ea typeface="+mn-ea"/>
              <a:cs typeface="+mn-cs"/>
            </a:endParaRPr>
          </a:p>
          <a:p>
            <a:r>
              <a:rPr lang="en-US" sz="900" kern="1200" baseline="0" dirty="0" smtClean="0">
                <a:solidFill>
                  <a:schemeClr val="tx1"/>
                </a:solidFill>
                <a:effectLst/>
                <a:latin typeface="Segoe UI" pitchFamily="34" charset="0"/>
                <a:ea typeface="+mn-ea"/>
                <a:cs typeface="+mn-cs"/>
              </a:rPr>
              <a:t>This is more of a concern if you are writing apps for SharePoint online, but not necessarily a concern for on </a:t>
            </a:r>
            <a:r>
              <a:rPr lang="en-US" sz="900" kern="1200" baseline="0" dirty="0" err="1" smtClean="0">
                <a:solidFill>
                  <a:schemeClr val="tx1"/>
                </a:solidFill>
                <a:effectLst/>
                <a:latin typeface="Segoe UI" pitchFamily="34" charset="0"/>
                <a:ea typeface="+mn-ea"/>
                <a:cs typeface="+mn-cs"/>
              </a:rPr>
              <a:t>Prem</a:t>
            </a:r>
            <a:r>
              <a:rPr lang="en-US" sz="900" kern="1200" baseline="0" dirty="0" smtClean="0">
                <a:solidFill>
                  <a:schemeClr val="tx1"/>
                </a:solidFill>
                <a:effectLst/>
                <a:latin typeface="Segoe UI" pitchFamily="34" charset="0"/>
                <a:ea typeface="+mn-ea"/>
                <a:cs typeface="+mn-cs"/>
              </a:rPr>
              <a:t> as the capabilities is not enabled by default.</a:t>
            </a:r>
            <a:endParaRPr lang="en-US" dirty="0" smtClean="0">
              <a:effectLst/>
            </a:endParaRP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But the primary </a:t>
            </a:r>
            <a:r>
              <a:rPr lang="en-US" sz="900" kern="1200" dirty="0" err="1" smtClean="0">
                <a:solidFill>
                  <a:schemeClr val="tx1"/>
                </a:solidFill>
                <a:effectLst/>
                <a:latin typeface="Segoe UI" pitchFamily="34" charset="0"/>
                <a:ea typeface="+mn-ea"/>
                <a:cs typeface="+mn-cs"/>
              </a:rPr>
              <a:t>dev</a:t>
            </a:r>
            <a:r>
              <a:rPr lang="en-US" sz="900" kern="1200" dirty="0" smtClean="0">
                <a:solidFill>
                  <a:schemeClr val="tx1"/>
                </a:solidFill>
                <a:effectLst/>
                <a:latin typeface="Segoe UI" pitchFamily="34" charset="0"/>
                <a:ea typeface="+mn-ea"/>
                <a:cs typeface="+mn-cs"/>
              </a:rPr>
              <a:t> scenario: you’ll want to create a new Client Type for your app and pass that in at query time…otherwise we’ll default to P3 and you may get throttled (</a:t>
            </a:r>
            <a:r>
              <a:rPr lang="en-US" sz="900" kern="1200" dirty="0" err="1" smtClean="0">
                <a:solidFill>
                  <a:schemeClr val="tx1"/>
                </a:solidFill>
                <a:effectLst/>
                <a:latin typeface="Segoe UI" pitchFamily="34" charset="0"/>
                <a:ea typeface="+mn-ea"/>
                <a:cs typeface="+mn-cs"/>
              </a:rPr>
              <a:t>ie</a:t>
            </a:r>
            <a:r>
              <a:rPr lang="en-US" sz="900" kern="1200" dirty="0" smtClean="0">
                <a:solidFill>
                  <a:schemeClr val="tx1"/>
                </a:solidFill>
                <a:effectLst/>
                <a:latin typeface="Segoe UI" pitchFamily="34" charset="0"/>
                <a:ea typeface="+mn-ea"/>
                <a:cs typeface="+mn-cs"/>
              </a:rPr>
              <a:t> error returned as “system is too busy…try again later”). A very</a:t>
            </a:r>
            <a:r>
              <a:rPr lang="en-US" sz="900" kern="1200" baseline="0" dirty="0" smtClean="0">
                <a:solidFill>
                  <a:schemeClr val="tx1"/>
                </a:solidFill>
                <a:effectLst/>
                <a:latin typeface="Segoe UI" pitchFamily="34" charset="0"/>
                <a:ea typeface="+mn-ea"/>
                <a:cs typeface="+mn-cs"/>
              </a:rPr>
              <a:t> </a:t>
            </a:r>
            <a:r>
              <a:rPr lang="en-US" sz="900" kern="1200" dirty="0" smtClean="0">
                <a:solidFill>
                  <a:schemeClr val="tx1"/>
                </a:solidFill>
                <a:effectLst/>
                <a:latin typeface="Segoe UI" pitchFamily="34" charset="0"/>
                <a:ea typeface="+mn-ea"/>
                <a:cs typeface="+mn-cs"/>
              </a:rPr>
              <a:t>useful tool for segment traffic and degrade “gracefully” in SPO where query loads could be spiky.</a:t>
            </a:r>
          </a:p>
          <a:p>
            <a:endParaRPr lang="en-US" dirty="0" smtClean="0">
              <a:effectLst/>
            </a:endParaRPr>
          </a:p>
          <a:p>
            <a:r>
              <a:rPr lang="en-US" sz="900" kern="1200" dirty="0" smtClean="0">
                <a:solidFill>
                  <a:schemeClr val="tx1"/>
                </a:solidFill>
                <a:effectLst/>
                <a:latin typeface="Segoe UI" pitchFamily="34" charset="0"/>
                <a:ea typeface="+mn-ea"/>
                <a:cs typeface="+mn-cs"/>
              </a:rPr>
              <a:t>OOB every client that issues a query specifies a </a:t>
            </a:r>
            <a:r>
              <a:rPr lang="en-US" sz="900" kern="1200" dirty="0" err="1" smtClean="0">
                <a:solidFill>
                  <a:schemeClr val="tx1"/>
                </a:solidFill>
                <a:effectLst/>
                <a:latin typeface="Segoe UI" pitchFamily="34" charset="0"/>
                <a:ea typeface="+mn-ea"/>
                <a:cs typeface="+mn-cs"/>
              </a:rPr>
              <a:t>ClientType</a:t>
            </a:r>
            <a:r>
              <a:rPr lang="en-US" sz="900" kern="1200" dirty="0" smtClean="0">
                <a:solidFill>
                  <a:schemeClr val="tx1"/>
                </a:solidFill>
                <a:effectLst/>
                <a:latin typeface="Segoe UI" pitchFamily="34" charset="0"/>
                <a:ea typeface="+mn-ea"/>
                <a:cs typeface="+mn-cs"/>
              </a:rPr>
              <a:t> and we have added those to the OOB list. Every other app needs to specify this in the Query object that they create so that they can configure which tier they belong to – this happens using this UI. If query </a:t>
            </a:r>
            <a:r>
              <a:rPr lang="en-US" sz="900" i="1" kern="1200" dirty="0" smtClean="0">
                <a:solidFill>
                  <a:schemeClr val="tx1"/>
                </a:solidFill>
                <a:effectLst/>
                <a:latin typeface="Segoe UI" pitchFamily="34" charset="0"/>
                <a:ea typeface="+mn-ea"/>
                <a:cs typeface="+mn-cs"/>
              </a:rPr>
              <a:t>latencies</a:t>
            </a:r>
            <a:r>
              <a:rPr lang="en-US" sz="900" kern="1200" dirty="0" smtClean="0">
                <a:solidFill>
                  <a:schemeClr val="tx1"/>
                </a:solidFill>
                <a:effectLst/>
                <a:latin typeface="Segoe UI" pitchFamily="34" charset="0"/>
                <a:ea typeface="+mn-ea"/>
                <a:cs typeface="+mn-cs"/>
              </a:rPr>
              <a:t> in a higher tier are worse than a threshold (configurable on-</a:t>
            </a:r>
            <a:r>
              <a:rPr lang="en-US" sz="900" kern="1200" dirty="0" err="1" smtClean="0">
                <a:solidFill>
                  <a:schemeClr val="tx1"/>
                </a:solidFill>
                <a:effectLst/>
                <a:latin typeface="Segoe UI" pitchFamily="34" charset="0"/>
                <a:ea typeface="+mn-ea"/>
                <a:cs typeface="+mn-cs"/>
              </a:rPr>
              <a:t>prem</a:t>
            </a:r>
            <a:r>
              <a:rPr lang="en-US" sz="900" kern="1200" dirty="0" smtClean="0">
                <a:solidFill>
                  <a:schemeClr val="tx1"/>
                </a:solidFill>
                <a:effectLst/>
                <a:latin typeface="Segoe UI" pitchFamily="34" charset="0"/>
                <a:ea typeface="+mn-ea"/>
                <a:cs typeface="+mn-cs"/>
              </a:rPr>
              <a:t>) we start throttling queries from lower tiers (and potentially higher tiers as well) so as to give more processing throughput to the higher tiers.</a:t>
            </a:r>
            <a:endParaRPr lang="en-US" dirty="0" smtClean="0">
              <a:effectLst/>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28</a:t>
            </a:fld>
            <a:endParaRPr lang="en-US"/>
          </a:p>
        </p:txBody>
      </p:sp>
    </p:spTree>
    <p:extLst>
      <p:ext uri="{BB962C8B-B14F-4D97-AF65-F5344CB8AC3E}">
        <p14:creationId xmlns:p14="http://schemas.microsoft.com/office/powerpoint/2010/main" val="2047770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a:t>
            </a:r>
            <a:r>
              <a:rPr lang="en-US" baseline="0" dirty="0" smtClean="0"/>
              <a:t> can access content from almost anywhere, not just from within. There are pre-created connectors and a framework exists to extend the ability to create connectors to whatever source you like. There is also a rich set of partner-built connectors to take advantage of as well.</a:t>
            </a:r>
            <a:endParaRPr lang="en-US" dirty="0"/>
          </a:p>
        </p:txBody>
      </p:sp>
      <p:sp>
        <p:nvSpPr>
          <p:cNvPr id="4" name="Date Placeholder 3"/>
          <p:cNvSpPr>
            <a:spLocks noGrp="1"/>
          </p:cNvSpPr>
          <p:nvPr>
            <p:ph type="dt" idx="10"/>
          </p:nvPr>
        </p:nvSpPr>
        <p:spPr/>
        <p:txBody>
          <a:bodyPr/>
          <a:lstStyle/>
          <a:p>
            <a:fld id="{F1A62475-69E1-448C-9234-31CC2A253F8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9382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1A62475-69E1-448C-9234-31CC2A253F8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5376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This app could use the out-of-box search results webpart and display templates to display the news information with title, description and rollup image. By default, the app could</a:t>
            </a:r>
            <a:r>
              <a:rPr lang="en-US" sz="900" kern="1200" baseline="0" dirty="0" smtClean="0">
                <a:solidFill>
                  <a:schemeClr val="tx1"/>
                </a:solidFill>
                <a:effectLst/>
                <a:latin typeface="Segoe UI Light" pitchFamily="34" charset="0"/>
                <a:ea typeface="+mn-ea"/>
                <a:cs typeface="+mn-cs"/>
              </a:rPr>
              <a:t> </a:t>
            </a:r>
            <a:r>
              <a:rPr lang="en-US" sz="900" kern="1200" dirty="0" smtClean="0">
                <a:solidFill>
                  <a:schemeClr val="tx1"/>
                </a:solidFill>
                <a:effectLst/>
                <a:latin typeface="Segoe UI Light" pitchFamily="34" charset="0"/>
                <a:ea typeface="+mn-ea"/>
                <a:cs typeface="+mn-cs"/>
              </a:rPr>
              <a:t>show the first ten news items. The number of news to be displayed could be configurable through the app properties. </a:t>
            </a:r>
          </a:p>
          <a:p>
            <a:r>
              <a:rPr lang="en-US" sz="900" kern="1200" dirty="0" smtClean="0">
                <a:solidFill>
                  <a:schemeClr val="tx1"/>
                </a:solidFill>
                <a:effectLst/>
                <a:latin typeface="Segoe UI Light" pitchFamily="34" charset="0"/>
                <a:ea typeface="+mn-ea"/>
                <a:cs typeface="+mn-cs"/>
              </a:rPr>
              <a:t> </a:t>
            </a:r>
          </a:p>
          <a:p>
            <a:r>
              <a:rPr lang="en-US" sz="900" kern="1200" dirty="0" smtClean="0">
                <a:solidFill>
                  <a:schemeClr val="tx1"/>
                </a:solidFill>
                <a:effectLst/>
                <a:latin typeface="Segoe UI Light" pitchFamily="34" charset="0"/>
                <a:ea typeface="+mn-ea"/>
                <a:cs typeface="+mn-cs"/>
              </a:rPr>
              <a:t>On Click of Image, Title and Read More, will take the user to news article page.</a:t>
            </a:r>
          </a:p>
          <a:p>
            <a:r>
              <a:rPr lang="en-US" sz="900" kern="1200" dirty="0" smtClean="0">
                <a:solidFill>
                  <a:schemeClr val="tx1"/>
                </a:solidFill>
                <a:effectLst/>
                <a:latin typeface="Segoe UI Light" pitchFamily="34" charset="0"/>
                <a:ea typeface="+mn-ea"/>
                <a:cs typeface="+mn-cs"/>
              </a:rPr>
              <a:t>On Click of More News</a:t>
            </a:r>
            <a:r>
              <a:rPr lang="en-US" sz="900" kern="1200" baseline="0" dirty="0" smtClean="0">
                <a:solidFill>
                  <a:schemeClr val="tx1"/>
                </a:solidFill>
                <a:effectLst/>
                <a:latin typeface="Segoe UI Light" pitchFamily="34" charset="0"/>
                <a:ea typeface="+mn-ea"/>
                <a:cs typeface="+mn-cs"/>
              </a:rPr>
              <a:t> ands Events</a:t>
            </a:r>
            <a:r>
              <a:rPr lang="en-US" sz="900" kern="1200" dirty="0" smtClean="0">
                <a:solidFill>
                  <a:schemeClr val="tx1"/>
                </a:solidFill>
                <a:effectLst/>
                <a:latin typeface="Segoe UI Light" pitchFamily="34" charset="0"/>
                <a:ea typeface="+mn-ea"/>
                <a:cs typeface="+mn-cs"/>
              </a:rPr>
              <a:t>, the webpart shows the next ten result set of the news information.</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Criteria for displaying the news and events Information can be something such as.</a:t>
            </a:r>
          </a:p>
          <a:p>
            <a:pPr lvl="1"/>
            <a:r>
              <a:rPr lang="en-US" sz="900" kern="1200" dirty="0" smtClean="0">
                <a:solidFill>
                  <a:schemeClr val="tx1"/>
                </a:solidFill>
                <a:effectLst/>
                <a:latin typeface="Segoe UI Light" pitchFamily="34" charset="0"/>
                <a:ea typeface="+mn-ea"/>
                <a:cs typeface="+mn-cs"/>
              </a:rPr>
              <a:t>Filter the news information based on user profile property Business unit, region and language.</a:t>
            </a:r>
          </a:p>
          <a:p>
            <a:pPr lvl="1"/>
            <a:r>
              <a:rPr lang="en-US" sz="900" kern="1200" dirty="0" smtClean="0">
                <a:solidFill>
                  <a:schemeClr val="tx1"/>
                </a:solidFill>
                <a:effectLst/>
                <a:latin typeface="Segoe UI Light" pitchFamily="34" charset="0"/>
                <a:ea typeface="+mn-ea"/>
                <a:cs typeface="+mn-cs"/>
              </a:rPr>
              <a:t>Retrieving the Title, description and rollup image and URL of the news.</a:t>
            </a:r>
          </a:p>
          <a:p>
            <a:pPr lvl="1"/>
            <a:r>
              <a:rPr lang="en-US" sz="900" kern="1200" dirty="0" smtClean="0">
                <a:solidFill>
                  <a:schemeClr val="tx1"/>
                </a:solidFill>
                <a:effectLst/>
                <a:latin typeface="Segoe UI Light" pitchFamily="34" charset="0"/>
                <a:ea typeface="+mn-ea"/>
                <a:cs typeface="+mn-cs"/>
              </a:rPr>
              <a:t> The sorting logic for combined news and events could be by </a:t>
            </a:r>
            <a:r>
              <a:rPr lang="en-US" sz="900" kern="1200" dirty="0" err="1" smtClean="0">
                <a:solidFill>
                  <a:schemeClr val="tx1"/>
                </a:solidFill>
                <a:effectLst/>
                <a:latin typeface="Segoe UI Light" pitchFamily="34" charset="0"/>
                <a:ea typeface="+mn-ea"/>
                <a:cs typeface="+mn-cs"/>
              </a:rPr>
              <a:t>LastModifiedDate</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34</a:t>
            </a:fld>
            <a:endParaRPr lang="en-US"/>
          </a:p>
        </p:txBody>
      </p:sp>
    </p:spTree>
    <p:extLst>
      <p:ext uri="{BB962C8B-B14F-4D97-AF65-F5344CB8AC3E}">
        <p14:creationId xmlns:p14="http://schemas.microsoft.com/office/powerpoint/2010/main" val="266694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This app uses OOB search results webpart to configure the search query to retrieve only the upcoming events information.  By default, app shows the latest ten upcoming events information. This can be configurable through the app properties. This app could also</a:t>
            </a:r>
            <a:r>
              <a:rPr lang="en-US" sz="900" kern="1200" baseline="0" dirty="0" smtClean="0">
                <a:solidFill>
                  <a:schemeClr val="tx1"/>
                </a:solidFill>
                <a:effectLst/>
                <a:latin typeface="Segoe UI Light" pitchFamily="34" charset="0"/>
                <a:ea typeface="+mn-ea"/>
                <a:cs typeface="+mn-cs"/>
              </a:rPr>
              <a:t> use </a:t>
            </a:r>
            <a:r>
              <a:rPr lang="en-US" sz="900" kern="1200" dirty="0" smtClean="0">
                <a:solidFill>
                  <a:schemeClr val="tx1"/>
                </a:solidFill>
                <a:effectLst/>
                <a:latin typeface="Segoe UI Light" pitchFamily="34" charset="0"/>
                <a:ea typeface="+mn-ea"/>
                <a:cs typeface="+mn-cs"/>
              </a:rPr>
              <a:t>custom display templates to render the events information. On Click of Image, Title and Read More, can take the user to out of the box events information page. On Click of See More, the app could</a:t>
            </a:r>
            <a:r>
              <a:rPr lang="en-US" sz="900" kern="1200" baseline="0" dirty="0" smtClean="0">
                <a:solidFill>
                  <a:schemeClr val="tx1"/>
                </a:solidFill>
                <a:effectLst/>
                <a:latin typeface="Segoe UI Light" pitchFamily="34" charset="0"/>
                <a:ea typeface="+mn-ea"/>
                <a:cs typeface="+mn-cs"/>
              </a:rPr>
              <a:t> </a:t>
            </a:r>
            <a:r>
              <a:rPr lang="en-US" sz="900" kern="1200" dirty="0" smtClean="0">
                <a:solidFill>
                  <a:schemeClr val="tx1"/>
                </a:solidFill>
                <a:effectLst/>
                <a:latin typeface="Segoe UI Light" pitchFamily="34" charset="0"/>
                <a:ea typeface="+mn-ea"/>
                <a:cs typeface="+mn-cs"/>
              </a:rPr>
              <a:t>show the next ten results of events.</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35</a:t>
            </a:fld>
            <a:endParaRPr lang="en-US"/>
          </a:p>
        </p:txBody>
      </p:sp>
    </p:spTree>
    <p:extLst>
      <p:ext uri="{BB962C8B-B14F-4D97-AF65-F5344CB8AC3E}">
        <p14:creationId xmlns:p14="http://schemas.microsoft.com/office/powerpoint/2010/main" val="1375620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This</a:t>
            </a:r>
            <a:r>
              <a:rPr lang="en-US" sz="900" kern="1200" baseline="0" dirty="0" smtClean="0">
                <a:solidFill>
                  <a:schemeClr val="tx1"/>
                </a:solidFill>
                <a:effectLst/>
                <a:latin typeface="Segoe UI Light" pitchFamily="34" charset="0"/>
                <a:ea typeface="+mn-ea"/>
                <a:cs typeface="+mn-cs"/>
              </a:rPr>
              <a:t> can easily </a:t>
            </a:r>
            <a:r>
              <a:rPr lang="en-US" sz="900" kern="1200" dirty="0" smtClean="0">
                <a:solidFill>
                  <a:schemeClr val="tx1"/>
                </a:solidFill>
                <a:effectLst/>
                <a:latin typeface="Segoe UI Light" pitchFamily="34" charset="0"/>
                <a:ea typeface="+mn-ea"/>
                <a:cs typeface="+mn-cs"/>
              </a:rPr>
              <a:t>be implemented as a JQuery plugin with HTML and wrapped in an app part pulling content from the search index. Once again, you can target featured news to your users</a:t>
            </a:r>
            <a:r>
              <a:rPr lang="en-US" sz="900" kern="1200" baseline="0" dirty="0" smtClean="0">
                <a:solidFill>
                  <a:schemeClr val="tx1"/>
                </a:solidFill>
                <a:effectLst/>
                <a:latin typeface="Segoe UI Light" pitchFamily="34" charset="0"/>
                <a:ea typeface="+mn-ea"/>
                <a:cs typeface="+mn-cs"/>
              </a:rPr>
              <a:t> on a divisional portal for example, or choose to target or not to target on an intranet portal.</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36</a:t>
            </a:fld>
            <a:endParaRPr lang="en-US"/>
          </a:p>
        </p:txBody>
      </p:sp>
    </p:spTree>
    <p:extLst>
      <p:ext uri="{BB962C8B-B14F-4D97-AF65-F5344CB8AC3E}">
        <p14:creationId xmlns:p14="http://schemas.microsoft.com/office/powerpoint/2010/main" val="137392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In</a:t>
            </a:r>
            <a:r>
              <a:rPr lang="en-US" baseline="0" dirty="0" smtClean="0"/>
              <a:t> 2013 we have 1 search engine and the idea was to take the best of each of the platforms in 2010 and build on top of that.</a:t>
            </a:r>
          </a:p>
          <a:p>
            <a:endParaRPr lang="en-US" baseline="0" dirty="0" smtClean="0"/>
          </a:p>
          <a:p>
            <a:r>
              <a:rPr lang="en-US" baseline="0" dirty="0" smtClean="0"/>
              <a:t>So for example we have the extensibility and relevancy of the FAST search engine, but more of the ease and familiarity of </a:t>
            </a:r>
          </a:p>
          <a:p>
            <a:r>
              <a:rPr lang="en-US" baseline="0" dirty="0" smtClean="0"/>
              <a:t>configuration and management of the SharePoint Search engine.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a:p>
        </p:txBody>
      </p:sp>
    </p:spTree>
    <p:extLst>
      <p:ext uri="{BB962C8B-B14F-4D97-AF65-F5344CB8AC3E}">
        <p14:creationId xmlns:p14="http://schemas.microsoft.com/office/powerpoint/2010/main" val="532169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37</a:t>
            </a:fld>
            <a:endParaRPr lang="en-US"/>
          </a:p>
        </p:txBody>
      </p:sp>
    </p:spTree>
    <p:extLst>
      <p:ext uri="{BB962C8B-B14F-4D97-AF65-F5344CB8AC3E}">
        <p14:creationId xmlns:p14="http://schemas.microsoft.com/office/powerpoint/2010/main" val="1494232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2E6CA1E-3AAD-4EA5-8B81-CD4C9E9E3792}"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0184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There are lots</a:t>
            </a:r>
            <a:r>
              <a:rPr lang="en-US" baseline="0" dirty="0" smtClean="0"/>
              <a:t> of other new enhancements that are designed to improve and manage search.  One of those enhancements that we wanted to point out is the ability to export and import Search settings, so in this version of Search we are provided with a CSOM API to export and import Search settings.  </a:t>
            </a:r>
          </a:p>
          <a:p>
            <a:endParaRPr lang="en-US" baseline="0" dirty="0" smtClean="0"/>
          </a:p>
          <a:p>
            <a:r>
              <a:rPr lang="en-US" baseline="0" dirty="0" smtClean="0"/>
              <a:t>This capability is used for things like moving search settings from </a:t>
            </a:r>
            <a:r>
              <a:rPr lang="en-US" baseline="0" dirty="0" err="1" smtClean="0"/>
              <a:t>Dev</a:t>
            </a:r>
            <a:r>
              <a:rPr lang="en-US" baseline="0" dirty="0" smtClean="0"/>
              <a:t> -&gt; QA to PROD.</a:t>
            </a:r>
          </a:p>
          <a:p>
            <a:endParaRPr lang="en-US" baseline="0" dirty="0" smtClean="0"/>
          </a:p>
          <a:p>
            <a:r>
              <a:rPr lang="en-US" baseline="0" dirty="0" smtClean="0"/>
              <a:t>In previous versions we had to write a lot of PowerShell scripts to handle some of the recreation of the Managed Properties and Scopes across the different environments.  In this version this API should help with these migration scenarios across environments.</a:t>
            </a:r>
          </a:p>
          <a:p>
            <a:endParaRPr lang="en-US" baseline="0" dirty="0" smtClean="0"/>
          </a:p>
          <a:p>
            <a:r>
              <a:rPr lang="en-US" baseline="0" dirty="0" smtClean="0"/>
              <a:t>While it does handle Rules, Sources and Managed properties, it does not handle Master Pages, Templates or Web Parts.</a:t>
            </a:r>
            <a:endParaRPr lang="en-US" dirty="0" smtClean="0"/>
          </a:p>
          <a:p>
            <a:endParaRPr lang="en-US" dirty="0"/>
          </a:p>
        </p:txBody>
      </p:sp>
    </p:spTree>
    <p:extLst>
      <p:ext uri="{BB962C8B-B14F-4D97-AF65-F5344CB8AC3E}">
        <p14:creationId xmlns:p14="http://schemas.microsoft.com/office/powerpoint/2010/main" val="4261918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18257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39FC931-5CC1-4B76-A497-5F47E0D5A1AD}"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12789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39FC931-5CC1-4B76-A497-5F47E0D5A1AD}"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05194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1A62475-69E1-448C-9234-31CC2A253F8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53122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For Search Navigation it uses</a:t>
            </a:r>
            <a:r>
              <a:rPr lang="en-US" baseline="0" dirty="0" smtClean="0"/>
              <a:t> the SPNavigation provider in 2013.</a:t>
            </a:r>
            <a:endParaRPr lang="en-US" dirty="0" smtClean="0"/>
          </a:p>
          <a:p>
            <a:endParaRPr lang="en-US" dirty="0" smtClean="0"/>
          </a:p>
          <a:p>
            <a:r>
              <a:rPr lang="en-US" dirty="0" smtClean="0"/>
              <a:t>You can go into</a:t>
            </a:r>
            <a:r>
              <a:rPr lang="en-US" baseline="0" dirty="0" smtClean="0"/>
              <a:t> the Search Center -&gt; Site Settings -&gt; Search Settings and you will see a common navigation that allows you to add or remove or organize navigation much like you would do on any site navigation. </a:t>
            </a:r>
            <a:endParaRPr lang="en-US"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50</a:t>
            </a:fld>
            <a:endParaRPr lang="en-US"/>
          </a:p>
        </p:txBody>
      </p:sp>
    </p:spTree>
    <p:extLst>
      <p:ext uri="{BB962C8B-B14F-4D97-AF65-F5344CB8AC3E}">
        <p14:creationId xmlns:p14="http://schemas.microsoft.com/office/powerpoint/2010/main" val="2470123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There are other</a:t>
            </a:r>
            <a:r>
              <a:rPr lang="en-US" baseline="0" dirty="0" smtClean="0"/>
              <a:t> options for displaying refiners, such as using a drop down pane that displays filtering options….</a:t>
            </a:r>
            <a:endParaRPr lang="en-US"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51</a:t>
            </a:fld>
            <a:endParaRPr lang="en-US"/>
          </a:p>
        </p:txBody>
      </p:sp>
    </p:spTree>
    <p:extLst>
      <p:ext uri="{BB962C8B-B14F-4D97-AF65-F5344CB8AC3E}">
        <p14:creationId xmlns:p14="http://schemas.microsoft.com/office/powerpoint/2010/main" val="36595621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110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This architecture slide</a:t>
            </a:r>
            <a:r>
              <a:rPr lang="en-US" baseline="0" dirty="0" smtClean="0"/>
              <a:t> covers some of the things you can do with search and how it is an extensible platform. </a:t>
            </a:r>
            <a:endParaRPr lang="en-US" dirty="0" smtClean="0"/>
          </a:p>
          <a:p>
            <a:endParaRPr lang="en-US" dirty="0" smtClean="0"/>
          </a:p>
          <a:p>
            <a:r>
              <a:rPr lang="en-US" dirty="0" smtClean="0"/>
              <a:t>For example Enterprise, People, and Site search are all OOB things that people are familiar with</a:t>
            </a:r>
            <a:r>
              <a:rPr lang="en-US" baseline="0" dirty="0" smtClean="0"/>
              <a:t> </a:t>
            </a:r>
          </a:p>
          <a:p>
            <a:r>
              <a:rPr lang="en-US" baseline="0" dirty="0" smtClean="0"/>
              <a:t>we have added items like Video Search to the out of box enterprise search capabilities.</a:t>
            </a:r>
            <a:endParaRPr lang="en-US" dirty="0" smtClean="0"/>
          </a:p>
          <a:p>
            <a:endParaRPr lang="en-US" dirty="0" smtClean="0"/>
          </a:p>
          <a:p>
            <a:r>
              <a:rPr lang="en-US" dirty="0" smtClean="0"/>
              <a:t>But with this release we really started</a:t>
            </a:r>
            <a:r>
              <a:rPr lang="en-US" baseline="0" dirty="0" smtClean="0"/>
              <a:t> building common patterns in the search platform.  One example of that is the Topic Pages and the Content by Search.  These features greatly enhance our WCM capabilities and</a:t>
            </a:r>
            <a:r>
              <a:rPr lang="en-US" dirty="0" smtClean="0"/>
              <a:t> allow for search-driven sites</a:t>
            </a:r>
            <a:r>
              <a:rPr lang="en-US" baseline="0" dirty="0" smtClean="0"/>
              <a:t> in this version of SharePoint.   If we are building an Internet Site that is based off of a product catalog users can select products by a category or see related products by using Content by Search and these topic pages.  This is an experience we are all familiar with on public facing sites.  Another area where this pattern might be useful is in Knowledge management sites.</a:t>
            </a:r>
            <a:endParaRPr lang="en-US" dirty="0" smtClean="0"/>
          </a:p>
          <a:p>
            <a:endParaRPr lang="en-US" dirty="0" smtClean="0"/>
          </a:p>
          <a:p>
            <a:r>
              <a:rPr lang="en-US" dirty="0" smtClean="0"/>
              <a:t>Another pattern</a:t>
            </a:r>
            <a:r>
              <a:rPr lang="en-US" baseline="0" dirty="0" smtClean="0"/>
              <a:t> that is now handled by Search is the </a:t>
            </a:r>
            <a:r>
              <a:rPr lang="en-US" dirty="0" smtClean="0"/>
              <a:t>My Tasks</a:t>
            </a:r>
            <a:r>
              <a:rPr lang="en-US" baseline="0" dirty="0" smtClean="0"/>
              <a:t> is in Project.  This was a common pattern in previous versions to build a search based application to over come the problem of tasks being assigned in multiple sites and users not being able to easy track these tasks.  This is now being handled by the search platform.  The My Tasks is a way to pull together Tasks and how them in the </a:t>
            </a:r>
            <a:r>
              <a:rPr lang="en-US" baseline="0" dirty="0" err="1" smtClean="0"/>
              <a:t>MySite</a:t>
            </a:r>
            <a:r>
              <a:rPr lang="en-US" baseline="0" dirty="0" smtClean="0"/>
              <a:t>.</a:t>
            </a:r>
          </a:p>
          <a:p>
            <a:endParaRPr lang="en-US" baseline="0" dirty="0" smtClean="0"/>
          </a:p>
          <a:p>
            <a:r>
              <a:rPr lang="en-US" baseline="0" dirty="0" smtClean="0"/>
              <a:t>An important part of this platform is we built the platform to make Search more easily extensible by Customers and Partners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5</a:t>
            </a:fld>
            <a:endParaRPr lang="en-US"/>
          </a:p>
        </p:txBody>
      </p:sp>
    </p:spTree>
    <p:extLst>
      <p:ext uri="{BB962C8B-B14F-4D97-AF65-F5344CB8AC3E}">
        <p14:creationId xmlns:p14="http://schemas.microsoft.com/office/powerpoint/2010/main" val="2725904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nb-NO" dirty="0" smtClean="0"/>
              <a:t>Web service call out allows you to modify managed property values or add new properties</a:t>
            </a:r>
          </a:p>
          <a:p>
            <a:pPr marL="0" marR="0" indent="0" algn="l" defTabSz="914400" rtl="0" eaLnBrk="1" fontAlgn="auto" latinLnBrk="0" hangingPunct="1">
              <a:lnSpc>
                <a:spcPct val="100000"/>
              </a:lnSpc>
              <a:spcBef>
                <a:spcPts val="0"/>
              </a:spcBef>
              <a:spcAft>
                <a:spcPts val="0"/>
              </a:spcAft>
              <a:buClrTx/>
              <a:buSzTx/>
              <a:buFontTx/>
              <a:buNone/>
              <a:tabLst/>
              <a:defRPr/>
            </a:pPr>
            <a:r>
              <a:rPr lang="nb-NO" dirty="0" smtClean="0"/>
              <a:t>Example: You</a:t>
            </a:r>
            <a:r>
              <a:rPr lang="nb-NO" baseline="0" dirty="0" smtClean="0"/>
              <a:t> can add additional information like a rating from a web service that’s not part of the metadata information normally.</a:t>
            </a:r>
            <a:endParaRPr lang="nb-NO" dirty="0" smtClean="0"/>
          </a:p>
          <a:p>
            <a:endParaRPr lang="nb-NO" dirty="0" smtClean="0"/>
          </a:p>
          <a:p>
            <a:r>
              <a:rPr lang="nb-NO" dirty="0" smtClean="0"/>
              <a:t>Content Pipeline is the one place where you have access to all of the searched items before the index gets created.</a:t>
            </a:r>
          </a:p>
          <a:p>
            <a:endParaRPr lang="nb-NO" dirty="0" smtClean="0"/>
          </a:p>
          <a:p>
            <a:r>
              <a:rPr lang="nb-NO" dirty="0" smtClean="0"/>
              <a:t>Data Cleansing: You can use this to normalize</a:t>
            </a:r>
            <a:r>
              <a:rPr lang="nb-NO" baseline="0" dirty="0" smtClean="0"/>
              <a:t> data like making «MSFT» or «Microsoft» into «Microsoft Corporation» by changing the value of a managed property</a:t>
            </a:r>
          </a:p>
          <a:p>
            <a:r>
              <a:rPr lang="nb-NO" baseline="0" dirty="0" smtClean="0"/>
              <a:t>Entity Extraction: Allows for adding managed properties to a document that didn’t exist before based on values in the body of the document</a:t>
            </a:r>
          </a:p>
          <a:p>
            <a:r>
              <a:rPr lang="nb-NO" baseline="0" dirty="0" smtClean="0"/>
              <a:t>Classification and Tagging: Allows for adding managed properties to a document that didn’t exist before based on classification rules (for example this looks like a quarterly report, so we may add addtional managed properties on it for quarterly reports).</a:t>
            </a:r>
          </a:p>
          <a:p>
            <a:endParaRPr lang="nb-NO" dirty="0" smtClean="0"/>
          </a:p>
          <a:p>
            <a:r>
              <a:rPr lang="nb-NO" dirty="0" smtClean="0"/>
              <a:t>The web service client</a:t>
            </a:r>
            <a:r>
              <a:rPr lang="nb-NO" baseline="0" dirty="0" smtClean="0"/>
              <a:t> is configured with:</a:t>
            </a:r>
          </a:p>
          <a:p>
            <a:pPr marL="171450" indent="-171450">
              <a:buFontTx/>
              <a:buChar char="-"/>
            </a:pPr>
            <a:r>
              <a:rPr lang="nb-NO" baseline="0" dirty="0" smtClean="0"/>
              <a:t>SOAP RPC endpoint</a:t>
            </a:r>
          </a:p>
          <a:p>
            <a:pPr marL="0" indent="0">
              <a:buFontTx/>
              <a:buNone/>
            </a:pPr>
            <a:r>
              <a:rPr lang="nb-NO" baseline="0" dirty="0" smtClean="0"/>
              <a:t>- Implements a well-defined interface</a:t>
            </a:r>
          </a:p>
          <a:p>
            <a:pPr marL="171450" indent="-171450">
              <a:buFontTx/>
              <a:buChar char="-"/>
            </a:pPr>
            <a:r>
              <a:rPr lang="nb-NO" baseline="0" dirty="0" smtClean="0"/>
              <a:t>Optional SSL transport security</a:t>
            </a:r>
          </a:p>
          <a:p>
            <a:pPr marL="171450" indent="-171450">
              <a:buFontTx/>
              <a:buChar char="-"/>
            </a:pPr>
            <a:endParaRPr lang="nb-NO" baseline="0" dirty="0" smtClean="0"/>
          </a:p>
          <a:p>
            <a:pPr marL="171450" indent="-171450">
              <a:buFontTx/>
              <a:buChar char="-"/>
            </a:pPr>
            <a:endParaRPr lang="nb-NO" baseline="0" dirty="0" smtClean="0"/>
          </a:p>
          <a:p>
            <a:pPr marL="171450" indent="-171450">
              <a:buFontTx/>
              <a:buChar char="-"/>
            </a:pPr>
            <a:r>
              <a:rPr lang="nb-NO" baseline="0" dirty="0" smtClean="0"/>
              <a:t>Trigger condition: checks existence/values of managed properties before doing call-out (allows for rules that determine when the callout happens)</a:t>
            </a:r>
          </a:p>
          <a:p>
            <a:pPr marL="0" indent="0">
              <a:buFontTx/>
              <a:buNone/>
            </a:pPr>
            <a:r>
              <a:rPr lang="nb-NO" baseline="0" dirty="0" smtClean="0"/>
              <a:t>We don’t want the websevice called for all items going through the pipeline.  </a:t>
            </a:r>
          </a:p>
          <a:p>
            <a:pPr marL="171450" indent="-171450">
              <a:buFontTx/>
              <a:buChar char="-"/>
            </a:pPr>
            <a:r>
              <a:rPr lang="nb-NO" baseline="0" dirty="0" smtClean="0"/>
              <a:t>Input managed properties: set of managed properties to send to web service, includes read-only managed properties</a:t>
            </a:r>
          </a:p>
          <a:p>
            <a:pPr marL="171450" indent="-171450">
              <a:buFontTx/>
              <a:buChar char="-"/>
            </a:pPr>
            <a:r>
              <a:rPr lang="nb-NO" baseline="0" dirty="0" smtClean="0"/>
              <a:t>Output managed properties: set of managed properties returned from web service, can not include read-only properties</a:t>
            </a:r>
          </a:p>
          <a:p>
            <a:pPr marL="171450" indent="-171450">
              <a:buFontTx/>
              <a:buChar char="-"/>
            </a:pPr>
            <a:r>
              <a:rPr lang="nb-NO" baseline="0" dirty="0" smtClean="0"/>
              <a:t>Failure mode: if web service generates error, either log warning and index document OR fail document and return error code to crawler</a:t>
            </a:r>
          </a:p>
          <a:p>
            <a:pPr marL="0" indent="0">
              <a:buFontTx/>
              <a:buNone/>
            </a:pPr>
            <a:r>
              <a:rPr lang="nb-NO" baseline="0" dirty="0" smtClean="0"/>
              <a:t>   There are size limits for each property returned from the web service + a total size for the message.</a:t>
            </a:r>
          </a:p>
          <a:p>
            <a:pPr marL="0" indent="0">
              <a:buFontTx/>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55</a:t>
            </a:fld>
            <a:endParaRPr lang="en-US"/>
          </a:p>
        </p:txBody>
      </p:sp>
    </p:spTree>
    <p:extLst>
      <p:ext uri="{BB962C8B-B14F-4D97-AF65-F5344CB8AC3E}">
        <p14:creationId xmlns:p14="http://schemas.microsoft.com/office/powerpoint/2010/main" val="38299731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9/5/2014</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56</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Before</a:t>
            </a:r>
            <a:r>
              <a:rPr lang="en-US" baseline="0" dirty="0" smtClean="0"/>
              <a:t> going into details of extensibility it is important to understand the base components of Search and how it is architected.</a:t>
            </a:r>
          </a:p>
          <a:p>
            <a:endParaRPr lang="en-US" baseline="0" dirty="0" smtClean="0"/>
          </a:p>
          <a:p>
            <a:r>
              <a:rPr lang="en-US" baseline="0" dirty="0" smtClean="0"/>
              <a:t>Remember this platform was a combination of the FAST search engine and SharePoint.  </a:t>
            </a:r>
            <a:endParaRPr lang="en-US" dirty="0" smtClean="0"/>
          </a:p>
          <a:p>
            <a:endParaRPr lang="en-US" dirty="0" smtClean="0"/>
          </a:p>
          <a:p>
            <a:r>
              <a:rPr lang="en-US" dirty="0" smtClean="0"/>
              <a:t>In 2010 FAST really didn't crawl, it allowed push into index (Content API), while SharePoint crawled</a:t>
            </a:r>
          </a:p>
          <a:p>
            <a:endParaRPr lang="en-US" dirty="0" smtClean="0"/>
          </a:p>
          <a:p>
            <a:r>
              <a:rPr lang="en-US" dirty="0" smtClean="0"/>
              <a:t>In SharePoint 2013, the Content API is gone</a:t>
            </a:r>
            <a:r>
              <a:rPr lang="en-US" baseline="0" dirty="0" smtClean="0"/>
              <a:t> so if you are a FAST person and familiar with leveraging the Content API that is no longer available.  We moved completely to a crawling paradigm as apposed to a content push paradigm that FAST previously had.   In order to make sure the content is up to date the crawler now </a:t>
            </a:r>
            <a:r>
              <a:rPr lang="en-US" dirty="0" smtClean="0"/>
              <a:t> runs continuously. Continuous crawl focuses on a small number of things to be efficient.  For example:</a:t>
            </a:r>
          </a:p>
          <a:p>
            <a:r>
              <a:rPr lang="en-US" dirty="0" smtClean="0"/>
              <a:t>	Continuous crawl is for the SharePoint index only so</a:t>
            </a:r>
            <a:r>
              <a:rPr lang="en-US" baseline="0" dirty="0" smtClean="0"/>
              <a:t> although we may have other sources outside of 	SharePoint, the continuous crawl is only focused on SharePoint content.  </a:t>
            </a:r>
          </a:p>
          <a:p>
            <a:r>
              <a:rPr lang="en-US" baseline="0" dirty="0" smtClean="0"/>
              <a:t>	It </a:t>
            </a:r>
            <a:r>
              <a:rPr lang="en-US" dirty="0" smtClean="0"/>
              <a:t>makes use of the change log to pick up changes.</a:t>
            </a:r>
          </a:p>
          <a:p>
            <a:r>
              <a:rPr lang="en-US" dirty="0" smtClean="0"/>
              <a:t>	Continuous crawls run in parallel and do not wait for previous threads to complete so it updates quickly</a:t>
            </a:r>
          </a:p>
          <a:p>
            <a:r>
              <a:rPr lang="en-US" dirty="0" smtClean="0"/>
              <a:t>	Continuous crawls do not retry errors from previous crawls,</a:t>
            </a:r>
            <a:r>
              <a:rPr lang="en-US" baseline="0" dirty="0" smtClean="0"/>
              <a:t> so if a threads errors off on a piece of content 	that will not be retried and it will wait for the</a:t>
            </a:r>
            <a:r>
              <a:rPr lang="en-US" dirty="0" smtClean="0"/>
              <a:t> incremental crawl</a:t>
            </a:r>
            <a:r>
              <a:rPr lang="en-US" baseline="0" dirty="0" smtClean="0"/>
              <a:t> to pick it back up.  What this means is we will 	still need Incremental crawls.</a:t>
            </a:r>
            <a:endParaRPr lang="en-US" dirty="0" smtClean="0"/>
          </a:p>
          <a:p>
            <a:r>
              <a:rPr lang="en-US" dirty="0" smtClean="0"/>
              <a:t>	Security</a:t>
            </a:r>
            <a:r>
              <a:rPr lang="en-US" baseline="0" dirty="0" smtClean="0"/>
              <a:t> changes are included in the Continuous crawls</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You</a:t>
            </a:r>
            <a:r>
              <a:rPr lang="en-US" baseline="0" dirty="0" smtClean="0"/>
              <a:t> </a:t>
            </a:r>
            <a:r>
              <a:rPr lang="en-US" dirty="0" smtClean="0"/>
              <a:t>don't really need a dedicated server for continuous, but you could. Depends on resource usage.</a:t>
            </a:r>
          </a:p>
          <a:p>
            <a:endParaRPr lang="en-US" dirty="0" smtClean="0"/>
          </a:p>
          <a:p>
            <a:r>
              <a:rPr lang="en-US" dirty="0" smtClean="0"/>
              <a:t>The Full and Incremental crawls still exist, and are still needed</a:t>
            </a:r>
            <a:r>
              <a:rPr lang="en-US" baseline="0" dirty="0" smtClean="0"/>
              <a:t> and be used for similarly how they were in 2010.</a:t>
            </a:r>
            <a:endParaRPr lang="en-US" dirty="0" smtClean="0"/>
          </a:p>
          <a:p>
            <a:endParaRPr lang="en-US" dirty="0" smtClean="0"/>
          </a:p>
          <a:p>
            <a:r>
              <a:rPr lang="en-US" dirty="0" smtClean="0"/>
              <a:t>	Full is still required under the same conditions as SharePoint</a:t>
            </a:r>
            <a:r>
              <a:rPr lang="en-US" baseline="0" dirty="0" smtClean="0"/>
              <a:t> 2010</a:t>
            </a:r>
            <a:endParaRPr lang="en-US" dirty="0" smtClean="0"/>
          </a:p>
          <a:p>
            <a:r>
              <a:rPr lang="en-US" dirty="0" smtClean="0"/>
              <a:t>	(http://technet.microsoft.com/en-us/library/cc262794(office.12).aspx) </a:t>
            </a:r>
          </a:p>
          <a:p>
            <a:r>
              <a:rPr lang="en-US" dirty="0" smtClean="0"/>
              <a:t>	Incremental is required for security changes</a:t>
            </a:r>
          </a:p>
          <a:p>
            <a:r>
              <a:rPr lang="en-US" dirty="0" smtClean="0"/>
              <a:t>	Continuous for changes noticeable by end users</a:t>
            </a:r>
          </a:p>
          <a:p>
            <a:endParaRPr lang="en-US" dirty="0" smtClean="0"/>
          </a:p>
          <a:p>
            <a:r>
              <a:rPr lang="en-US" dirty="0" smtClean="0"/>
              <a:t>So you have this vision of continuous</a:t>
            </a:r>
            <a:r>
              <a:rPr lang="en-US" baseline="0" dirty="0" smtClean="0"/>
              <a:t> crawls running all the time, incremental crawls running periodically throughout a day and a fully crawl running maybe once a week.  Those three types of crawls will keep the index updated and healthy.</a:t>
            </a:r>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still</a:t>
            </a:r>
            <a:r>
              <a:rPr lang="en-US" baseline="0" dirty="0" smtClean="0"/>
              <a:t> have the concept of </a:t>
            </a:r>
            <a:r>
              <a:rPr lang="en-US" dirty="0" smtClean="0"/>
              <a:t>Managed Properties</a:t>
            </a:r>
            <a:r>
              <a:rPr lang="en-US" baseline="0" dirty="0" smtClean="0"/>
              <a:t>, much like previous versions we have crawled properties that get created by the crawler then we create managed properties to allow us to keyword query language searches against the index.</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Managed properties are Administered at the Site Collection level.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In O365 you can do it on a tenant admin level.</a:t>
            </a:r>
            <a:endParaRPr lang="en-US" dirty="0" smtClean="0"/>
          </a:p>
          <a:p>
            <a:endParaRPr lang="en-US" dirty="0" smtClean="0"/>
          </a:p>
          <a:p>
            <a:r>
              <a:rPr lang="en-US" dirty="0" smtClean="0"/>
              <a:t>Lets</a:t>
            </a:r>
            <a:r>
              <a:rPr lang="en-US" baseline="0" dirty="0" smtClean="0"/>
              <a:t> walk through the different components of the Search Architecture.</a:t>
            </a:r>
            <a:endParaRPr lang="en-US" dirty="0" smtClean="0"/>
          </a:p>
          <a:p>
            <a:endParaRPr lang="en-US" dirty="0" smtClean="0"/>
          </a:p>
          <a:p>
            <a:r>
              <a:rPr lang="en-US" u="sng" dirty="0" smtClean="0"/>
              <a:t>Architecture</a:t>
            </a:r>
          </a:p>
          <a:p>
            <a:endParaRPr lang="en-US"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Over on the left we are talking about the different Content Sources.  In any Search architecture there are two things that need to happen.  We need to be able to connect to the content Source</a:t>
            </a:r>
            <a:r>
              <a:rPr lang="en-US" b="0" baseline="0" dirty="0" smtClean="0"/>
              <a:t> and find any documents inside.  Then the search needs to get the documents and be able to crawl the contents of the document itself to build up the index.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The way that we do that is through </a:t>
            </a:r>
            <a:r>
              <a:rPr lang="en-US" b="0" baseline="0" dirty="0" err="1" smtClean="0"/>
              <a:t>.Net</a:t>
            </a:r>
            <a:r>
              <a:rPr lang="en-US" b="0" baseline="0" dirty="0" smtClean="0"/>
              <a:t> assembly Connectors.  And working through the document content is done through parsers.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In previous versions of SharePoint we used the connector Framework for Search.</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Parser</a:t>
            </a:r>
            <a:r>
              <a:rPr lang="en-US" baseline="0" dirty="0" smtClean="0"/>
              <a:t>s are new to the 2013 search architecture, but the concept is not.  The Parser fills the role of the </a:t>
            </a:r>
            <a:r>
              <a:rPr lang="en-US" baseline="0" dirty="0" err="1" smtClean="0"/>
              <a:t>iFilter</a:t>
            </a:r>
            <a:r>
              <a:rPr lang="en-US" baseline="0" dirty="0" smtClean="0"/>
              <a:t> from previous versions of SharePoint.  The </a:t>
            </a:r>
            <a:r>
              <a:rPr lang="en-US" baseline="0" dirty="0" err="1" smtClean="0"/>
              <a:t>iFilters</a:t>
            </a:r>
            <a:r>
              <a:rPr lang="en-US" baseline="0" dirty="0" smtClean="0"/>
              <a:t> have not gone away completely and in later parts of this section we will talk in more detail about the Parsers.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next item in our architecture diagram</a:t>
            </a:r>
            <a:r>
              <a:rPr lang="en-US" baseline="0" dirty="0" smtClean="0"/>
              <a:t> is the content Pipeline.  This is really just the processing of what the crawler finds to pass it along for building up the index.  The CTS Runtime is called our here and it does the processing of the content, but it is no extensible with one exception, which is the Web Service call out.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Web service Callout is a synchronous call to a Web Service for doing additional Content processing.  We will talk more about the Web Service call out later, but basically it allows for a web service to send Managed Properties from an item to a Web Service that can then modify the content of the property and send it back into the pipeline.  This gives you a way to perform specific tasks on items and modifying the properties before they get added to the index for that item.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next stage is the Analyzer</a:t>
            </a:r>
            <a:r>
              <a:rPr lang="en-US" baseline="0" dirty="0" smtClean="0"/>
              <a:t> and Indexing Engine.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Analyzer</a:t>
            </a:r>
            <a:r>
              <a:rPr lang="en-US" dirty="0" smtClean="0"/>
              <a:t> - Process user behavior (click analysis). Supports things like recommendations based on behavior. There is an extensibility story for that.</a:t>
            </a:r>
          </a:p>
          <a:p>
            <a:r>
              <a:rPr lang="en-US" b="1" dirty="0" smtClean="0"/>
              <a:t>Indexing Engine </a:t>
            </a:r>
            <a:r>
              <a:rPr lang="en-US" dirty="0" smtClean="0"/>
              <a:t>– Indexes content</a:t>
            </a:r>
          </a:p>
          <a:p>
            <a:endParaRPr lang="en-US" b="1" dirty="0" smtClean="0"/>
          </a:p>
          <a:p>
            <a:r>
              <a:rPr lang="en-US" b="1" dirty="0" smtClean="0"/>
              <a:t>We now</a:t>
            </a:r>
            <a:r>
              <a:rPr lang="en-US" b="1" baseline="0" dirty="0" smtClean="0"/>
              <a:t> have an index and on the right side of the diagram are the components used for querying the index.</a:t>
            </a:r>
          </a:p>
          <a:p>
            <a:endParaRPr lang="en-US" b="1" dirty="0" smtClean="0"/>
          </a:p>
          <a:p>
            <a:r>
              <a:rPr lang="en-US" b="1" dirty="0" smtClean="0"/>
              <a:t>There</a:t>
            </a:r>
            <a:r>
              <a:rPr lang="en-US" b="1" baseline="0" dirty="0" smtClean="0"/>
              <a:t> is the </a:t>
            </a:r>
            <a:r>
              <a:rPr lang="en-US" b="1" dirty="0" smtClean="0"/>
              <a:t>Query Engine</a:t>
            </a:r>
            <a:r>
              <a:rPr lang="en-US" dirty="0" smtClean="0"/>
              <a:t> that</a:t>
            </a:r>
            <a:r>
              <a:rPr lang="en-US" baseline="0" dirty="0" smtClean="0"/>
              <a:t> </a:t>
            </a:r>
            <a:r>
              <a:rPr lang="en-US" dirty="0" smtClean="0"/>
              <a:t>executes queries</a:t>
            </a:r>
          </a:p>
          <a:p>
            <a:r>
              <a:rPr lang="en-US" b="1" dirty="0" smtClean="0"/>
              <a:t>The Query Pipeline</a:t>
            </a:r>
            <a:r>
              <a:rPr lang="en-US" dirty="0" smtClean="0"/>
              <a:t> is the functionality for processing queries.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IMS Runtime</a:t>
            </a:r>
            <a:r>
              <a:rPr lang="en-US" dirty="0" smtClean="0"/>
              <a:t> is</a:t>
            </a:r>
            <a:r>
              <a:rPr lang="en-US" baseline="0" dirty="0" smtClean="0"/>
              <a:t> the part that</a:t>
            </a:r>
            <a:r>
              <a:rPr lang="en-US" dirty="0" smtClean="0"/>
              <a:t> </a:t>
            </a:r>
            <a:r>
              <a:rPr lang="en-US" baseline="0" dirty="0" smtClean="0"/>
              <a:t>processes queries, but No real extensibility story.</a:t>
            </a:r>
          </a:p>
          <a:p>
            <a:r>
              <a:rPr lang="en-US" b="1" dirty="0" smtClean="0"/>
              <a:t>	Then the REST Service</a:t>
            </a:r>
            <a:r>
              <a:rPr lang="en-US" dirty="0" smtClean="0"/>
              <a:t> which Execute queries through REST in this diagram we are showing maybe a Custom non-SharePoint</a:t>
            </a:r>
            <a:r>
              <a:rPr lang="en-US" baseline="0" dirty="0" smtClean="0"/>
              <a:t> search application may be calling the REST Service or a Windows Phone calling the REST Service.</a:t>
            </a:r>
            <a:endParaRPr lang="en-US" dirty="0" smtClean="0"/>
          </a:p>
          <a:p>
            <a:endParaRPr lang="en-US" b="1" dirty="0" smtClean="0"/>
          </a:p>
          <a:p>
            <a:r>
              <a:rPr lang="en-US" b="1" dirty="0" smtClean="0"/>
              <a:t>You can also se</a:t>
            </a:r>
            <a:r>
              <a:rPr lang="en-US" b="1" baseline="0" dirty="0" smtClean="0"/>
              <a:t>e we have the </a:t>
            </a:r>
            <a:r>
              <a:rPr lang="en-US" b="1" dirty="0" smtClean="0"/>
              <a:t>Client Framework</a:t>
            </a:r>
            <a:r>
              <a:rPr lang="en-US" dirty="0" smtClean="0"/>
              <a:t> where we can Execute search queries through CSOM</a:t>
            </a:r>
          </a:p>
          <a:p>
            <a:r>
              <a:rPr lang="en-US" dirty="0" smtClean="0"/>
              <a:t> much like</a:t>
            </a:r>
            <a:r>
              <a:rPr lang="en-US" baseline="0" dirty="0" smtClean="0"/>
              <a:t> how we may access items of a list through the CSOM model.</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6</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6929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65FEDF2-3694-482A-9609-F4A3525A0FEF}"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4600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 let’s cover some of</a:t>
            </a:r>
            <a:r>
              <a:rPr lang="en-US" baseline="0" dirty="0" smtClean="0"/>
              <a:t> the basics for these building blocks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Customizing search results in SharePoint 2010 was difficult and meant working with XSLT. </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The XML results returned from SharePoint 2013 can be styled with </a:t>
            </a:r>
            <a:r>
              <a:rPr lang="en-US" sz="1600" smtClean="0"/>
              <a:t>display templates</a:t>
            </a:r>
          </a:p>
          <a:p>
            <a:pPr marL="0" marR="0" lvl="1" indent="0" algn="l" defTabSz="914363" rtl="0" eaLnBrk="1" fontAlgn="auto" latinLnBrk="0" hangingPunct="1">
              <a:lnSpc>
                <a:spcPct val="90000"/>
              </a:lnSpc>
              <a:spcBef>
                <a:spcPts val="0"/>
              </a:spcBef>
              <a:spcAft>
                <a:spcPts val="333"/>
              </a:spcAft>
              <a:buClrTx/>
              <a:buSzTx/>
              <a:buFontTx/>
              <a:buNone/>
              <a:tabLst/>
              <a:defRPr/>
            </a:pPr>
            <a:endParaRPr lang="en-US" sz="1600" dirty="0" smtClean="0"/>
          </a:p>
          <a:p>
            <a:pPr marL="514196" lvl="1" indent="-288838">
              <a:buFont typeface="Arial" panose="020B0604020202020204" pitchFamily="34" charset="0"/>
              <a:buChar char="•"/>
            </a:pPr>
            <a:r>
              <a:rPr lang="en-US" sz="1600" dirty="0" smtClean="0"/>
              <a:t>Display Templates (or “result templates”) are based on HTML and Javascript snippets</a:t>
            </a:r>
          </a:p>
          <a:p>
            <a:pPr marL="514196" lvl="1" indent="-288838">
              <a:buFont typeface="Arial" panose="020B0604020202020204" pitchFamily="34" charset="0"/>
              <a:buChar char="•"/>
            </a:pPr>
            <a:r>
              <a:rPr lang="en-US" sz="1600" dirty="0" smtClean="0"/>
              <a:t>Several come OOTB with SharePoint, but you can create new templates by copying a template and customize to your needs with any HTML editor.</a:t>
            </a:r>
          </a:p>
          <a:p>
            <a:pPr marL="514196" lvl="1" indent="-288838">
              <a:buFont typeface="Arial" panose="020B0604020202020204" pitchFamily="34" charset="0"/>
              <a:buChar char="•"/>
            </a:pPr>
            <a:r>
              <a:rPr lang="en-US" sz="1600" dirty="0" smtClean="0"/>
              <a:t>Render managed properties such as File Extension, Title, Path, Preview Image, Document Summary and more…</a:t>
            </a:r>
          </a:p>
          <a:p>
            <a:pPr marL="514196" lvl="1" indent="-288838">
              <a:buFont typeface="Arial" panose="020B0604020202020204" pitchFamily="34" charset="0"/>
              <a:buChar char="•"/>
            </a:pPr>
            <a:r>
              <a:rPr lang="en-US" sz="1600" dirty="0" smtClean="0"/>
              <a:t>Can be used in other scenarios, such as in WCM-related app parts</a:t>
            </a:r>
          </a:p>
          <a:p>
            <a:pPr marL="0" marR="0" lvl="1" indent="0" algn="l" defTabSz="914363" rtl="0" eaLnBrk="1" fontAlgn="auto" latinLnBrk="0" hangingPunct="1">
              <a:lnSpc>
                <a:spcPct val="90000"/>
              </a:lnSpc>
              <a:spcBef>
                <a:spcPts val="0"/>
              </a:spcBef>
              <a:spcAft>
                <a:spcPts val="333"/>
              </a:spcAft>
              <a:buClrTx/>
              <a:buSzTx/>
              <a:buFontTx/>
              <a:buNone/>
              <a:tabLst/>
              <a:defRPr/>
            </a:pPr>
            <a:endParaRPr lang="en-US" sz="1600" dirty="0" smtClean="0"/>
          </a:p>
          <a:p>
            <a:endParaRPr lang="en-US" dirty="0"/>
          </a:p>
        </p:txBody>
      </p:sp>
      <p:sp>
        <p:nvSpPr>
          <p:cNvPr id="4" name="Date Placeholder 3"/>
          <p:cNvSpPr>
            <a:spLocks noGrp="1"/>
          </p:cNvSpPr>
          <p:nvPr>
            <p:ph type="dt" idx="10"/>
          </p:nvPr>
        </p:nvSpPr>
        <p:spPr/>
        <p:txBody>
          <a:bodyPr/>
          <a:lstStyle/>
          <a:p>
            <a:fld id="{F1A62475-69E1-448C-9234-31CC2A253F8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20775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Result Types are a “type of content” and are made up of a set of rules that determine which search results match that “result type”</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Display templates or “Result Templates” can define how your result type is displayed</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How do result types work?</a:t>
            </a:r>
          </a:p>
          <a:p>
            <a:pPr marL="514196" lvl="1" indent="-288838">
              <a:buFont typeface="Arial" panose="020B0604020202020204" pitchFamily="34" charset="0"/>
              <a:buChar char="•"/>
            </a:pPr>
            <a:r>
              <a:rPr lang="en-US" sz="1600" dirty="0" smtClean="0"/>
              <a:t>Results are evaluated against the rules</a:t>
            </a:r>
          </a:p>
          <a:p>
            <a:pPr marL="514196" lvl="1" indent="-288838">
              <a:buFont typeface="Arial" panose="020B0604020202020204" pitchFamily="34" charset="0"/>
              <a:buChar char="•"/>
            </a:pPr>
            <a:r>
              <a:rPr lang="en-US" sz="1600" dirty="0" smtClean="0"/>
              <a:t>Appropriate display template is rendered based on result type</a:t>
            </a:r>
          </a:p>
          <a:p>
            <a:pPr marL="514196" lvl="1" indent="-288838">
              <a:buFont typeface="Arial" panose="020B0604020202020204" pitchFamily="34" charset="0"/>
              <a:buChar char="•"/>
            </a:pPr>
            <a:r>
              <a:rPr lang="en-US" sz="1600" dirty="0" smtClean="0"/>
              <a:t>Associated property list maps the rule to doc types, managed properties, etc.</a:t>
            </a:r>
          </a:p>
          <a:p>
            <a:pPr marL="514196" lvl="1" indent="-288838">
              <a:buFont typeface="Arial" panose="020B0604020202020204" pitchFamily="34" charset="0"/>
              <a:buChar char="•"/>
            </a:pPr>
            <a:r>
              <a:rPr lang="en-US" sz="1600" dirty="0" smtClean="0"/>
              <a:t>Inside the template, you can set a placeholder such as </a:t>
            </a:r>
            <a:r>
              <a:rPr lang="en-US" sz="1600" b="1" dirty="0" smtClean="0"/>
              <a:t>(-#= someitem =#-) </a:t>
            </a:r>
            <a:r>
              <a:rPr lang="en-US" sz="1600" dirty="0" smtClean="0"/>
              <a:t>and populate content, graphics, styles etc.</a:t>
            </a:r>
          </a:p>
          <a:p>
            <a:endParaRPr lang="en-US" dirty="0"/>
          </a:p>
        </p:txBody>
      </p:sp>
      <p:sp>
        <p:nvSpPr>
          <p:cNvPr id="4" name="Date Placeholder 3"/>
          <p:cNvSpPr>
            <a:spLocks noGrp="1"/>
          </p:cNvSpPr>
          <p:nvPr>
            <p:ph type="dt" idx="10"/>
          </p:nvPr>
        </p:nvSpPr>
        <p:spPr/>
        <p:txBody>
          <a:bodyPr/>
          <a:lstStyle/>
          <a:p>
            <a:fld id="{F1A62475-69E1-448C-9234-31CC2A253F8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8470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There are other types of templates as well that can be used for things such as the hover panel display. </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The display template consists of an HTML file and an associated .js file. The HTML file is for the developer, the .js file is for SharePoint and is created by SharePoint. </a:t>
            </a:r>
          </a:p>
          <a:p>
            <a:pPr marL="0" marR="0" lvl="1" indent="0" algn="l" defTabSz="914363" rtl="0" eaLnBrk="1" fontAlgn="auto" latinLnBrk="0" hangingPunct="1">
              <a:lnSpc>
                <a:spcPct val="90000"/>
              </a:lnSpc>
              <a:spcBef>
                <a:spcPts val="0"/>
              </a:spcBef>
              <a:spcAft>
                <a:spcPts val="333"/>
              </a:spcAft>
              <a:buClrTx/>
              <a:buSzTx/>
              <a:buFontTx/>
              <a:buNone/>
              <a:tabLst/>
              <a:defRPr/>
            </a:pPr>
            <a:endParaRPr lang="en-US" sz="1600"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Changes made in the HTML file are automatically reflected in the .js file. </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solidFill>
                <a:effectLst/>
                <a:latin typeface="Segoe UI Light" pitchFamily="34" charset="0"/>
                <a:ea typeface="+mn-ea"/>
                <a:cs typeface="+mn-cs"/>
              </a:rPr>
              <a:t>.js is strictly for SharePoint internal use and not to be changed by users</a:t>
            </a:r>
            <a:r>
              <a:rPr lang="en-US" sz="900" kern="1200" dirty="0" smtClean="0">
                <a:solidFill>
                  <a:schemeClr val="tx1"/>
                </a:solidFill>
                <a:effectLst/>
                <a:latin typeface="Segoe UI Light" pitchFamily="34" charset="0"/>
                <a:ea typeface="+mn-ea"/>
                <a:cs typeface="+mn-cs"/>
              </a:rPr>
              <a:t>.</a:t>
            </a:r>
            <a:endParaRPr lang="en-US" sz="1600" dirty="0" smtClean="0"/>
          </a:p>
          <a:p>
            <a:endParaRPr lang="en-US" dirty="0"/>
          </a:p>
        </p:txBody>
      </p:sp>
      <p:sp>
        <p:nvSpPr>
          <p:cNvPr id="4" name="Date Placeholder 3"/>
          <p:cNvSpPr>
            <a:spLocks noGrp="1"/>
          </p:cNvSpPr>
          <p:nvPr>
            <p:ph type="dt" idx="10"/>
          </p:nvPr>
        </p:nvSpPr>
        <p:spPr/>
        <p:txBody>
          <a:bodyPr/>
          <a:lstStyle/>
          <a:p>
            <a:fld id="{F1A62475-69E1-448C-9234-31CC2A253F8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827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394860" y="6199260"/>
            <a:ext cx="1516869" cy="399979"/>
          </a:xfrm>
          <a:prstGeom prst="rect">
            <a:avLst/>
          </a:prstGeom>
        </p:spPr>
      </p:pic>
      <p:sp>
        <p:nvSpPr>
          <p:cNvPr id="3" name="TextBox 2"/>
          <p:cNvSpPr txBox="1"/>
          <p:nvPr userDrawn="1"/>
        </p:nvSpPr>
        <p:spPr>
          <a:xfrm>
            <a:off x="2429301" y="0"/>
            <a:ext cx="7219665" cy="10218182"/>
          </a:xfrm>
          <a:prstGeom prst="rect">
            <a:avLst/>
          </a:prstGeom>
          <a:noFill/>
        </p:spPr>
        <p:txBody>
          <a:bodyPr wrap="square" lIns="0" tIns="0" rIns="0" bIns="0" rtlCol="0">
            <a:spAutoFit/>
          </a:bodyPr>
          <a:lstStyle/>
          <a:p>
            <a:r>
              <a:rPr lang="en-US" sz="16600" spc="-70" dirty="0" smtClean="0">
                <a:solidFill>
                  <a:srgbClr val="FF0000"/>
                </a:solidFill>
              </a:rPr>
              <a:t>WRONG TEMPLATE</a:t>
            </a:r>
          </a:p>
        </p:txBody>
      </p:sp>
    </p:spTree>
    <p:extLst>
      <p:ext uri="{BB962C8B-B14F-4D97-AF65-F5344CB8AC3E}">
        <p14:creationId xmlns:p14="http://schemas.microsoft.com/office/powerpoint/2010/main" val="59025687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06963719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3" name="TextBox 2"/>
          <p:cNvSpPr txBox="1"/>
          <p:nvPr userDrawn="1"/>
        </p:nvSpPr>
        <p:spPr>
          <a:xfrm>
            <a:off x="2429301" y="0"/>
            <a:ext cx="7219665" cy="10218182"/>
          </a:xfrm>
          <a:prstGeom prst="rect">
            <a:avLst/>
          </a:prstGeom>
          <a:noFill/>
        </p:spPr>
        <p:txBody>
          <a:bodyPr wrap="square" lIns="0" tIns="0" rIns="0" bIns="0" rtlCol="0">
            <a:spAutoFit/>
          </a:bodyPr>
          <a:lstStyle/>
          <a:p>
            <a:r>
              <a:rPr lang="en-US" sz="16600" spc="-70" dirty="0" smtClean="0">
                <a:solidFill>
                  <a:srgbClr val="FF0000"/>
                </a:solidFill>
              </a:rPr>
              <a:t>WRONG TEMPLATE</a:t>
            </a:r>
          </a:p>
        </p:txBody>
      </p:sp>
    </p:spTree>
    <p:extLst>
      <p:ext uri="{BB962C8B-B14F-4D97-AF65-F5344CB8AC3E}">
        <p14:creationId xmlns:p14="http://schemas.microsoft.com/office/powerpoint/2010/main" val="18382810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a:xfrm>
            <a:off x="2429301" y="0"/>
            <a:ext cx="7219665" cy="10218182"/>
          </a:xfrm>
          <a:prstGeom prst="rect">
            <a:avLst/>
          </a:prstGeom>
          <a:noFill/>
        </p:spPr>
        <p:txBody>
          <a:bodyPr wrap="square" lIns="0" tIns="0" rIns="0" bIns="0" rtlCol="0">
            <a:spAutoFit/>
          </a:bodyPr>
          <a:lstStyle/>
          <a:p>
            <a:r>
              <a:rPr lang="en-US" sz="16600" spc="-70" dirty="0" smtClean="0">
                <a:solidFill>
                  <a:srgbClr val="FF0000"/>
                </a:solidFill>
              </a:rPr>
              <a:t>WRONG TEMPLATE</a:t>
            </a:r>
          </a:p>
        </p:txBody>
      </p:sp>
    </p:spTree>
    <p:extLst>
      <p:ext uri="{BB962C8B-B14F-4D97-AF65-F5344CB8AC3E}">
        <p14:creationId xmlns:p14="http://schemas.microsoft.com/office/powerpoint/2010/main" val="294144587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9"/>
            <a:ext cx="11650488" cy="198823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217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9"/>
            <a:ext cx="11650488" cy="1988237"/>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240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2084174"/>
            <a:ext cx="11650488" cy="1796217"/>
          </a:xfrm>
          <a:noFill/>
        </p:spPr>
        <p:txBody>
          <a:bodyPr tIns="91440" bIns="91440" anchor="t" anchorCtr="0"/>
          <a:lstStyle>
            <a:lvl1pPr>
              <a:defRPr sz="87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62493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4" name="TextBox 3"/>
          <p:cNvSpPr txBox="1"/>
          <p:nvPr userDrawn="1"/>
        </p:nvSpPr>
        <p:spPr>
          <a:xfrm>
            <a:off x="2429301" y="0"/>
            <a:ext cx="7219665" cy="10218182"/>
          </a:xfrm>
          <a:prstGeom prst="rect">
            <a:avLst/>
          </a:prstGeom>
          <a:noFill/>
        </p:spPr>
        <p:txBody>
          <a:bodyPr wrap="square" lIns="0" tIns="0" rIns="0" bIns="0" rtlCol="0">
            <a:spAutoFit/>
          </a:bodyPr>
          <a:lstStyle/>
          <a:p>
            <a:r>
              <a:rPr lang="en-US" sz="16600" spc="-70" dirty="0" smtClean="0">
                <a:solidFill>
                  <a:srgbClr val="FF0000"/>
                </a:solidFill>
              </a:rPr>
              <a:t>WRONG TEMPLATE</a:t>
            </a:r>
          </a:p>
        </p:txBody>
      </p:sp>
    </p:spTree>
    <p:extLst>
      <p:ext uri="{BB962C8B-B14F-4D97-AF65-F5344CB8AC3E}">
        <p14:creationId xmlns:p14="http://schemas.microsoft.com/office/powerpoint/2010/main" val="2837147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slideLayout" Target="../slideLayouts/slideLayout33.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32" Type="http://schemas.openxmlformats.org/officeDocument/2006/relationships/theme" Target="../theme/theme2.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slideLayout" Target="../slideLayouts/slideLayout35.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 Id="rId30"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7311996"/>
      </p:ext>
    </p:extLst>
  </p:cSld>
  <p:clrMap bg1="lt1" tx1="dk1" bg2="lt2" tx2="dk2" accent1="accent1" accent2="accent2" accent3="accent3" accent4="accent4" accent5="accent5" accent6="accent6" hlink="hlink" folHlink="folHlink"/>
  <p:sldLayoutIdLst>
    <p:sldLayoutId id="2147484239" r:id="rId1"/>
    <p:sldLayoutId id="2147484247" r:id="rId2"/>
    <p:sldLayoutId id="2147484249" r:id="rId3"/>
    <p:sldLayoutId id="2147484256" r:id="rId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162" r:id="rId7"/>
    <p:sldLayoutId id="2147484086" r:id="rId8"/>
    <p:sldLayoutId id="2147484090" r:id="rId9"/>
    <p:sldLayoutId id="2147484091" r:id="rId10"/>
    <p:sldLayoutId id="2147484089" r:id="rId11"/>
    <p:sldLayoutId id="2147484119" r:id="rId12"/>
    <p:sldLayoutId id="2147484116" r:id="rId13"/>
    <p:sldLayoutId id="2147484117" r:id="rId14"/>
    <p:sldLayoutId id="2147484140" r:id="rId15"/>
    <p:sldLayoutId id="2147484193" r:id="rId16"/>
    <p:sldLayoutId id="2147484163" r:id="rId17"/>
    <p:sldLayoutId id="2147484141" r:id="rId18"/>
    <p:sldLayoutId id="2147484164" r:id="rId19"/>
    <p:sldLayoutId id="2147484196"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1"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notesSlide" Target="../notesSlides/notesSlide40.xml"/><Relationship Id="rId1" Type="http://schemas.openxmlformats.org/officeDocument/2006/relationships/slideLayout" Target="../slideLayouts/slideLayout33.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30.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2272940"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3" y="3922720"/>
            <a:ext cx="8822964" cy="1335079"/>
          </a:xfrm>
        </p:spPr>
        <p:txBody>
          <a:bodyPr/>
          <a:lstStyle/>
          <a:p>
            <a:r>
              <a:rPr lang="en-US" dirty="0" smtClean="0"/>
              <a:t>Search customizations with app model</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0567" y="1448315"/>
            <a:ext cx="9132174" cy="4861794"/>
          </a:xfrm>
        </p:spPr>
        <p:txBody>
          <a:bodyPr/>
          <a:lstStyle/>
          <a:p>
            <a:r>
              <a:rPr lang="en-US" sz="2799" dirty="0"/>
              <a:t>What a developer needs to understand…</a:t>
            </a:r>
            <a:endParaRPr lang="en-US" sz="1400" dirty="0"/>
          </a:p>
          <a:p>
            <a:pPr marL="225290" lvl="1"/>
            <a:r>
              <a:rPr lang="en-US" sz="1600" dirty="0"/>
              <a:t>There are basically three main parts and two of these are types of templates:</a:t>
            </a:r>
          </a:p>
          <a:p>
            <a:pPr marL="225290" lvl="1"/>
            <a:endParaRPr lang="en-US" sz="1600" dirty="0"/>
          </a:p>
          <a:p>
            <a:pPr marL="745747" lvl="2" indent="-288751">
              <a:buFont typeface="Arial" panose="020B0604020202020204" pitchFamily="34" charset="0"/>
              <a:buChar char="•"/>
            </a:pPr>
            <a:r>
              <a:rPr lang="en-US" sz="1400" b="1" dirty="0"/>
              <a:t>Web parts </a:t>
            </a:r>
            <a:r>
              <a:rPr lang="en-US" sz="1400" dirty="0"/>
              <a:t>– these contain the necessary queries and pointers to templates and fire when search results are available</a:t>
            </a:r>
          </a:p>
          <a:p>
            <a:pPr marL="745747" lvl="2" indent="-288751">
              <a:buFont typeface="Arial" panose="020B0604020202020204" pitchFamily="34" charset="0"/>
              <a:buChar char="•"/>
            </a:pPr>
            <a:r>
              <a:rPr lang="en-US" sz="1400" b="1" dirty="0"/>
              <a:t>Control Templates </a:t>
            </a:r>
            <a:r>
              <a:rPr lang="en-US" sz="1400" dirty="0"/>
              <a:t>– these define the overall structure of how the results will be displayed, such as pagination, results count, and these templates control the item templates used for individual items</a:t>
            </a:r>
          </a:p>
          <a:p>
            <a:pPr marL="745747" lvl="2" indent="-288751">
              <a:buFont typeface="Arial" panose="020B0604020202020204" pitchFamily="34" charset="0"/>
              <a:buChar char="•"/>
            </a:pPr>
            <a:r>
              <a:rPr lang="en-US" sz="1400" b="1" dirty="0"/>
              <a:t>Item Templates </a:t>
            </a:r>
            <a:r>
              <a:rPr lang="en-US" sz="1400" dirty="0"/>
              <a:t>– these are applied to individual items and control how these items are rendered. There can be multiple item templates for different types of result items.</a:t>
            </a:r>
          </a:p>
          <a:p>
            <a:pPr marL="745747" lvl="2" indent="-288751">
              <a:buFont typeface="Arial" panose="020B0604020202020204" pitchFamily="34" charset="0"/>
              <a:buChar char="•"/>
            </a:pPr>
            <a:endParaRPr lang="en-US" sz="1400" dirty="0"/>
          </a:p>
          <a:p>
            <a:pPr marL="456996" lvl="2"/>
            <a:endParaRPr lang="en-US" sz="1400" dirty="0"/>
          </a:p>
          <a:p>
            <a:pPr marL="514042" lvl="1" indent="-288751">
              <a:buFont typeface="Arial" panose="020B0604020202020204" pitchFamily="34" charset="0"/>
              <a:buChar char="•"/>
            </a:pPr>
            <a:endParaRPr lang="en-US" sz="1600" dirty="0"/>
          </a:p>
          <a:p>
            <a:pPr marL="514042" lvl="1" indent="-288751">
              <a:buFont typeface="Arial" panose="020B0604020202020204" pitchFamily="34" charset="0"/>
              <a:buChar char="•"/>
            </a:pPr>
            <a:endParaRPr lang="en-US" sz="1600" dirty="0"/>
          </a:p>
          <a:p>
            <a:pPr marL="225290" lvl="1"/>
            <a:endParaRPr lang="en-US" sz="1600" dirty="0"/>
          </a:p>
          <a:p>
            <a:pPr marL="225290" lvl="1"/>
            <a:endParaRPr lang="en-US" sz="1600" dirty="0"/>
          </a:p>
        </p:txBody>
      </p:sp>
      <p:sp>
        <p:nvSpPr>
          <p:cNvPr id="3" name="Title 2"/>
          <p:cNvSpPr>
            <a:spLocks noGrp="1"/>
          </p:cNvSpPr>
          <p:nvPr>
            <p:ph type="title"/>
          </p:nvPr>
        </p:nvSpPr>
        <p:spPr>
          <a:xfrm>
            <a:off x="520565" y="229435"/>
            <a:ext cx="10879478" cy="747702"/>
          </a:xfrm>
        </p:spPr>
        <p:txBody>
          <a:bodyPr>
            <a:normAutofit/>
          </a:bodyPr>
          <a:lstStyle/>
          <a:p>
            <a:r>
              <a:rPr lang="en-US" sz="4799" dirty="0"/>
              <a:t>The Logical Model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577" y="4235015"/>
            <a:ext cx="4279505" cy="1712955"/>
          </a:xfrm>
          <a:prstGeom prst="rect">
            <a:avLst/>
          </a:prstGeom>
        </p:spPr>
      </p:pic>
    </p:spTree>
    <p:extLst>
      <p:ext uri="{BB962C8B-B14F-4D97-AF65-F5344CB8AC3E}">
        <p14:creationId xmlns:p14="http://schemas.microsoft.com/office/powerpoint/2010/main" val="41671677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7686" y="1066512"/>
            <a:ext cx="11146110" cy="5283222"/>
          </a:xfrm>
        </p:spPr>
        <p:txBody>
          <a:bodyPr/>
          <a:lstStyle/>
          <a:p>
            <a:r>
              <a:rPr lang="en-US" sz="2399" dirty="0"/>
              <a:t>Header Properties</a:t>
            </a:r>
            <a:endParaRPr lang="en-US" sz="1200" dirty="0"/>
          </a:p>
          <a:p>
            <a:pPr lvl="1"/>
            <a:endParaRPr lang="en-US" sz="1200" dirty="0"/>
          </a:p>
          <a:p>
            <a:pPr lvl="1"/>
            <a:endParaRPr lang="en-US" sz="1200" dirty="0"/>
          </a:p>
          <a:p>
            <a:pPr lvl="1"/>
            <a:endParaRPr lang="en-US" sz="1200" dirty="0"/>
          </a:p>
          <a:p>
            <a:pPr lvl="1"/>
            <a:endParaRPr lang="en-US" sz="1200" dirty="0"/>
          </a:p>
          <a:p>
            <a:r>
              <a:rPr lang="en-US" sz="2399" dirty="0"/>
              <a:t>Script Block</a:t>
            </a:r>
          </a:p>
          <a:p>
            <a:endParaRPr lang="en-US" sz="3199" dirty="0"/>
          </a:p>
          <a:p>
            <a:r>
              <a:rPr lang="en-US" sz="2399" dirty="0"/>
              <a:t>Div Block</a:t>
            </a:r>
          </a:p>
          <a:p>
            <a:endParaRPr lang="en-US" sz="2399" dirty="0"/>
          </a:p>
        </p:txBody>
      </p:sp>
      <p:sp>
        <p:nvSpPr>
          <p:cNvPr id="3" name="Title 2"/>
          <p:cNvSpPr>
            <a:spLocks noGrp="1"/>
          </p:cNvSpPr>
          <p:nvPr>
            <p:ph type="title"/>
          </p:nvPr>
        </p:nvSpPr>
        <p:spPr/>
        <p:txBody>
          <a:bodyPr/>
          <a:lstStyle/>
          <a:p>
            <a:r>
              <a:rPr lang="en-US" sz="4799" dirty="0"/>
              <a:t>Control Display Template (Structure)</a:t>
            </a:r>
          </a:p>
        </p:txBody>
      </p:sp>
      <p:pic>
        <p:nvPicPr>
          <p:cNvPr id="9218" name="Picture 2" descr="C:\Users\brianmic\AppData\Local\Temp\SNAGHTML23bfbd94.PNG"/>
          <p:cNvPicPr>
            <a:picLocks noChangeAspect="1" noChangeArrowheads="1"/>
          </p:cNvPicPr>
          <p:nvPr/>
        </p:nvPicPr>
        <p:blipFill rotWithShape="1">
          <a:blip r:embed="rId3">
            <a:extLst>
              <a:ext uri="{28A0092B-C50C-407E-A947-70E740481C1C}">
                <a14:useLocalDpi xmlns:a14="http://schemas.microsoft.com/office/drawing/2010/main" val="0"/>
              </a:ext>
            </a:extLst>
          </a:blip>
          <a:srcRect l="926" t="-117" r="5926" b="52416"/>
          <a:stretch/>
        </p:blipFill>
        <p:spPr bwMode="auto">
          <a:xfrm>
            <a:off x="1537207" y="1426903"/>
            <a:ext cx="4563971" cy="75414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brianmic\AppData\Local\Temp\SNAGHTML23c3a110.PNG"/>
          <p:cNvPicPr>
            <a:picLocks noChangeAspect="1" noChangeArrowheads="1"/>
          </p:cNvPicPr>
          <p:nvPr/>
        </p:nvPicPr>
        <p:blipFill rotWithShape="1">
          <a:blip r:embed="rId4">
            <a:extLst>
              <a:ext uri="{28A0092B-C50C-407E-A947-70E740481C1C}">
                <a14:useLocalDpi xmlns:a14="http://schemas.microsoft.com/office/drawing/2010/main" val="0"/>
              </a:ext>
            </a:extLst>
          </a:blip>
          <a:srcRect r="9056" b="44190"/>
          <a:stretch/>
        </p:blipFill>
        <p:spPr bwMode="auto">
          <a:xfrm>
            <a:off x="1505474" y="2921009"/>
            <a:ext cx="4252159" cy="6111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brianmic\AppData\Local\Temp\SNAGHTML23d5810d.PNG"/>
          <p:cNvPicPr>
            <a:picLocks noChangeAspect="1" noChangeArrowheads="1"/>
          </p:cNvPicPr>
          <p:nvPr/>
        </p:nvPicPr>
        <p:blipFill rotWithShape="1">
          <a:blip r:embed="rId5">
            <a:extLst>
              <a:ext uri="{28A0092B-C50C-407E-A947-70E740481C1C}">
                <a14:useLocalDpi xmlns:a14="http://schemas.microsoft.com/office/drawing/2010/main" val="0"/>
              </a:ext>
            </a:extLst>
          </a:blip>
          <a:srcRect t="-76" r="9479" b="43351"/>
          <a:stretch/>
        </p:blipFill>
        <p:spPr bwMode="auto">
          <a:xfrm>
            <a:off x="1487336" y="4426866"/>
            <a:ext cx="3466854" cy="879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9832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7686" y="1066512"/>
            <a:ext cx="11146110" cy="5283222"/>
          </a:xfrm>
        </p:spPr>
        <p:txBody>
          <a:bodyPr/>
          <a:lstStyle/>
          <a:p>
            <a:r>
              <a:rPr lang="en-US" sz="2399" dirty="0"/>
              <a:t>Header Properties</a:t>
            </a:r>
            <a:endParaRPr lang="en-US" sz="1200" dirty="0"/>
          </a:p>
          <a:p>
            <a:pPr lvl="1"/>
            <a:endParaRPr lang="en-US" sz="1200" dirty="0"/>
          </a:p>
          <a:p>
            <a:pPr lvl="1"/>
            <a:endParaRPr lang="en-US" sz="1200" dirty="0"/>
          </a:p>
          <a:p>
            <a:pPr lvl="1"/>
            <a:endParaRPr lang="en-US" sz="1200" dirty="0"/>
          </a:p>
          <a:p>
            <a:pPr lvl="1"/>
            <a:endParaRPr lang="en-US" sz="1200" dirty="0"/>
          </a:p>
          <a:p>
            <a:endParaRPr lang="en-US" sz="3199" dirty="0"/>
          </a:p>
        </p:txBody>
      </p:sp>
      <p:sp>
        <p:nvSpPr>
          <p:cNvPr id="3" name="Title 2"/>
          <p:cNvSpPr>
            <a:spLocks noGrp="1"/>
          </p:cNvSpPr>
          <p:nvPr>
            <p:ph type="title"/>
          </p:nvPr>
        </p:nvSpPr>
        <p:spPr/>
        <p:txBody>
          <a:bodyPr/>
          <a:lstStyle/>
          <a:p>
            <a:r>
              <a:rPr lang="en-US" sz="4799" dirty="0" smtClean="0"/>
              <a:t>Item Display </a:t>
            </a:r>
            <a:r>
              <a:rPr lang="en-US" sz="4799" dirty="0"/>
              <a:t>Template (</a:t>
            </a:r>
            <a:r>
              <a:rPr lang="en-US" sz="4799" dirty="0" smtClean="0"/>
              <a:t>Structure - Header)</a:t>
            </a:r>
            <a:endParaRPr lang="en-US" sz="4799" dirty="0"/>
          </a:p>
        </p:txBody>
      </p:sp>
      <p:pic>
        <p:nvPicPr>
          <p:cNvPr id="2052" name="Picture 4" descr="C:\Users\brianmic\AppData\Local\Temp\SNAGHTML23dd1ada.PNG"/>
          <p:cNvPicPr>
            <a:picLocks noChangeAspect="1" noChangeArrowheads="1"/>
          </p:cNvPicPr>
          <p:nvPr/>
        </p:nvPicPr>
        <p:blipFill rotWithShape="1">
          <a:blip r:embed="rId3">
            <a:extLst>
              <a:ext uri="{28A0092B-C50C-407E-A947-70E740481C1C}">
                <a14:useLocalDpi xmlns:a14="http://schemas.microsoft.com/office/drawing/2010/main" val="0"/>
              </a:ext>
            </a:extLst>
          </a:blip>
          <a:srcRect r="4115" b="16239"/>
          <a:stretch/>
        </p:blipFill>
        <p:spPr bwMode="auto">
          <a:xfrm>
            <a:off x="1535183" y="1737106"/>
            <a:ext cx="7631966" cy="156167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2592475" y="2532181"/>
            <a:ext cx="0" cy="11593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35183" y="3691577"/>
            <a:ext cx="8008536" cy="276999"/>
          </a:xfrm>
          <a:prstGeom prst="rect">
            <a:avLst/>
          </a:prstGeom>
          <a:noFill/>
        </p:spPr>
        <p:txBody>
          <a:bodyPr wrap="square" lIns="0" tIns="0" rIns="0" bIns="0" rtlCol="0">
            <a:spAutoFit/>
          </a:bodyPr>
          <a:lstStyle/>
          <a:p>
            <a:r>
              <a:rPr lang="en-US" spc="-70" dirty="0" smtClean="0">
                <a:solidFill>
                  <a:schemeClr val="tx2"/>
                </a:solidFill>
                <a:latin typeface="+mj-lt"/>
              </a:rPr>
              <a:t>Add managed properties you want to use under the ManagedPropertyMapping header</a:t>
            </a:r>
          </a:p>
        </p:txBody>
      </p:sp>
      <p:sp>
        <p:nvSpPr>
          <p:cNvPr id="10" name="TextBox 9"/>
          <p:cNvSpPr txBox="1"/>
          <p:nvPr/>
        </p:nvSpPr>
        <p:spPr>
          <a:xfrm>
            <a:off x="1535183" y="4256336"/>
            <a:ext cx="7536264" cy="984885"/>
          </a:xfrm>
          <a:prstGeom prst="rect">
            <a:avLst/>
          </a:prstGeom>
          <a:noFill/>
        </p:spPr>
        <p:txBody>
          <a:bodyPr wrap="square" lIns="0" tIns="0" rIns="0" bIns="0" rtlCol="0">
            <a:spAutoFit/>
          </a:bodyPr>
          <a:lstStyle/>
          <a:p>
            <a:r>
              <a:rPr lang="en-US" sz="1600" b="1" spc="-70" dirty="0" smtClean="0">
                <a:solidFill>
                  <a:schemeClr val="tx2"/>
                </a:solidFill>
                <a:latin typeface="+mj-lt"/>
              </a:rPr>
              <a:t>ManagedPropertyMapping </a:t>
            </a:r>
            <a:r>
              <a:rPr lang="en-US" sz="1600" b="1" spc="-70" dirty="0" smtClean="0">
                <a:latin typeface="+mj-lt"/>
              </a:rPr>
              <a:t>-</a:t>
            </a:r>
            <a:r>
              <a:rPr lang="en-US" sz="1600" spc="-70" dirty="0" smtClean="0">
                <a:latin typeface="+mj-lt"/>
              </a:rPr>
              <a:t> Maps managed properties to values used by the display templates</a:t>
            </a:r>
          </a:p>
          <a:p>
            <a:endParaRPr lang="en-US" sz="1600" spc="-70" dirty="0" smtClean="0">
              <a:latin typeface="+mj-lt"/>
            </a:endParaRPr>
          </a:p>
          <a:p>
            <a:r>
              <a:rPr lang="en-US" sz="1600" spc="-70" dirty="0" smtClean="0">
                <a:latin typeface="+mj-lt"/>
              </a:rPr>
              <a:t>Format:  </a:t>
            </a:r>
          </a:p>
          <a:p>
            <a:r>
              <a:rPr lang="en-US" sz="1600" spc="-70" dirty="0">
                <a:latin typeface="+mj-lt"/>
              </a:rPr>
              <a:t> </a:t>
            </a:r>
            <a:r>
              <a:rPr lang="en-US" sz="1600" spc="-70" dirty="0" smtClean="0">
                <a:latin typeface="+mj-lt"/>
              </a:rPr>
              <a:t>   </a:t>
            </a:r>
            <a:r>
              <a:rPr lang="en-US" sz="1600" dirty="0" smtClean="0">
                <a:solidFill>
                  <a:schemeClr val="tx2"/>
                </a:solidFill>
              </a:rPr>
              <a:t>'property </a:t>
            </a:r>
            <a:r>
              <a:rPr lang="en-US" sz="1600" dirty="0">
                <a:solidFill>
                  <a:schemeClr val="tx2"/>
                </a:solidFill>
              </a:rPr>
              <a:t>display name'{property name}:'managed property</a:t>
            </a:r>
            <a:r>
              <a:rPr lang="en-US" sz="1600" dirty="0" smtClean="0">
                <a:solidFill>
                  <a:schemeClr val="tx2"/>
                </a:solidFill>
              </a:rPr>
              <a:t>'</a:t>
            </a:r>
            <a:r>
              <a:rPr lang="en-US" sz="1600" spc="-70" dirty="0" smtClean="0">
                <a:gradFill>
                  <a:gsLst>
                    <a:gs pos="2917">
                      <a:schemeClr val="bg2"/>
                    </a:gs>
                    <a:gs pos="95000">
                      <a:schemeClr val="bg2"/>
                    </a:gs>
                  </a:gsLst>
                  <a:lin ang="5400000" scaled="0"/>
                </a:gradFill>
                <a:latin typeface="+mj-lt"/>
              </a:rPr>
              <a:t>  </a:t>
            </a:r>
          </a:p>
        </p:txBody>
      </p:sp>
    </p:spTree>
    <p:extLst>
      <p:ext uri="{BB962C8B-B14F-4D97-AF65-F5344CB8AC3E}">
        <p14:creationId xmlns:p14="http://schemas.microsoft.com/office/powerpoint/2010/main" val="40474597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7686" y="1066512"/>
            <a:ext cx="11146110" cy="5283222"/>
          </a:xfrm>
        </p:spPr>
        <p:txBody>
          <a:bodyPr/>
          <a:lstStyle/>
          <a:p>
            <a:r>
              <a:rPr lang="en-US" sz="2399" dirty="0" smtClean="0"/>
              <a:t>Script </a:t>
            </a:r>
            <a:r>
              <a:rPr lang="en-US" sz="2399" dirty="0"/>
              <a:t>Block</a:t>
            </a:r>
          </a:p>
          <a:p>
            <a:endParaRPr lang="en-US" sz="3199" dirty="0"/>
          </a:p>
          <a:p>
            <a:r>
              <a:rPr lang="en-US" sz="2399" dirty="0" smtClean="0"/>
              <a:t>Div </a:t>
            </a:r>
            <a:r>
              <a:rPr lang="en-US" sz="2399" dirty="0"/>
              <a:t>Block</a:t>
            </a:r>
          </a:p>
          <a:p>
            <a:endParaRPr lang="en-US" sz="2399" dirty="0"/>
          </a:p>
        </p:txBody>
      </p:sp>
      <p:sp>
        <p:nvSpPr>
          <p:cNvPr id="3" name="Title 2"/>
          <p:cNvSpPr>
            <a:spLocks noGrp="1"/>
          </p:cNvSpPr>
          <p:nvPr>
            <p:ph type="title"/>
          </p:nvPr>
        </p:nvSpPr>
        <p:spPr/>
        <p:txBody>
          <a:bodyPr/>
          <a:lstStyle/>
          <a:p>
            <a:r>
              <a:rPr lang="en-US" sz="4799" dirty="0" smtClean="0"/>
              <a:t>Item Display </a:t>
            </a:r>
            <a:r>
              <a:rPr lang="en-US" sz="4799" dirty="0"/>
              <a:t>Template </a:t>
            </a:r>
            <a:r>
              <a:rPr lang="en-US" sz="4799" dirty="0" smtClean="0"/>
              <a:t>(Script &amp; Div Blocks)</a:t>
            </a:r>
            <a:endParaRPr lang="en-US" sz="4799" dirty="0"/>
          </a:p>
        </p:txBody>
      </p:sp>
      <p:pic>
        <p:nvPicPr>
          <p:cNvPr id="3074" name="Picture 2" descr="C:\Users\brianmic\AppData\Local\Temp\SNAGHTML23f0bc7d.PNG"/>
          <p:cNvPicPr>
            <a:picLocks noChangeAspect="1" noChangeArrowheads="1"/>
          </p:cNvPicPr>
          <p:nvPr/>
        </p:nvPicPr>
        <p:blipFill rotWithShape="1">
          <a:blip r:embed="rId3">
            <a:extLst>
              <a:ext uri="{28A0092B-C50C-407E-A947-70E740481C1C}">
                <a14:useLocalDpi xmlns:a14="http://schemas.microsoft.com/office/drawing/2010/main" val="0"/>
              </a:ext>
            </a:extLst>
          </a:blip>
          <a:srcRect r="5085" b="30301"/>
          <a:stretch/>
        </p:blipFill>
        <p:spPr bwMode="auto">
          <a:xfrm>
            <a:off x="1424430" y="1396268"/>
            <a:ext cx="6897768" cy="8260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brianmic\AppData\Local\Temp\SNAGHTML23f3dc89.PNG"/>
          <p:cNvPicPr>
            <a:picLocks noChangeAspect="1" noChangeArrowheads="1"/>
          </p:cNvPicPr>
          <p:nvPr/>
        </p:nvPicPr>
        <p:blipFill rotWithShape="1">
          <a:blip r:embed="rId4">
            <a:extLst>
              <a:ext uri="{28A0092B-C50C-407E-A947-70E740481C1C}">
                <a14:useLocalDpi xmlns:a14="http://schemas.microsoft.com/office/drawing/2010/main" val="0"/>
              </a:ext>
            </a:extLst>
          </a:blip>
          <a:srcRect r="3897" b="6419"/>
          <a:stretch/>
        </p:blipFill>
        <p:spPr bwMode="auto">
          <a:xfrm>
            <a:off x="1424429" y="2822876"/>
            <a:ext cx="6052817" cy="350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1904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a:t>Display </a:t>
            </a:r>
            <a:r>
              <a:rPr lang="en-US" sz="5400" dirty="0" smtClean="0"/>
              <a:t>Templates &amp; Result Types</a:t>
            </a:r>
            <a:endParaRPr lang="en-US" sz="5400" dirty="0"/>
          </a:p>
        </p:txBody>
      </p:sp>
    </p:spTree>
    <p:extLst>
      <p:ext uri="{BB962C8B-B14F-4D97-AF65-F5344CB8AC3E}">
        <p14:creationId xmlns:p14="http://schemas.microsoft.com/office/powerpoint/2010/main" val="41531775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sz="8000" dirty="0"/>
              <a:t>Search </a:t>
            </a:r>
            <a:r>
              <a:rPr lang="en-US" sz="8000" dirty="0" smtClean="0"/>
              <a:t>Based </a:t>
            </a:r>
            <a:r>
              <a:rPr lang="en-US" sz="8000" dirty="0"/>
              <a:t>S</a:t>
            </a:r>
            <a:r>
              <a:rPr lang="en-US" sz="8000" dirty="0" smtClean="0"/>
              <a:t>ite </a:t>
            </a:r>
            <a:r>
              <a:rPr lang="en-US" sz="8000" dirty="0"/>
              <a:t>D</a:t>
            </a:r>
            <a:r>
              <a:rPr lang="en-US" sz="8000" dirty="0" smtClean="0"/>
              <a:t>irectory</a:t>
            </a:r>
            <a:endParaRPr lang="en-US" sz="8000" dirty="0"/>
          </a:p>
        </p:txBody>
      </p:sp>
    </p:spTree>
    <p:extLst>
      <p:ext uri="{BB962C8B-B14F-4D97-AF65-F5344CB8AC3E}">
        <p14:creationId xmlns:p14="http://schemas.microsoft.com/office/powerpoint/2010/main" val="12748648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pPr lvl="0"/>
            <a:r>
              <a:rPr lang="en-US" sz="5400" dirty="0"/>
              <a:t>Search based site directory</a:t>
            </a:r>
          </a:p>
        </p:txBody>
      </p:sp>
    </p:spTree>
    <p:extLst>
      <p:ext uri="{BB962C8B-B14F-4D97-AF65-F5344CB8AC3E}">
        <p14:creationId xmlns:p14="http://schemas.microsoft.com/office/powerpoint/2010/main" val="27603674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81214" y="1732604"/>
            <a:ext cx="1267626" cy="871656"/>
          </a:xfrm>
          <a:prstGeom prst="rect">
            <a:avLst/>
          </a:prstGeom>
        </p:spPr>
      </p:pic>
      <p:sp>
        <p:nvSpPr>
          <p:cNvPr id="7" name="Oval 6"/>
          <p:cNvSpPr/>
          <p:nvPr/>
        </p:nvSpPr>
        <p:spPr>
          <a:xfrm>
            <a:off x="1801356" y="1475403"/>
            <a:ext cx="514401" cy="51440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1</a:t>
            </a:r>
            <a:endParaRPr lang="en-US" dirty="0"/>
          </a:p>
        </p:txBody>
      </p:sp>
      <p:pic>
        <p:nvPicPr>
          <p:cNvPr id="5122" name="Picture 2" descr="C:\Users\brianmic\AppData\Local\Temp\SNAGHTML1dad5b85.PNG"/>
          <p:cNvPicPr>
            <a:picLocks noChangeAspect="1" noChangeArrowheads="1"/>
          </p:cNvPicPr>
          <p:nvPr/>
        </p:nvPicPr>
        <p:blipFill rotWithShape="1">
          <a:blip r:embed="rId4">
            <a:extLst>
              <a:ext uri="{28A0092B-C50C-407E-A947-70E740481C1C}">
                <a14:useLocalDpi xmlns:a14="http://schemas.microsoft.com/office/drawing/2010/main" val="0"/>
              </a:ext>
            </a:extLst>
          </a:blip>
          <a:srcRect r="16284" b="19202"/>
          <a:stretch/>
        </p:blipFill>
        <p:spPr bwMode="auto">
          <a:xfrm>
            <a:off x="2685392" y="1732604"/>
            <a:ext cx="1365747" cy="1033746"/>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3860191" y="1475402"/>
            <a:ext cx="514401" cy="51440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2</a:t>
            </a:r>
            <a:endParaRPr lang="en-US" dirty="0"/>
          </a:p>
        </p:txBody>
      </p:sp>
      <p:cxnSp>
        <p:nvCxnSpPr>
          <p:cNvPr id="10" name="Straight Arrow Connector 9"/>
          <p:cNvCxnSpPr/>
          <p:nvPr/>
        </p:nvCxnSpPr>
        <p:spPr>
          <a:xfrm>
            <a:off x="1948840" y="2372317"/>
            <a:ext cx="742016" cy="0"/>
          </a:xfrm>
          <a:prstGeom prst="straightConnector1">
            <a:avLst/>
          </a:prstGeom>
          <a:ln w="53975">
            <a:solidFill>
              <a:schemeClr val="bg2"/>
            </a:solidFill>
            <a:prstDash val="sysDash"/>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13" name="Flowchart: Document 12"/>
          <p:cNvSpPr/>
          <p:nvPr/>
        </p:nvSpPr>
        <p:spPr bwMode="auto">
          <a:xfrm>
            <a:off x="5053355" y="1732602"/>
            <a:ext cx="754589" cy="814039"/>
          </a:xfrm>
          <a:prstGeom prst="flowChartDocumen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HTML</a:t>
            </a:r>
          </a:p>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(edit)</a:t>
            </a:r>
          </a:p>
        </p:txBody>
      </p:sp>
      <p:sp>
        <p:nvSpPr>
          <p:cNvPr id="15" name="Oval 14"/>
          <p:cNvSpPr/>
          <p:nvPr/>
        </p:nvSpPr>
        <p:spPr>
          <a:xfrm>
            <a:off x="5684555" y="1475401"/>
            <a:ext cx="514401" cy="51440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3</a:t>
            </a:r>
          </a:p>
        </p:txBody>
      </p:sp>
      <p:cxnSp>
        <p:nvCxnSpPr>
          <p:cNvPr id="16" name="Straight Arrow Connector 15"/>
          <p:cNvCxnSpPr/>
          <p:nvPr/>
        </p:nvCxnSpPr>
        <p:spPr>
          <a:xfrm>
            <a:off x="4231123" y="2354559"/>
            <a:ext cx="742016" cy="0"/>
          </a:xfrm>
          <a:prstGeom prst="straightConnector1">
            <a:avLst/>
          </a:prstGeom>
          <a:ln w="53975">
            <a:solidFill>
              <a:schemeClr val="bg2"/>
            </a:solidFill>
            <a:prstDash val="sysDash"/>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14" name="Flowchart: Document 13"/>
          <p:cNvSpPr/>
          <p:nvPr/>
        </p:nvSpPr>
        <p:spPr bwMode="auto">
          <a:xfrm>
            <a:off x="5492344" y="2372317"/>
            <a:ext cx="511106" cy="546410"/>
          </a:xfrm>
          <a:prstGeom prst="flowChartDocumen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.js</a:t>
            </a:r>
          </a:p>
        </p:txBody>
      </p:sp>
      <p:sp>
        <p:nvSpPr>
          <p:cNvPr id="19" name="Arc 18"/>
          <p:cNvSpPr/>
          <p:nvPr/>
        </p:nvSpPr>
        <p:spPr>
          <a:xfrm rot="7278327">
            <a:off x="5118297" y="2257407"/>
            <a:ext cx="776229" cy="776229"/>
          </a:xfrm>
          <a:prstGeom prst="arc">
            <a:avLst>
              <a:gd name="adj1" fmla="val 2097834"/>
              <a:gd name="adj2" fmla="val 366333"/>
            </a:avLst>
          </a:prstGeom>
          <a:ln w="3175">
            <a:solidFill>
              <a:schemeClr val="bg1">
                <a:lumMod val="5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sp>
        <p:nvSpPr>
          <p:cNvPr id="17" name="Rectangle 16"/>
          <p:cNvSpPr/>
          <p:nvPr/>
        </p:nvSpPr>
        <p:spPr bwMode="auto">
          <a:xfrm>
            <a:off x="6869153" y="1732603"/>
            <a:ext cx="869795" cy="87165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171450" indent="-171450" defTabSz="914099" fontAlgn="base">
              <a:spcBef>
                <a:spcPct val="0"/>
              </a:spcBef>
              <a:spcAft>
                <a:spcPct val="0"/>
              </a:spcAft>
              <a:buFont typeface="Arial" panose="020B0604020202020204" pitchFamily="34" charset="0"/>
              <a:buChar char="•"/>
            </a:pPr>
            <a:r>
              <a:rPr lang="en-US" sz="1000" b="1" dirty="0" smtClean="0">
                <a:gradFill>
                  <a:gsLst>
                    <a:gs pos="0">
                      <a:srgbClr val="FFFFFF"/>
                    </a:gs>
                    <a:gs pos="100000">
                      <a:srgbClr val="FFFFFF"/>
                    </a:gs>
                  </a:gsLst>
                  <a:lin ang="5400000" scaled="0"/>
                </a:gradFill>
                <a:ea typeface="Segoe UI" pitchFamily="34" charset="0"/>
                <a:cs typeface="Segoe UI" pitchFamily="34" charset="0"/>
              </a:rPr>
              <a:t>Condition</a:t>
            </a:r>
          </a:p>
          <a:p>
            <a:pPr marL="171450" indent="-171450" defTabSz="914099" fontAlgn="base">
              <a:spcBef>
                <a:spcPct val="0"/>
              </a:spcBef>
              <a:spcAft>
                <a:spcPct val="0"/>
              </a:spcAft>
              <a:buFont typeface="Arial" panose="020B0604020202020204" pitchFamily="34" charset="0"/>
              <a:buChar char="•"/>
            </a:pPr>
            <a:r>
              <a:rPr lang="en-US" sz="1000" b="1" dirty="0" smtClean="0">
                <a:gradFill>
                  <a:gsLst>
                    <a:gs pos="0">
                      <a:srgbClr val="FFFFFF"/>
                    </a:gs>
                    <a:gs pos="100000">
                      <a:srgbClr val="FFFFFF"/>
                    </a:gs>
                  </a:gsLst>
                  <a:lin ang="5400000" scaled="0"/>
                </a:gradFill>
                <a:ea typeface="Segoe UI" pitchFamily="34" charset="0"/>
                <a:cs typeface="Segoe UI" pitchFamily="34" charset="0"/>
              </a:rPr>
              <a:t>Action</a:t>
            </a:r>
          </a:p>
          <a:p>
            <a:pPr marL="171450" indent="-171450" defTabSz="914099" fontAlgn="base">
              <a:spcBef>
                <a:spcPct val="0"/>
              </a:spcBef>
              <a:spcAft>
                <a:spcPct val="0"/>
              </a:spcAft>
              <a:buFont typeface="Arial" panose="020B0604020202020204" pitchFamily="34" charset="0"/>
              <a:buChar char="•"/>
            </a:pPr>
            <a:r>
              <a:rPr lang="en-US" sz="1000" b="1" dirty="0" smtClean="0">
                <a:gradFill>
                  <a:gsLst>
                    <a:gs pos="0">
                      <a:srgbClr val="FFFFFF"/>
                    </a:gs>
                    <a:gs pos="100000">
                      <a:srgbClr val="FFFFFF"/>
                    </a:gs>
                  </a:gsLst>
                  <a:lin ang="5400000" scaled="0"/>
                </a:gradFill>
                <a:ea typeface="Segoe UI" pitchFamily="34" charset="0"/>
                <a:cs typeface="Segoe UI" pitchFamily="34" charset="0"/>
              </a:rPr>
              <a:t>Template</a:t>
            </a:r>
          </a:p>
        </p:txBody>
      </p:sp>
      <p:sp>
        <p:nvSpPr>
          <p:cNvPr id="21" name="Rectangle 20"/>
          <p:cNvSpPr/>
          <p:nvPr/>
        </p:nvSpPr>
        <p:spPr bwMode="auto">
          <a:xfrm>
            <a:off x="7021553" y="1885003"/>
            <a:ext cx="869795" cy="87165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171450" indent="-171450" defTabSz="914099" fontAlgn="base">
              <a:spcBef>
                <a:spcPct val="0"/>
              </a:spcBef>
              <a:spcAft>
                <a:spcPct val="0"/>
              </a:spcAft>
              <a:buFont typeface="Arial" panose="020B0604020202020204" pitchFamily="34" charset="0"/>
              <a:buChar char="•"/>
            </a:pPr>
            <a:r>
              <a:rPr lang="en-US" sz="1000" b="1" dirty="0" smtClean="0">
                <a:gradFill>
                  <a:gsLst>
                    <a:gs pos="0">
                      <a:srgbClr val="FFFFFF"/>
                    </a:gs>
                    <a:gs pos="100000">
                      <a:srgbClr val="FFFFFF"/>
                    </a:gs>
                  </a:gsLst>
                  <a:lin ang="5400000" scaled="0"/>
                </a:gradFill>
                <a:ea typeface="Segoe UI" pitchFamily="34" charset="0"/>
                <a:cs typeface="Segoe UI" pitchFamily="34" charset="0"/>
              </a:rPr>
              <a:t>Condition</a:t>
            </a:r>
          </a:p>
          <a:p>
            <a:pPr marL="171450" indent="-171450" defTabSz="914099" fontAlgn="base">
              <a:spcBef>
                <a:spcPct val="0"/>
              </a:spcBef>
              <a:spcAft>
                <a:spcPct val="0"/>
              </a:spcAft>
              <a:buFont typeface="Arial" panose="020B0604020202020204" pitchFamily="34" charset="0"/>
              <a:buChar char="•"/>
            </a:pPr>
            <a:r>
              <a:rPr lang="en-US" sz="1000" b="1" dirty="0" smtClean="0">
                <a:gradFill>
                  <a:gsLst>
                    <a:gs pos="0">
                      <a:srgbClr val="FFFFFF"/>
                    </a:gs>
                    <a:gs pos="100000">
                      <a:srgbClr val="FFFFFF"/>
                    </a:gs>
                  </a:gsLst>
                  <a:lin ang="5400000" scaled="0"/>
                </a:gradFill>
                <a:ea typeface="Segoe UI" pitchFamily="34" charset="0"/>
                <a:cs typeface="Segoe UI" pitchFamily="34" charset="0"/>
              </a:rPr>
              <a:t>Action</a:t>
            </a:r>
          </a:p>
          <a:p>
            <a:pPr marL="171450" indent="-171450" defTabSz="914099" fontAlgn="base">
              <a:spcBef>
                <a:spcPct val="0"/>
              </a:spcBef>
              <a:spcAft>
                <a:spcPct val="0"/>
              </a:spcAft>
              <a:buFont typeface="Arial" panose="020B0604020202020204" pitchFamily="34" charset="0"/>
              <a:buChar char="•"/>
            </a:pPr>
            <a:r>
              <a:rPr lang="en-US" sz="1000" b="1" dirty="0" smtClean="0">
                <a:gradFill>
                  <a:gsLst>
                    <a:gs pos="0">
                      <a:srgbClr val="FFFFFF"/>
                    </a:gs>
                    <a:gs pos="100000">
                      <a:srgbClr val="FFFFFF"/>
                    </a:gs>
                  </a:gsLst>
                  <a:lin ang="5400000" scaled="0"/>
                </a:gradFill>
                <a:ea typeface="Segoe UI" pitchFamily="34" charset="0"/>
                <a:cs typeface="Segoe UI" pitchFamily="34" charset="0"/>
              </a:rPr>
              <a:t>Template</a:t>
            </a:r>
          </a:p>
        </p:txBody>
      </p:sp>
      <p:sp>
        <p:nvSpPr>
          <p:cNvPr id="22" name="Rectangle 21"/>
          <p:cNvSpPr/>
          <p:nvPr/>
        </p:nvSpPr>
        <p:spPr bwMode="auto">
          <a:xfrm>
            <a:off x="7173953" y="2037403"/>
            <a:ext cx="869795" cy="87165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171450" indent="-171450" defTabSz="914099" fontAlgn="base">
              <a:spcBef>
                <a:spcPct val="0"/>
              </a:spcBef>
              <a:spcAft>
                <a:spcPct val="0"/>
              </a:spcAft>
              <a:buFont typeface="Arial" panose="020B0604020202020204" pitchFamily="34" charset="0"/>
              <a:buChar char="•"/>
            </a:pPr>
            <a:r>
              <a:rPr lang="en-US" sz="1000" b="1" dirty="0" smtClean="0">
                <a:gradFill>
                  <a:gsLst>
                    <a:gs pos="0">
                      <a:srgbClr val="FFFFFF"/>
                    </a:gs>
                    <a:gs pos="100000">
                      <a:srgbClr val="FFFFFF"/>
                    </a:gs>
                  </a:gsLst>
                  <a:lin ang="5400000" scaled="0"/>
                </a:gradFill>
                <a:ea typeface="Segoe UI" pitchFamily="34" charset="0"/>
                <a:cs typeface="Segoe UI" pitchFamily="34" charset="0"/>
              </a:rPr>
              <a:t>Condition</a:t>
            </a:r>
          </a:p>
          <a:p>
            <a:pPr marL="171450" indent="-171450" defTabSz="914099" fontAlgn="base">
              <a:spcBef>
                <a:spcPct val="0"/>
              </a:spcBef>
              <a:spcAft>
                <a:spcPct val="0"/>
              </a:spcAft>
              <a:buFont typeface="Arial" panose="020B0604020202020204" pitchFamily="34" charset="0"/>
              <a:buChar char="•"/>
            </a:pPr>
            <a:r>
              <a:rPr lang="en-US" sz="1000" b="1" dirty="0" smtClean="0">
                <a:gradFill>
                  <a:gsLst>
                    <a:gs pos="0">
                      <a:srgbClr val="FFFFFF"/>
                    </a:gs>
                    <a:gs pos="100000">
                      <a:srgbClr val="FFFFFF"/>
                    </a:gs>
                  </a:gsLst>
                  <a:lin ang="5400000" scaled="0"/>
                </a:gradFill>
                <a:ea typeface="Segoe UI" pitchFamily="34" charset="0"/>
                <a:cs typeface="Segoe UI" pitchFamily="34" charset="0"/>
              </a:rPr>
              <a:t>Action</a:t>
            </a:r>
          </a:p>
          <a:p>
            <a:pPr marL="171450" indent="-171450" defTabSz="914099" fontAlgn="base">
              <a:spcBef>
                <a:spcPct val="0"/>
              </a:spcBef>
              <a:spcAft>
                <a:spcPct val="0"/>
              </a:spcAft>
              <a:buFont typeface="Arial" panose="020B0604020202020204" pitchFamily="34" charset="0"/>
              <a:buChar char="•"/>
            </a:pPr>
            <a:r>
              <a:rPr lang="en-US" sz="1000" b="1" dirty="0" smtClean="0">
                <a:gradFill>
                  <a:gsLst>
                    <a:gs pos="0">
                      <a:srgbClr val="FFFFFF"/>
                    </a:gs>
                    <a:gs pos="100000">
                      <a:srgbClr val="FFFFFF"/>
                    </a:gs>
                  </a:gsLst>
                  <a:lin ang="5400000" scaled="0"/>
                </a:gradFill>
                <a:ea typeface="Segoe UI" pitchFamily="34" charset="0"/>
                <a:cs typeface="Segoe UI" pitchFamily="34" charset="0"/>
              </a:rPr>
              <a:t>Template</a:t>
            </a:r>
          </a:p>
        </p:txBody>
      </p:sp>
      <p:sp>
        <p:nvSpPr>
          <p:cNvPr id="23" name="Oval 22"/>
          <p:cNvSpPr/>
          <p:nvPr/>
        </p:nvSpPr>
        <p:spPr>
          <a:xfrm>
            <a:off x="7698078" y="1475401"/>
            <a:ext cx="514401" cy="51440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4</a:t>
            </a:r>
            <a:endParaRPr lang="en-US" dirty="0"/>
          </a:p>
        </p:txBody>
      </p:sp>
      <p:cxnSp>
        <p:nvCxnSpPr>
          <p:cNvPr id="24" name="Straight Arrow Connector 23"/>
          <p:cNvCxnSpPr/>
          <p:nvPr/>
        </p:nvCxnSpPr>
        <p:spPr>
          <a:xfrm>
            <a:off x="6039685" y="2372317"/>
            <a:ext cx="742016" cy="0"/>
          </a:xfrm>
          <a:prstGeom prst="straightConnector1">
            <a:avLst/>
          </a:prstGeom>
          <a:ln w="53975">
            <a:solidFill>
              <a:schemeClr val="bg2"/>
            </a:solidFill>
            <a:prstDash val="sysDash"/>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20" name="TextBox 19"/>
          <p:cNvSpPr txBox="1"/>
          <p:nvPr/>
        </p:nvSpPr>
        <p:spPr>
          <a:xfrm>
            <a:off x="6781701" y="2918727"/>
            <a:ext cx="2191606" cy="161583"/>
          </a:xfrm>
          <a:prstGeom prst="rect">
            <a:avLst/>
          </a:prstGeom>
          <a:noFill/>
        </p:spPr>
        <p:txBody>
          <a:bodyPr wrap="square" lIns="0" tIns="0" rIns="0" bIns="0" rtlCol="0">
            <a:spAutoFit/>
          </a:bodyPr>
          <a:lstStyle/>
          <a:p>
            <a:r>
              <a:rPr lang="en-US" sz="1050" b="1" spc="-70" dirty="0" smtClean="0">
                <a:gradFill>
                  <a:gsLst>
                    <a:gs pos="2917">
                      <a:schemeClr val="bg2"/>
                    </a:gs>
                    <a:gs pos="95000">
                      <a:schemeClr val="bg2"/>
                    </a:gs>
                  </a:gsLst>
                  <a:lin ang="5400000" scaled="0"/>
                </a:gradFill>
              </a:rPr>
              <a:t>(Site Settings -&gt; Search Result Types)</a:t>
            </a:r>
          </a:p>
        </p:txBody>
      </p:sp>
      <p:sp>
        <p:nvSpPr>
          <p:cNvPr id="26" name="Flowchart: Document 25"/>
          <p:cNvSpPr/>
          <p:nvPr/>
        </p:nvSpPr>
        <p:spPr bwMode="auto">
          <a:xfrm>
            <a:off x="8891794" y="1732602"/>
            <a:ext cx="754589" cy="814039"/>
          </a:xfrm>
          <a:prstGeom prst="flowChartDocumen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1050" b="1" dirty="0" smtClean="0">
                <a:gradFill>
                  <a:gsLst>
                    <a:gs pos="0">
                      <a:srgbClr val="FFFFFF"/>
                    </a:gs>
                    <a:gs pos="100000">
                      <a:srgbClr val="FFFFFF"/>
                    </a:gs>
                  </a:gsLst>
                  <a:lin ang="5400000" scaled="0"/>
                </a:gradFill>
                <a:ea typeface="Segoe UI" pitchFamily="34" charset="0"/>
                <a:cs typeface="Segoe UI" pitchFamily="34" charset="0"/>
              </a:rPr>
              <a:t>Create Search Results Page</a:t>
            </a:r>
          </a:p>
        </p:txBody>
      </p:sp>
      <p:sp>
        <p:nvSpPr>
          <p:cNvPr id="27" name="Oval 26"/>
          <p:cNvSpPr/>
          <p:nvPr/>
        </p:nvSpPr>
        <p:spPr>
          <a:xfrm>
            <a:off x="9522994" y="1475401"/>
            <a:ext cx="514401" cy="51440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5</a:t>
            </a:r>
          </a:p>
        </p:txBody>
      </p:sp>
      <p:cxnSp>
        <p:nvCxnSpPr>
          <p:cNvPr id="28" name="Straight Arrow Connector 27"/>
          <p:cNvCxnSpPr/>
          <p:nvPr/>
        </p:nvCxnSpPr>
        <p:spPr>
          <a:xfrm>
            <a:off x="8094023" y="2388012"/>
            <a:ext cx="742016" cy="0"/>
          </a:xfrm>
          <a:prstGeom prst="straightConnector1">
            <a:avLst/>
          </a:prstGeom>
          <a:ln w="53975">
            <a:solidFill>
              <a:schemeClr val="bg2"/>
            </a:solidFill>
            <a:prstDash val="sysDash"/>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pic>
        <p:nvPicPr>
          <p:cNvPr id="5124" name="Picture 4" descr="C:\Users\brianmic\AppData\Local\Temp\SNAGHTML1debfd94.PNG"/>
          <p:cNvPicPr>
            <a:picLocks noChangeAspect="1" noChangeArrowheads="1"/>
          </p:cNvPicPr>
          <p:nvPr/>
        </p:nvPicPr>
        <p:blipFill rotWithShape="1">
          <a:blip r:embed="rId5">
            <a:extLst>
              <a:ext uri="{28A0092B-C50C-407E-A947-70E740481C1C}">
                <a14:useLocalDpi xmlns:a14="http://schemas.microsoft.com/office/drawing/2010/main" val="0"/>
              </a:ext>
            </a:extLst>
          </a:blip>
          <a:srcRect r="4932" b="16342"/>
          <a:stretch/>
        </p:blipFill>
        <p:spPr bwMode="auto">
          <a:xfrm>
            <a:off x="681214" y="3651746"/>
            <a:ext cx="2617571" cy="1360092"/>
          </a:xfrm>
          <a:prstGeom prst="rect">
            <a:avLst/>
          </a:prstGeom>
          <a:noFill/>
          <a:extLst>
            <a:ext uri="{909E8E84-426E-40DD-AFC4-6F175D3DCCD1}">
              <a14:hiddenFill xmlns:a14="http://schemas.microsoft.com/office/drawing/2010/main">
                <a:solidFill>
                  <a:srgbClr val="FFFFFF"/>
                </a:solidFill>
              </a14:hiddenFill>
            </a:ext>
          </a:extLst>
        </p:spPr>
      </p:pic>
      <p:sp>
        <p:nvSpPr>
          <p:cNvPr id="30" name="Oval 29"/>
          <p:cNvSpPr/>
          <p:nvPr/>
        </p:nvSpPr>
        <p:spPr>
          <a:xfrm>
            <a:off x="3043752" y="3394545"/>
            <a:ext cx="514401" cy="51440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6</a:t>
            </a:r>
            <a:endParaRPr lang="en-US" dirty="0"/>
          </a:p>
        </p:txBody>
      </p:sp>
      <p:sp>
        <p:nvSpPr>
          <p:cNvPr id="31" name="TextBox 30"/>
          <p:cNvSpPr txBox="1"/>
          <p:nvPr/>
        </p:nvSpPr>
        <p:spPr>
          <a:xfrm>
            <a:off x="2368667" y="4899504"/>
            <a:ext cx="839266" cy="161583"/>
          </a:xfrm>
          <a:prstGeom prst="rect">
            <a:avLst/>
          </a:prstGeom>
          <a:noFill/>
        </p:spPr>
        <p:txBody>
          <a:bodyPr wrap="square" lIns="0" tIns="0" rIns="0" bIns="0" rtlCol="0">
            <a:spAutoFit/>
          </a:bodyPr>
          <a:lstStyle/>
          <a:p>
            <a:r>
              <a:rPr lang="en-US" sz="1050" b="1" spc="-70" dirty="0" smtClean="0">
                <a:gradFill>
                  <a:gsLst>
                    <a:gs pos="2917">
                      <a:schemeClr val="bg2"/>
                    </a:gs>
                    <a:gs pos="95000">
                      <a:schemeClr val="bg2"/>
                    </a:gs>
                  </a:gsLst>
                  <a:lin ang="5400000" scaled="0"/>
                </a:gradFill>
              </a:rPr>
              <a:t>(Query Builder)</a:t>
            </a:r>
          </a:p>
        </p:txBody>
      </p:sp>
      <p:cxnSp>
        <p:nvCxnSpPr>
          <p:cNvPr id="29" name="Straight Arrow Connector 28"/>
          <p:cNvCxnSpPr>
            <a:stCxn id="5124" idx="2"/>
          </p:cNvCxnSpPr>
          <p:nvPr/>
        </p:nvCxnSpPr>
        <p:spPr>
          <a:xfrm flipH="1" flipV="1">
            <a:off x="981306" y="4616602"/>
            <a:ext cx="1008694" cy="3952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23" name="Rectangle 5122"/>
          <p:cNvSpPr/>
          <p:nvPr/>
        </p:nvSpPr>
        <p:spPr>
          <a:xfrm>
            <a:off x="645473" y="5270479"/>
            <a:ext cx="4227608" cy="430887"/>
          </a:xfrm>
          <a:prstGeom prst="rect">
            <a:avLst/>
          </a:prstGeom>
        </p:spPr>
        <p:txBody>
          <a:bodyPr wrap="square">
            <a:spAutoFit/>
          </a:bodyPr>
          <a:lstStyle/>
          <a:p>
            <a:r>
              <a:rPr lang="en-US" sz="1100" dirty="0"/>
              <a:t>ContentClass:STS_Web OR ContentClass:STS_Site path:https</a:t>
            </a:r>
            <a:r>
              <a:rPr lang="en-US" sz="1100" dirty="0" smtClean="0"/>
              <a:t>://&lt;your site Url&gt;</a:t>
            </a:r>
            <a:endParaRPr lang="en-US" sz="1100" dirty="0"/>
          </a:p>
        </p:txBody>
      </p:sp>
      <p:cxnSp>
        <p:nvCxnSpPr>
          <p:cNvPr id="37" name="Straight Arrow Connector 36"/>
          <p:cNvCxnSpPr/>
          <p:nvPr/>
        </p:nvCxnSpPr>
        <p:spPr>
          <a:xfrm>
            <a:off x="3475573" y="4616602"/>
            <a:ext cx="742016" cy="0"/>
          </a:xfrm>
          <a:prstGeom prst="straightConnector1">
            <a:avLst/>
          </a:prstGeom>
          <a:ln w="53975">
            <a:solidFill>
              <a:schemeClr val="bg2"/>
            </a:solidFill>
            <a:prstDash val="sysDash"/>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38" name="Rectangle 37"/>
          <p:cNvSpPr/>
          <p:nvPr/>
        </p:nvSpPr>
        <p:spPr>
          <a:xfrm>
            <a:off x="4374593" y="3651745"/>
            <a:ext cx="1411602" cy="152542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547" bIns="91547" rtlCol="0" anchor="b"/>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914001"/>
            <a:r>
              <a:rPr lang="en-US" sz="1200" dirty="0" smtClean="0">
                <a:solidFill>
                  <a:srgbClr val="FFFFFF"/>
                </a:solidFill>
              </a:rPr>
              <a:t>Web part Properties</a:t>
            </a:r>
            <a:endParaRPr lang="en-US" sz="1200" dirty="0">
              <a:solidFill>
                <a:srgbClr val="FFFFFF"/>
              </a:solidFill>
            </a:endParaRPr>
          </a:p>
        </p:txBody>
      </p:sp>
      <p:sp>
        <p:nvSpPr>
          <p:cNvPr id="39" name="Freeform 38"/>
          <p:cNvSpPr>
            <a:spLocks noEditPoints="1"/>
          </p:cNvSpPr>
          <p:nvPr/>
        </p:nvSpPr>
        <p:spPr bwMode="black">
          <a:xfrm>
            <a:off x="5368763" y="3730903"/>
            <a:ext cx="379133" cy="356086"/>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89623" tIns="44812" rIns="89623" bIns="44812"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896171"/>
            <a:endParaRPr lang="en-US" sz="1730" dirty="0">
              <a:solidFill>
                <a:srgbClr val="000000"/>
              </a:solidFill>
            </a:endParaRPr>
          </a:p>
        </p:txBody>
      </p:sp>
      <p:sp>
        <p:nvSpPr>
          <p:cNvPr id="40" name="Oval 39"/>
          <p:cNvSpPr/>
          <p:nvPr/>
        </p:nvSpPr>
        <p:spPr>
          <a:xfrm>
            <a:off x="5492344" y="3394545"/>
            <a:ext cx="514401" cy="51440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7</a:t>
            </a:r>
          </a:p>
        </p:txBody>
      </p:sp>
      <p:sp>
        <p:nvSpPr>
          <p:cNvPr id="5125" name="TextBox 5124"/>
          <p:cNvSpPr txBox="1"/>
          <p:nvPr/>
        </p:nvSpPr>
        <p:spPr>
          <a:xfrm>
            <a:off x="4407790" y="3696391"/>
            <a:ext cx="1035105" cy="646331"/>
          </a:xfrm>
          <a:prstGeom prst="rect">
            <a:avLst/>
          </a:prstGeom>
          <a:noFill/>
        </p:spPr>
        <p:txBody>
          <a:bodyPr wrap="square" lIns="0" tIns="0" rIns="0" bIns="0" rtlCol="0">
            <a:spAutoFit/>
          </a:bodyPr>
          <a:lstStyle/>
          <a:p>
            <a:r>
              <a:rPr lang="en-US" sz="1050" spc="-70" dirty="0" smtClean="0">
                <a:solidFill>
                  <a:schemeClr val="bg1"/>
                </a:solidFill>
              </a:rPr>
              <a:t>Display  Templates</a:t>
            </a:r>
          </a:p>
          <a:p>
            <a:r>
              <a:rPr lang="en-US" sz="1050" spc="-70" dirty="0" smtClean="0">
                <a:solidFill>
                  <a:schemeClr val="bg1"/>
                </a:solidFill>
              </a:rPr>
              <a:t>Result Types</a:t>
            </a:r>
          </a:p>
          <a:p>
            <a:r>
              <a:rPr lang="en-US" sz="1050" spc="-70" dirty="0" smtClean="0">
                <a:solidFill>
                  <a:schemeClr val="bg1"/>
                </a:solidFill>
              </a:rPr>
              <a:t>Results Settings</a:t>
            </a:r>
          </a:p>
          <a:p>
            <a:r>
              <a:rPr lang="en-US" sz="1050" spc="-70" dirty="0" smtClean="0">
                <a:solidFill>
                  <a:schemeClr val="bg1"/>
                </a:solidFill>
              </a:rPr>
              <a:t>…</a:t>
            </a:r>
          </a:p>
        </p:txBody>
      </p:sp>
      <p:sp>
        <p:nvSpPr>
          <p:cNvPr id="42" name="Title 2"/>
          <p:cNvSpPr txBox="1">
            <a:spLocks/>
          </p:cNvSpPr>
          <p:nvPr/>
        </p:nvSpPr>
        <p:spPr>
          <a:xfrm>
            <a:off x="519113" y="228600"/>
            <a:ext cx="10882312"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4800" dirty="0" smtClean="0"/>
              <a:t>Creating a search based site directory</a:t>
            </a:r>
            <a:endParaRPr lang="en-US" sz="4800" dirty="0"/>
          </a:p>
        </p:txBody>
      </p:sp>
    </p:spTree>
    <p:extLst>
      <p:ext uri="{BB962C8B-B14F-4D97-AF65-F5344CB8AC3E}">
        <p14:creationId xmlns:p14="http://schemas.microsoft.com/office/powerpoint/2010/main" val="3202051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3" y="228600"/>
            <a:ext cx="10882312" cy="747897"/>
          </a:xfrm>
        </p:spPr>
        <p:txBody>
          <a:bodyPr/>
          <a:lstStyle/>
          <a:p>
            <a:r>
              <a:rPr lang="en-US" sz="4800" dirty="0" smtClean="0"/>
              <a:t>Site Directory Example</a:t>
            </a:r>
            <a:endParaRPr lang="en-US" sz="4800" dirty="0"/>
          </a:p>
        </p:txBody>
      </p:sp>
      <p:pic>
        <p:nvPicPr>
          <p:cNvPr id="1034" name="Picture 10" descr="C:\Users\brianmic\AppData\Local\Temp\SNAGHTML26b3691e.PNG"/>
          <p:cNvPicPr>
            <a:picLocks noChangeAspect="1" noChangeArrowheads="1"/>
          </p:cNvPicPr>
          <p:nvPr/>
        </p:nvPicPr>
        <p:blipFill rotWithShape="1">
          <a:blip r:embed="rId3">
            <a:extLst>
              <a:ext uri="{28A0092B-C50C-407E-A947-70E740481C1C}">
                <a14:useLocalDpi xmlns:a14="http://schemas.microsoft.com/office/drawing/2010/main" val="0"/>
              </a:ext>
            </a:extLst>
          </a:blip>
          <a:srcRect r="3780" b="4870"/>
          <a:stretch/>
        </p:blipFill>
        <p:spPr bwMode="auto">
          <a:xfrm>
            <a:off x="519114" y="976497"/>
            <a:ext cx="7756786" cy="535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4836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3" y="228600"/>
            <a:ext cx="10882312" cy="747897"/>
          </a:xfrm>
        </p:spPr>
        <p:txBody>
          <a:bodyPr/>
          <a:lstStyle/>
          <a:p>
            <a:r>
              <a:rPr lang="en-US" sz="4800" dirty="0" smtClean="0"/>
              <a:t>Site Directory Example</a:t>
            </a:r>
            <a:endParaRPr lang="en-US" sz="4800" dirty="0"/>
          </a:p>
        </p:txBody>
      </p:sp>
      <p:pic>
        <p:nvPicPr>
          <p:cNvPr id="2050" name="Picture 2" descr="C:\Users\brianmic\AppData\Local\Temp\SNAGHTML26b6edef.PNG"/>
          <p:cNvPicPr>
            <a:picLocks noChangeAspect="1" noChangeArrowheads="1"/>
          </p:cNvPicPr>
          <p:nvPr/>
        </p:nvPicPr>
        <p:blipFill rotWithShape="1">
          <a:blip r:embed="rId3">
            <a:extLst>
              <a:ext uri="{28A0092B-C50C-407E-A947-70E740481C1C}">
                <a14:useLocalDpi xmlns:a14="http://schemas.microsoft.com/office/drawing/2010/main" val="0"/>
              </a:ext>
            </a:extLst>
          </a:blip>
          <a:srcRect r="3222" b="6325"/>
          <a:stretch/>
        </p:blipFill>
        <p:spPr bwMode="auto">
          <a:xfrm>
            <a:off x="519113" y="976498"/>
            <a:ext cx="9955976" cy="503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46628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Reusable IP and content from the particular scenario</a:t>
            </a:r>
          </a:p>
          <a:p>
            <a:r>
              <a:rPr lang="en-US" dirty="0" smtClean="0"/>
              <a:t>Building blocks for UX Components</a:t>
            </a:r>
          </a:p>
          <a:p>
            <a:pPr lvl="1"/>
            <a:r>
              <a:rPr lang="en-US" dirty="0"/>
              <a:t>Display T</a:t>
            </a:r>
            <a:r>
              <a:rPr lang="en-US" dirty="0" smtClean="0"/>
              <a:t>emplates and Result Types</a:t>
            </a:r>
            <a:endParaRPr lang="en-US" dirty="0"/>
          </a:p>
          <a:p>
            <a:pPr lvl="1"/>
            <a:r>
              <a:rPr lang="en-US" dirty="0"/>
              <a:t>Using search API in the apps and in content</a:t>
            </a:r>
          </a:p>
          <a:p>
            <a:pPr lvl="1"/>
            <a:r>
              <a:rPr lang="en-US" dirty="0"/>
              <a:t>Personalized search results</a:t>
            </a:r>
          </a:p>
          <a:p>
            <a:pPr lvl="1"/>
            <a:r>
              <a:rPr lang="en-US" dirty="0"/>
              <a:t>Search configuration and customizations</a:t>
            </a:r>
          </a:p>
          <a:p>
            <a:pPr lvl="1"/>
            <a:r>
              <a:rPr lang="en-US" dirty="0"/>
              <a:t>Search center customizations</a:t>
            </a:r>
          </a:p>
          <a:p>
            <a:pPr lvl="1"/>
            <a:r>
              <a:rPr lang="en-US" dirty="0"/>
              <a:t>Search based site directory</a:t>
            </a:r>
          </a:p>
          <a:p>
            <a:pPr lvl="1"/>
            <a:endParaRPr lang="en-US" dirty="0"/>
          </a:p>
        </p:txBody>
      </p:sp>
    </p:spTree>
    <p:extLst>
      <p:ext uri="{BB962C8B-B14F-4D97-AF65-F5344CB8AC3E}">
        <p14:creationId xmlns:p14="http://schemas.microsoft.com/office/powerpoint/2010/main" val="402411970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sz="8000" dirty="0"/>
              <a:t>Using </a:t>
            </a:r>
            <a:r>
              <a:rPr lang="en-US" sz="8000" dirty="0" smtClean="0"/>
              <a:t>Search </a:t>
            </a:r>
            <a:r>
              <a:rPr lang="en-US" sz="8000" dirty="0"/>
              <a:t>API </a:t>
            </a:r>
            <a:r>
              <a:rPr lang="en-US" sz="8000" dirty="0" smtClean="0"/>
              <a:t>in Apps </a:t>
            </a:r>
            <a:r>
              <a:rPr lang="en-US" sz="8000" dirty="0"/>
              <a:t>and </a:t>
            </a:r>
            <a:r>
              <a:rPr lang="en-US" sz="8000" dirty="0" smtClean="0"/>
              <a:t>Content</a:t>
            </a:r>
            <a:endParaRPr lang="en-US" sz="8000" dirty="0"/>
          </a:p>
        </p:txBody>
      </p:sp>
    </p:spTree>
    <p:extLst>
      <p:ext uri="{BB962C8B-B14F-4D97-AF65-F5344CB8AC3E}">
        <p14:creationId xmlns:p14="http://schemas.microsoft.com/office/powerpoint/2010/main" val="323511285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215188" cy="4863060"/>
          </a:xfrm>
        </p:spPr>
        <p:txBody>
          <a:bodyPr/>
          <a:lstStyle/>
          <a:p>
            <a:r>
              <a:rPr lang="en-US" sz="2800" dirty="0" smtClean="0"/>
              <a:t>Built-in</a:t>
            </a:r>
            <a:endParaRPr lang="en-US" sz="2800" dirty="0"/>
          </a:p>
          <a:p>
            <a:pPr marL="514196" lvl="1" indent="-288838">
              <a:buFont typeface="Arial" panose="020B0604020202020204" pitchFamily="34" charset="0"/>
              <a:buChar char="•"/>
            </a:pPr>
            <a:r>
              <a:rPr lang="en-US" sz="1600" dirty="0" smtClean="0"/>
              <a:t>Search-based functionality is found almost everywhere in SharePoint</a:t>
            </a:r>
          </a:p>
          <a:p>
            <a:r>
              <a:rPr lang="en-US" sz="2800" dirty="0" smtClean="0"/>
              <a:t>Extensibility points</a:t>
            </a:r>
          </a:p>
          <a:p>
            <a:pPr marL="514196" lvl="1" indent="-288838">
              <a:buFont typeface="Arial" panose="020B0604020202020204" pitchFamily="34" charset="0"/>
              <a:buChar char="•"/>
            </a:pPr>
            <a:r>
              <a:rPr lang="en-US" sz="1600" dirty="0" smtClean="0"/>
              <a:t>There are also extensibility points for partner built and custom built search based apps and there are many ways to extend:</a:t>
            </a:r>
          </a:p>
          <a:p>
            <a:pPr marL="745971" lvl="2" indent="-288838">
              <a:buFont typeface="Arial" panose="020B0604020202020204" pitchFamily="34" charset="0"/>
              <a:buChar char="•"/>
            </a:pPr>
            <a:r>
              <a:rPr lang="en-US" sz="1600" dirty="0" smtClean="0"/>
              <a:t>UI</a:t>
            </a:r>
          </a:p>
          <a:p>
            <a:pPr marL="745971" lvl="2" indent="-288838">
              <a:buFont typeface="Arial" panose="020B0604020202020204" pitchFamily="34" charset="0"/>
              <a:buChar char="•"/>
            </a:pPr>
            <a:r>
              <a:rPr lang="en-US" sz="1600" dirty="0" smtClean="0"/>
              <a:t>Query API’s, Syntax and Rules</a:t>
            </a:r>
          </a:p>
          <a:p>
            <a:pPr marL="745971" lvl="2" indent="-288838">
              <a:buFont typeface="Arial" panose="020B0604020202020204" pitchFamily="34" charset="0"/>
              <a:buChar char="•"/>
            </a:pPr>
            <a:r>
              <a:rPr lang="en-US" sz="1600" dirty="0" smtClean="0"/>
              <a:t>Metadata and Content</a:t>
            </a:r>
          </a:p>
          <a:p>
            <a:pPr marL="745971" lvl="2" indent="-288838">
              <a:buFont typeface="Arial" panose="020B0604020202020204" pitchFamily="34" charset="0"/>
              <a:buChar char="•"/>
            </a:pPr>
            <a:r>
              <a:rPr lang="en-US" sz="1600" dirty="0" smtClean="0"/>
              <a:t>Vertical solutions</a:t>
            </a:r>
          </a:p>
          <a:p>
            <a:pPr marL="745971" lvl="2" indent="-288838">
              <a:buFont typeface="Arial" panose="020B0604020202020204" pitchFamily="34" charset="0"/>
              <a:buChar char="•"/>
            </a:pPr>
            <a:r>
              <a:rPr lang="en-US" sz="1600" dirty="0" smtClean="0"/>
              <a:t>Relevance and Linguistics</a:t>
            </a:r>
          </a:p>
          <a:p>
            <a:pPr marL="745971" lvl="2" indent="-288838">
              <a:buFont typeface="Arial" panose="020B0604020202020204" pitchFamily="34" charset="0"/>
              <a:buChar char="•"/>
            </a:pPr>
            <a:endParaRPr lang="en-US" sz="1600" dirty="0" smtClean="0"/>
          </a:p>
        </p:txBody>
      </p:sp>
      <p:sp>
        <p:nvSpPr>
          <p:cNvPr id="3" name="Title 2"/>
          <p:cNvSpPr>
            <a:spLocks noGrp="1"/>
          </p:cNvSpPr>
          <p:nvPr>
            <p:ph type="title"/>
          </p:nvPr>
        </p:nvSpPr>
        <p:spPr>
          <a:xfrm>
            <a:off x="519113" y="228600"/>
            <a:ext cx="10882312" cy="747897"/>
          </a:xfrm>
        </p:spPr>
        <p:txBody>
          <a:bodyPr/>
          <a:lstStyle/>
          <a:p>
            <a:r>
              <a:rPr lang="en-US" sz="4800" dirty="0" smtClean="0"/>
              <a:t>Search-Everywhere</a:t>
            </a:r>
            <a:endParaRPr lang="en-US" sz="48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322878547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35619" y="1447799"/>
            <a:ext cx="7098681" cy="4863060"/>
          </a:xfrm>
        </p:spPr>
        <p:txBody>
          <a:bodyPr/>
          <a:lstStyle/>
          <a:p>
            <a:r>
              <a:rPr lang="en-US" sz="2800" dirty="0" smtClean="0"/>
              <a:t>Behind the scenes</a:t>
            </a:r>
            <a:endParaRPr lang="en-US" sz="2800" dirty="0"/>
          </a:p>
          <a:p>
            <a:pPr marL="514196" lvl="1" indent="-288838">
              <a:buFont typeface="Arial" panose="020B0604020202020204" pitchFamily="34" charset="0"/>
              <a:buChar char="•"/>
            </a:pPr>
            <a:r>
              <a:rPr lang="en-US" sz="1600" dirty="0" smtClean="0"/>
              <a:t>Many ways to use search to drive what content is rendered to users</a:t>
            </a:r>
          </a:p>
          <a:p>
            <a:pPr marL="745971" lvl="2" indent="-288838">
              <a:buFont typeface="Arial" panose="020B0604020202020204" pitchFamily="34" charset="0"/>
              <a:buChar char="•"/>
            </a:pPr>
            <a:r>
              <a:rPr lang="en-US" sz="1600" i="1" dirty="0" smtClean="0"/>
              <a:t>Featured News apps</a:t>
            </a:r>
          </a:p>
          <a:p>
            <a:pPr marL="745971" lvl="2" indent="-288838">
              <a:buFont typeface="Arial" panose="020B0604020202020204" pitchFamily="34" charset="0"/>
              <a:buChar char="•"/>
            </a:pPr>
            <a:r>
              <a:rPr lang="en-US" sz="1600" i="1" dirty="0" smtClean="0"/>
              <a:t>Your News apps (News tailored to you, your line of business, etc.)</a:t>
            </a:r>
          </a:p>
          <a:p>
            <a:pPr marL="745971" lvl="2" indent="-288838">
              <a:buFont typeface="Arial" panose="020B0604020202020204" pitchFamily="34" charset="0"/>
              <a:buChar char="•"/>
            </a:pPr>
            <a:r>
              <a:rPr lang="en-US" sz="1600" i="1" dirty="0" smtClean="0"/>
              <a:t>Products and Services Catalogs</a:t>
            </a:r>
          </a:p>
          <a:p>
            <a:pPr marL="745971" lvl="2" indent="-288838">
              <a:buFont typeface="Arial" panose="020B0604020202020204" pitchFamily="34" charset="0"/>
              <a:buChar char="•"/>
            </a:pPr>
            <a:r>
              <a:rPr lang="en-US" sz="1600" i="1" dirty="0" smtClean="0"/>
              <a:t>Suggestions and Related Items (driven by search, and search analytics)</a:t>
            </a:r>
          </a:p>
          <a:p>
            <a:pPr marL="457133" lvl="2"/>
            <a:endParaRPr lang="en-US" sz="1600" dirty="0" smtClean="0"/>
          </a:p>
          <a:p>
            <a:pPr marL="225358"/>
            <a:endParaRPr lang="en-US" sz="2000" dirty="0" smtClean="0"/>
          </a:p>
          <a:p>
            <a:pPr marL="225358"/>
            <a:endParaRPr lang="en-US" sz="2000" dirty="0"/>
          </a:p>
          <a:p>
            <a:pPr marL="225358"/>
            <a:r>
              <a:rPr lang="en-US" sz="2000" dirty="0" smtClean="0"/>
              <a:t>Next, we’ll talk about executing queries to get the data for these apps</a:t>
            </a:r>
          </a:p>
          <a:p>
            <a:pPr marL="457133" lvl="2"/>
            <a:endParaRPr lang="en-US" sz="1600" dirty="0" smtClean="0"/>
          </a:p>
        </p:txBody>
      </p:sp>
      <p:sp>
        <p:nvSpPr>
          <p:cNvPr id="3" name="Title 2"/>
          <p:cNvSpPr>
            <a:spLocks noGrp="1"/>
          </p:cNvSpPr>
          <p:nvPr>
            <p:ph type="title"/>
          </p:nvPr>
        </p:nvSpPr>
        <p:spPr>
          <a:xfrm>
            <a:off x="519113" y="228600"/>
            <a:ext cx="10882312" cy="747897"/>
          </a:xfrm>
        </p:spPr>
        <p:txBody>
          <a:bodyPr/>
          <a:lstStyle/>
          <a:p>
            <a:r>
              <a:rPr lang="en-US" sz="4800" dirty="0" smtClean="0"/>
              <a:t>Dynamic Content</a:t>
            </a:r>
            <a:endParaRPr lang="en-US" sz="48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321881247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69171" y="2076222"/>
            <a:ext cx="11650488" cy="2936188"/>
          </a:xfrm>
        </p:spPr>
        <p:txBody>
          <a:bodyPr/>
          <a:lstStyle/>
          <a:p>
            <a:r>
              <a:rPr lang="en-US" dirty="0" smtClean="0"/>
              <a:t>Keyword Query Syntax</a:t>
            </a:r>
          </a:p>
          <a:p>
            <a:pPr lvl="1"/>
            <a:r>
              <a:rPr lang="en-US" dirty="0" smtClean="0"/>
              <a:t>Preferred method</a:t>
            </a:r>
          </a:p>
          <a:p>
            <a:r>
              <a:rPr lang="en-US" dirty="0" smtClean="0"/>
              <a:t>FAST Query Language</a:t>
            </a:r>
          </a:p>
          <a:p>
            <a:pPr lvl="1"/>
            <a:r>
              <a:rPr lang="en-US" dirty="0" smtClean="0"/>
              <a:t>Still available</a:t>
            </a:r>
          </a:p>
          <a:p>
            <a:r>
              <a:rPr lang="en-US" dirty="0" smtClean="0"/>
              <a:t>SQL Query</a:t>
            </a:r>
          </a:p>
          <a:p>
            <a:pPr lvl="1"/>
            <a:r>
              <a:rPr lang="en-US" dirty="0" smtClean="0"/>
              <a:t>Removed from the Product</a:t>
            </a:r>
            <a:endParaRPr lang="en-US" dirty="0"/>
          </a:p>
        </p:txBody>
      </p:sp>
      <p:sp>
        <p:nvSpPr>
          <p:cNvPr id="3" name="Title 2"/>
          <p:cNvSpPr>
            <a:spLocks noGrp="1"/>
          </p:cNvSpPr>
          <p:nvPr>
            <p:ph type="title"/>
          </p:nvPr>
        </p:nvSpPr>
        <p:spPr>
          <a:xfrm>
            <a:off x="269171" y="290330"/>
            <a:ext cx="6877912" cy="1371202"/>
          </a:xfrm>
        </p:spPr>
        <p:txBody>
          <a:bodyPr/>
          <a:lstStyle/>
          <a:p>
            <a:r>
              <a:rPr lang="en-US" sz="4800" dirty="0" smtClean="0"/>
              <a:t>Executing </a:t>
            </a:r>
            <a:r>
              <a:rPr lang="en-US" sz="4800" dirty="0"/>
              <a:t>Queries: </a:t>
            </a:r>
            <a:r>
              <a:rPr lang="en-US" sz="4800" dirty="0" smtClean="0"/>
              <a:t/>
            </a:r>
            <a:br>
              <a:rPr lang="en-US" sz="4800" dirty="0" smtClean="0"/>
            </a:br>
            <a:r>
              <a:rPr lang="en-US" sz="4800" dirty="0" smtClean="0"/>
              <a:t>Query Languages</a:t>
            </a:r>
            <a:endParaRPr lang="en-US" sz="48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394" r="46320"/>
          <a:stretch/>
        </p:blipFill>
        <p:spPr>
          <a:xfrm>
            <a:off x="7219191" y="893"/>
            <a:ext cx="4969634" cy="6856214"/>
          </a:xfrm>
          <a:prstGeom prst="rect">
            <a:avLst/>
          </a:prstGeom>
        </p:spPr>
      </p:pic>
    </p:spTree>
    <p:extLst>
      <p:ext uri="{BB962C8B-B14F-4D97-AF65-F5344CB8AC3E}">
        <p14:creationId xmlns:p14="http://schemas.microsoft.com/office/powerpoint/2010/main" val="16550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Executing </a:t>
            </a:r>
            <a:r>
              <a:rPr lang="en-US" sz="4800" dirty="0"/>
              <a:t>Queries: </a:t>
            </a:r>
            <a:r>
              <a:rPr lang="en-US" sz="4800" dirty="0" smtClean="0"/>
              <a:t>KQL</a:t>
            </a:r>
            <a:endParaRPr lang="en-US" sz="4800" dirty="0"/>
          </a:p>
        </p:txBody>
      </p:sp>
      <p:graphicFrame>
        <p:nvGraphicFramePr>
          <p:cNvPr id="7" name="Table 6"/>
          <p:cNvGraphicFramePr>
            <a:graphicFrameLocks noGrp="1"/>
          </p:cNvGraphicFramePr>
          <p:nvPr>
            <p:extLst>
              <p:ext uri="{D42A27DB-BD31-4B8C-83A1-F6EECF244321}">
                <p14:modId xmlns:p14="http://schemas.microsoft.com/office/powerpoint/2010/main" val="3998893788"/>
              </p:ext>
            </p:extLst>
          </p:nvPr>
        </p:nvGraphicFramePr>
        <p:xfrm>
          <a:off x="389111" y="1268135"/>
          <a:ext cx="11542693" cy="5422596"/>
        </p:xfrm>
        <a:graphic>
          <a:graphicData uri="http://schemas.openxmlformats.org/drawingml/2006/table">
            <a:tbl>
              <a:tblPr firstRow="1" firstCol="1" bandRow="1">
                <a:tableStyleId>{F5AB1C69-6EDB-4FF4-983F-18BD219EF322}</a:tableStyleId>
              </a:tblPr>
              <a:tblGrid>
                <a:gridCol w="1470747">
                  <a:extLst>
                    <a:ext uri="{9D8B030D-6E8A-4147-A177-3AD203B41FA5}">
                      <a16:colId xmlns:a16="http://schemas.microsoft.com/office/drawing/2014/main" xmlns="" val="3640088027"/>
                    </a:ext>
                  </a:extLst>
                </a:gridCol>
                <a:gridCol w="1704540">
                  <a:extLst>
                    <a:ext uri="{9D8B030D-6E8A-4147-A177-3AD203B41FA5}">
                      <a16:colId xmlns:a16="http://schemas.microsoft.com/office/drawing/2014/main" xmlns="" val="242340652"/>
                    </a:ext>
                  </a:extLst>
                </a:gridCol>
                <a:gridCol w="3686777">
                  <a:extLst>
                    <a:ext uri="{9D8B030D-6E8A-4147-A177-3AD203B41FA5}">
                      <a16:colId xmlns:a16="http://schemas.microsoft.com/office/drawing/2014/main" xmlns="" val="3317629055"/>
                    </a:ext>
                  </a:extLst>
                </a:gridCol>
                <a:gridCol w="4680629">
                  <a:extLst>
                    <a:ext uri="{9D8B030D-6E8A-4147-A177-3AD203B41FA5}">
                      <a16:colId xmlns:a16="http://schemas.microsoft.com/office/drawing/2014/main" xmlns="" val="2311174099"/>
                    </a:ext>
                  </a:extLst>
                </a:gridCol>
              </a:tblGrid>
              <a:tr h="635616">
                <a:tc>
                  <a:txBody>
                    <a:bodyPr/>
                    <a:lstStyle/>
                    <a:p>
                      <a:pPr marL="0" marR="0">
                        <a:lnSpc>
                          <a:spcPct val="115000"/>
                        </a:lnSpc>
                        <a:spcBef>
                          <a:spcPts val="0"/>
                        </a:spcBef>
                        <a:spcAft>
                          <a:spcPts val="0"/>
                        </a:spcAft>
                      </a:pPr>
                      <a:r>
                        <a:rPr lang="en-US" sz="1400" dirty="0">
                          <a:effectLst/>
                        </a:rPr>
                        <a:t>Searching For…</a:t>
                      </a:r>
                      <a:endParaRPr lang="en-US" sz="1400" dirty="0">
                        <a:solidFill>
                          <a:schemeClr val="tx1"/>
                        </a:solidFill>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Keyword</a:t>
                      </a:r>
                      <a:endParaRPr lang="en-US" sz="1400" dirty="0">
                        <a:solidFill>
                          <a:schemeClr val="tx1"/>
                        </a:solidFill>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Example</a:t>
                      </a:r>
                      <a:endParaRPr lang="en-US" sz="1400" dirty="0">
                        <a:solidFill>
                          <a:schemeClr val="tx1"/>
                        </a:solidFill>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Description</a:t>
                      </a:r>
                      <a:endParaRPr lang="en-US" sz="1400" dirty="0">
                        <a:solidFill>
                          <a:schemeClr val="tx1"/>
                        </a:solidFill>
                        <a:effectLst/>
                        <a:latin typeface="+mj-lt"/>
                        <a:ea typeface="Calibri"/>
                        <a:cs typeface="Times New Roman"/>
                      </a:endParaRPr>
                    </a:p>
                  </a:txBody>
                  <a:tcPr marL="39125" marR="39125" marT="0" marB="0"/>
                </a:tc>
                <a:extLst>
                  <a:ext uri="{0D108BD9-81ED-4DB2-BD59-A6C34878D82A}">
                    <a16:rowId xmlns:a16="http://schemas.microsoft.com/office/drawing/2014/main" xmlns="" val="354625411"/>
                  </a:ext>
                </a:extLst>
              </a:tr>
              <a:tr h="427054">
                <a:tc rowSpan="3">
                  <a:txBody>
                    <a:bodyPr/>
                    <a:lstStyle/>
                    <a:p>
                      <a:pPr marL="0" marR="0">
                        <a:lnSpc>
                          <a:spcPct val="115000"/>
                        </a:lnSpc>
                        <a:spcBef>
                          <a:spcPts val="0"/>
                        </a:spcBef>
                        <a:spcAft>
                          <a:spcPts val="0"/>
                        </a:spcAft>
                      </a:pPr>
                      <a:r>
                        <a:rPr lang="en-US" sz="1400" dirty="0">
                          <a:effectLst/>
                        </a:rPr>
                        <a:t>General</a:t>
                      </a:r>
                      <a:endParaRPr lang="en-US" sz="1400" dirty="0">
                        <a:solidFill>
                          <a:schemeClr val="tx1"/>
                        </a:solidFill>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Text</a:t>
                      </a:r>
                      <a:endParaRPr lang="en-US" sz="1400" dirty="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Training</a:t>
                      </a:r>
                      <a:endParaRPr lang="en-US" sz="1400" dirty="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a:effectLst/>
                        </a:rPr>
                        <a:t>Search for items containing “Training”</a:t>
                      </a:r>
                      <a:endParaRPr lang="en-US" sz="1400">
                        <a:effectLst/>
                        <a:latin typeface="+mj-lt"/>
                        <a:ea typeface="Calibri"/>
                        <a:cs typeface="Times New Roman"/>
                      </a:endParaRPr>
                    </a:p>
                  </a:txBody>
                  <a:tcPr marL="39125" marR="39125" marT="0" marB="0"/>
                </a:tc>
                <a:extLst>
                  <a:ext uri="{0D108BD9-81ED-4DB2-BD59-A6C34878D82A}">
                    <a16:rowId xmlns:a16="http://schemas.microsoft.com/office/drawing/2014/main" xmlns="" val="2742826120"/>
                  </a:ext>
                </a:extLst>
              </a:tr>
              <a:tr h="427054">
                <a:tc vMerge="1">
                  <a:txBody>
                    <a:bodyPr/>
                    <a:lstStyle/>
                    <a:p>
                      <a:endParaRPr lang="en-US"/>
                    </a:p>
                  </a:txBody>
                  <a:tcPr/>
                </a:tc>
                <a:tc>
                  <a:txBody>
                    <a:bodyPr/>
                    <a:lstStyle/>
                    <a:p>
                      <a:pPr marL="0" marR="0">
                        <a:lnSpc>
                          <a:spcPct val="115000"/>
                        </a:lnSpc>
                        <a:spcBef>
                          <a:spcPts val="0"/>
                        </a:spcBef>
                        <a:spcAft>
                          <a:spcPts val="0"/>
                        </a:spcAft>
                      </a:pPr>
                      <a:r>
                        <a:rPr lang="en-US" sz="1400">
                          <a:effectLst/>
                        </a:rPr>
                        <a:t>Wildcard</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Train*</a:t>
                      </a:r>
                      <a:endParaRPr lang="en-US" sz="1400" dirty="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Search for items like “Training” and “Trainer” </a:t>
                      </a:r>
                      <a:endParaRPr lang="en-US" sz="1400" dirty="0">
                        <a:effectLst/>
                        <a:latin typeface="+mj-lt"/>
                        <a:ea typeface="Calibri"/>
                        <a:cs typeface="Times New Roman"/>
                      </a:endParaRPr>
                    </a:p>
                  </a:txBody>
                  <a:tcPr marL="39125" marR="39125" marT="0" marB="0"/>
                </a:tc>
                <a:extLst>
                  <a:ext uri="{0D108BD9-81ED-4DB2-BD59-A6C34878D82A}">
                    <a16:rowId xmlns:a16="http://schemas.microsoft.com/office/drawing/2014/main" xmlns="" val="4054013498"/>
                  </a:ext>
                </a:extLst>
              </a:tr>
              <a:tr h="317808">
                <a:tc vMerge="1">
                  <a:txBody>
                    <a:bodyPr/>
                    <a:lstStyle/>
                    <a:p>
                      <a:endParaRPr lang="en-US"/>
                    </a:p>
                  </a:txBody>
                  <a:tcPr/>
                </a:tc>
                <a:tc>
                  <a:txBody>
                    <a:bodyPr/>
                    <a:lstStyle/>
                    <a:p>
                      <a:pPr marL="0" marR="0">
                        <a:lnSpc>
                          <a:spcPct val="115000"/>
                        </a:lnSpc>
                        <a:spcBef>
                          <a:spcPts val="0"/>
                        </a:spcBef>
                        <a:spcAft>
                          <a:spcPts val="0"/>
                        </a:spcAft>
                      </a:pPr>
                      <a:r>
                        <a:rPr lang="en-US" sz="1400">
                          <a:effectLst/>
                        </a:rPr>
                        <a:t>Phrase</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“Training Room”</a:t>
                      </a:r>
                      <a:endParaRPr lang="en-US" sz="1400" dirty="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Search for the exact phrase</a:t>
                      </a:r>
                      <a:endParaRPr lang="en-US" sz="1400" dirty="0">
                        <a:effectLst/>
                        <a:latin typeface="+mj-lt"/>
                        <a:ea typeface="Calibri"/>
                        <a:cs typeface="Times New Roman"/>
                      </a:endParaRPr>
                    </a:p>
                  </a:txBody>
                  <a:tcPr marL="39125" marR="39125" marT="0" marB="0"/>
                </a:tc>
                <a:extLst>
                  <a:ext uri="{0D108BD9-81ED-4DB2-BD59-A6C34878D82A}">
                    <a16:rowId xmlns:a16="http://schemas.microsoft.com/office/drawing/2014/main" xmlns="" val="3933802145"/>
                  </a:ext>
                </a:extLst>
              </a:tr>
              <a:tr h="427054">
                <a:tc rowSpan="4">
                  <a:txBody>
                    <a:bodyPr/>
                    <a:lstStyle/>
                    <a:p>
                      <a:pPr marL="0" marR="0">
                        <a:lnSpc>
                          <a:spcPct val="115000"/>
                        </a:lnSpc>
                        <a:spcBef>
                          <a:spcPts val="0"/>
                        </a:spcBef>
                        <a:spcAft>
                          <a:spcPts val="0"/>
                        </a:spcAft>
                      </a:pPr>
                      <a:r>
                        <a:rPr lang="en-US" sz="1400" dirty="0">
                          <a:effectLst/>
                        </a:rPr>
                        <a:t>Documents</a:t>
                      </a:r>
                      <a:endParaRPr lang="en-US" sz="1400" dirty="0">
                        <a:solidFill>
                          <a:schemeClr val="tx1"/>
                        </a:solidFill>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a:effectLst/>
                        </a:rPr>
                        <a:t>IsDocument</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Training IsDocument:1</a:t>
                      </a:r>
                      <a:endParaRPr lang="en-US" sz="1400" dirty="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Returns documents containing “Training”</a:t>
                      </a:r>
                      <a:endParaRPr lang="en-US" sz="1400" dirty="0">
                        <a:effectLst/>
                        <a:latin typeface="+mj-lt"/>
                        <a:ea typeface="Calibri"/>
                        <a:cs typeface="Times New Roman"/>
                      </a:endParaRPr>
                    </a:p>
                  </a:txBody>
                  <a:tcPr marL="39125" marR="39125" marT="0" marB="0"/>
                </a:tc>
                <a:extLst>
                  <a:ext uri="{0D108BD9-81ED-4DB2-BD59-A6C34878D82A}">
                    <a16:rowId xmlns:a16="http://schemas.microsoft.com/office/drawing/2014/main" xmlns="" val="4168982856"/>
                  </a:ext>
                </a:extLst>
              </a:tr>
              <a:tr h="635616">
                <a:tc vMerge="1">
                  <a:txBody>
                    <a:bodyPr/>
                    <a:lstStyle/>
                    <a:p>
                      <a:endParaRPr lang="en-US"/>
                    </a:p>
                  </a:txBody>
                  <a:tcPr/>
                </a:tc>
                <a:tc>
                  <a:txBody>
                    <a:bodyPr/>
                    <a:lstStyle/>
                    <a:p>
                      <a:pPr marL="0" marR="0">
                        <a:lnSpc>
                          <a:spcPct val="115000"/>
                        </a:lnSpc>
                        <a:spcBef>
                          <a:spcPts val="0"/>
                        </a:spcBef>
                        <a:spcAft>
                          <a:spcPts val="0"/>
                        </a:spcAft>
                      </a:pPr>
                      <a:r>
                        <a:rPr lang="en-US" sz="1400">
                          <a:effectLst/>
                        </a:rPr>
                        <a:t>FileExtension</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a:effectLst/>
                        </a:rPr>
                        <a:t>Training FileExtension:docx</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Returns Word documents containing “Training”</a:t>
                      </a:r>
                      <a:endParaRPr lang="en-US" sz="1400" dirty="0">
                        <a:effectLst/>
                        <a:latin typeface="+mj-lt"/>
                        <a:ea typeface="Calibri"/>
                        <a:cs typeface="Times New Roman"/>
                      </a:endParaRPr>
                    </a:p>
                  </a:txBody>
                  <a:tcPr marL="39125" marR="39125" marT="0" marB="0"/>
                </a:tc>
                <a:extLst>
                  <a:ext uri="{0D108BD9-81ED-4DB2-BD59-A6C34878D82A}">
                    <a16:rowId xmlns:a16="http://schemas.microsoft.com/office/drawing/2014/main" xmlns="" val="1144568478"/>
                  </a:ext>
                </a:extLst>
              </a:tr>
              <a:tr h="427054">
                <a:tc vMerge="1">
                  <a:txBody>
                    <a:bodyPr/>
                    <a:lstStyle/>
                    <a:p>
                      <a:endParaRPr lang="en-US"/>
                    </a:p>
                  </a:txBody>
                  <a:tcPr/>
                </a:tc>
                <a:tc>
                  <a:txBody>
                    <a:bodyPr/>
                    <a:lstStyle/>
                    <a:p>
                      <a:pPr marL="0" marR="0">
                        <a:lnSpc>
                          <a:spcPct val="115000"/>
                        </a:lnSpc>
                        <a:spcBef>
                          <a:spcPts val="0"/>
                        </a:spcBef>
                        <a:spcAft>
                          <a:spcPts val="0"/>
                        </a:spcAft>
                      </a:pPr>
                      <a:r>
                        <a:rPr lang="en-US" sz="1400">
                          <a:effectLst/>
                        </a:rPr>
                        <a:t>Author</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a:effectLst/>
                        </a:rPr>
                        <a:t>Author:Cox IsDocument:1</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Returns documents authored by “Cox”</a:t>
                      </a:r>
                      <a:endParaRPr lang="en-US" sz="1400" dirty="0">
                        <a:effectLst/>
                        <a:latin typeface="+mj-lt"/>
                        <a:ea typeface="Calibri"/>
                        <a:cs typeface="Times New Roman"/>
                      </a:endParaRPr>
                    </a:p>
                  </a:txBody>
                  <a:tcPr marL="39125" marR="39125" marT="0" marB="0"/>
                </a:tc>
                <a:extLst>
                  <a:ext uri="{0D108BD9-81ED-4DB2-BD59-A6C34878D82A}">
                    <a16:rowId xmlns:a16="http://schemas.microsoft.com/office/drawing/2014/main" xmlns="" val="2877886580"/>
                  </a:ext>
                </a:extLst>
              </a:tr>
              <a:tr h="635616">
                <a:tc vMerge="1">
                  <a:txBody>
                    <a:bodyPr/>
                    <a:lstStyle/>
                    <a:p>
                      <a:endParaRPr lang="en-US"/>
                    </a:p>
                  </a:txBody>
                  <a:tcPr/>
                </a:tc>
                <a:tc>
                  <a:txBody>
                    <a:bodyPr/>
                    <a:lstStyle/>
                    <a:p>
                      <a:pPr marL="0" marR="0">
                        <a:lnSpc>
                          <a:spcPct val="115000"/>
                        </a:lnSpc>
                        <a:spcBef>
                          <a:spcPts val="0"/>
                        </a:spcBef>
                        <a:spcAft>
                          <a:spcPts val="0"/>
                        </a:spcAft>
                      </a:pPr>
                      <a:r>
                        <a:rPr lang="en-US" sz="1400">
                          <a:effectLst/>
                        </a:rPr>
                        <a:t>Title</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a:effectLst/>
                        </a:rPr>
                        <a:t>Title:Training IsDocument:1</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Returns documents with “Training” in the title</a:t>
                      </a:r>
                      <a:endParaRPr lang="en-US" sz="1400" dirty="0">
                        <a:effectLst/>
                        <a:latin typeface="+mj-lt"/>
                        <a:ea typeface="Calibri"/>
                        <a:cs typeface="Times New Roman"/>
                      </a:endParaRPr>
                    </a:p>
                  </a:txBody>
                  <a:tcPr marL="39125" marR="39125" marT="0" marB="0"/>
                </a:tc>
                <a:extLst>
                  <a:ext uri="{0D108BD9-81ED-4DB2-BD59-A6C34878D82A}">
                    <a16:rowId xmlns:a16="http://schemas.microsoft.com/office/drawing/2014/main" xmlns="" val="2355650197"/>
                  </a:ext>
                </a:extLst>
              </a:tr>
              <a:tr h="635616">
                <a:tc>
                  <a:txBody>
                    <a:bodyPr/>
                    <a:lstStyle/>
                    <a:p>
                      <a:pPr marL="0" marR="0">
                        <a:lnSpc>
                          <a:spcPct val="115000"/>
                        </a:lnSpc>
                        <a:spcBef>
                          <a:spcPts val="0"/>
                        </a:spcBef>
                        <a:spcAft>
                          <a:spcPts val="0"/>
                        </a:spcAft>
                      </a:pPr>
                      <a:r>
                        <a:rPr lang="en-US" sz="1400" dirty="0">
                          <a:effectLst/>
                        </a:rPr>
                        <a:t>People</a:t>
                      </a:r>
                      <a:endParaRPr lang="en-US" sz="1400" dirty="0">
                        <a:solidFill>
                          <a:schemeClr val="tx1"/>
                        </a:solidFill>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a:effectLst/>
                        </a:rPr>
                        <a:t>Lastname</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a:effectLst/>
                        </a:rPr>
                        <a:t>Lastname:C</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Returns all people whose last name starts with “C”</a:t>
                      </a:r>
                      <a:endParaRPr lang="en-US" sz="1400" dirty="0">
                        <a:effectLst/>
                        <a:latin typeface="+mj-lt"/>
                        <a:ea typeface="Calibri"/>
                        <a:cs typeface="Times New Roman"/>
                      </a:endParaRPr>
                    </a:p>
                  </a:txBody>
                  <a:tcPr marL="39125" marR="39125" marT="0" marB="0"/>
                </a:tc>
                <a:extLst>
                  <a:ext uri="{0D108BD9-81ED-4DB2-BD59-A6C34878D82A}">
                    <a16:rowId xmlns:a16="http://schemas.microsoft.com/office/drawing/2014/main" xmlns="" val="370785177"/>
                  </a:ext>
                </a:extLst>
              </a:tr>
              <a:tr h="427054">
                <a:tc>
                  <a:txBody>
                    <a:bodyPr/>
                    <a:lstStyle/>
                    <a:p>
                      <a:pPr marL="0" marR="0">
                        <a:lnSpc>
                          <a:spcPct val="115000"/>
                        </a:lnSpc>
                        <a:spcBef>
                          <a:spcPts val="0"/>
                        </a:spcBef>
                        <a:spcAft>
                          <a:spcPts val="0"/>
                        </a:spcAft>
                      </a:pPr>
                      <a:r>
                        <a:rPr lang="en-US" sz="1400" dirty="0">
                          <a:effectLst/>
                        </a:rPr>
                        <a:t>Tasks</a:t>
                      </a:r>
                      <a:endParaRPr lang="en-US" sz="1400" dirty="0">
                        <a:solidFill>
                          <a:schemeClr val="tx1"/>
                        </a:solidFill>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a:effectLst/>
                        </a:rPr>
                        <a:t>contentClass</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a:effectLst/>
                        </a:rPr>
                        <a:t>contentClass:STS_ListItem_Tasks</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Returns all task items</a:t>
                      </a:r>
                      <a:endParaRPr lang="en-US" sz="1400" dirty="0">
                        <a:effectLst/>
                        <a:latin typeface="+mj-lt"/>
                        <a:ea typeface="Calibri"/>
                        <a:cs typeface="Times New Roman"/>
                      </a:endParaRPr>
                    </a:p>
                  </a:txBody>
                  <a:tcPr marL="39125" marR="39125" marT="0" marB="0"/>
                </a:tc>
                <a:extLst>
                  <a:ext uri="{0D108BD9-81ED-4DB2-BD59-A6C34878D82A}">
                    <a16:rowId xmlns:a16="http://schemas.microsoft.com/office/drawing/2014/main" xmlns="" val="2075891817"/>
                  </a:ext>
                </a:extLst>
              </a:tr>
              <a:tr h="427054">
                <a:tc>
                  <a:txBody>
                    <a:bodyPr/>
                    <a:lstStyle/>
                    <a:p>
                      <a:pPr marL="0" marR="0">
                        <a:lnSpc>
                          <a:spcPct val="115000"/>
                        </a:lnSpc>
                        <a:spcBef>
                          <a:spcPts val="0"/>
                        </a:spcBef>
                        <a:spcAft>
                          <a:spcPts val="0"/>
                        </a:spcAft>
                      </a:pPr>
                      <a:r>
                        <a:rPr lang="en-US" sz="1400" dirty="0">
                          <a:effectLst/>
                        </a:rPr>
                        <a:t>Events</a:t>
                      </a:r>
                      <a:endParaRPr lang="en-US" sz="1400" dirty="0">
                        <a:solidFill>
                          <a:schemeClr val="tx1"/>
                        </a:solidFill>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a:effectLst/>
                        </a:rPr>
                        <a:t>contentClass</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a:effectLst/>
                        </a:rPr>
                        <a:t>contentClass:STS_ListItem_Events</a:t>
                      </a:r>
                      <a:endParaRPr lang="en-US" sz="1400">
                        <a:effectLst/>
                        <a:latin typeface="+mj-lt"/>
                        <a:ea typeface="Calibri"/>
                        <a:cs typeface="Times New Roman"/>
                      </a:endParaRPr>
                    </a:p>
                  </a:txBody>
                  <a:tcPr marL="39125" marR="39125" marT="0" marB="0"/>
                </a:tc>
                <a:tc>
                  <a:txBody>
                    <a:bodyPr/>
                    <a:lstStyle/>
                    <a:p>
                      <a:pPr marL="0" marR="0">
                        <a:lnSpc>
                          <a:spcPct val="115000"/>
                        </a:lnSpc>
                        <a:spcBef>
                          <a:spcPts val="0"/>
                        </a:spcBef>
                        <a:spcAft>
                          <a:spcPts val="0"/>
                        </a:spcAft>
                      </a:pPr>
                      <a:r>
                        <a:rPr lang="en-US" sz="1400" dirty="0">
                          <a:effectLst/>
                        </a:rPr>
                        <a:t>Returns all calendar events</a:t>
                      </a:r>
                      <a:endParaRPr lang="en-US" sz="1400" dirty="0">
                        <a:effectLst/>
                        <a:latin typeface="+mj-lt"/>
                        <a:ea typeface="Calibri"/>
                        <a:cs typeface="Times New Roman"/>
                      </a:endParaRPr>
                    </a:p>
                  </a:txBody>
                  <a:tcPr marL="39125" marR="39125" marT="0" marB="0"/>
                </a:tc>
                <a:extLst>
                  <a:ext uri="{0D108BD9-81ED-4DB2-BD59-A6C34878D82A}">
                    <a16:rowId xmlns:a16="http://schemas.microsoft.com/office/drawing/2014/main" xmlns="" val="2400450084"/>
                  </a:ext>
                </a:extLst>
              </a:tr>
            </a:tbl>
          </a:graphicData>
        </a:graphic>
      </p:graphicFrame>
    </p:spTree>
    <p:extLst>
      <p:ext uri="{BB962C8B-B14F-4D97-AF65-F5344CB8AC3E}">
        <p14:creationId xmlns:p14="http://schemas.microsoft.com/office/powerpoint/2010/main" val="5542208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518984" y="1189761"/>
            <a:ext cx="11531332" cy="2419124"/>
          </a:xfrm>
        </p:spPr>
        <p:txBody>
          <a:bodyPr/>
          <a:lstStyle/>
          <a:p>
            <a:r>
              <a:rPr lang="en-US" sz="2800" dirty="0" smtClean="0"/>
              <a:t>Keywords</a:t>
            </a:r>
          </a:p>
          <a:p>
            <a:pPr lvl="1"/>
            <a:r>
              <a:rPr lang="en-US" sz="1600" dirty="0"/>
              <a:t>http://server/site/_api/search/query?querytext='{KQL Query}‘</a:t>
            </a:r>
          </a:p>
          <a:p>
            <a:r>
              <a:rPr lang="en-US" sz="2800" dirty="0" smtClean="0"/>
              <a:t>Selecting Properties</a:t>
            </a:r>
          </a:p>
          <a:p>
            <a:pPr lvl="1"/>
            <a:r>
              <a:rPr lang="en-US" sz="1600" dirty="0"/>
              <a:t>http://server/site/_api/search/query?querytext='test'&amp;selectproperties='Title,Rank'</a:t>
            </a:r>
          </a:p>
          <a:p>
            <a:r>
              <a:rPr lang="en-US" sz="2800" dirty="0" smtClean="0"/>
              <a:t>Sorting</a:t>
            </a:r>
          </a:p>
          <a:p>
            <a:pPr lvl="1"/>
            <a:r>
              <a:rPr lang="en-US" sz="1600" dirty="0"/>
              <a:t>http://server/site/_api/search/query?querytext='test'&amp;sortlist='LastModifiedTime:descending'</a:t>
            </a:r>
          </a:p>
          <a:p>
            <a:pPr lvl="1"/>
            <a:r>
              <a:rPr lang="en-US" sz="1600" dirty="0"/>
              <a:t>http://server/site/_api/search/query?querytext='test'&amp;sortlist='LastModifiedTime:descending,Rank:ascending'</a:t>
            </a:r>
          </a:p>
        </p:txBody>
      </p:sp>
      <p:sp>
        <p:nvSpPr>
          <p:cNvPr id="3" name="Title 2"/>
          <p:cNvSpPr>
            <a:spLocks noGrp="1"/>
          </p:cNvSpPr>
          <p:nvPr>
            <p:ph type="title"/>
          </p:nvPr>
        </p:nvSpPr>
        <p:spPr>
          <a:xfrm>
            <a:off x="407774" y="228600"/>
            <a:ext cx="11260351" cy="747897"/>
          </a:xfrm>
        </p:spPr>
        <p:txBody>
          <a:bodyPr/>
          <a:lstStyle/>
          <a:p>
            <a:r>
              <a:rPr lang="en-US" sz="4800" dirty="0" smtClean="0"/>
              <a:t>Executing Queries: REST</a:t>
            </a:r>
            <a:endParaRPr lang="en-US" sz="4800" dirty="0"/>
          </a:p>
        </p:txBody>
      </p:sp>
    </p:spTree>
    <p:extLst>
      <p:ext uri="{BB962C8B-B14F-4D97-AF65-F5344CB8AC3E}">
        <p14:creationId xmlns:p14="http://schemas.microsoft.com/office/powerpoint/2010/main" val="158533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170" y="1189179"/>
            <a:ext cx="11650488" cy="498598"/>
          </a:xfrm>
        </p:spPr>
        <p:txBody>
          <a:bodyPr/>
          <a:lstStyle/>
          <a:p>
            <a:r>
              <a:rPr lang="en-US" dirty="0" smtClean="0"/>
              <a:t>/_</a:t>
            </a:r>
            <a:r>
              <a:rPr lang="en-US" dirty="0"/>
              <a:t>api/search/query?querytext='Argument'</a:t>
            </a:r>
          </a:p>
        </p:txBody>
      </p:sp>
      <p:sp>
        <p:nvSpPr>
          <p:cNvPr id="3" name="Title 2"/>
          <p:cNvSpPr>
            <a:spLocks noGrp="1"/>
          </p:cNvSpPr>
          <p:nvPr>
            <p:ph type="title"/>
          </p:nvPr>
        </p:nvSpPr>
        <p:spPr/>
        <p:txBody>
          <a:bodyPr/>
          <a:lstStyle/>
          <a:p>
            <a:r>
              <a:rPr lang="en-US" sz="4800" dirty="0" smtClean="0"/>
              <a:t>Executing Queries: REST</a:t>
            </a:r>
            <a:endParaRPr lang="en-US" sz="4800" dirty="0"/>
          </a:p>
        </p:txBody>
      </p:sp>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l="467"/>
          <a:stretch/>
        </p:blipFill>
        <p:spPr>
          <a:xfrm>
            <a:off x="3091852" y="2112568"/>
            <a:ext cx="5931457" cy="4366951"/>
          </a:xfrm>
          <a:prstGeom prst="rect">
            <a:avLst/>
          </a:prstGeom>
          <a:ln w="3175">
            <a:solidFill>
              <a:schemeClr val="tx1"/>
            </a:solidFill>
          </a:ln>
        </p:spPr>
      </p:pic>
    </p:spTree>
    <p:extLst>
      <p:ext uri="{BB962C8B-B14F-4D97-AF65-F5344CB8AC3E}">
        <p14:creationId xmlns:p14="http://schemas.microsoft.com/office/powerpoint/2010/main" val="112845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Executing Queries: CSOM</a:t>
            </a:r>
            <a:endParaRPr lang="en-US" sz="480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6461" y="1358123"/>
            <a:ext cx="7114315" cy="4952401"/>
          </a:xfrm>
          <a:prstGeom prst="rect">
            <a:avLst/>
          </a:prstGeom>
          <a:ln w="3175">
            <a:solidFill>
              <a:schemeClr val="tx1"/>
            </a:solidFill>
          </a:ln>
        </p:spPr>
      </p:pic>
    </p:spTree>
    <p:extLst>
      <p:ext uri="{BB962C8B-B14F-4D97-AF65-F5344CB8AC3E}">
        <p14:creationId xmlns:p14="http://schemas.microsoft.com/office/powerpoint/2010/main" val="367658037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741404" y="1189762"/>
            <a:ext cx="11178253" cy="3219343"/>
          </a:xfrm>
        </p:spPr>
        <p:txBody>
          <a:bodyPr/>
          <a:lstStyle/>
          <a:p>
            <a:r>
              <a:rPr lang="en-US" sz="3200" dirty="0" smtClean="0"/>
              <a:t>Client Types</a:t>
            </a:r>
          </a:p>
          <a:p>
            <a:pPr marL="685594" lvl="1" indent="-342797">
              <a:buFont typeface="Arial" panose="020B0604020202020204" pitchFamily="34" charset="0"/>
              <a:buChar char="•"/>
            </a:pPr>
            <a:r>
              <a:rPr lang="en-US" sz="2000" dirty="0" smtClean="0"/>
              <a:t>Search Center P1</a:t>
            </a:r>
          </a:p>
          <a:p>
            <a:pPr marL="685594" lvl="1" indent="-342797">
              <a:buFont typeface="Arial" panose="020B0604020202020204" pitchFamily="34" charset="0"/>
              <a:buChar char="•"/>
            </a:pPr>
            <a:r>
              <a:rPr lang="en-US" sz="2000" dirty="0" smtClean="0"/>
              <a:t>Unspecified P3</a:t>
            </a:r>
          </a:p>
          <a:p>
            <a:r>
              <a:rPr lang="en-US" sz="3200" dirty="0" smtClean="0"/>
              <a:t>Throttling Based on Query Latencies</a:t>
            </a:r>
          </a:p>
          <a:p>
            <a:pPr marL="685594" lvl="1" indent="-342797">
              <a:buFont typeface="Arial" panose="020B0604020202020204" pitchFamily="34" charset="0"/>
              <a:buChar char="•"/>
            </a:pPr>
            <a:r>
              <a:rPr lang="en-US" sz="2000" dirty="0" smtClean="0"/>
              <a:t>“System too busy”</a:t>
            </a:r>
          </a:p>
          <a:p>
            <a:r>
              <a:rPr lang="en-US" sz="3200" dirty="0" smtClean="0"/>
              <a:t>OOB Configuration</a:t>
            </a:r>
          </a:p>
          <a:p>
            <a:pPr marL="685594" lvl="1" indent="-342797">
              <a:buFont typeface="Arial" panose="020B0604020202020204" pitchFamily="34" charset="0"/>
              <a:buChar char="•"/>
            </a:pPr>
            <a:r>
              <a:rPr lang="en-US" sz="2000" dirty="0" smtClean="0"/>
              <a:t>Enabled for SharePoint Online</a:t>
            </a:r>
          </a:p>
          <a:p>
            <a:pPr marL="685594" lvl="1" indent="-342797">
              <a:buFont typeface="Arial" panose="020B0604020202020204" pitchFamily="34" charset="0"/>
              <a:buChar char="•"/>
            </a:pPr>
            <a:r>
              <a:rPr lang="en-US" sz="2000" dirty="0" smtClean="0"/>
              <a:t>Disable for On-Prem</a:t>
            </a:r>
            <a:endParaRPr lang="en-US" sz="2000" dirty="0"/>
          </a:p>
        </p:txBody>
      </p:sp>
      <p:sp>
        <p:nvSpPr>
          <p:cNvPr id="3" name="Title 2"/>
          <p:cNvSpPr>
            <a:spLocks noGrp="1"/>
          </p:cNvSpPr>
          <p:nvPr>
            <p:ph type="title"/>
          </p:nvPr>
        </p:nvSpPr>
        <p:spPr/>
        <p:txBody>
          <a:bodyPr/>
          <a:lstStyle/>
          <a:p>
            <a:r>
              <a:rPr lang="en-US" sz="4800" dirty="0" smtClean="0"/>
              <a:t>Executing </a:t>
            </a:r>
            <a:r>
              <a:rPr lang="en-US" sz="4800" dirty="0"/>
              <a:t>Queries: Query </a:t>
            </a:r>
            <a:r>
              <a:rPr lang="en-US" sz="4800" dirty="0" smtClean="0"/>
              <a:t>Throttling</a:t>
            </a:r>
            <a:endParaRPr lang="en-US" sz="4800" dirty="0"/>
          </a:p>
        </p:txBody>
      </p:sp>
    </p:spTree>
    <p:extLst>
      <p:ext uri="{BB962C8B-B14F-4D97-AF65-F5344CB8AC3E}">
        <p14:creationId xmlns:p14="http://schemas.microsoft.com/office/powerpoint/2010/main" val="196839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204566"/>
            <a:ext cx="7215188" cy="4863060"/>
          </a:xfrm>
        </p:spPr>
        <p:txBody>
          <a:bodyPr/>
          <a:lstStyle/>
          <a:p>
            <a:r>
              <a:rPr lang="en-US" sz="2800" dirty="0" smtClean="0"/>
              <a:t>If it’s not crawled and indexed…</a:t>
            </a:r>
            <a:endParaRPr lang="en-US" sz="2800" dirty="0"/>
          </a:p>
          <a:p>
            <a:pPr marL="514196" lvl="1" indent="-288838">
              <a:buFont typeface="Arial" panose="020B0604020202020204" pitchFamily="34" charset="0"/>
              <a:buChar char="•"/>
            </a:pPr>
            <a:r>
              <a:rPr lang="en-US" sz="1600" dirty="0" smtClean="0"/>
              <a:t>You may not find it</a:t>
            </a:r>
          </a:p>
          <a:p>
            <a:r>
              <a:rPr lang="en-US" sz="2800" dirty="0" smtClean="0"/>
              <a:t>Connectors and Crawlers</a:t>
            </a:r>
          </a:p>
          <a:p>
            <a:pPr marL="745971" lvl="2" indent="-288838">
              <a:buFont typeface="Arial" panose="020B0604020202020204" pitchFamily="34" charset="0"/>
              <a:buChar char="•"/>
            </a:pPr>
            <a:r>
              <a:rPr lang="en-US" sz="1600" dirty="0" smtClean="0"/>
              <a:t>SharePoint can access content from almost anywhere</a:t>
            </a:r>
          </a:p>
          <a:p>
            <a:pPr marL="745971" lvl="2" indent="-288838">
              <a:buFont typeface="Arial" panose="020B0604020202020204" pitchFamily="34" charset="0"/>
              <a:buChar char="•"/>
            </a:pPr>
            <a:r>
              <a:rPr lang="en-US" sz="1600" dirty="0" smtClean="0"/>
              <a:t>Pre-created connectors</a:t>
            </a:r>
          </a:p>
          <a:p>
            <a:pPr marL="745971" lvl="2" indent="-288838">
              <a:buFont typeface="Arial" panose="020B0604020202020204" pitchFamily="34" charset="0"/>
              <a:buChar char="•"/>
            </a:pPr>
            <a:r>
              <a:rPr lang="en-US" sz="1600" dirty="0" smtClean="0"/>
              <a:t>Framework and tools to create custom connectors</a:t>
            </a:r>
          </a:p>
          <a:p>
            <a:pPr marL="745971" lvl="2" indent="-288838">
              <a:buFont typeface="Arial" panose="020B0604020202020204" pitchFamily="34" charset="0"/>
              <a:buChar char="•"/>
            </a:pPr>
            <a:r>
              <a:rPr lang="en-US" sz="1600" dirty="0" smtClean="0"/>
              <a:t>Rich set of partner connectors available</a:t>
            </a:r>
          </a:p>
        </p:txBody>
      </p:sp>
      <p:sp>
        <p:nvSpPr>
          <p:cNvPr id="3" name="Title 2"/>
          <p:cNvSpPr>
            <a:spLocks noGrp="1"/>
          </p:cNvSpPr>
          <p:nvPr>
            <p:ph type="title"/>
          </p:nvPr>
        </p:nvSpPr>
        <p:spPr>
          <a:xfrm>
            <a:off x="519113" y="228600"/>
            <a:ext cx="10882312" cy="747897"/>
          </a:xfrm>
        </p:spPr>
        <p:txBody>
          <a:bodyPr/>
          <a:lstStyle/>
          <a:p>
            <a:r>
              <a:rPr lang="en-US" sz="4400" dirty="0" smtClean="0"/>
              <a:t>Search - The Content Side</a:t>
            </a:r>
            <a:endParaRPr lang="en-US" sz="44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250475952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89179"/>
            <a:ext cx="11400546" cy="498598"/>
          </a:xfrm>
        </p:spPr>
        <p:txBody>
          <a:bodyPr/>
          <a:lstStyle/>
          <a:p>
            <a:r>
              <a:rPr lang="en-US" dirty="0" smtClean="0"/>
              <a:t>Search in SharePoint 2010</a:t>
            </a:r>
            <a:endParaRPr lang="en-US" dirty="0"/>
          </a:p>
        </p:txBody>
      </p:sp>
      <p:sp>
        <p:nvSpPr>
          <p:cNvPr id="3" name="Title 2"/>
          <p:cNvSpPr>
            <a:spLocks noGrp="1"/>
          </p:cNvSpPr>
          <p:nvPr>
            <p:ph type="title"/>
          </p:nvPr>
        </p:nvSpPr>
        <p:spPr/>
        <p:txBody>
          <a:bodyPr/>
          <a:lstStyle/>
          <a:p>
            <a:r>
              <a:rPr lang="en-US" smtClean="0"/>
              <a:t>Overview</a:t>
            </a:r>
            <a:endParaRPr lang="en-US" dirty="0"/>
          </a:p>
        </p:txBody>
      </p:sp>
      <p:graphicFrame>
        <p:nvGraphicFramePr>
          <p:cNvPr id="7" name="Content Placeholder 3"/>
          <p:cNvGraphicFramePr>
            <a:graphicFrameLocks noGrp="1"/>
          </p:cNvGraphicFramePr>
          <p:nvPr>
            <p:ph idx="4294967295"/>
            <p:extLst/>
          </p:nvPr>
        </p:nvGraphicFramePr>
        <p:xfrm>
          <a:off x="597898" y="2251383"/>
          <a:ext cx="10741742" cy="2648334"/>
        </p:xfrm>
        <a:graphic>
          <a:graphicData uri="http://schemas.openxmlformats.org/drawingml/2006/table">
            <a:tbl>
              <a:tblPr firstRow="1" firstCol="1" bandRow="1">
                <a:tableStyleId>{F2DE63D5-997A-4646-A377-4702673A728D}</a:tableStyleId>
              </a:tblPr>
              <a:tblGrid>
                <a:gridCol w="2287593">
                  <a:extLst>
                    <a:ext uri="{9D8B030D-6E8A-4147-A177-3AD203B41FA5}">
                      <a16:colId xmlns:a16="http://schemas.microsoft.com/office/drawing/2014/main" xmlns="" val="3043512819"/>
                    </a:ext>
                  </a:extLst>
                </a:gridCol>
                <a:gridCol w="3568423">
                  <a:extLst>
                    <a:ext uri="{9D8B030D-6E8A-4147-A177-3AD203B41FA5}">
                      <a16:colId xmlns:a16="http://schemas.microsoft.com/office/drawing/2014/main" xmlns="" val="1477530866"/>
                    </a:ext>
                  </a:extLst>
                </a:gridCol>
                <a:gridCol w="4885726">
                  <a:extLst>
                    <a:ext uri="{9D8B030D-6E8A-4147-A177-3AD203B41FA5}">
                      <a16:colId xmlns:a16="http://schemas.microsoft.com/office/drawing/2014/main" xmlns="" val="3018990816"/>
                    </a:ext>
                  </a:extLst>
                </a:gridCol>
              </a:tblGrid>
              <a:tr h="396137">
                <a:tc>
                  <a:txBody>
                    <a:bodyPr/>
                    <a:lstStyle/>
                    <a:p>
                      <a:endParaRPr lang="en-US" sz="2000" dirty="0">
                        <a:solidFill>
                          <a:sysClr val="windowText" lastClr="000000"/>
                        </a:solidFill>
                      </a:endParaRPr>
                    </a:p>
                  </a:txBody>
                  <a:tcPr marL="104294" marR="104294" marT="45708" marB="45708"/>
                </a:tc>
                <a:tc>
                  <a:txBody>
                    <a:bodyPr/>
                    <a:lstStyle/>
                    <a:p>
                      <a:r>
                        <a:rPr lang="en-US" sz="2000" dirty="0" smtClean="0"/>
                        <a:t>SharePoint Search</a:t>
                      </a:r>
                      <a:endParaRPr lang="en-US" sz="2000" dirty="0">
                        <a:solidFill>
                          <a:sysClr val="windowText" lastClr="000000"/>
                        </a:solidFill>
                      </a:endParaRPr>
                    </a:p>
                  </a:txBody>
                  <a:tcPr marL="104294" marR="104294" marT="45708" marB="45708"/>
                </a:tc>
                <a:tc>
                  <a:txBody>
                    <a:bodyPr/>
                    <a:lstStyle/>
                    <a:p>
                      <a:r>
                        <a:rPr lang="en-US" sz="2000" dirty="0" smtClean="0"/>
                        <a:t>FAST Search</a:t>
                      </a:r>
                      <a:endParaRPr lang="en-US" sz="2000" dirty="0">
                        <a:solidFill>
                          <a:sysClr val="windowText" lastClr="000000"/>
                        </a:solidFill>
                      </a:endParaRPr>
                    </a:p>
                  </a:txBody>
                  <a:tcPr marL="104294" marR="104294" marT="45708" marB="45708"/>
                </a:tc>
                <a:extLst>
                  <a:ext uri="{0D108BD9-81ED-4DB2-BD59-A6C34878D82A}">
                    <a16:rowId xmlns:a16="http://schemas.microsoft.com/office/drawing/2014/main" xmlns="" val="1310101782"/>
                  </a:ext>
                </a:extLst>
              </a:tr>
              <a:tr h="396137">
                <a:tc>
                  <a:txBody>
                    <a:bodyPr/>
                    <a:lstStyle/>
                    <a:p>
                      <a:r>
                        <a:rPr lang="en-US" sz="2000" dirty="0" smtClean="0"/>
                        <a:t>Focus</a:t>
                      </a:r>
                      <a:endParaRPr lang="en-US" sz="2000" dirty="0">
                        <a:solidFill>
                          <a:sysClr val="windowText" lastClr="000000"/>
                        </a:solidFill>
                      </a:endParaRPr>
                    </a:p>
                  </a:txBody>
                  <a:tcPr marL="104294" marR="104294" marT="45708" marB="45708"/>
                </a:tc>
                <a:tc>
                  <a:txBody>
                    <a:bodyPr/>
                    <a:lstStyle/>
                    <a:p>
                      <a:r>
                        <a:rPr lang="en-US" sz="2000" dirty="0" smtClean="0"/>
                        <a:t>Enterprise search</a:t>
                      </a:r>
                      <a:endParaRPr lang="en-US" sz="2000" dirty="0">
                        <a:solidFill>
                          <a:sysClr val="windowText" lastClr="000000"/>
                        </a:solidFill>
                      </a:endParaRPr>
                    </a:p>
                  </a:txBody>
                  <a:tcPr marL="104294" marR="104294" marT="45708" marB="45708"/>
                </a:tc>
                <a:tc>
                  <a:txBody>
                    <a:bodyPr/>
                    <a:lstStyle/>
                    <a:p>
                      <a:r>
                        <a:rPr lang="en-US" sz="2000" dirty="0" smtClean="0"/>
                        <a:t>Search application</a:t>
                      </a:r>
                      <a:r>
                        <a:rPr lang="en-US" sz="2000" baseline="0" dirty="0" smtClean="0"/>
                        <a:t> platform</a:t>
                      </a:r>
                      <a:endParaRPr lang="en-US" sz="2000" dirty="0">
                        <a:solidFill>
                          <a:sysClr val="windowText" lastClr="000000"/>
                        </a:solidFill>
                      </a:endParaRPr>
                    </a:p>
                  </a:txBody>
                  <a:tcPr marL="104294" marR="104294" marT="45708" marB="45708"/>
                </a:tc>
                <a:extLst>
                  <a:ext uri="{0D108BD9-81ED-4DB2-BD59-A6C34878D82A}">
                    <a16:rowId xmlns:a16="http://schemas.microsoft.com/office/drawing/2014/main" xmlns="" val="971308319"/>
                  </a:ext>
                </a:extLst>
              </a:tr>
              <a:tr h="453870">
                <a:tc>
                  <a:txBody>
                    <a:bodyPr/>
                    <a:lstStyle/>
                    <a:p>
                      <a:r>
                        <a:rPr lang="en-US" sz="2000" dirty="0" smtClean="0"/>
                        <a:t>Strengths</a:t>
                      </a:r>
                      <a:endParaRPr lang="en-US" sz="2000" dirty="0">
                        <a:solidFill>
                          <a:sysClr val="windowText" lastClr="000000"/>
                        </a:solidFill>
                      </a:endParaRPr>
                    </a:p>
                  </a:txBody>
                  <a:tcPr marL="104294" marR="104294" marT="45708" marB="45708"/>
                </a:tc>
                <a:tc>
                  <a:txBody>
                    <a:bodyPr/>
                    <a:lstStyle/>
                    <a:p>
                      <a:r>
                        <a:rPr lang="en-US" sz="2000" dirty="0" smtClean="0"/>
                        <a:t>Ease of deployment, low</a:t>
                      </a:r>
                      <a:r>
                        <a:rPr lang="en-US" sz="2000" baseline="0" dirty="0" smtClean="0"/>
                        <a:t> TCO</a:t>
                      </a:r>
                      <a:endParaRPr lang="en-US" sz="2000" dirty="0">
                        <a:solidFill>
                          <a:sysClr val="windowText" lastClr="000000"/>
                        </a:solidFill>
                      </a:endParaRPr>
                    </a:p>
                  </a:txBody>
                  <a:tcPr marL="104294" marR="104294" marT="45708" marB="45708"/>
                </a:tc>
                <a:tc>
                  <a:txBody>
                    <a:bodyPr/>
                    <a:lstStyle/>
                    <a:p>
                      <a:r>
                        <a:rPr lang="en-US" sz="2000" dirty="0" smtClean="0"/>
                        <a:t>Scale, Extensibility</a:t>
                      </a:r>
                      <a:endParaRPr lang="en-US" sz="2000" dirty="0">
                        <a:solidFill>
                          <a:sysClr val="windowText" lastClr="000000"/>
                        </a:solidFill>
                      </a:endParaRPr>
                    </a:p>
                  </a:txBody>
                  <a:tcPr marL="104294" marR="104294" marT="45708" marB="45708"/>
                </a:tc>
                <a:extLst>
                  <a:ext uri="{0D108BD9-81ED-4DB2-BD59-A6C34878D82A}">
                    <a16:rowId xmlns:a16="http://schemas.microsoft.com/office/drawing/2014/main" xmlns="" val="1548777665"/>
                  </a:ext>
                </a:extLst>
              </a:tr>
              <a:tr h="396137">
                <a:tc>
                  <a:txBody>
                    <a:bodyPr/>
                    <a:lstStyle/>
                    <a:p>
                      <a:r>
                        <a:rPr lang="en-US" sz="2000" smtClean="0"/>
                        <a:t>Limitations</a:t>
                      </a:r>
                      <a:endParaRPr lang="en-US" sz="2000">
                        <a:solidFill>
                          <a:sysClr val="windowText" lastClr="000000"/>
                        </a:solidFill>
                      </a:endParaRPr>
                    </a:p>
                  </a:txBody>
                  <a:tcPr marL="104294" marR="104294" marT="45708" marB="45708"/>
                </a:tc>
                <a:tc>
                  <a:txBody>
                    <a:bodyPr/>
                    <a:lstStyle/>
                    <a:p>
                      <a:r>
                        <a:rPr lang="en-US" sz="2000" smtClean="0"/>
                        <a:t>Limited extensibility</a:t>
                      </a:r>
                      <a:endParaRPr lang="en-US" sz="2000">
                        <a:solidFill>
                          <a:sysClr val="windowText" lastClr="000000"/>
                        </a:solidFill>
                      </a:endParaRPr>
                    </a:p>
                  </a:txBody>
                  <a:tcPr marL="104294" marR="104294" marT="45708" marB="45708"/>
                </a:tc>
                <a:tc>
                  <a:txBody>
                    <a:bodyPr/>
                    <a:lstStyle/>
                    <a:p>
                      <a:r>
                        <a:rPr lang="en-US" sz="2000" dirty="0" smtClean="0"/>
                        <a:t>Complex</a:t>
                      </a:r>
                      <a:r>
                        <a:rPr lang="en-US" sz="2000" baseline="0" dirty="0" smtClean="0"/>
                        <a:t> deployment, maintenance</a:t>
                      </a:r>
                      <a:endParaRPr lang="en-US" sz="2000" dirty="0">
                        <a:solidFill>
                          <a:sysClr val="windowText" lastClr="000000"/>
                        </a:solidFill>
                      </a:endParaRPr>
                    </a:p>
                  </a:txBody>
                  <a:tcPr marL="104294" marR="104294" marT="45708" marB="45708"/>
                </a:tc>
                <a:extLst>
                  <a:ext uri="{0D108BD9-81ED-4DB2-BD59-A6C34878D82A}">
                    <a16:rowId xmlns:a16="http://schemas.microsoft.com/office/drawing/2014/main" xmlns="" val="150204422"/>
                  </a:ext>
                </a:extLst>
              </a:tr>
              <a:tr h="1005578">
                <a:tc>
                  <a:txBody>
                    <a:bodyPr/>
                    <a:lstStyle/>
                    <a:p>
                      <a:r>
                        <a:rPr lang="en-US" sz="2000" dirty="0" smtClean="0"/>
                        <a:t>Products</a:t>
                      </a:r>
                      <a:endParaRPr lang="en-US" sz="2000" dirty="0">
                        <a:solidFill>
                          <a:sysClr val="windowText" lastClr="000000"/>
                        </a:solidFill>
                      </a:endParaRPr>
                    </a:p>
                  </a:txBody>
                  <a:tcPr marL="104294" marR="104294" marT="45708" marB="45708"/>
                </a:tc>
                <a:tc>
                  <a:txBody>
                    <a:bodyPr/>
                    <a:lstStyle/>
                    <a:p>
                      <a:r>
                        <a:rPr lang="en-US" sz="2000" dirty="0" smtClean="0"/>
                        <a:t>SharePoint Foundation, SharePoint Server, Search Server</a:t>
                      </a:r>
                      <a:endParaRPr lang="en-US" sz="2000" dirty="0">
                        <a:solidFill>
                          <a:sysClr val="windowText" lastClr="000000"/>
                        </a:solidFill>
                      </a:endParaRPr>
                    </a:p>
                  </a:txBody>
                  <a:tcPr marL="104294" marR="104294" marT="45708" marB="45708"/>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FAST Search</a:t>
                      </a:r>
                      <a:r>
                        <a:rPr lang="en-US" sz="2000" baseline="0" dirty="0" smtClean="0"/>
                        <a:t> for SharePoint</a:t>
                      </a:r>
                      <a:r>
                        <a:rPr lang="en-US" sz="2000"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FAST Search for Internet Sites</a:t>
                      </a:r>
                      <a:endParaRPr lang="en-US" sz="2000" dirty="0">
                        <a:solidFill>
                          <a:sysClr val="windowText" lastClr="000000"/>
                        </a:solidFill>
                      </a:endParaRPr>
                    </a:p>
                  </a:txBody>
                  <a:tcPr marL="104294" marR="104294" marT="45708" marB="45708"/>
                </a:tc>
                <a:extLst>
                  <a:ext uri="{0D108BD9-81ED-4DB2-BD59-A6C34878D82A}">
                    <a16:rowId xmlns:a16="http://schemas.microsoft.com/office/drawing/2014/main" xmlns="" val="522489051"/>
                  </a:ext>
                </a:extLst>
              </a:tr>
            </a:tbl>
          </a:graphicData>
        </a:graphic>
      </p:graphicFrame>
    </p:spTree>
    <p:extLst>
      <p:ext uri="{BB962C8B-B14F-4D97-AF65-F5344CB8AC3E}">
        <p14:creationId xmlns:p14="http://schemas.microsoft.com/office/powerpoint/2010/main" val="214287963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519113" y="228600"/>
            <a:ext cx="10882312" cy="747897"/>
          </a:xfrm>
        </p:spPr>
        <p:txBody>
          <a:bodyPr/>
          <a:lstStyle/>
          <a:p>
            <a:r>
              <a:rPr lang="en-US" sz="4400" dirty="0" smtClean="0"/>
              <a:t>The Connector – How it works</a:t>
            </a:r>
            <a:endParaRPr lang="en-US" sz="4400" dirty="0"/>
          </a:p>
        </p:txBody>
      </p:sp>
      <p:sp>
        <p:nvSpPr>
          <p:cNvPr id="4" name="Rectangle 3"/>
          <p:cNvSpPr/>
          <p:nvPr/>
        </p:nvSpPr>
        <p:spPr bwMode="auto">
          <a:xfrm>
            <a:off x="622998" y="1266092"/>
            <a:ext cx="1034980" cy="5124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SharePoint</a:t>
            </a:r>
            <a:endParaRPr lang="en-US"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22998" y="1811920"/>
            <a:ext cx="1034980" cy="5124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Email</a:t>
            </a:r>
            <a:endParaRPr lang="en-US"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622998" y="2357748"/>
            <a:ext cx="1034980" cy="5124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File Shares</a:t>
            </a:r>
          </a:p>
        </p:txBody>
      </p:sp>
      <p:sp>
        <p:nvSpPr>
          <p:cNvPr id="10" name="Rectangle 9"/>
          <p:cNvSpPr/>
          <p:nvPr/>
        </p:nvSpPr>
        <p:spPr bwMode="auto">
          <a:xfrm>
            <a:off x="622998" y="2903576"/>
            <a:ext cx="1034980" cy="5124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Web Content</a:t>
            </a:r>
          </a:p>
        </p:txBody>
      </p:sp>
      <p:sp>
        <p:nvSpPr>
          <p:cNvPr id="11" name="Rectangle 10"/>
          <p:cNvSpPr/>
          <p:nvPr/>
        </p:nvSpPr>
        <p:spPr bwMode="auto">
          <a:xfrm>
            <a:off x="622998" y="3449404"/>
            <a:ext cx="1034980" cy="5124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Databases</a:t>
            </a:r>
            <a:endParaRPr lang="en-US"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22998" y="3995232"/>
            <a:ext cx="1034980" cy="5124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Enterprise Repositories</a:t>
            </a:r>
            <a:endParaRPr lang="en-US" sz="1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ounded Rectangle 12"/>
          <p:cNvSpPr/>
          <p:nvPr/>
        </p:nvSpPr>
        <p:spPr bwMode="auto">
          <a:xfrm>
            <a:off x="1788607" y="1266092"/>
            <a:ext cx="4340888" cy="3241606"/>
          </a:xfrm>
          <a:prstGeom prst="round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400" dirty="0" smtClean="0">
                <a:solidFill>
                  <a:schemeClr val="bg2"/>
                </a:solidFill>
                <a:ea typeface="Segoe UI" pitchFamily="34" charset="0"/>
                <a:cs typeface="Segoe UI" pitchFamily="34" charset="0"/>
              </a:rPr>
              <a:t>Connector</a:t>
            </a:r>
            <a:endParaRPr lang="en-US" sz="2200" dirty="0" smtClean="0">
              <a:solidFill>
                <a:schemeClr val="bg2"/>
              </a:solidFill>
              <a:ea typeface="Segoe UI" pitchFamily="34" charset="0"/>
              <a:cs typeface="Segoe UI" pitchFamily="34" charset="0"/>
            </a:endParaRPr>
          </a:p>
        </p:txBody>
      </p:sp>
      <p:sp>
        <p:nvSpPr>
          <p:cNvPr id="14" name="Freeform 13"/>
          <p:cNvSpPr>
            <a:spLocks noEditPoints="1"/>
          </p:cNvSpPr>
          <p:nvPr/>
        </p:nvSpPr>
        <p:spPr bwMode="black">
          <a:xfrm>
            <a:off x="3308851" y="1633877"/>
            <a:ext cx="821022" cy="858114"/>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solidFill>
              <a:schemeClr val="accent1"/>
            </a:solidFill>
          </a:ln>
          <a:extLst/>
        </p:spPr>
        <p:txBody>
          <a:bodyPr vert="horz" wrap="square" lIns="89623" tIns="44812" rIns="89623" bIns="44812"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896171"/>
            <a:endParaRPr lang="en-US" sz="1730" dirty="0">
              <a:solidFill>
                <a:srgbClr val="000000"/>
              </a:solidFill>
            </a:endParaRPr>
          </a:p>
        </p:txBody>
      </p:sp>
      <p:sp>
        <p:nvSpPr>
          <p:cNvPr id="15" name="Freeform 14"/>
          <p:cNvSpPr>
            <a:spLocks noEditPoints="1"/>
          </p:cNvSpPr>
          <p:nvPr/>
        </p:nvSpPr>
        <p:spPr bwMode="black">
          <a:xfrm>
            <a:off x="2630282" y="2122237"/>
            <a:ext cx="1095879" cy="111333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solidFill>
              <a:schemeClr val="accent1"/>
            </a:solidFill>
          </a:ln>
          <a:extLst/>
        </p:spPr>
        <p:txBody>
          <a:bodyPr vert="horz" wrap="square" lIns="89623" tIns="44812" rIns="89623" bIns="44812"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896171"/>
            <a:endParaRPr lang="en-US" sz="1730" dirty="0">
              <a:solidFill>
                <a:srgbClr val="000000"/>
              </a:solidFill>
            </a:endParaRPr>
          </a:p>
        </p:txBody>
      </p:sp>
      <p:sp>
        <p:nvSpPr>
          <p:cNvPr id="16" name="Freeform 15"/>
          <p:cNvSpPr>
            <a:spLocks noEditPoints="1"/>
          </p:cNvSpPr>
          <p:nvPr/>
        </p:nvSpPr>
        <p:spPr bwMode="black">
          <a:xfrm>
            <a:off x="3620044" y="2254049"/>
            <a:ext cx="1424229" cy="1469879"/>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solidFill>
              <a:schemeClr val="accent1"/>
            </a:solidFill>
          </a:ln>
          <a:extLst/>
        </p:spPr>
        <p:txBody>
          <a:bodyPr vert="horz" wrap="square" lIns="89623" tIns="44812" rIns="89623" bIns="44812"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896171"/>
            <a:endParaRPr lang="en-US" sz="1730" dirty="0">
              <a:solidFill>
                <a:srgbClr val="000000"/>
              </a:solidFill>
            </a:endParaRPr>
          </a:p>
        </p:txBody>
      </p:sp>
      <p:sp>
        <p:nvSpPr>
          <p:cNvPr id="30" name="Curved Left Arrow 29"/>
          <p:cNvSpPr/>
          <p:nvPr/>
        </p:nvSpPr>
        <p:spPr bwMode="auto">
          <a:xfrm rot="20368823">
            <a:off x="4056975" y="1530743"/>
            <a:ext cx="242113" cy="706252"/>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Curved Right Arrow 30"/>
          <p:cNvSpPr/>
          <p:nvPr/>
        </p:nvSpPr>
        <p:spPr bwMode="auto">
          <a:xfrm>
            <a:off x="2381459" y="2254049"/>
            <a:ext cx="248823" cy="901133"/>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Curved Left Arrow 31"/>
          <p:cNvSpPr/>
          <p:nvPr/>
        </p:nvSpPr>
        <p:spPr bwMode="auto">
          <a:xfrm>
            <a:off x="5044273" y="2357748"/>
            <a:ext cx="311193" cy="1279755"/>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Can 33"/>
          <p:cNvSpPr/>
          <p:nvPr/>
        </p:nvSpPr>
        <p:spPr bwMode="auto">
          <a:xfrm>
            <a:off x="6260123" y="2062934"/>
            <a:ext cx="1187483" cy="1660994"/>
          </a:xfrm>
          <a:prstGeom prst="can">
            <a:avLst/>
          </a:prstGeom>
          <a:solidFill>
            <a:schemeClr val="accent2"/>
          </a:solidFill>
          <a:ln>
            <a:solidFill>
              <a:schemeClr val="accent1"/>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44810" tIns="44810" rIns="44810" bIns="44810" numCol="1" spcCol="0" rtlCol="0" fromWordArt="0" anchor="ctr" anchorCtr="0" forceAA="0" compatLnSpc="1">
            <a:prstTxWarp prst="textNoShape">
              <a:avLst/>
            </a:prstTxWarp>
            <a:noAutofit/>
          </a:bodyPr>
          <a:lstStyle/>
          <a:p>
            <a:pPr algn="ctr" defTabSz="895908" fontAlgn="base">
              <a:spcBef>
                <a:spcPct val="0"/>
              </a:spcBef>
              <a:spcAft>
                <a:spcPct val="0"/>
              </a:spcAft>
            </a:pPr>
            <a:r>
              <a:rPr lang="nb-NO" sz="1400" dirty="0" smtClean="0">
                <a:solidFill>
                  <a:srgbClr val="FFFFFF"/>
                </a:solidFill>
                <a:ea typeface="Segoe UI" pitchFamily="34" charset="0"/>
                <a:cs typeface="Segoe UI" pitchFamily="34" charset="0"/>
              </a:rPr>
              <a:t>Search Engine</a:t>
            </a:r>
            <a:endParaRPr lang="nb-NO" sz="1400" dirty="0">
              <a:solidFill>
                <a:srgbClr val="FFFFFF"/>
              </a:solidFill>
              <a:ea typeface="Segoe UI" pitchFamily="34" charset="0"/>
              <a:cs typeface="Segoe UI" pitchFamily="34" charset="0"/>
            </a:endParaRPr>
          </a:p>
        </p:txBody>
      </p:sp>
      <p:sp>
        <p:nvSpPr>
          <p:cNvPr id="38" name="Left Arrow 37"/>
          <p:cNvSpPr/>
          <p:nvPr/>
        </p:nvSpPr>
        <p:spPr bwMode="auto">
          <a:xfrm>
            <a:off x="2115178" y="1647142"/>
            <a:ext cx="1647930" cy="512466"/>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100" dirty="0" smtClean="0">
                <a:gradFill>
                  <a:gsLst>
                    <a:gs pos="0">
                      <a:srgbClr val="FFFFFF"/>
                    </a:gs>
                    <a:gs pos="100000">
                      <a:srgbClr val="FFFFFF"/>
                    </a:gs>
                  </a:gsLst>
                  <a:lin ang="5400000" scaled="0"/>
                </a:gradFill>
                <a:ea typeface="Segoe UI" pitchFamily="34" charset="0"/>
                <a:cs typeface="Segoe UI" pitchFamily="34" charset="0"/>
              </a:rPr>
              <a:t>1 – Connect securely</a:t>
            </a:r>
          </a:p>
        </p:txBody>
      </p:sp>
      <p:sp>
        <p:nvSpPr>
          <p:cNvPr id="39" name="Flowchart: Connector 38"/>
          <p:cNvSpPr/>
          <p:nvPr/>
        </p:nvSpPr>
        <p:spPr bwMode="auto">
          <a:xfrm>
            <a:off x="2443665" y="2556912"/>
            <a:ext cx="124412" cy="121990"/>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Flowchart: Connector 39"/>
          <p:cNvSpPr/>
          <p:nvPr/>
        </p:nvSpPr>
        <p:spPr bwMode="auto">
          <a:xfrm>
            <a:off x="2137759" y="2327213"/>
            <a:ext cx="124412" cy="121990"/>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Flowchart: Connector 40"/>
          <p:cNvSpPr/>
          <p:nvPr/>
        </p:nvSpPr>
        <p:spPr bwMode="auto">
          <a:xfrm>
            <a:off x="2096143" y="2479663"/>
            <a:ext cx="124412" cy="121990"/>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Flowchart: Connector 41"/>
          <p:cNvSpPr/>
          <p:nvPr/>
        </p:nvSpPr>
        <p:spPr bwMode="auto">
          <a:xfrm>
            <a:off x="2104909" y="2633639"/>
            <a:ext cx="124412" cy="121990"/>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Flowchart: Connector 42"/>
          <p:cNvSpPr/>
          <p:nvPr/>
        </p:nvSpPr>
        <p:spPr bwMode="auto">
          <a:xfrm>
            <a:off x="2153958" y="2786089"/>
            <a:ext cx="124412" cy="121990"/>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45" name="Straight Connector 44"/>
          <p:cNvCxnSpPr>
            <a:stCxn id="40" idx="5"/>
            <a:endCxn id="39" idx="2"/>
          </p:cNvCxnSpPr>
          <p:nvPr/>
        </p:nvCxnSpPr>
        <p:spPr>
          <a:xfrm>
            <a:off x="2243951" y="2431338"/>
            <a:ext cx="199714" cy="186569"/>
          </a:xfrm>
          <a:prstGeom prst="line">
            <a:avLst/>
          </a:prstGeom>
          <a:ln>
            <a:solidFill>
              <a:schemeClr val="bg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6"/>
            <a:endCxn id="39" idx="2"/>
          </p:cNvCxnSpPr>
          <p:nvPr/>
        </p:nvCxnSpPr>
        <p:spPr>
          <a:xfrm>
            <a:off x="2220555" y="2540658"/>
            <a:ext cx="223110" cy="77249"/>
          </a:xfrm>
          <a:prstGeom prst="line">
            <a:avLst/>
          </a:prstGeom>
          <a:ln>
            <a:solidFill>
              <a:schemeClr val="bg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2" idx="6"/>
            <a:endCxn id="39" idx="2"/>
          </p:cNvCxnSpPr>
          <p:nvPr/>
        </p:nvCxnSpPr>
        <p:spPr>
          <a:xfrm flipV="1">
            <a:off x="2229321" y="2617907"/>
            <a:ext cx="214344" cy="76727"/>
          </a:xfrm>
          <a:prstGeom prst="line">
            <a:avLst/>
          </a:prstGeom>
          <a:ln>
            <a:solidFill>
              <a:schemeClr val="bg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3" idx="7"/>
            <a:endCxn id="39" idx="2"/>
          </p:cNvCxnSpPr>
          <p:nvPr/>
        </p:nvCxnSpPr>
        <p:spPr>
          <a:xfrm flipV="1">
            <a:off x="2260150" y="2617907"/>
            <a:ext cx="183515" cy="186047"/>
          </a:xfrm>
          <a:prstGeom prst="line">
            <a:avLst/>
          </a:prstGeom>
          <a:ln>
            <a:solidFill>
              <a:schemeClr val="bg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5" name="Flowchart: Connector 54"/>
          <p:cNvSpPr/>
          <p:nvPr/>
        </p:nvSpPr>
        <p:spPr bwMode="auto">
          <a:xfrm>
            <a:off x="5043677" y="2558438"/>
            <a:ext cx="124412" cy="121990"/>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6" name="Flowchart: Connector 55"/>
          <p:cNvSpPr/>
          <p:nvPr/>
        </p:nvSpPr>
        <p:spPr bwMode="auto">
          <a:xfrm>
            <a:off x="5350912" y="2327213"/>
            <a:ext cx="124412" cy="121990"/>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Flowchart: Connector 56"/>
          <p:cNvSpPr/>
          <p:nvPr/>
        </p:nvSpPr>
        <p:spPr bwMode="auto">
          <a:xfrm>
            <a:off x="5416090" y="2479663"/>
            <a:ext cx="124412" cy="121990"/>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8" name="Flowchart: Connector 57"/>
          <p:cNvSpPr/>
          <p:nvPr/>
        </p:nvSpPr>
        <p:spPr bwMode="auto">
          <a:xfrm>
            <a:off x="5433186" y="2633639"/>
            <a:ext cx="124412" cy="121990"/>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9" name="Flowchart: Connector 58"/>
          <p:cNvSpPr/>
          <p:nvPr/>
        </p:nvSpPr>
        <p:spPr bwMode="auto">
          <a:xfrm>
            <a:off x="5416090" y="2781586"/>
            <a:ext cx="124412" cy="121990"/>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0" name="Right Arrow 59"/>
          <p:cNvSpPr/>
          <p:nvPr/>
        </p:nvSpPr>
        <p:spPr bwMode="auto">
          <a:xfrm>
            <a:off x="2630282" y="2371415"/>
            <a:ext cx="2333604" cy="50241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2 – Map content</a:t>
            </a:r>
          </a:p>
        </p:txBody>
      </p:sp>
      <p:sp>
        <p:nvSpPr>
          <p:cNvPr id="61" name="Right Arrow 60"/>
          <p:cNvSpPr/>
          <p:nvPr/>
        </p:nvSpPr>
        <p:spPr bwMode="auto">
          <a:xfrm>
            <a:off x="3726161" y="2876847"/>
            <a:ext cx="2333604" cy="50241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3 – Feed content</a:t>
            </a:r>
          </a:p>
        </p:txBody>
      </p:sp>
      <p:sp>
        <p:nvSpPr>
          <p:cNvPr id="62" name="Left Arrow 61"/>
          <p:cNvSpPr/>
          <p:nvPr/>
        </p:nvSpPr>
        <p:spPr bwMode="auto">
          <a:xfrm>
            <a:off x="2381459" y="3302917"/>
            <a:ext cx="1647930" cy="512466"/>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100" dirty="0" smtClean="0">
                <a:gradFill>
                  <a:gsLst>
                    <a:gs pos="0">
                      <a:srgbClr val="FFFFFF"/>
                    </a:gs>
                    <a:gs pos="100000">
                      <a:srgbClr val="FFFFFF"/>
                    </a:gs>
                  </a:gsLst>
                  <a:lin ang="5400000" scaled="0"/>
                </a:gradFill>
                <a:ea typeface="Segoe UI" pitchFamily="34" charset="0"/>
                <a:cs typeface="Segoe UI" pitchFamily="34" charset="0"/>
              </a:rPr>
              <a:t>4 – Find any changes</a:t>
            </a:r>
          </a:p>
        </p:txBody>
      </p:sp>
      <p:cxnSp>
        <p:nvCxnSpPr>
          <p:cNvPr id="64" name="Straight Connector 63"/>
          <p:cNvCxnSpPr>
            <a:endCxn id="56" idx="3"/>
          </p:cNvCxnSpPr>
          <p:nvPr/>
        </p:nvCxnSpPr>
        <p:spPr>
          <a:xfrm flipV="1">
            <a:off x="5168089" y="2431338"/>
            <a:ext cx="201043" cy="170315"/>
          </a:xfrm>
          <a:prstGeom prst="line">
            <a:avLst/>
          </a:prstGeom>
          <a:ln>
            <a:solidFill>
              <a:schemeClr val="bg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5" idx="6"/>
            <a:endCxn id="57" idx="2"/>
          </p:cNvCxnSpPr>
          <p:nvPr/>
        </p:nvCxnSpPr>
        <p:spPr>
          <a:xfrm flipV="1">
            <a:off x="5168089" y="2540658"/>
            <a:ext cx="248001" cy="78775"/>
          </a:xfrm>
          <a:prstGeom prst="line">
            <a:avLst/>
          </a:prstGeom>
          <a:ln>
            <a:solidFill>
              <a:schemeClr val="bg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5" idx="6"/>
            <a:endCxn id="58" idx="2"/>
          </p:cNvCxnSpPr>
          <p:nvPr/>
        </p:nvCxnSpPr>
        <p:spPr>
          <a:xfrm>
            <a:off x="5168089" y="2619433"/>
            <a:ext cx="265097" cy="75201"/>
          </a:xfrm>
          <a:prstGeom prst="line">
            <a:avLst/>
          </a:prstGeom>
          <a:ln>
            <a:solidFill>
              <a:schemeClr val="bg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5" idx="6"/>
            <a:endCxn id="59" idx="1"/>
          </p:cNvCxnSpPr>
          <p:nvPr/>
        </p:nvCxnSpPr>
        <p:spPr>
          <a:xfrm>
            <a:off x="5168089" y="2619433"/>
            <a:ext cx="266221" cy="180018"/>
          </a:xfrm>
          <a:prstGeom prst="line">
            <a:avLst/>
          </a:prstGeom>
          <a:ln>
            <a:solidFill>
              <a:schemeClr val="bg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30154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pPr lvl="0"/>
            <a:r>
              <a:rPr lang="en-US" sz="5400" dirty="0"/>
              <a:t>Using search API in the apps and in content</a:t>
            </a:r>
          </a:p>
        </p:txBody>
      </p:sp>
    </p:spTree>
    <p:extLst>
      <p:ext uri="{BB962C8B-B14F-4D97-AF65-F5344CB8AC3E}">
        <p14:creationId xmlns:p14="http://schemas.microsoft.com/office/powerpoint/2010/main" val="8808219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sz="8000" dirty="0"/>
              <a:t>Personalized </a:t>
            </a:r>
            <a:r>
              <a:rPr lang="en-US" sz="8000" dirty="0" smtClean="0"/>
              <a:t>Search </a:t>
            </a:r>
            <a:r>
              <a:rPr lang="en-US" sz="8000" dirty="0"/>
              <a:t>R</a:t>
            </a:r>
            <a:r>
              <a:rPr lang="en-US" sz="8000" dirty="0" smtClean="0"/>
              <a:t>esults</a:t>
            </a:r>
            <a:endParaRPr lang="en-US" sz="8000" dirty="0"/>
          </a:p>
        </p:txBody>
      </p:sp>
    </p:spTree>
    <p:extLst>
      <p:ext uri="{BB962C8B-B14F-4D97-AF65-F5344CB8AC3E}">
        <p14:creationId xmlns:p14="http://schemas.microsoft.com/office/powerpoint/2010/main" val="13178335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Content suggestion</a:t>
            </a:r>
            <a:endParaRPr lang="en-US" dirty="0"/>
          </a:p>
        </p:txBody>
      </p:sp>
      <p:sp>
        <p:nvSpPr>
          <p:cNvPr id="4" name="Text Placeholder 3"/>
          <p:cNvSpPr>
            <a:spLocks noGrp="1"/>
          </p:cNvSpPr>
          <p:nvPr>
            <p:ph type="body" sz="quarter" idx="10"/>
          </p:nvPr>
        </p:nvSpPr>
        <p:spPr/>
        <p:txBody>
          <a:bodyPr/>
          <a:lstStyle/>
          <a:p>
            <a:r>
              <a:rPr lang="en-US" dirty="0" smtClean="0"/>
              <a:t>This section is actually more about showing results from search in personalized way… like showing only news which are relevant for particular user based on organization property in user profile</a:t>
            </a:r>
          </a:p>
          <a:p>
            <a:endParaRPr lang="en-US" dirty="0"/>
          </a:p>
          <a:p>
            <a:r>
              <a:rPr lang="en-US" dirty="0" smtClean="0"/>
              <a:t>Update – changed the content. May not have better images that are not customer focused… - Brian</a:t>
            </a:r>
            <a:endParaRPr lang="en-US" dirty="0"/>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47958606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20699" y="1447801"/>
            <a:ext cx="5433533" cy="692498"/>
          </a:xfrm>
        </p:spPr>
        <p:txBody>
          <a:bodyPr/>
          <a:lstStyle/>
          <a:p>
            <a:r>
              <a:rPr lang="en-US" dirty="0" smtClean="0"/>
              <a:t>Your News: </a:t>
            </a:r>
          </a:p>
        </p:txBody>
      </p:sp>
      <p:sp>
        <p:nvSpPr>
          <p:cNvPr id="5" name="Content Placeholder 4"/>
          <p:cNvSpPr>
            <a:spLocks noGrp="1"/>
          </p:cNvSpPr>
          <p:nvPr>
            <p:ph sz="quarter" idx="13"/>
          </p:nvPr>
        </p:nvSpPr>
        <p:spPr>
          <a:xfrm>
            <a:off x="510067" y="2140299"/>
            <a:ext cx="5444165" cy="2294215"/>
          </a:xfrm>
        </p:spPr>
        <p:txBody>
          <a:bodyPr/>
          <a:lstStyle/>
          <a:p>
            <a:r>
              <a:rPr lang="en-US" dirty="0" smtClean="0"/>
              <a:t>Deliver relevant content targeted to your users such as news and events</a:t>
            </a:r>
          </a:p>
        </p:txBody>
      </p:sp>
      <p:pic>
        <p:nvPicPr>
          <p:cNvPr id="3" name="Picture 2"/>
          <p:cNvPicPr>
            <a:picLocks noChangeAspect="1"/>
          </p:cNvPicPr>
          <p:nvPr/>
        </p:nvPicPr>
        <p:blipFill>
          <a:blip r:embed="rId3"/>
          <a:stretch>
            <a:fillRect/>
          </a:stretch>
        </p:blipFill>
        <p:spPr>
          <a:xfrm>
            <a:off x="6502052" y="170240"/>
            <a:ext cx="2266667" cy="3247619"/>
          </a:xfrm>
          <a:prstGeom prst="rect">
            <a:avLst/>
          </a:prstGeom>
        </p:spPr>
      </p:pic>
      <p:pic>
        <p:nvPicPr>
          <p:cNvPr id="6" name="Picture 5" descr="C:\Users\brianmic\AppData\Local\Temp\SNAGHTML53532fc.PNG"/>
          <p:cNvPicPr/>
          <p:nvPr/>
        </p:nvPicPr>
        <p:blipFill rotWithShape="1">
          <a:blip r:embed="rId4">
            <a:extLst>
              <a:ext uri="{28A0092B-C50C-407E-A947-70E740481C1C}">
                <a14:useLocalDpi xmlns:a14="http://schemas.microsoft.com/office/drawing/2010/main" val="0"/>
              </a:ext>
            </a:extLst>
          </a:blip>
          <a:srcRect r="13787" b="15290"/>
          <a:stretch/>
        </p:blipFill>
        <p:spPr bwMode="auto">
          <a:xfrm>
            <a:off x="8436863" y="2548323"/>
            <a:ext cx="2582235" cy="2776959"/>
          </a:xfrm>
          <a:prstGeom prst="rect">
            <a:avLst/>
          </a:prstGeom>
          <a:noFill/>
          <a:ln>
            <a:noFill/>
          </a:ln>
        </p:spPr>
      </p:pic>
    </p:spTree>
    <p:extLst>
      <p:ext uri="{BB962C8B-B14F-4D97-AF65-F5344CB8AC3E}">
        <p14:creationId xmlns:p14="http://schemas.microsoft.com/office/powerpoint/2010/main" val="113894523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20699" y="1447801"/>
            <a:ext cx="5433533" cy="692498"/>
          </a:xfrm>
        </p:spPr>
        <p:txBody>
          <a:bodyPr/>
          <a:lstStyle/>
          <a:p>
            <a:r>
              <a:rPr lang="en-US" dirty="0" smtClean="0"/>
              <a:t>Upcoming Events: </a:t>
            </a:r>
          </a:p>
        </p:txBody>
      </p:sp>
      <p:sp>
        <p:nvSpPr>
          <p:cNvPr id="5" name="Content Placeholder 4"/>
          <p:cNvSpPr>
            <a:spLocks noGrp="1"/>
          </p:cNvSpPr>
          <p:nvPr>
            <p:ph sz="quarter" idx="13"/>
          </p:nvPr>
        </p:nvSpPr>
        <p:spPr>
          <a:xfrm>
            <a:off x="510067" y="2140299"/>
            <a:ext cx="5444165" cy="2294215"/>
          </a:xfrm>
        </p:spPr>
        <p:txBody>
          <a:bodyPr/>
          <a:lstStyle/>
          <a:p>
            <a:r>
              <a:rPr lang="en-US" dirty="0" smtClean="0"/>
              <a:t>Deliver relevant events targeted to your users using search and display templates</a:t>
            </a:r>
          </a:p>
        </p:txBody>
      </p:sp>
      <p:pic>
        <p:nvPicPr>
          <p:cNvPr id="7" name="Picture 6" descr="C:\Users\brianmic\AppData\Local\Temp\SNAGHTML4f574fa.PNG"/>
          <p:cNvPicPr/>
          <p:nvPr/>
        </p:nvPicPr>
        <p:blipFill rotWithShape="1">
          <a:blip r:embed="rId3">
            <a:extLst>
              <a:ext uri="{28A0092B-C50C-407E-A947-70E740481C1C}">
                <a14:useLocalDpi xmlns:a14="http://schemas.microsoft.com/office/drawing/2010/main" val="0"/>
              </a:ext>
            </a:extLst>
          </a:blip>
          <a:srcRect r="63435" b="8235"/>
          <a:stretch/>
        </p:blipFill>
        <p:spPr bwMode="auto">
          <a:xfrm>
            <a:off x="8412007" y="1030391"/>
            <a:ext cx="1854738" cy="4514030"/>
          </a:xfrm>
          <a:prstGeom prst="rect">
            <a:avLst/>
          </a:prstGeom>
          <a:noFill/>
          <a:ln>
            <a:noFill/>
          </a:ln>
        </p:spPr>
      </p:pic>
    </p:spTree>
    <p:extLst>
      <p:ext uri="{BB962C8B-B14F-4D97-AF65-F5344CB8AC3E}">
        <p14:creationId xmlns:p14="http://schemas.microsoft.com/office/powerpoint/2010/main" val="290664862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20699" y="1447801"/>
            <a:ext cx="5433533" cy="692498"/>
          </a:xfrm>
        </p:spPr>
        <p:txBody>
          <a:bodyPr/>
          <a:lstStyle/>
          <a:p>
            <a:r>
              <a:rPr lang="en-US" dirty="0" smtClean="0"/>
              <a:t>Featured News: </a:t>
            </a:r>
          </a:p>
        </p:txBody>
      </p:sp>
      <p:sp>
        <p:nvSpPr>
          <p:cNvPr id="5" name="Content Placeholder 4"/>
          <p:cNvSpPr>
            <a:spLocks noGrp="1"/>
          </p:cNvSpPr>
          <p:nvPr>
            <p:ph sz="quarter" idx="13"/>
          </p:nvPr>
        </p:nvSpPr>
        <p:spPr>
          <a:xfrm>
            <a:off x="510068" y="2140299"/>
            <a:ext cx="4177680" cy="2294215"/>
          </a:xfrm>
        </p:spPr>
        <p:txBody>
          <a:bodyPr/>
          <a:lstStyle/>
          <a:p>
            <a:r>
              <a:rPr lang="en-US" dirty="0" smtClean="0"/>
              <a:t>Deliver search results as featured content targeted to your users in places such as corporate intranet and divisional landing pages</a:t>
            </a:r>
          </a:p>
        </p:txBody>
      </p:sp>
      <p:pic>
        <p:nvPicPr>
          <p:cNvPr id="3" name="Picture 2"/>
          <p:cNvPicPr>
            <a:picLocks noChangeAspect="1"/>
          </p:cNvPicPr>
          <p:nvPr/>
        </p:nvPicPr>
        <p:blipFill rotWithShape="1">
          <a:blip r:embed="rId3"/>
          <a:srcRect b="10788"/>
          <a:stretch/>
        </p:blipFill>
        <p:spPr>
          <a:xfrm>
            <a:off x="6975328" y="2276567"/>
            <a:ext cx="4419048" cy="2021677"/>
          </a:xfrm>
          <a:prstGeom prst="rect">
            <a:avLst/>
          </a:prstGeom>
        </p:spPr>
      </p:pic>
    </p:spTree>
    <p:extLst>
      <p:ext uri="{BB962C8B-B14F-4D97-AF65-F5344CB8AC3E}">
        <p14:creationId xmlns:p14="http://schemas.microsoft.com/office/powerpoint/2010/main" val="390742201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20699" y="1447801"/>
            <a:ext cx="5433533" cy="692498"/>
          </a:xfrm>
        </p:spPr>
        <p:txBody>
          <a:bodyPr/>
          <a:lstStyle/>
          <a:p>
            <a:r>
              <a:rPr lang="en-US" dirty="0" smtClean="0"/>
              <a:t>Dynamic: </a:t>
            </a:r>
          </a:p>
        </p:txBody>
      </p:sp>
      <p:sp>
        <p:nvSpPr>
          <p:cNvPr id="5" name="Content Placeholder 4"/>
          <p:cNvSpPr>
            <a:spLocks noGrp="1"/>
          </p:cNvSpPr>
          <p:nvPr>
            <p:ph sz="quarter" idx="13"/>
          </p:nvPr>
        </p:nvSpPr>
        <p:spPr>
          <a:xfrm>
            <a:off x="510068" y="2140299"/>
            <a:ext cx="5682388" cy="2294215"/>
          </a:xfrm>
        </p:spPr>
        <p:txBody>
          <a:bodyPr/>
          <a:lstStyle/>
          <a:p>
            <a:r>
              <a:rPr lang="en-US" dirty="0" smtClean="0"/>
              <a:t>Using search, metadata, display templates and profile data, there are many possibilities to move away from static content and keep the content targeted, fresh and keep the users engaged. </a:t>
            </a:r>
          </a:p>
          <a:p>
            <a:endParaRPr lang="en-US" dirty="0"/>
          </a:p>
          <a:p>
            <a:r>
              <a:rPr lang="en-US" dirty="0" smtClean="0"/>
              <a:t>Here are a few other possibilities…</a:t>
            </a:r>
          </a:p>
        </p:txBody>
      </p:sp>
      <p:pic>
        <p:nvPicPr>
          <p:cNvPr id="4" name="Picture 3"/>
          <p:cNvPicPr>
            <a:picLocks noChangeAspect="1"/>
          </p:cNvPicPr>
          <p:nvPr/>
        </p:nvPicPr>
        <p:blipFill>
          <a:blip r:embed="rId3"/>
          <a:stretch>
            <a:fillRect/>
          </a:stretch>
        </p:blipFill>
        <p:spPr>
          <a:xfrm>
            <a:off x="7117790" y="1080377"/>
            <a:ext cx="1657143" cy="2123810"/>
          </a:xfrm>
          <a:prstGeom prst="rect">
            <a:avLst/>
          </a:prstGeom>
        </p:spPr>
      </p:pic>
      <p:pic>
        <p:nvPicPr>
          <p:cNvPr id="6" name="Picture 5"/>
          <p:cNvPicPr>
            <a:picLocks noChangeAspect="1"/>
          </p:cNvPicPr>
          <p:nvPr/>
        </p:nvPicPr>
        <p:blipFill>
          <a:blip r:embed="rId4"/>
          <a:stretch>
            <a:fillRect/>
          </a:stretch>
        </p:blipFill>
        <p:spPr>
          <a:xfrm>
            <a:off x="8135702" y="1671223"/>
            <a:ext cx="1704762" cy="2057143"/>
          </a:xfrm>
          <a:prstGeom prst="rect">
            <a:avLst/>
          </a:prstGeom>
        </p:spPr>
      </p:pic>
      <p:pic>
        <p:nvPicPr>
          <p:cNvPr id="7" name="Picture 6"/>
          <p:cNvPicPr>
            <a:picLocks noChangeAspect="1"/>
          </p:cNvPicPr>
          <p:nvPr/>
        </p:nvPicPr>
        <p:blipFill>
          <a:blip r:embed="rId5"/>
          <a:stretch>
            <a:fillRect/>
          </a:stretch>
        </p:blipFill>
        <p:spPr>
          <a:xfrm>
            <a:off x="7117790" y="3981887"/>
            <a:ext cx="4200000" cy="1361905"/>
          </a:xfrm>
          <a:prstGeom prst="rect">
            <a:avLst/>
          </a:prstGeom>
        </p:spPr>
      </p:pic>
      <p:pic>
        <p:nvPicPr>
          <p:cNvPr id="8" name="Picture 7"/>
          <p:cNvPicPr>
            <a:picLocks noChangeAspect="1"/>
          </p:cNvPicPr>
          <p:nvPr/>
        </p:nvPicPr>
        <p:blipFill>
          <a:blip r:embed="rId6"/>
          <a:stretch>
            <a:fillRect/>
          </a:stretch>
        </p:blipFill>
        <p:spPr>
          <a:xfrm>
            <a:off x="9898742" y="2312269"/>
            <a:ext cx="1419048" cy="1542857"/>
          </a:xfrm>
          <a:prstGeom prst="rect">
            <a:avLst/>
          </a:prstGeom>
        </p:spPr>
      </p:pic>
    </p:spTree>
    <p:extLst>
      <p:ext uri="{BB962C8B-B14F-4D97-AF65-F5344CB8AC3E}">
        <p14:creationId xmlns:p14="http://schemas.microsoft.com/office/powerpoint/2010/main" val="214487839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pPr lvl="0"/>
            <a:r>
              <a:rPr lang="en-US" sz="5400" dirty="0"/>
              <a:t>Personalized search results</a:t>
            </a:r>
          </a:p>
        </p:txBody>
      </p:sp>
    </p:spTree>
    <p:extLst>
      <p:ext uri="{BB962C8B-B14F-4D97-AF65-F5344CB8AC3E}">
        <p14:creationId xmlns:p14="http://schemas.microsoft.com/office/powerpoint/2010/main" val="35579997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sz="8000" dirty="0"/>
              <a:t>Search </a:t>
            </a:r>
            <a:r>
              <a:rPr lang="en-US" sz="8000" dirty="0" smtClean="0"/>
              <a:t>Configuration </a:t>
            </a:r>
            <a:r>
              <a:rPr lang="en-US" sz="8000" dirty="0"/>
              <a:t>and </a:t>
            </a:r>
            <a:r>
              <a:rPr lang="en-US" sz="8000" dirty="0" smtClean="0"/>
              <a:t>Customizations</a:t>
            </a:r>
            <a:endParaRPr lang="en-US" sz="8000" dirty="0"/>
          </a:p>
        </p:txBody>
      </p:sp>
    </p:spTree>
    <p:extLst>
      <p:ext uri="{BB962C8B-B14F-4D97-AF65-F5344CB8AC3E}">
        <p14:creationId xmlns:p14="http://schemas.microsoft.com/office/powerpoint/2010/main" val="35498993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519112" y="1189762"/>
            <a:ext cx="7080016" cy="2443746"/>
          </a:xfrm>
        </p:spPr>
        <p:txBody>
          <a:bodyPr/>
          <a:lstStyle/>
          <a:p>
            <a:r>
              <a:rPr lang="en-US" sz="3200" dirty="0" smtClean="0"/>
              <a:t>Single Extensible Platform</a:t>
            </a:r>
          </a:p>
          <a:p>
            <a:pPr marL="685594" lvl="1" indent="-342797">
              <a:buFont typeface="Arial" panose="020B0604020202020204" pitchFamily="34" charset="0"/>
              <a:buChar char="•"/>
            </a:pPr>
            <a:r>
              <a:rPr lang="en-US" sz="2000" dirty="0" smtClean="0"/>
              <a:t>FAST Engine</a:t>
            </a:r>
          </a:p>
          <a:p>
            <a:pPr marL="685594" lvl="1" indent="-342797">
              <a:buFont typeface="Arial" panose="020B0604020202020204" pitchFamily="34" charset="0"/>
              <a:buChar char="•"/>
            </a:pPr>
            <a:r>
              <a:rPr lang="en-US" sz="2000" dirty="0" smtClean="0"/>
              <a:t>SharePoint Crawler</a:t>
            </a:r>
          </a:p>
          <a:p>
            <a:pPr marL="685594" lvl="1" indent="-342797">
              <a:buFont typeface="Arial" panose="020B0604020202020204" pitchFamily="34" charset="0"/>
              <a:buChar char="•"/>
            </a:pPr>
            <a:r>
              <a:rPr lang="en-US" sz="2000" dirty="0" smtClean="0"/>
              <a:t>Best of both!</a:t>
            </a:r>
          </a:p>
          <a:p>
            <a:r>
              <a:rPr lang="en-US" sz="3200" dirty="0" smtClean="0"/>
              <a:t>Same Search Platform in both SharePoint and Exchange</a:t>
            </a:r>
            <a:endParaRPr lang="en-US" sz="3200" dirty="0"/>
          </a:p>
        </p:txBody>
      </p:sp>
      <p:sp>
        <p:nvSpPr>
          <p:cNvPr id="3" name="Title 2"/>
          <p:cNvSpPr>
            <a:spLocks noGrp="1"/>
          </p:cNvSpPr>
          <p:nvPr>
            <p:ph type="title"/>
          </p:nvPr>
        </p:nvSpPr>
        <p:spPr/>
        <p:txBody>
          <a:bodyPr/>
          <a:lstStyle/>
          <a:p>
            <a:r>
              <a:rPr lang="en-US" dirty="0"/>
              <a:t>Search in SharePoint </a:t>
            </a:r>
            <a:r>
              <a:rPr lang="en-US" dirty="0" smtClean="0"/>
              <a:t>2013</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128" y="893"/>
            <a:ext cx="4589697" cy="6856214"/>
          </a:xfrm>
          <a:prstGeom prst="rect">
            <a:avLst/>
          </a:prstGeom>
        </p:spPr>
      </p:pic>
    </p:spTree>
    <p:extLst>
      <p:ext uri="{BB962C8B-B14F-4D97-AF65-F5344CB8AC3E}">
        <p14:creationId xmlns:p14="http://schemas.microsoft.com/office/powerpoint/2010/main" val="47785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Search Portability</a:t>
            </a:r>
            <a:endParaRPr lang="en-US" sz="4400" dirty="0"/>
          </a:p>
        </p:txBody>
      </p:sp>
      <p:sp>
        <p:nvSpPr>
          <p:cNvPr id="4" name="Rectangle 3"/>
          <p:cNvSpPr/>
          <p:nvPr/>
        </p:nvSpPr>
        <p:spPr>
          <a:xfrm>
            <a:off x="519112" y="1283374"/>
            <a:ext cx="10397932" cy="3862596"/>
          </a:xfrm>
          <a:prstGeom prst="rect">
            <a:avLst/>
          </a:prstGeom>
        </p:spPr>
        <p:txBody>
          <a:bodyPr wrap="square">
            <a:spAutoFit/>
          </a:bodyPr>
          <a:lstStyle/>
          <a:p>
            <a:r>
              <a:rPr lang="en-US" sz="2800" dirty="0">
                <a:solidFill>
                  <a:schemeClr val="tx2"/>
                </a:solidFill>
                <a:latin typeface="+mj-lt"/>
              </a:rPr>
              <a:t>“Search Portability” supports transferring the following items:</a:t>
            </a:r>
          </a:p>
          <a:p>
            <a:pPr marL="742932" lvl="1" indent="-285750">
              <a:buFont typeface="Arial" panose="020B0604020202020204" pitchFamily="34" charset="0"/>
              <a:buChar char="•"/>
            </a:pPr>
            <a:r>
              <a:rPr lang="en-US" dirty="0">
                <a:solidFill>
                  <a:schemeClr val="bg2"/>
                </a:solidFill>
              </a:rPr>
              <a:t>Results sources</a:t>
            </a:r>
          </a:p>
          <a:p>
            <a:pPr marL="742932" lvl="1" indent="-285750">
              <a:buFont typeface="Arial" panose="020B0604020202020204" pitchFamily="34" charset="0"/>
              <a:buChar char="•"/>
            </a:pPr>
            <a:r>
              <a:rPr lang="en-US" dirty="0">
                <a:solidFill>
                  <a:schemeClr val="bg2"/>
                </a:solidFill>
              </a:rPr>
              <a:t>Query rules</a:t>
            </a:r>
          </a:p>
          <a:p>
            <a:pPr marL="742932" lvl="1" indent="-285750">
              <a:buFont typeface="Arial" panose="020B0604020202020204" pitchFamily="34" charset="0"/>
              <a:buChar char="•"/>
            </a:pPr>
            <a:r>
              <a:rPr lang="en-US" dirty="0">
                <a:solidFill>
                  <a:schemeClr val="bg2"/>
                </a:solidFill>
              </a:rPr>
              <a:t>Result types</a:t>
            </a:r>
          </a:p>
          <a:p>
            <a:pPr marL="742932" lvl="1" indent="-285750">
              <a:buFont typeface="Arial" panose="020B0604020202020204" pitchFamily="34" charset="0"/>
              <a:buChar char="•"/>
            </a:pPr>
            <a:r>
              <a:rPr lang="en-US" dirty="0">
                <a:solidFill>
                  <a:schemeClr val="bg2"/>
                </a:solidFill>
              </a:rPr>
              <a:t>Schema</a:t>
            </a:r>
          </a:p>
          <a:p>
            <a:pPr marL="742932" lvl="1" indent="-285750">
              <a:buFont typeface="Arial" panose="020B0604020202020204" pitchFamily="34" charset="0"/>
              <a:buChar char="•"/>
            </a:pPr>
            <a:r>
              <a:rPr lang="en-US" dirty="0">
                <a:solidFill>
                  <a:schemeClr val="bg2"/>
                </a:solidFill>
              </a:rPr>
              <a:t>Custom ranking </a:t>
            </a:r>
            <a:r>
              <a:rPr lang="en-US" dirty="0" smtClean="0">
                <a:solidFill>
                  <a:schemeClr val="bg2"/>
                </a:solidFill>
              </a:rPr>
              <a:t>models</a:t>
            </a:r>
          </a:p>
          <a:p>
            <a:pPr lvl="1"/>
            <a:endParaRPr lang="en-US" dirty="0"/>
          </a:p>
          <a:p>
            <a:r>
              <a:rPr lang="en-US" sz="2800" dirty="0">
                <a:solidFill>
                  <a:schemeClr val="tx2"/>
                </a:solidFill>
                <a:latin typeface="+mj-lt"/>
              </a:rPr>
              <a:t>Can transfer between a tenant, site collection, or </a:t>
            </a:r>
            <a:r>
              <a:rPr lang="en-US" sz="2800" dirty="0" smtClean="0">
                <a:solidFill>
                  <a:schemeClr val="tx2"/>
                </a:solidFill>
                <a:latin typeface="+mj-lt"/>
              </a:rPr>
              <a:t>site</a:t>
            </a:r>
          </a:p>
          <a:p>
            <a:endParaRPr lang="en-US" sz="2800" dirty="0"/>
          </a:p>
          <a:p>
            <a:r>
              <a:rPr lang="en-US" sz="2800" dirty="0">
                <a:solidFill>
                  <a:schemeClr val="tx2"/>
                </a:solidFill>
                <a:latin typeface="+mj-lt"/>
              </a:rPr>
              <a:t>“Transfer” items by using the Import or Export Configuration</a:t>
            </a:r>
          </a:p>
          <a:p>
            <a:pPr marL="742932" lvl="1" indent="-285750">
              <a:spcBef>
                <a:spcPts val="600"/>
              </a:spcBef>
              <a:buFont typeface="Arial" panose="020B0604020202020204" pitchFamily="34" charset="0"/>
              <a:buChar char="•"/>
            </a:pPr>
            <a:r>
              <a:rPr lang="en-US" dirty="0" smtClean="0">
                <a:solidFill>
                  <a:schemeClr val="bg2"/>
                </a:solidFill>
              </a:rPr>
              <a:t>Also </a:t>
            </a:r>
            <a:r>
              <a:rPr lang="en-US" dirty="0">
                <a:solidFill>
                  <a:schemeClr val="bg2"/>
                </a:solidFill>
              </a:rPr>
              <a:t>available using CSOM</a:t>
            </a:r>
          </a:p>
        </p:txBody>
      </p:sp>
    </p:spTree>
    <p:extLst>
      <p:ext uri="{BB962C8B-B14F-4D97-AF65-F5344CB8AC3E}">
        <p14:creationId xmlns:p14="http://schemas.microsoft.com/office/powerpoint/2010/main" val="309792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613318" y="1189761"/>
            <a:ext cx="7001216" cy="3570208"/>
          </a:xfrm>
        </p:spPr>
        <p:txBody>
          <a:bodyPr/>
          <a:lstStyle/>
          <a:p>
            <a:r>
              <a:rPr lang="en-US" sz="2800" dirty="0" smtClean="0"/>
              <a:t>CSOM API</a:t>
            </a:r>
          </a:p>
          <a:p>
            <a:pPr marL="685594" lvl="1" indent="-342797">
              <a:buFont typeface="Arial" panose="020B0604020202020204" pitchFamily="34" charset="0"/>
              <a:buChar char="•"/>
            </a:pPr>
            <a:r>
              <a:rPr lang="en-US" sz="1800" dirty="0" smtClean="0"/>
              <a:t>Allows targeting export and import of search settings</a:t>
            </a:r>
          </a:p>
          <a:p>
            <a:pPr marL="685594" lvl="1" indent="-342797">
              <a:buFont typeface="Arial" panose="020B0604020202020204" pitchFamily="34" charset="0"/>
              <a:buChar char="•"/>
            </a:pPr>
            <a:r>
              <a:rPr lang="en-US" sz="1800" dirty="0" smtClean="0"/>
              <a:t>Handles rules, sources, managed properties, </a:t>
            </a:r>
            <a:r>
              <a:rPr lang="en-US" sz="1800" dirty="0" err="1" smtClean="0"/>
              <a:t>etc</a:t>
            </a:r>
            <a:endParaRPr lang="en-US" sz="1800" dirty="0" smtClean="0"/>
          </a:p>
          <a:p>
            <a:pPr marL="685594" lvl="1" indent="-342797">
              <a:buFont typeface="Arial" panose="020B0604020202020204" pitchFamily="34" charset="0"/>
              <a:buChar char="•"/>
            </a:pPr>
            <a:r>
              <a:rPr lang="en-US" sz="1800" dirty="0" smtClean="0"/>
              <a:t>Does not handle master pages, templates, and web parts</a:t>
            </a:r>
          </a:p>
          <a:p>
            <a:pPr marL="685594" lvl="1" indent="-342797">
              <a:buFont typeface="Arial" panose="020B0604020202020204" pitchFamily="34" charset="0"/>
              <a:buChar char="•"/>
            </a:pPr>
            <a:r>
              <a:rPr lang="en-US" sz="1800" dirty="0" smtClean="0"/>
              <a:t>Supports migrations, DEV-&gt;QA-&gt;PROD scenarios</a:t>
            </a:r>
          </a:p>
          <a:p>
            <a:pPr marL="339725" lvl="1" indent="0">
              <a:buNone/>
            </a:pPr>
            <a:endParaRPr lang="en-US" dirty="0" smtClean="0"/>
          </a:p>
          <a:p>
            <a:r>
              <a:rPr lang="en-US" sz="2800" dirty="0" smtClean="0"/>
              <a:t>SharePoint UI</a:t>
            </a:r>
            <a:endParaRPr lang="en-US" sz="2800" dirty="0"/>
          </a:p>
          <a:p>
            <a:pPr marL="685594" lvl="1" indent="-342797">
              <a:buFont typeface="Arial" panose="020B0604020202020204" pitchFamily="34" charset="0"/>
              <a:buChar char="•"/>
            </a:pPr>
            <a:r>
              <a:rPr lang="en-US" sz="1800" dirty="0" smtClean="0"/>
              <a:t>Site Settings -&gt; Search -&gt; Configuration Import</a:t>
            </a:r>
          </a:p>
          <a:p>
            <a:pPr marL="685594" lvl="1" indent="-342797">
              <a:buFont typeface="Arial" panose="020B0604020202020204" pitchFamily="34" charset="0"/>
              <a:buChar char="•"/>
            </a:pPr>
            <a:r>
              <a:rPr lang="en-US" sz="1800" dirty="0" smtClean="0"/>
              <a:t>Site Settings -&gt; Search -&gt; Configuration Export</a:t>
            </a:r>
            <a:endParaRPr lang="en-US" sz="1800" dirty="0"/>
          </a:p>
          <a:p>
            <a:pPr marL="339725" lvl="1" indent="0">
              <a:buNone/>
            </a:pPr>
            <a:endParaRPr lang="en-US" dirty="0"/>
          </a:p>
        </p:txBody>
      </p:sp>
      <p:sp>
        <p:nvSpPr>
          <p:cNvPr id="3" name="Title 2"/>
          <p:cNvSpPr>
            <a:spLocks noGrp="1"/>
          </p:cNvSpPr>
          <p:nvPr>
            <p:ph type="title"/>
          </p:nvPr>
        </p:nvSpPr>
        <p:spPr>
          <a:xfrm>
            <a:off x="519113" y="228600"/>
            <a:ext cx="7095422" cy="747897"/>
          </a:xfrm>
        </p:spPr>
        <p:txBody>
          <a:bodyPr/>
          <a:lstStyle/>
          <a:p>
            <a:r>
              <a:rPr lang="en-US" sz="4000" dirty="0"/>
              <a:t>Export and Import Search </a:t>
            </a:r>
            <a:r>
              <a:rPr lang="en-US" sz="4400" dirty="0" smtClean="0"/>
              <a:t>Settings</a:t>
            </a:r>
            <a:endParaRPr lang="en-US" sz="4400" dirty="0"/>
          </a:p>
        </p:txBody>
      </p:sp>
    </p:spTree>
    <p:extLst>
      <p:ext uri="{BB962C8B-B14F-4D97-AF65-F5344CB8AC3E}">
        <p14:creationId xmlns:p14="http://schemas.microsoft.com/office/powerpoint/2010/main" val="175891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pPr lvl="0"/>
            <a:r>
              <a:rPr lang="en-US" sz="5400" dirty="0" smtClean="0"/>
              <a:t>Import &amp; Export Search Settings</a:t>
            </a:r>
            <a:endParaRPr lang="en-US" sz="5400" dirty="0"/>
          </a:p>
        </p:txBody>
      </p:sp>
    </p:spTree>
    <p:extLst>
      <p:ext uri="{BB962C8B-B14F-4D97-AF65-F5344CB8AC3E}">
        <p14:creationId xmlns:p14="http://schemas.microsoft.com/office/powerpoint/2010/main" val="2254915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CSOM API - Export</a:t>
            </a:r>
            <a:endParaRPr lang="en-US" sz="4400" dirty="0"/>
          </a:p>
        </p:txBody>
      </p:sp>
      <p:pic>
        <p:nvPicPr>
          <p:cNvPr id="1030" name="Picture 6" descr="C:\Users\brianmic\AppData\Local\Temp\SNAGHTML1b2ff489.PNG"/>
          <p:cNvPicPr>
            <a:picLocks noChangeAspect="1" noChangeArrowheads="1"/>
          </p:cNvPicPr>
          <p:nvPr/>
        </p:nvPicPr>
        <p:blipFill rotWithShape="1">
          <a:blip r:embed="rId3">
            <a:extLst>
              <a:ext uri="{28A0092B-C50C-407E-A947-70E740481C1C}">
                <a14:useLocalDpi xmlns:a14="http://schemas.microsoft.com/office/drawing/2010/main" val="0"/>
              </a:ext>
            </a:extLst>
          </a:blip>
          <a:srcRect r="5623" b="7966"/>
          <a:stretch/>
        </p:blipFill>
        <p:spPr bwMode="auto">
          <a:xfrm>
            <a:off x="635079" y="976498"/>
            <a:ext cx="7721844" cy="4926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92211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CSOM API - Import</a:t>
            </a:r>
            <a:endParaRPr lang="en-US" sz="4400" dirty="0"/>
          </a:p>
        </p:txBody>
      </p:sp>
      <p:pic>
        <p:nvPicPr>
          <p:cNvPr id="2052" name="Picture 4" descr="C:\Users\brianmic\AppData\Local\Temp\SNAGHTML23543e5a.PNG"/>
          <p:cNvPicPr>
            <a:picLocks noChangeAspect="1" noChangeArrowheads="1"/>
          </p:cNvPicPr>
          <p:nvPr/>
        </p:nvPicPr>
        <p:blipFill rotWithShape="1">
          <a:blip r:embed="rId3">
            <a:extLst>
              <a:ext uri="{28A0092B-C50C-407E-A947-70E740481C1C}">
                <a14:useLocalDpi xmlns:a14="http://schemas.microsoft.com/office/drawing/2010/main" val="0"/>
              </a:ext>
            </a:extLst>
          </a:blip>
          <a:srcRect r="6713" b="13034"/>
          <a:stretch/>
        </p:blipFill>
        <p:spPr bwMode="auto">
          <a:xfrm>
            <a:off x="589450" y="976497"/>
            <a:ext cx="6575279" cy="298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35892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Configuration Import (via UI)</a:t>
            </a:r>
            <a:endParaRPr lang="en-US" sz="4400" dirty="0"/>
          </a:p>
        </p:txBody>
      </p:sp>
      <p:pic>
        <p:nvPicPr>
          <p:cNvPr id="3074" name="Picture 2" descr="C:\Users\brianmic\AppData\Local\Temp\SNAGHTML1b3448b0.PNG"/>
          <p:cNvPicPr>
            <a:picLocks noChangeAspect="1" noChangeArrowheads="1"/>
          </p:cNvPicPr>
          <p:nvPr/>
        </p:nvPicPr>
        <p:blipFill rotWithShape="1">
          <a:blip r:embed="rId2">
            <a:extLst>
              <a:ext uri="{28A0092B-C50C-407E-A947-70E740481C1C}">
                <a14:useLocalDpi xmlns:a14="http://schemas.microsoft.com/office/drawing/2010/main" val="0"/>
              </a:ext>
            </a:extLst>
          </a:blip>
          <a:srcRect r="4056" b="15693"/>
          <a:stretch/>
        </p:blipFill>
        <p:spPr bwMode="auto">
          <a:xfrm>
            <a:off x="519113" y="3512307"/>
            <a:ext cx="10696756" cy="21014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brianmic\AppData\Local\Temp\SNAGHTML1b363afb.PNG"/>
          <p:cNvPicPr>
            <a:picLocks noChangeAspect="1" noChangeArrowheads="1"/>
          </p:cNvPicPr>
          <p:nvPr/>
        </p:nvPicPr>
        <p:blipFill rotWithShape="1">
          <a:blip r:embed="rId3">
            <a:extLst>
              <a:ext uri="{28A0092B-C50C-407E-A947-70E740481C1C}">
                <a14:useLocalDpi xmlns:a14="http://schemas.microsoft.com/office/drawing/2010/main" val="0"/>
              </a:ext>
            </a:extLst>
          </a:blip>
          <a:srcRect r="18777" b="19966"/>
          <a:stretch/>
        </p:blipFill>
        <p:spPr bwMode="auto">
          <a:xfrm>
            <a:off x="519112" y="1283457"/>
            <a:ext cx="2166215" cy="1783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47540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Configuration Export (via UI)</a:t>
            </a:r>
            <a:endParaRPr lang="en-US" sz="4400" dirty="0"/>
          </a:p>
        </p:txBody>
      </p:sp>
      <p:pic>
        <p:nvPicPr>
          <p:cNvPr id="4098" name="Picture 2" descr="C:\Users\brianmic\AppData\Local\Temp\SNAGHTML1b372fbb.PNG"/>
          <p:cNvPicPr>
            <a:picLocks noChangeAspect="1" noChangeArrowheads="1"/>
          </p:cNvPicPr>
          <p:nvPr/>
        </p:nvPicPr>
        <p:blipFill rotWithShape="1">
          <a:blip r:embed="rId2">
            <a:extLst>
              <a:ext uri="{28A0092B-C50C-407E-A947-70E740481C1C}">
                <a14:useLocalDpi xmlns:a14="http://schemas.microsoft.com/office/drawing/2010/main" val="0"/>
              </a:ext>
            </a:extLst>
          </a:blip>
          <a:srcRect r="17475" b="19966"/>
          <a:stretch/>
        </p:blipFill>
        <p:spPr bwMode="auto">
          <a:xfrm>
            <a:off x="519112" y="1283457"/>
            <a:ext cx="2200939" cy="17838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1410" y="3819267"/>
            <a:ext cx="5982208" cy="538609"/>
          </a:xfrm>
          <a:prstGeom prst="rect">
            <a:avLst/>
          </a:prstGeom>
        </p:spPr>
        <p:txBody>
          <a:bodyPr wrap="square">
            <a:spAutoFit/>
          </a:bodyPr>
          <a:lstStyle/>
          <a:p>
            <a:pPr marL="342797" lvl="1"/>
            <a:r>
              <a:rPr lang="en-US" dirty="0" smtClean="0"/>
              <a:t>Site </a:t>
            </a:r>
            <a:r>
              <a:rPr lang="en-US" dirty="0"/>
              <a:t>Settings -&gt; Search -&gt; Configuration Import</a:t>
            </a:r>
          </a:p>
          <a:p>
            <a:pPr marL="1142775" lvl="2" indent="-342797">
              <a:buFont typeface="Arial" panose="020B0604020202020204" pitchFamily="34" charset="0"/>
              <a:buChar char="•"/>
            </a:pPr>
            <a:r>
              <a:rPr lang="en-US" sz="1100" dirty="0" smtClean="0"/>
              <a:t>Once clicked, </a:t>
            </a:r>
            <a:r>
              <a:rPr lang="en-US" sz="1100" dirty="0" smtClean="0">
                <a:solidFill>
                  <a:srgbClr val="FF0000"/>
                </a:solidFill>
              </a:rPr>
              <a:t>XML file is generated and prompt appears to save the file</a:t>
            </a:r>
            <a:r>
              <a:rPr lang="en-US" sz="1100" dirty="0" smtClean="0"/>
              <a:t>.</a:t>
            </a:r>
            <a:endParaRPr lang="en-US" sz="1100" dirty="0"/>
          </a:p>
        </p:txBody>
      </p:sp>
    </p:spTree>
    <p:extLst>
      <p:ext uri="{BB962C8B-B14F-4D97-AF65-F5344CB8AC3E}">
        <p14:creationId xmlns:p14="http://schemas.microsoft.com/office/powerpoint/2010/main" val="280868104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pPr lvl="0"/>
            <a:r>
              <a:rPr lang="en-US" sz="5400" dirty="0"/>
              <a:t>Search configuration and customizations</a:t>
            </a:r>
          </a:p>
        </p:txBody>
      </p:sp>
    </p:spTree>
    <p:extLst>
      <p:ext uri="{BB962C8B-B14F-4D97-AF65-F5344CB8AC3E}">
        <p14:creationId xmlns:p14="http://schemas.microsoft.com/office/powerpoint/2010/main" val="3368787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sz="8000" dirty="0"/>
              <a:t>Search </a:t>
            </a:r>
            <a:r>
              <a:rPr lang="en-US" sz="8000" dirty="0" smtClean="0"/>
              <a:t>Center </a:t>
            </a:r>
            <a:r>
              <a:rPr lang="en-US" sz="8000" dirty="0"/>
              <a:t>C</a:t>
            </a:r>
            <a:r>
              <a:rPr lang="en-US" sz="8000" dirty="0" smtClean="0"/>
              <a:t>ustomizations</a:t>
            </a:r>
            <a:endParaRPr lang="en-US" sz="8000" dirty="0"/>
          </a:p>
        </p:txBody>
      </p:sp>
    </p:spTree>
    <p:extLst>
      <p:ext uri="{BB962C8B-B14F-4D97-AF65-F5344CB8AC3E}">
        <p14:creationId xmlns:p14="http://schemas.microsoft.com/office/powerpoint/2010/main" val="257597464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080015" cy="4863060"/>
          </a:xfrm>
        </p:spPr>
        <p:txBody>
          <a:bodyPr/>
          <a:lstStyle/>
          <a:p>
            <a:r>
              <a:rPr lang="en-US" sz="2800" dirty="0" smtClean="0"/>
              <a:t>Results framework - greater control</a:t>
            </a:r>
            <a:endParaRPr lang="en-US" sz="2800" dirty="0"/>
          </a:p>
          <a:p>
            <a:pPr marL="514196" lvl="1" indent="-288838">
              <a:buFont typeface="Arial" panose="020B0604020202020204" pitchFamily="34" charset="0"/>
              <a:buChar char="•"/>
            </a:pPr>
            <a:r>
              <a:rPr lang="en-US" sz="1600" dirty="0" smtClean="0"/>
              <a:t>Rules Engine</a:t>
            </a:r>
          </a:p>
          <a:p>
            <a:pPr marL="514196" lvl="1" indent="-288838">
              <a:buFont typeface="Arial" panose="020B0604020202020204" pitchFamily="34" charset="0"/>
              <a:buChar char="•"/>
            </a:pPr>
            <a:r>
              <a:rPr lang="en-US" sz="1600" dirty="0" smtClean="0"/>
              <a:t>Property List</a:t>
            </a:r>
          </a:p>
          <a:p>
            <a:pPr marL="514196" lvl="1" indent="-288838">
              <a:buFont typeface="Arial" panose="020B0604020202020204" pitchFamily="34" charset="0"/>
              <a:buChar char="•"/>
            </a:pPr>
            <a:r>
              <a:rPr lang="en-US" sz="1600" dirty="0" smtClean="0"/>
              <a:t>Display Templates</a:t>
            </a:r>
          </a:p>
          <a:p>
            <a:r>
              <a:rPr lang="en-US" sz="2800" dirty="0" smtClean="0"/>
              <a:t>Search web parts - much simpler</a:t>
            </a:r>
          </a:p>
          <a:p>
            <a:pPr marL="514196" lvl="1" indent="-288838">
              <a:buFont typeface="Arial" panose="020B0604020202020204" pitchFamily="34" charset="0"/>
              <a:buChar char="•"/>
            </a:pPr>
            <a:r>
              <a:rPr lang="en-US" sz="1600" dirty="0" smtClean="0"/>
              <a:t>Refinement</a:t>
            </a:r>
          </a:p>
          <a:p>
            <a:pPr marL="514196" lvl="1" indent="-288838">
              <a:buFont typeface="Arial" panose="020B0604020202020204" pitchFamily="34" charset="0"/>
              <a:buChar char="•"/>
            </a:pPr>
            <a:r>
              <a:rPr lang="en-US" sz="1600" dirty="0" smtClean="0"/>
              <a:t>Search Box</a:t>
            </a:r>
          </a:p>
          <a:p>
            <a:pPr marL="514196" lvl="1" indent="-288838">
              <a:buFont typeface="Arial" panose="020B0604020202020204" pitchFamily="34" charset="0"/>
              <a:buChar char="•"/>
            </a:pPr>
            <a:r>
              <a:rPr lang="en-US" sz="1600" dirty="0" smtClean="0"/>
              <a:t>Search Navigation</a:t>
            </a:r>
          </a:p>
          <a:p>
            <a:pPr marL="514196" lvl="1" indent="-288838">
              <a:buFont typeface="Arial" panose="020B0604020202020204" pitchFamily="34" charset="0"/>
              <a:buChar char="•"/>
            </a:pPr>
            <a:r>
              <a:rPr lang="en-US" sz="1600" dirty="0" smtClean="0"/>
              <a:t>Search Results</a:t>
            </a:r>
          </a:p>
          <a:p>
            <a:pPr marL="745971" lvl="2" indent="-288838">
              <a:buFont typeface="Arial" panose="020B0604020202020204" pitchFamily="34" charset="0"/>
              <a:buChar char="•"/>
            </a:pPr>
            <a:endParaRPr lang="en-US" sz="1600" dirty="0" smtClean="0"/>
          </a:p>
        </p:txBody>
      </p:sp>
      <p:sp>
        <p:nvSpPr>
          <p:cNvPr id="3" name="Title 2"/>
          <p:cNvSpPr>
            <a:spLocks noGrp="1"/>
          </p:cNvSpPr>
          <p:nvPr>
            <p:ph type="title"/>
          </p:nvPr>
        </p:nvSpPr>
        <p:spPr>
          <a:xfrm>
            <a:off x="519113" y="228600"/>
            <a:ext cx="10882312" cy="747897"/>
          </a:xfrm>
        </p:spPr>
        <p:txBody>
          <a:bodyPr/>
          <a:lstStyle/>
          <a:p>
            <a:r>
              <a:rPr lang="en-US" sz="4800" dirty="0" smtClean="0"/>
              <a:t>Search Center</a:t>
            </a:r>
            <a:endParaRPr lang="en-US" sz="4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128" y="893"/>
            <a:ext cx="4589697" cy="6856214"/>
          </a:xfrm>
          <a:prstGeom prst="rect">
            <a:avLst/>
          </a:prstGeom>
        </p:spPr>
      </p:pic>
    </p:spTree>
    <p:extLst>
      <p:ext uri="{BB962C8B-B14F-4D97-AF65-F5344CB8AC3E}">
        <p14:creationId xmlns:p14="http://schemas.microsoft.com/office/powerpoint/2010/main" val="304448807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099" y="1189762"/>
            <a:ext cx="11647454" cy="498468"/>
          </a:xfrm>
        </p:spPr>
        <p:txBody>
          <a:bodyPr/>
          <a:lstStyle/>
          <a:p>
            <a:pPr marL="0" indent="0">
              <a:buNone/>
            </a:pPr>
            <a:r>
              <a:rPr lang="en-US" dirty="0" smtClean="0"/>
              <a:t>Search Architecture</a:t>
            </a:r>
            <a:endParaRPr lang="en-US" dirty="0"/>
          </a:p>
        </p:txBody>
      </p:sp>
      <p:sp>
        <p:nvSpPr>
          <p:cNvPr id="3" name="Title 2"/>
          <p:cNvSpPr>
            <a:spLocks noGrp="1"/>
          </p:cNvSpPr>
          <p:nvPr>
            <p:ph type="title"/>
          </p:nvPr>
        </p:nvSpPr>
        <p:spPr/>
        <p:txBody>
          <a:bodyPr/>
          <a:lstStyle/>
          <a:p>
            <a:r>
              <a:rPr lang="en-US" dirty="0" smtClean="0"/>
              <a:t>Overview</a:t>
            </a:r>
            <a:endParaRPr lang="en-US" dirty="0"/>
          </a:p>
        </p:txBody>
      </p:sp>
      <p:grpSp>
        <p:nvGrpSpPr>
          <p:cNvPr id="4" name="Group 3"/>
          <p:cNvGrpSpPr/>
          <p:nvPr/>
        </p:nvGrpSpPr>
        <p:grpSpPr>
          <a:xfrm>
            <a:off x="2703270" y="2083104"/>
            <a:ext cx="6880815" cy="4208608"/>
            <a:chOff x="1531272" y="1755273"/>
            <a:chExt cx="6882607" cy="4209704"/>
          </a:xfrm>
        </p:grpSpPr>
        <p:sp>
          <p:nvSpPr>
            <p:cNvPr id="12" name="Rounded Rectangle 11"/>
            <p:cNvSpPr/>
            <p:nvPr/>
          </p:nvSpPr>
          <p:spPr>
            <a:xfrm rot="16200000">
              <a:off x="3598871" y="2972371"/>
              <a:ext cx="3063240" cy="62905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799" dirty="0">
                  <a:solidFill>
                    <a:prstClr val="white"/>
                  </a:solidFill>
                </a:rPr>
                <a:t>Topic Pages</a:t>
              </a:r>
            </a:p>
          </p:txBody>
        </p:sp>
        <p:sp>
          <p:nvSpPr>
            <p:cNvPr id="13" name="Rounded Rectangle 12"/>
            <p:cNvSpPr/>
            <p:nvPr/>
          </p:nvSpPr>
          <p:spPr>
            <a:xfrm rot="16200000">
              <a:off x="4341283" y="2972370"/>
              <a:ext cx="3063240" cy="62905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799">
                  <a:solidFill>
                    <a:prstClr val="white"/>
                  </a:solidFill>
                </a:rPr>
                <a:t>Content by Search</a:t>
              </a:r>
              <a:endParaRPr lang="en-US" sz="1799" dirty="0">
                <a:solidFill>
                  <a:prstClr val="white"/>
                </a:solidFill>
              </a:endParaRPr>
            </a:p>
          </p:txBody>
        </p:sp>
        <p:sp>
          <p:nvSpPr>
            <p:cNvPr id="14" name="Rounded Rectangle 13"/>
            <p:cNvSpPr/>
            <p:nvPr/>
          </p:nvSpPr>
          <p:spPr>
            <a:xfrm rot="16200000">
              <a:off x="5083696" y="2972369"/>
              <a:ext cx="3063240" cy="62905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799" dirty="0">
                  <a:solidFill>
                    <a:prstClr val="white"/>
                  </a:solidFill>
                </a:rPr>
                <a:t>My Tasks (</a:t>
              </a:r>
              <a:r>
                <a:rPr lang="en-US" sz="1799" dirty="0" err="1">
                  <a:solidFill>
                    <a:prstClr val="white"/>
                  </a:solidFill>
                </a:rPr>
                <a:t>Proj</a:t>
              </a:r>
              <a:r>
                <a:rPr lang="en-US" sz="1799" dirty="0">
                  <a:solidFill>
                    <a:prstClr val="white"/>
                  </a:solidFill>
                </a:rPr>
                <a:t>)</a:t>
              </a:r>
            </a:p>
          </p:txBody>
        </p:sp>
        <p:sp>
          <p:nvSpPr>
            <p:cNvPr id="16" name="Rounded Rectangle 15"/>
            <p:cNvSpPr/>
            <p:nvPr/>
          </p:nvSpPr>
          <p:spPr>
            <a:xfrm>
              <a:off x="1531272" y="4955968"/>
              <a:ext cx="6882607" cy="1009009"/>
            </a:xfrm>
            <a:prstGeom prst="roundRect">
              <a:avLst/>
            </a:prstGeom>
          </p:spPr>
          <p:style>
            <a:lnRef idx="1">
              <a:schemeClr val="accent3"/>
            </a:lnRef>
            <a:fillRef idx="3">
              <a:schemeClr val="accent3"/>
            </a:fillRef>
            <a:effectRef idx="2">
              <a:schemeClr val="accent3"/>
            </a:effectRef>
            <a:fontRef idx="minor">
              <a:schemeClr val="lt1"/>
            </a:fontRef>
          </p:style>
          <p:txBody>
            <a:bodyPr lIns="117177" tIns="58589" rIns="117177" bIns="58589" rtlCol="0" anchor="ctr"/>
            <a:lstStyle/>
            <a:p>
              <a:pPr algn="ctr"/>
              <a:r>
                <a:rPr lang="en-US" sz="1799" b="1" dirty="0">
                  <a:solidFill>
                    <a:sysClr val="windowText" lastClr="000000"/>
                  </a:solidFill>
                </a:rPr>
                <a:t>EXTENSIBLE</a:t>
              </a:r>
              <a:r>
                <a:rPr lang="en-US" sz="1799" dirty="0">
                  <a:solidFill>
                    <a:sysClr val="windowText" lastClr="000000"/>
                  </a:solidFill>
                </a:rPr>
                <a:t> Search Platform</a:t>
              </a:r>
            </a:p>
          </p:txBody>
        </p:sp>
        <p:sp>
          <p:nvSpPr>
            <p:cNvPr id="18" name="Rounded Rectangle 17"/>
            <p:cNvSpPr/>
            <p:nvPr/>
          </p:nvSpPr>
          <p:spPr>
            <a:xfrm rot="16200000">
              <a:off x="5830637" y="2972368"/>
              <a:ext cx="3063240" cy="629051"/>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99" dirty="0">
                  <a:solidFill>
                    <a:schemeClr val="bg1"/>
                  </a:solidFill>
                </a:rPr>
                <a:t>CUSTOMER</a:t>
              </a:r>
            </a:p>
          </p:txBody>
        </p:sp>
        <p:sp>
          <p:nvSpPr>
            <p:cNvPr id="19" name="Rounded Rectangle 18"/>
            <p:cNvSpPr/>
            <p:nvPr/>
          </p:nvSpPr>
          <p:spPr>
            <a:xfrm rot="16200000">
              <a:off x="6567734" y="2972367"/>
              <a:ext cx="3063240" cy="629051"/>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99" dirty="0">
                  <a:solidFill>
                    <a:schemeClr val="bg1"/>
                  </a:solidFill>
                </a:rPr>
                <a:t>PARTNERS</a:t>
              </a:r>
            </a:p>
          </p:txBody>
        </p:sp>
        <p:sp>
          <p:nvSpPr>
            <p:cNvPr id="8" name="Rounded Rectangle 7"/>
            <p:cNvSpPr/>
            <p:nvPr/>
          </p:nvSpPr>
          <p:spPr>
            <a:xfrm rot="16200000">
              <a:off x="482128" y="2804425"/>
              <a:ext cx="3063240" cy="9649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99" dirty="0">
                  <a:solidFill>
                    <a:prstClr val="white"/>
                  </a:solidFill>
                </a:rPr>
                <a:t>Enterprise Search</a:t>
              </a:r>
            </a:p>
          </p:txBody>
        </p:sp>
        <p:sp>
          <p:nvSpPr>
            <p:cNvPr id="9" name="Rounded Rectangle 8"/>
            <p:cNvSpPr/>
            <p:nvPr/>
          </p:nvSpPr>
          <p:spPr>
            <a:xfrm rot="16200000">
              <a:off x="2124672" y="2972372"/>
              <a:ext cx="3063240" cy="6290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99" dirty="0">
                  <a:solidFill>
                    <a:prstClr val="white"/>
                  </a:solidFill>
                </a:rPr>
                <a:t>Site Search</a:t>
              </a:r>
            </a:p>
          </p:txBody>
        </p:sp>
        <p:sp>
          <p:nvSpPr>
            <p:cNvPr id="10" name="Rounded Rectangle 9"/>
            <p:cNvSpPr/>
            <p:nvPr/>
          </p:nvSpPr>
          <p:spPr>
            <a:xfrm rot="16200000">
              <a:off x="1387375" y="2972372"/>
              <a:ext cx="3063240" cy="6290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99" dirty="0">
                  <a:solidFill>
                    <a:prstClr val="white"/>
                  </a:solidFill>
                </a:rPr>
                <a:t>People Search</a:t>
              </a:r>
            </a:p>
          </p:txBody>
        </p:sp>
        <p:sp>
          <p:nvSpPr>
            <p:cNvPr id="23" name="Rounded Rectangle 22"/>
            <p:cNvSpPr/>
            <p:nvPr/>
          </p:nvSpPr>
          <p:spPr>
            <a:xfrm rot="16200000">
              <a:off x="2861771" y="2972372"/>
              <a:ext cx="3063240" cy="6290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99" dirty="0">
                  <a:solidFill>
                    <a:prstClr val="white"/>
                  </a:solidFill>
                </a:rPr>
                <a:t>Video Search</a:t>
              </a:r>
            </a:p>
          </p:txBody>
        </p:sp>
      </p:grpSp>
    </p:spTree>
    <p:extLst>
      <p:ext uri="{BB962C8B-B14F-4D97-AF65-F5344CB8AC3E}">
        <p14:creationId xmlns:p14="http://schemas.microsoft.com/office/powerpoint/2010/main" val="161093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4"/>
          <p:cNvSpPr>
            <a:spLocks noGrp="1"/>
          </p:cNvSpPr>
          <p:nvPr>
            <p:ph type="body" sz="quarter" idx="10"/>
          </p:nvPr>
        </p:nvSpPr>
        <p:spPr>
          <a:xfrm>
            <a:off x="713678" y="1189762"/>
            <a:ext cx="11205980" cy="861774"/>
          </a:xfrm>
        </p:spPr>
        <p:txBody>
          <a:bodyPr/>
          <a:lstStyle/>
          <a:p>
            <a:pPr marL="571329" indent="-571329"/>
            <a:r>
              <a:rPr lang="en-US" sz="2800" dirty="0" smtClean="0"/>
              <a:t>Utilizes the SPNavigation Provider</a:t>
            </a:r>
          </a:p>
          <a:p>
            <a:pPr marL="571329" indent="-571329"/>
            <a:r>
              <a:rPr lang="en-US" sz="2800" dirty="0" smtClean="0"/>
              <a:t>Search Center &gt; Site Settings &gt; Search Settings</a:t>
            </a:r>
          </a:p>
        </p:txBody>
      </p:sp>
      <p:sp>
        <p:nvSpPr>
          <p:cNvPr id="3" name="Title 2"/>
          <p:cNvSpPr>
            <a:spLocks noGrp="1"/>
          </p:cNvSpPr>
          <p:nvPr>
            <p:ph type="title"/>
          </p:nvPr>
        </p:nvSpPr>
        <p:spPr/>
        <p:txBody>
          <a:bodyPr/>
          <a:lstStyle/>
          <a:p>
            <a:r>
              <a:rPr lang="en-US" dirty="0" smtClean="0"/>
              <a:t>Search Navigation</a:t>
            </a:r>
            <a:endParaRPr lang="en-US" dirty="0"/>
          </a:p>
        </p:txBody>
      </p:sp>
      <p:sp>
        <p:nvSpPr>
          <p:cNvPr id="7" name="Rectangle 2"/>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78" y="3212655"/>
            <a:ext cx="6003931" cy="2390053"/>
          </a:xfrm>
          <a:prstGeom prst="rect">
            <a:avLst/>
          </a:prstGeom>
          <a:ln>
            <a:solidFill>
              <a:schemeClr val="bg1">
                <a:lumMod val="75000"/>
              </a:schemeClr>
            </a:solidFill>
          </a:ln>
        </p:spPr>
      </p:pic>
    </p:spTree>
    <p:extLst>
      <p:ext uri="{BB962C8B-B14F-4D97-AF65-F5344CB8AC3E}">
        <p14:creationId xmlns:p14="http://schemas.microsoft.com/office/powerpoint/2010/main" val="243434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Refiners</a:t>
            </a:r>
            <a:endParaRPr lang="en-US" dirty="0"/>
          </a:p>
        </p:txBody>
      </p:sp>
      <p:sp>
        <p:nvSpPr>
          <p:cNvPr id="7" name="Rectangle 2"/>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pic>
        <p:nvPicPr>
          <p:cNvPr id="6146" name="Picture 2" descr="C:\Users\brianmic\AppData\Local\Temp\SNAGHTML1ed8d386.PNG"/>
          <p:cNvPicPr>
            <a:picLocks noChangeAspect="1" noChangeArrowheads="1"/>
          </p:cNvPicPr>
          <p:nvPr/>
        </p:nvPicPr>
        <p:blipFill rotWithShape="1">
          <a:blip r:embed="rId3">
            <a:extLst>
              <a:ext uri="{28A0092B-C50C-407E-A947-70E740481C1C}">
                <a14:useLocalDpi xmlns:a14="http://schemas.microsoft.com/office/drawing/2010/main" val="0"/>
              </a:ext>
            </a:extLst>
          </a:blip>
          <a:srcRect r="5463" b="11415"/>
          <a:stretch/>
        </p:blipFill>
        <p:spPr bwMode="auto">
          <a:xfrm>
            <a:off x="607752" y="1302047"/>
            <a:ext cx="7807044" cy="340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121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pPr lvl="0"/>
            <a:r>
              <a:rPr lang="en-US" sz="5400" dirty="0"/>
              <a:t>Search center customizations</a:t>
            </a:r>
          </a:p>
        </p:txBody>
      </p:sp>
    </p:spTree>
    <p:extLst>
      <p:ext uri="{BB962C8B-B14F-4D97-AF65-F5344CB8AC3E}">
        <p14:creationId xmlns:p14="http://schemas.microsoft.com/office/powerpoint/2010/main" val="28178432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170" y="2084174"/>
            <a:ext cx="11650488" cy="2388972"/>
          </a:xfrm>
        </p:spPr>
        <p:txBody>
          <a:bodyPr/>
          <a:lstStyle/>
          <a:p>
            <a:r>
              <a:rPr lang="en-US" dirty="0" smtClean="0"/>
              <a:t>Crawling property bag values</a:t>
            </a:r>
            <a:endParaRPr lang="en-US" dirty="0"/>
          </a:p>
        </p:txBody>
      </p:sp>
    </p:spTree>
    <p:extLst>
      <p:ext uri="{BB962C8B-B14F-4D97-AF65-F5344CB8AC3E}">
        <p14:creationId xmlns:p14="http://schemas.microsoft.com/office/powerpoint/2010/main" val="27207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170" y="1189761"/>
            <a:ext cx="7325807" cy="3249351"/>
          </a:xfrm>
        </p:spPr>
        <p:txBody>
          <a:bodyPr/>
          <a:lstStyle/>
          <a:p>
            <a:pPr marL="571329" indent="-571329"/>
            <a:r>
              <a:rPr lang="en-US" sz="2800" dirty="0"/>
              <a:t>What</a:t>
            </a:r>
            <a:endParaRPr lang="en-US" sz="3599" dirty="0"/>
          </a:p>
          <a:p>
            <a:pPr marL="914126" lvl="1" indent="-285664">
              <a:buFont typeface="Arial" panose="020B0604020202020204" pitchFamily="34" charset="0"/>
              <a:buChar char="•"/>
            </a:pPr>
            <a:r>
              <a:rPr lang="en-US" sz="1999" dirty="0"/>
              <a:t>Crawl property bag values as site metadata</a:t>
            </a:r>
          </a:p>
          <a:p>
            <a:pPr marL="571329" indent="-571329"/>
            <a:r>
              <a:rPr lang="en-US" sz="2800" dirty="0"/>
              <a:t>Why</a:t>
            </a:r>
            <a:endParaRPr lang="en-US" sz="3599" dirty="0"/>
          </a:p>
          <a:p>
            <a:pPr marL="914126" lvl="1" indent="-285664">
              <a:buFont typeface="Arial" pitchFamily="34" charset="0"/>
              <a:buChar char="•"/>
            </a:pPr>
            <a:r>
              <a:rPr lang="en-US" sz="1999" dirty="0"/>
              <a:t>Build dynamic pages or results based on the metadata stored on the site or list property bag</a:t>
            </a:r>
          </a:p>
          <a:p>
            <a:pPr marL="571329" indent="-571329"/>
            <a:r>
              <a:rPr lang="en-US" sz="2800" dirty="0"/>
              <a:t>How</a:t>
            </a:r>
            <a:endParaRPr lang="en-US" sz="3599" dirty="0"/>
          </a:p>
          <a:p>
            <a:pPr marL="914126" lvl="1" indent="-285664">
              <a:buFont typeface="Arial" pitchFamily="34" charset="0"/>
              <a:buChar char="•"/>
            </a:pPr>
            <a:r>
              <a:rPr lang="en-US" sz="1999" dirty="0"/>
              <a:t>User server side code or enable property bag crawling for site or lists using CSOM by using specific property bag value structure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6" y="531"/>
            <a:ext cx="4176039" cy="6856576"/>
          </a:xfrm>
          <a:prstGeom prst="rect">
            <a:avLst/>
          </a:prstGeom>
        </p:spPr>
      </p:pic>
      <p:sp>
        <p:nvSpPr>
          <p:cNvPr id="3" name="Title 2"/>
          <p:cNvSpPr>
            <a:spLocks noGrp="1"/>
          </p:cNvSpPr>
          <p:nvPr>
            <p:ph type="title"/>
          </p:nvPr>
        </p:nvSpPr>
        <p:spPr>
          <a:xfrm>
            <a:off x="269170" y="290330"/>
            <a:ext cx="9109607" cy="899431"/>
          </a:xfrm>
        </p:spPr>
        <p:txBody>
          <a:bodyPr/>
          <a:lstStyle/>
          <a:p>
            <a:r>
              <a:rPr lang="en-US" sz="4400" dirty="0" smtClean="0"/>
              <a:t>Crawling property bag values from sites</a:t>
            </a:r>
            <a:endParaRPr lang="en-US" sz="4400" dirty="0"/>
          </a:p>
        </p:txBody>
      </p:sp>
    </p:spTree>
    <p:extLst>
      <p:ext uri="{BB962C8B-B14F-4D97-AF65-F5344CB8AC3E}">
        <p14:creationId xmlns:p14="http://schemas.microsoft.com/office/powerpoint/2010/main" val="253457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269171" y="1608092"/>
            <a:ext cx="7331763" cy="3889283"/>
          </a:xfrm>
          <a:prstGeom prst="rect">
            <a:avLst/>
          </a:prstGeom>
          <a:solidFill>
            <a:schemeClr val="bg1"/>
          </a:solidFill>
          <a:ln>
            <a:solidFill>
              <a:schemeClr val="bg1">
                <a:lumMod val="75000"/>
              </a:schemeClr>
            </a:solidFill>
          </a:ln>
        </p:spPr>
        <p:txBody>
          <a:bodyPr vert="horz" wrap="square" lIns="146266" tIns="91416" rIns="146266" bIns="91416"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n-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List&lt;string&gt; keys = new List&lt;string&gt;();</a:t>
            </a:r>
          </a:p>
          <a:p>
            <a:r>
              <a:rPr lang="en-US" sz="1400" dirty="0" err="1"/>
              <a:t>keys.Add</a:t>
            </a:r>
            <a:r>
              <a:rPr lang="en-US" sz="1400" dirty="0"/>
              <a:t>(“</a:t>
            </a:r>
            <a:r>
              <a:rPr lang="en-US" sz="1400" dirty="0" err="1"/>
              <a:t>ProjectCodeId</a:t>
            </a:r>
            <a:r>
              <a:rPr lang="en-US" sz="1400" dirty="0"/>
              <a:t>”);</a:t>
            </a:r>
          </a:p>
          <a:p>
            <a:r>
              <a:rPr lang="en-US" sz="1400" dirty="0" err="1"/>
              <a:t>keys.Add</a:t>
            </a:r>
            <a:r>
              <a:rPr lang="en-US" sz="1400" dirty="0"/>
              <a:t>(“</a:t>
            </a:r>
            <a:r>
              <a:rPr lang="en-US" sz="1400" dirty="0" err="1"/>
              <a:t>ProjectPhase</a:t>
            </a:r>
            <a:r>
              <a:rPr lang="en-US" sz="1400" dirty="0"/>
              <a:t>”);</a:t>
            </a:r>
          </a:p>
          <a:p>
            <a:r>
              <a:rPr lang="en-US" sz="1400" dirty="0" err="1"/>
              <a:t>StringBuilder</a:t>
            </a:r>
            <a:r>
              <a:rPr lang="en-US" sz="1400" dirty="0"/>
              <a:t> </a:t>
            </a:r>
            <a:r>
              <a:rPr lang="en-US" sz="1400" dirty="0" err="1"/>
              <a:t>stringBuilder</a:t>
            </a:r>
            <a:r>
              <a:rPr lang="en-US" sz="1400" dirty="0"/>
              <a:t> = new </a:t>
            </a:r>
            <a:r>
              <a:rPr lang="en-US" sz="1400" dirty="0" err="1"/>
              <a:t>StringBuilder</a:t>
            </a:r>
            <a:r>
              <a:rPr lang="en-US" sz="1400" dirty="0"/>
              <a:t>();</a:t>
            </a:r>
          </a:p>
          <a:p>
            <a:r>
              <a:rPr lang="en-US" sz="1400" dirty="0" err="1"/>
              <a:t>foreach</a:t>
            </a:r>
            <a:r>
              <a:rPr lang="en-US" sz="1400" dirty="0"/>
              <a:t> (string current in keys)</a:t>
            </a:r>
          </a:p>
          <a:p>
            <a:r>
              <a:rPr lang="en-US" sz="1400" dirty="0"/>
              <a:t>{                           </a:t>
            </a:r>
            <a:br>
              <a:rPr lang="en-US" sz="1400" dirty="0"/>
            </a:br>
            <a:r>
              <a:rPr lang="en-US" sz="1400" dirty="0"/>
              <a:t>     </a:t>
            </a:r>
            <a:r>
              <a:rPr lang="en-US" sz="1400" dirty="0" err="1"/>
              <a:t>stringBuilder.Append</a:t>
            </a:r>
            <a:r>
              <a:rPr lang="en-US" sz="1400" dirty="0"/>
              <a:t>(Convert.ToBase64String(</a:t>
            </a:r>
            <a:r>
              <a:rPr lang="en-US" sz="1400" dirty="0" err="1"/>
              <a:t>Encoding.Unicode.GetBytes</a:t>
            </a:r>
            <a:r>
              <a:rPr lang="en-US" sz="1400" dirty="0"/>
              <a:t>(current)));</a:t>
            </a:r>
          </a:p>
          <a:p>
            <a:r>
              <a:rPr lang="en-US" sz="1400" dirty="0"/>
              <a:t>     </a:t>
            </a:r>
            <a:r>
              <a:rPr lang="en-US" sz="1400" dirty="0" err="1"/>
              <a:t>stringBuilder.Append</a:t>
            </a:r>
            <a:r>
              <a:rPr lang="en-US" sz="1400" dirty="0"/>
              <a:t>('|');</a:t>
            </a:r>
          </a:p>
          <a:p>
            <a:r>
              <a:rPr lang="en-US" sz="1400" dirty="0"/>
              <a:t>}</a:t>
            </a:r>
          </a:p>
          <a:p>
            <a:r>
              <a:rPr lang="en-US" sz="1400" dirty="0"/>
              <a:t>value = </a:t>
            </a:r>
            <a:r>
              <a:rPr lang="en-US" sz="1400" dirty="0" err="1"/>
              <a:t>stringBuilder.ToString</a:t>
            </a:r>
            <a:r>
              <a:rPr lang="en-US" sz="1400" dirty="0"/>
              <a:t>();</a:t>
            </a:r>
          </a:p>
          <a:p>
            <a:r>
              <a:rPr lang="en-US" sz="1400" dirty="0" err="1"/>
              <a:t>var</a:t>
            </a:r>
            <a:r>
              <a:rPr lang="en-US" sz="1400" dirty="0"/>
              <a:t> props = </a:t>
            </a:r>
            <a:r>
              <a:rPr lang="en-US" sz="1400" dirty="0" err="1"/>
              <a:t>clientContext.Web.AllProperties</a:t>
            </a:r>
            <a:r>
              <a:rPr lang="en-US" sz="1400" dirty="0"/>
              <a:t>;</a:t>
            </a:r>
          </a:p>
          <a:p>
            <a:r>
              <a:rPr lang="en-US" sz="1400" dirty="0" err="1"/>
              <a:t>clientContext.Load</a:t>
            </a:r>
            <a:r>
              <a:rPr lang="en-US" sz="1400" dirty="0"/>
              <a:t>(props);</a:t>
            </a:r>
          </a:p>
          <a:p>
            <a:r>
              <a:rPr lang="en-US" sz="1400" dirty="0" err="1"/>
              <a:t>clientContext.ExecuteQuery</a:t>
            </a:r>
            <a:r>
              <a:rPr lang="en-US" sz="1400" dirty="0"/>
              <a:t>();</a:t>
            </a:r>
          </a:p>
          <a:p>
            <a:r>
              <a:rPr lang="en-US" sz="1400" dirty="0"/>
              <a:t>props[“</a:t>
            </a:r>
            <a:r>
              <a:rPr lang="en-US" sz="1400" dirty="0" err="1"/>
              <a:t>vti_indexedpropertykeys</a:t>
            </a:r>
            <a:r>
              <a:rPr lang="en-US" sz="1400" dirty="0"/>
              <a:t>”] = value;</a:t>
            </a:r>
          </a:p>
          <a:p>
            <a:r>
              <a:rPr lang="en-US" sz="1400" dirty="0" err="1"/>
              <a:t>clientContext.Web.Update</a:t>
            </a:r>
            <a:r>
              <a:rPr lang="en-US" sz="1400" dirty="0"/>
              <a:t>();</a:t>
            </a:r>
          </a:p>
          <a:p>
            <a:r>
              <a:rPr lang="en-US" sz="1400" dirty="0" err="1"/>
              <a:t>clientContext.ExecuteQuery</a:t>
            </a:r>
            <a:r>
              <a:rPr lang="en-US" sz="1400" dirty="0"/>
              <a:t>();</a:t>
            </a:r>
          </a:p>
        </p:txBody>
      </p:sp>
      <p:sp>
        <p:nvSpPr>
          <p:cNvPr id="9" name="Content Placeholder 4"/>
          <p:cNvSpPr>
            <a:spLocks noGrp="1"/>
          </p:cNvSpPr>
          <p:nvPr>
            <p:ph type="body" sz="quarter" idx="10"/>
          </p:nvPr>
        </p:nvSpPr>
        <p:spPr>
          <a:xfrm>
            <a:off x="6095573" y="3672775"/>
            <a:ext cx="5760604" cy="2806191"/>
          </a:xfrm>
          <a:solidFill>
            <a:schemeClr val="bg1"/>
          </a:solidFill>
          <a:ln>
            <a:solidFill>
              <a:schemeClr val="bg1">
                <a:lumMod val="75000"/>
              </a:schemeClr>
            </a:solidFill>
          </a:ln>
        </p:spPr>
        <p:txBody>
          <a:bodyPr/>
          <a:lstStyle/>
          <a:p>
            <a:r>
              <a:rPr lang="en-US" sz="1600" dirty="0"/>
              <a:t>web = Get-</a:t>
            </a:r>
            <a:r>
              <a:rPr lang="en-US" sz="1600" dirty="0" err="1"/>
              <a:t>SPWeb</a:t>
            </a:r>
            <a:r>
              <a:rPr lang="en-US" sz="1600" dirty="0"/>
              <a:t> </a:t>
            </a:r>
            <a:r>
              <a:rPr lang="en-US" sz="1600" dirty="0">
                <a:hlinkClick r:id="rId3"/>
              </a:rPr>
              <a:t>http://localhost</a:t>
            </a:r>
            <a:r>
              <a:rPr lang="en-US" sz="1600" dirty="0"/>
              <a:t/>
            </a:r>
            <a:br>
              <a:rPr lang="en-US" sz="1600" dirty="0"/>
            </a:br>
            <a:r>
              <a:rPr lang="en-US" sz="1600" dirty="0"/>
              <a:t>$</a:t>
            </a:r>
            <a:r>
              <a:rPr lang="en-US" sz="1600" dirty="0" err="1"/>
              <a:t>web.AllProperties</a:t>
            </a:r>
            <a:r>
              <a:rPr lang="en-US" sz="1600" dirty="0"/>
              <a:t>["Prop1"] = "value1"</a:t>
            </a:r>
            <a:br>
              <a:rPr lang="en-US" sz="1600" dirty="0"/>
            </a:br>
            <a:r>
              <a:rPr lang="en-US" sz="1600" dirty="0"/>
              <a:t>$</a:t>
            </a:r>
            <a:r>
              <a:rPr lang="en-US" sz="1600" dirty="0" err="1"/>
              <a:t>web.IndexedPropertyKeys.Add</a:t>
            </a:r>
            <a:r>
              <a:rPr lang="en-US" sz="1600" dirty="0"/>
              <a:t>("Prop1")</a:t>
            </a:r>
            <a:br>
              <a:rPr lang="en-US" sz="1600" dirty="0"/>
            </a:br>
            <a:r>
              <a:rPr lang="en-US" sz="1600" dirty="0"/>
              <a:t>$</a:t>
            </a:r>
            <a:r>
              <a:rPr lang="en-US" sz="1600" dirty="0" err="1"/>
              <a:t>web.Update</a:t>
            </a:r>
            <a:r>
              <a:rPr lang="en-US" sz="1600" dirty="0"/>
              <a:t>()</a:t>
            </a:r>
          </a:p>
          <a:p>
            <a:r>
              <a:rPr lang="en-US" sz="1600" dirty="0"/>
              <a:t>Next, here's how you add an </a:t>
            </a:r>
            <a:r>
              <a:rPr lang="en-US" sz="1600" dirty="0" err="1"/>
              <a:t>indexable</a:t>
            </a:r>
            <a:r>
              <a:rPr lang="en-US" sz="1600" dirty="0"/>
              <a:t> property to a list:</a:t>
            </a:r>
          </a:p>
          <a:p>
            <a:r>
              <a:rPr lang="en-US" sz="1600" dirty="0"/>
              <a:t>$list = $</a:t>
            </a:r>
            <a:r>
              <a:rPr lang="en-US" sz="1600" dirty="0" err="1"/>
              <a:t>web.Lists</a:t>
            </a:r>
            <a:r>
              <a:rPr lang="en-US" sz="1600" dirty="0"/>
              <a:t>["Announcements"]</a:t>
            </a:r>
            <a:br>
              <a:rPr lang="en-US" sz="1600" dirty="0"/>
            </a:br>
            <a:r>
              <a:rPr lang="en-US" sz="1600" dirty="0"/>
              <a:t>$folder = $</a:t>
            </a:r>
            <a:r>
              <a:rPr lang="en-US" sz="1600" dirty="0" err="1"/>
              <a:t>list.RootFolder</a:t>
            </a:r>
            <a:r>
              <a:rPr lang="en-US" sz="1600" dirty="0"/>
              <a:t/>
            </a:r>
            <a:br>
              <a:rPr lang="en-US" sz="1600" dirty="0"/>
            </a:br>
            <a:r>
              <a:rPr lang="en-US" sz="1600" dirty="0"/>
              <a:t>$</a:t>
            </a:r>
            <a:r>
              <a:rPr lang="en-US" sz="1600" dirty="0" err="1"/>
              <a:t>folder.Properties</a:t>
            </a:r>
            <a:r>
              <a:rPr lang="en-US" sz="1600" dirty="0"/>
              <a:t>["Prop2"] = "Spammers"</a:t>
            </a:r>
            <a:br>
              <a:rPr lang="en-US" sz="1600" dirty="0"/>
            </a:br>
            <a:r>
              <a:rPr lang="en-US" sz="1600" dirty="0"/>
              <a:t>$</a:t>
            </a:r>
            <a:r>
              <a:rPr lang="en-US" sz="1600" dirty="0" err="1"/>
              <a:t>folder.Update</a:t>
            </a:r>
            <a:r>
              <a:rPr lang="en-US" sz="1600" dirty="0"/>
              <a:t>()</a:t>
            </a:r>
            <a:br>
              <a:rPr lang="en-US" sz="1600" dirty="0"/>
            </a:br>
            <a:r>
              <a:rPr lang="en-US" sz="1600" dirty="0"/>
              <a:t>$</a:t>
            </a:r>
            <a:r>
              <a:rPr lang="en-US" sz="1600" dirty="0" err="1"/>
              <a:t>list.IndexedRootFolderPropertyKeys.Add</a:t>
            </a:r>
            <a:r>
              <a:rPr lang="en-US" sz="1600" dirty="0"/>
              <a:t>("Prop2")</a:t>
            </a:r>
            <a:br>
              <a:rPr lang="en-US" sz="1600" dirty="0"/>
            </a:br>
            <a:r>
              <a:rPr lang="en-US" sz="1600" dirty="0"/>
              <a:t>$</a:t>
            </a:r>
            <a:r>
              <a:rPr lang="en-US" sz="1600" dirty="0" err="1"/>
              <a:t>list.Update</a:t>
            </a:r>
            <a:r>
              <a:rPr lang="en-US" sz="1600" dirty="0"/>
              <a:t>()</a:t>
            </a:r>
          </a:p>
          <a:p>
            <a:endParaRPr lang="en-US" sz="1600" dirty="0"/>
          </a:p>
        </p:txBody>
      </p:sp>
      <p:sp>
        <p:nvSpPr>
          <p:cNvPr id="3" name="Title 2"/>
          <p:cNvSpPr>
            <a:spLocks noGrp="1"/>
          </p:cNvSpPr>
          <p:nvPr>
            <p:ph type="title"/>
          </p:nvPr>
        </p:nvSpPr>
        <p:spPr/>
        <p:txBody>
          <a:bodyPr/>
          <a:lstStyle/>
          <a:p>
            <a:r>
              <a:rPr lang="en-US" dirty="0" smtClean="0"/>
              <a:t>How to assign properties to be crawled</a:t>
            </a:r>
            <a:endParaRPr lang="en-US" dirty="0"/>
          </a:p>
        </p:txBody>
      </p:sp>
      <p:sp>
        <p:nvSpPr>
          <p:cNvPr id="7" name="Rectangle 2"/>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sp>
        <p:nvSpPr>
          <p:cNvPr id="4" name="TextBox 3"/>
          <p:cNvSpPr txBox="1"/>
          <p:nvPr/>
        </p:nvSpPr>
        <p:spPr>
          <a:xfrm>
            <a:off x="119941" y="1145164"/>
            <a:ext cx="3657741" cy="627700"/>
          </a:xfrm>
          <a:prstGeom prst="rect">
            <a:avLst/>
          </a:prstGeom>
          <a:noFill/>
        </p:spPr>
        <p:txBody>
          <a:bodyPr wrap="none" lIns="182832" tIns="146266" rIns="182832" bIns="146266" rtlCol="0">
            <a:spAutoFit/>
          </a:bodyPr>
          <a:lstStyle/>
          <a:p>
            <a:pPr>
              <a:lnSpc>
                <a:spcPct val="90000"/>
              </a:lnSpc>
              <a:spcAft>
                <a:spcPts val="600"/>
              </a:spcAft>
            </a:pPr>
            <a:r>
              <a:rPr lang="en-US" sz="2399" dirty="0">
                <a:gradFill>
                  <a:gsLst>
                    <a:gs pos="2917">
                      <a:schemeClr val="tx1"/>
                    </a:gs>
                    <a:gs pos="30000">
                      <a:schemeClr val="tx1"/>
                    </a:gs>
                  </a:gsLst>
                  <a:lin ang="5400000" scaled="0"/>
                </a:gradFill>
              </a:rPr>
              <a:t>Client side object model</a:t>
            </a:r>
          </a:p>
        </p:txBody>
      </p:sp>
      <p:sp>
        <p:nvSpPr>
          <p:cNvPr id="8" name="TextBox 7"/>
          <p:cNvSpPr txBox="1"/>
          <p:nvPr/>
        </p:nvSpPr>
        <p:spPr>
          <a:xfrm>
            <a:off x="8324314" y="3238884"/>
            <a:ext cx="3733960" cy="627700"/>
          </a:xfrm>
          <a:prstGeom prst="rect">
            <a:avLst/>
          </a:prstGeom>
          <a:noFill/>
        </p:spPr>
        <p:txBody>
          <a:bodyPr wrap="none" lIns="182832" tIns="146266" rIns="182832" bIns="146266" rtlCol="0">
            <a:spAutoFit/>
          </a:bodyPr>
          <a:lstStyle/>
          <a:p>
            <a:pPr>
              <a:lnSpc>
                <a:spcPct val="90000"/>
              </a:lnSpc>
              <a:spcAft>
                <a:spcPts val="600"/>
              </a:spcAft>
            </a:pPr>
            <a:r>
              <a:rPr lang="en-US" sz="2399" dirty="0">
                <a:gradFill>
                  <a:gsLst>
                    <a:gs pos="2917">
                      <a:schemeClr val="tx1"/>
                    </a:gs>
                    <a:gs pos="30000">
                      <a:schemeClr val="tx1"/>
                    </a:gs>
                  </a:gsLst>
                  <a:lin ang="5400000" scaled="0"/>
                </a:gradFill>
              </a:rPr>
              <a:t>Server side object model</a:t>
            </a:r>
          </a:p>
        </p:txBody>
      </p:sp>
    </p:spTree>
    <p:extLst>
      <p:ext uri="{BB962C8B-B14F-4D97-AF65-F5344CB8AC3E}">
        <p14:creationId xmlns:p14="http://schemas.microsoft.com/office/powerpoint/2010/main" val="279411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n 7"/>
          <p:cNvSpPr/>
          <p:nvPr/>
        </p:nvSpPr>
        <p:spPr bwMode="auto">
          <a:xfrm rot="5400000">
            <a:off x="772370" y="1152075"/>
            <a:ext cx="463018" cy="1168686"/>
          </a:xfrm>
          <a:prstGeom prst="ca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square" lIns="0" tIns="71981" rIns="0" bIns="0" numCol="1" rtlCol="0" anchor="ctr" anchorCtr="0" compatLnSpc="1">
            <a:prstTxWarp prst="textNoShape">
              <a:avLst/>
            </a:prstTxWarp>
          </a:bodyPr>
          <a:lstStyle/>
          <a:p>
            <a:pPr algn="ctr" defTabSz="913825" fontAlgn="base">
              <a:spcBef>
                <a:spcPct val="0"/>
              </a:spcBef>
              <a:spcAft>
                <a:spcPct val="0"/>
              </a:spcAft>
            </a:pPr>
            <a:r>
              <a:rPr lang="en-US" sz="1050" dirty="0">
                <a:gradFill>
                  <a:gsLst>
                    <a:gs pos="0">
                      <a:srgbClr val="FFFFFF"/>
                    </a:gs>
                    <a:gs pos="100000">
                      <a:srgbClr val="FFFFFF"/>
                    </a:gs>
                  </a:gsLst>
                  <a:lin ang="5400000" scaled="0"/>
                </a:gradFill>
              </a:rPr>
              <a:t>HTTP</a:t>
            </a:r>
          </a:p>
        </p:txBody>
      </p:sp>
      <p:sp>
        <p:nvSpPr>
          <p:cNvPr id="10" name="Can 9"/>
          <p:cNvSpPr/>
          <p:nvPr/>
        </p:nvSpPr>
        <p:spPr bwMode="auto">
          <a:xfrm rot="5400000">
            <a:off x="772370" y="1684354"/>
            <a:ext cx="463018" cy="1168684"/>
          </a:xfrm>
          <a:prstGeom prst="ca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square" lIns="0" tIns="71981" rIns="0" bIns="0" numCol="1" rtlCol="0" anchor="ctr" anchorCtr="0" compatLnSpc="1">
            <a:prstTxWarp prst="textNoShape">
              <a:avLst/>
            </a:prstTxWarp>
          </a:bodyPr>
          <a:lstStyle/>
          <a:p>
            <a:pPr algn="ctr" defTabSz="913825" fontAlgn="base">
              <a:spcBef>
                <a:spcPct val="0"/>
              </a:spcBef>
              <a:spcAft>
                <a:spcPct val="0"/>
              </a:spcAft>
            </a:pPr>
            <a:r>
              <a:rPr lang="en-US" sz="1050" dirty="0">
                <a:gradFill>
                  <a:gsLst>
                    <a:gs pos="0">
                      <a:srgbClr val="FFFFFF"/>
                    </a:gs>
                    <a:gs pos="100000">
                      <a:srgbClr val="FFFFFF"/>
                    </a:gs>
                  </a:gsLst>
                  <a:lin ang="5400000" scaled="0"/>
                </a:gradFill>
              </a:rPr>
              <a:t>File Shares</a:t>
            </a:r>
          </a:p>
        </p:txBody>
      </p:sp>
      <p:sp>
        <p:nvSpPr>
          <p:cNvPr id="11" name="Can 10"/>
          <p:cNvSpPr/>
          <p:nvPr/>
        </p:nvSpPr>
        <p:spPr bwMode="auto">
          <a:xfrm rot="5400000">
            <a:off x="772370" y="2218609"/>
            <a:ext cx="463018" cy="1168684"/>
          </a:xfrm>
          <a:prstGeom prst="ca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square" lIns="0" tIns="71981" rIns="0" bIns="0" numCol="1" rtlCol="0" anchor="ctr" anchorCtr="0" compatLnSpc="1">
            <a:prstTxWarp prst="textNoShape">
              <a:avLst/>
            </a:prstTxWarp>
          </a:bodyPr>
          <a:lstStyle/>
          <a:p>
            <a:pPr algn="ctr" defTabSz="913825" fontAlgn="base">
              <a:spcBef>
                <a:spcPct val="0"/>
              </a:spcBef>
              <a:spcAft>
                <a:spcPct val="0"/>
              </a:spcAft>
            </a:pPr>
            <a:r>
              <a:rPr lang="en-US" sz="1050" dirty="0">
                <a:gradFill>
                  <a:gsLst>
                    <a:gs pos="0">
                      <a:srgbClr val="FFFFFF"/>
                    </a:gs>
                    <a:gs pos="100000">
                      <a:srgbClr val="FFFFFF"/>
                    </a:gs>
                  </a:gsLst>
                  <a:lin ang="5400000" scaled="0"/>
                </a:gradFill>
              </a:rPr>
              <a:t>SharePoint</a:t>
            </a:r>
          </a:p>
        </p:txBody>
      </p:sp>
      <p:sp>
        <p:nvSpPr>
          <p:cNvPr id="12" name="Can 11"/>
          <p:cNvSpPr/>
          <p:nvPr/>
        </p:nvSpPr>
        <p:spPr bwMode="auto">
          <a:xfrm rot="5400000">
            <a:off x="772370" y="2737050"/>
            <a:ext cx="463018" cy="1168684"/>
          </a:xfrm>
          <a:prstGeom prst="ca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square" lIns="0" tIns="71981" rIns="0" bIns="0" numCol="1" rtlCol="0" anchor="ctr" anchorCtr="0" compatLnSpc="1">
            <a:prstTxWarp prst="textNoShape">
              <a:avLst/>
            </a:prstTxWarp>
          </a:bodyPr>
          <a:lstStyle/>
          <a:p>
            <a:pPr algn="ctr" defTabSz="913825" fontAlgn="base">
              <a:spcBef>
                <a:spcPct val="0"/>
              </a:spcBef>
              <a:spcAft>
                <a:spcPct val="0"/>
              </a:spcAft>
            </a:pPr>
            <a:r>
              <a:rPr lang="en-US" sz="1050" dirty="0">
                <a:gradFill>
                  <a:gsLst>
                    <a:gs pos="0">
                      <a:srgbClr val="FFFFFF"/>
                    </a:gs>
                    <a:gs pos="100000">
                      <a:srgbClr val="FFFFFF"/>
                    </a:gs>
                  </a:gsLst>
                  <a:lin ang="5400000" scaled="0"/>
                </a:gradFill>
              </a:rPr>
              <a:t>User Profiles</a:t>
            </a:r>
          </a:p>
        </p:txBody>
      </p:sp>
      <p:sp>
        <p:nvSpPr>
          <p:cNvPr id="13" name="Can 12"/>
          <p:cNvSpPr/>
          <p:nvPr/>
        </p:nvSpPr>
        <p:spPr bwMode="auto">
          <a:xfrm rot="5400000">
            <a:off x="772370" y="3269329"/>
            <a:ext cx="463018" cy="1168684"/>
          </a:xfrm>
          <a:prstGeom prst="ca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square" lIns="0" tIns="71981" rIns="0" bIns="0" numCol="1" rtlCol="0" anchor="ctr" anchorCtr="0" compatLnSpc="1">
            <a:prstTxWarp prst="textNoShape">
              <a:avLst/>
            </a:prstTxWarp>
          </a:bodyPr>
          <a:lstStyle/>
          <a:p>
            <a:pPr algn="ctr" defTabSz="913825" fontAlgn="base">
              <a:spcBef>
                <a:spcPct val="0"/>
              </a:spcBef>
              <a:spcAft>
                <a:spcPct val="0"/>
              </a:spcAft>
            </a:pPr>
            <a:r>
              <a:rPr lang="en-US" sz="1050" dirty="0">
                <a:gradFill>
                  <a:gsLst>
                    <a:gs pos="0">
                      <a:srgbClr val="FFFFFF"/>
                    </a:gs>
                    <a:gs pos="100000">
                      <a:srgbClr val="FFFFFF"/>
                    </a:gs>
                  </a:gsLst>
                  <a:lin ang="5400000" scaled="0"/>
                </a:gradFill>
              </a:rPr>
              <a:t>Exchange</a:t>
            </a:r>
          </a:p>
        </p:txBody>
      </p:sp>
      <p:sp>
        <p:nvSpPr>
          <p:cNvPr id="14" name="Can 13"/>
          <p:cNvSpPr/>
          <p:nvPr/>
        </p:nvSpPr>
        <p:spPr bwMode="auto">
          <a:xfrm rot="5400000">
            <a:off x="772370" y="3803584"/>
            <a:ext cx="463018" cy="1168684"/>
          </a:xfrm>
          <a:prstGeom prst="ca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square" lIns="0" tIns="71981" rIns="0" bIns="0" numCol="1" rtlCol="0" anchor="ctr" anchorCtr="0" compatLnSpc="1">
            <a:prstTxWarp prst="textNoShape">
              <a:avLst/>
            </a:prstTxWarp>
          </a:bodyPr>
          <a:lstStyle/>
          <a:p>
            <a:pPr algn="ctr" defTabSz="913825" fontAlgn="base">
              <a:spcBef>
                <a:spcPct val="0"/>
              </a:spcBef>
              <a:spcAft>
                <a:spcPct val="0"/>
              </a:spcAft>
            </a:pPr>
            <a:r>
              <a:rPr lang="en-US" sz="1050" dirty="0">
                <a:gradFill>
                  <a:gsLst>
                    <a:gs pos="0">
                      <a:srgbClr val="FFFFFF"/>
                    </a:gs>
                    <a:gs pos="100000">
                      <a:srgbClr val="FFFFFF"/>
                    </a:gs>
                  </a:gsLst>
                  <a:lin ang="5400000" scaled="0"/>
                </a:gradFill>
              </a:rPr>
              <a:t>Lotus Notes</a:t>
            </a:r>
          </a:p>
        </p:txBody>
      </p:sp>
      <p:sp>
        <p:nvSpPr>
          <p:cNvPr id="15" name="Can 14"/>
          <p:cNvSpPr/>
          <p:nvPr/>
        </p:nvSpPr>
        <p:spPr bwMode="auto">
          <a:xfrm rot="5400000">
            <a:off x="772370" y="4327992"/>
            <a:ext cx="463018" cy="1168684"/>
          </a:xfrm>
          <a:prstGeom prst="ca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square" lIns="0" tIns="71981" rIns="0" bIns="0" numCol="1" rtlCol="0" anchor="ctr" anchorCtr="0" compatLnSpc="1">
            <a:prstTxWarp prst="textNoShape">
              <a:avLst/>
            </a:prstTxWarp>
          </a:bodyPr>
          <a:lstStyle/>
          <a:p>
            <a:pPr algn="ctr" defTabSz="913825" fontAlgn="base">
              <a:spcBef>
                <a:spcPct val="0"/>
              </a:spcBef>
              <a:spcAft>
                <a:spcPct val="0"/>
              </a:spcAft>
            </a:pPr>
            <a:r>
              <a:rPr lang="en-US" sz="1050" dirty="0" err="1">
                <a:gradFill>
                  <a:gsLst>
                    <a:gs pos="0">
                      <a:srgbClr val="FFFFFF"/>
                    </a:gs>
                    <a:gs pos="100000">
                      <a:srgbClr val="FFFFFF"/>
                    </a:gs>
                  </a:gsLst>
                  <a:lin ang="5400000" scaled="0"/>
                </a:gradFill>
              </a:rPr>
              <a:t>Documentum</a:t>
            </a:r>
            <a:endParaRPr lang="en-US" sz="1050" dirty="0">
              <a:gradFill>
                <a:gsLst>
                  <a:gs pos="0">
                    <a:srgbClr val="FFFFFF"/>
                  </a:gs>
                  <a:gs pos="100000">
                    <a:srgbClr val="FFFFFF"/>
                  </a:gs>
                </a:gsLst>
                <a:lin ang="5400000" scaled="0"/>
              </a:gradFill>
            </a:endParaRPr>
          </a:p>
        </p:txBody>
      </p:sp>
      <p:sp>
        <p:nvSpPr>
          <p:cNvPr id="16" name="Can 15"/>
          <p:cNvSpPr/>
          <p:nvPr/>
        </p:nvSpPr>
        <p:spPr bwMode="auto">
          <a:xfrm rot="5400000">
            <a:off x="772370" y="5232755"/>
            <a:ext cx="463018" cy="1168684"/>
          </a:xfrm>
          <a:prstGeom prst="ca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vert270" wrap="square" lIns="0" tIns="71981" rIns="0" bIns="0" numCol="1" rtlCol="0" anchor="ctr" anchorCtr="0" compatLnSpc="1">
            <a:prstTxWarp prst="textNoShape">
              <a:avLst/>
            </a:prstTxWarp>
          </a:bodyPr>
          <a:lstStyle/>
          <a:p>
            <a:pPr algn="ctr" defTabSz="913825" fontAlgn="base">
              <a:spcBef>
                <a:spcPct val="0"/>
              </a:spcBef>
              <a:spcAft>
                <a:spcPct val="0"/>
              </a:spcAft>
            </a:pPr>
            <a:r>
              <a:rPr lang="en-US" sz="1050" dirty="0">
                <a:gradFill>
                  <a:gsLst>
                    <a:gs pos="0">
                      <a:srgbClr val="FFFFFF"/>
                    </a:gs>
                    <a:gs pos="100000">
                      <a:srgbClr val="FFFFFF"/>
                    </a:gs>
                  </a:gsLst>
                  <a:lin ang="5400000" scaled="0"/>
                </a:gradFill>
              </a:rPr>
              <a:t>Custom</a:t>
            </a:r>
          </a:p>
        </p:txBody>
      </p:sp>
      <p:sp>
        <p:nvSpPr>
          <p:cNvPr id="17" name="Oval 16"/>
          <p:cNvSpPr/>
          <p:nvPr/>
        </p:nvSpPr>
        <p:spPr bwMode="auto">
          <a:xfrm>
            <a:off x="721836" y="5202819"/>
            <a:ext cx="71981" cy="71981"/>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1050" dirty="0">
              <a:gradFill>
                <a:gsLst>
                  <a:gs pos="0">
                    <a:srgbClr val="FFFFFF"/>
                  </a:gs>
                  <a:gs pos="100000">
                    <a:srgbClr val="FFFFFF"/>
                  </a:gs>
                </a:gsLst>
                <a:lin ang="5400000" scaled="0"/>
              </a:gradFill>
            </a:endParaRPr>
          </a:p>
        </p:txBody>
      </p:sp>
      <p:sp>
        <p:nvSpPr>
          <p:cNvPr id="19" name="Oval 18"/>
          <p:cNvSpPr/>
          <p:nvPr/>
        </p:nvSpPr>
        <p:spPr bwMode="auto">
          <a:xfrm>
            <a:off x="721836" y="5326612"/>
            <a:ext cx="71981" cy="71981"/>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1050" dirty="0">
              <a:gradFill>
                <a:gsLst>
                  <a:gs pos="0">
                    <a:srgbClr val="FFFFFF"/>
                  </a:gs>
                  <a:gs pos="100000">
                    <a:srgbClr val="FFFFFF"/>
                  </a:gs>
                </a:gsLst>
                <a:lin ang="5400000" scaled="0"/>
              </a:gradFill>
            </a:endParaRPr>
          </a:p>
        </p:txBody>
      </p:sp>
      <p:sp>
        <p:nvSpPr>
          <p:cNvPr id="20" name="Oval 19"/>
          <p:cNvSpPr/>
          <p:nvPr/>
        </p:nvSpPr>
        <p:spPr bwMode="auto">
          <a:xfrm>
            <a:off x="721836" y="5450405"/>
            <a:ext cx="71981" cy="71981"/>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1050" dirty="0">
              <a:gradFill>
                <a:gsLst>
                  <a:gs pos="0">
                    <a:srgbClr val="FFFFFF"/>
                  </a:gs>
                  <a:gs pos="100000">
                    <a:srgbClr val="FFFFFF"/>
                  </a:gs>
                </a:gsLst>
                <a:lin ang="5400000" scaled="0"/>
              </a:gradFill>
            </a:endParaRPr>
          </a:p>
        </p:txBody>
      </p:sp>
      <p:sp>
        <p:nvSpPr>
          <p:cNvPr id="24" name="Round Diagonal Corner Rectangle 23"/>
          <p:cNvSpPr/>
          <p:nvPr/>
        </p:nvSpPr>
        <p:spPr bwMode="auto">
          <a:xfrm>
            <a:off x="2585492" y="3034461"/>
            <a:ext cx="1000539" cy="771696"/>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200" dirty="0">
                <a:solidFill>
                  <a:schemeClr val="bg1"/>
                </a:solidFill>
                <a:latin typeface="Segoe UI" pitchFamily="34" charset="0"/>
                <a:ea typeface="Segoe UI" pitchFamily="34" charset="0"/>
                <a:cs typeface="Segoe UI" pitchFamily="34" charset="0"/>
              </a:rPr>
              <a:t>Crawl and Connectors</a:t>
            </a:r>
          </a:p>
        </p:txBody>
      </p:sp>
      <p:sp>
        <p:nvSpPr>
          <p:cNvPr id="25" name="Round Diagonal Corner Rectangle 24"/>
          <p:cNvSpPr/>
          <p:nvPr/>
        </p:nvSpPr>
        <p:spPr bwMode="auto">
          <a:xfrm>
            <a:off x="3944110" y="3027164"/>
            <a:ext cx="1000539" cy="771696"/>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200" dirty="0">
                <a:solidFill>
                  <a:schemeClr val="bg1"/>
                </a:solidFill>
                <a:latin typeface="Segoe UI" pitchFamily="34" charset="0"/>
                <a:ea typeface="Segoe UI" pitchFamily="34" charset="0"/>
                <a:cs typeface="Segoe UI" pitchFamily="34" charset="0"/>
              </a:rPr>
              <a:t>Content Pipeline</a:t>
            </a:r>
          </a:p>
        </p:txBody>
      </p:sp>
      <p:sp>
        <p:nvSpPr>
          <p:cNvPr id="29" name="Round Diagonal Corner Rectangle 28"/>
          <p:cNvSpPr/>
          <p:nvPr/>
        </p:nvSpPr>
        <p:spPr bwMode="auto">
          <a:xfrm>
            <a:off x="6774325" y="1879616"/>
            <a:ext cx="1001481" cy="771696"/>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200" dirty="0">
                <a:solidFill>
                  <a:schemeClr val="bg1"/>
                </a:solidFill>
                <a:latin typeface="Segoe UI" pitchFamily="34" charset="0"/>
                <a:ea typeface="Segoe UI" pitchFamily="34" charset="0"/>
                <a:cs typeface="Segoe UI" pitchFamily="34" charset="0"/>
              </a:rPr>
              <a:t>Query Pipeline</a:t>
            </a:r>
          </a:p>
        </p:txBody>
      </p:sp>
      <p:cxnSp>
        <p:nvCxnSpPr>
          <p:cNvPr id="31" name="Straight Connector 30"/>
          <p:cNvCxnSpPr>
            <a:stCxn id="8" idx="1"/>
            <a:endCxn id="24" idx="2"/>
          </p:cNvCxnSpPr>
          <p:nvPr/>
        </p:nvCxnSpPr>
        <p:spPr>
          <a:xfrm>
            <a:off x="1588222" y="1736419"/>
            <a:ext cx="997271" cy="1683889"/>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a:stCxn id="10" idx="1"/>
            <a:endCxn id="24" idx="2"/>
          </p:cNvCxnSpPr>
          <p:nvPr/>
        </p:nvCxnSpPr>
        <p:spPr>
          <a:xfrm>
            <a:off x="1588220" y="2268699"/>
            <a:ext cx="997272" cy="1151611"/>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a:stCxn id="11" idx="1"/>
            <a:endCxn id="24" idx="2"/>
          </p:cNvCxnSpPr>
          <p:nvPr/>
        </p:nvCxnSpPr>
        <p:spPr>
          <a:xfrm>
            <a:off x="1588220" y="2802954"/>
            <a:ext cx="997272" cy="617356"/>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a:stCxn id="12" idx="1"/>
          </p:cNvCxnSpPr>
          <p:nvPr/>
        </p:nvCxnSpPr>
        <p:spPr>
          <a:xfrm>
            <a:off x="1588220" y="3321393"/>
            <a:ext cx="997270" cy="98914"/>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a:stCxn id="13" idx="1"/>
            <a:endCxn id="24" idx="2"/>
          </p:cNvCxnSpPr>
          <p:nvPr/>
        </p:nvCxnSpPr>
        <p:spPr>
          <a:xfrm flipV="1">
            <a:off x="1588220" y="3420310"/>
            <a:ext cx="997272" cy="433364"/>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a:stCxn id="14" idx="1"/>
            <a:endCxn id="24" idx="2"/>
          </p:cNvCxnSpPr>
          <p:nvPr/>
        </p:nvCxnSpPr>
        <p:spPr>
          <a:xfrm flipV="1">
            <a:off x="1588220" y="3420310"/>
            <a:ext cx="997272" cy="967619"/>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a:stCxn id="15" idx="1"/>
            <a:endCxn id="24" idx="2"/>
          </p:cNvCxnSpPr>
          <p:nvPr/>
        </p:nvCxnSpPr>
        <p:spPr>
          <a:xfrm flipV="1">
            <a:off x="1588220" y="3420310"/>
            <a:ext cx="997272" cy="1492026"/>
          </a:xfrm>
          <a:prstGeom prst="line">
            <a:avLst/>
          </a:prstGeom>
        </p:spPr>
        <p:style>
          <a:lnRef idx="3">
            <a:schemeClr val="dk1"/>
          </a:lnRef>
          <a:fillRef idx="0">
            <a:schemeClr val="dk1"/>
          </a:fillRef>
          <a:effectRef idx="2">
            <a:schemeClr val="dk1"/>
          </a:effectRef>
          <a:fontRef idx="minor">
            <a:schemeClr val="tx1"/>
          </a:fontRef>
        </p:style>
      </p:cxnSp>
      <p:cxnSp>
        <p:nvCxnSpPr>
          <p:cNvPr id="125" name="Straight Connector 124"/>
          <p:cNvCxnSpPr>
            <a:stCxn id="16" idx="1"/>
            <a:endCxn id="24" idx="2"/>
          </p:cNvCxnSpPr>
          <p:nvPr/>
        </p:nvCxnSpPr>
        <p:spPr>
          <a:xfrm flipV="1">
            <a:off x="1588220" y="3420308"/>
            <a:ext cx="997272" cy="2396790"/>
          </a:xfrm>
          <a:prstGeom prst="line">
            <a:avLst/>
          </a:prstGeom>
        </p:spPr>
        <p:style>
          <a:lnRef idx="3">
            <a:schemeClr val="dk1"/>
          </a:lnRef>
          <a:fillRef idx="0">
            <a:schemeClr val="dk1"/>
          </a:fillRef>
          <a:effectRef idx="2">
            <a:schemeClr val="dk1"/>
          </a:effectRef>
          <a:fontRef idx="minor">
            <a:schemeClr val="tx1"/>
          </a:fontRef>
        </p:style>
      </p:cxnSp>
      <p:sp>
        <p:nvSpPr>
          <p:cNvPr id="126" name="Round Diagonal Corner Rectangle 125"/>
          <p:cNvSpPr/>
          <p:nvPr/>
        </p:nvSpPr>
        <p:spPr bwMode="auto">
          <a:xfrm>
            <a:off x="5384849" y="3027164"/>
            <a:ext cx="1000539" cy="771696"/>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200" dirty="0">
                <a:solidFill>
                  <a:schemeClr val="bg1"/>
                </a:solidFill>
                <a:latin typeface="Segoe UI" pitchFamily="34" charset="0"/>
                <a:ea typeface="Segoe UI" pitchFamily="34" charset="0"/>
                <a:cs typeface="Segoe UI" pitchFamily="34" charset="0"/>
              </a:rPr>
              <a:t>Indexing Engine</a:t>
            </a:r>
          </a:p>
        </p:txBody>
      </p:sp>
      <p:sp>
        <p:nvSpPr>
          <p:cNvPr id="127" name="Round Diagonal Corner Rectangle 126"/>
          <p:cNvSpPr/>
          <p:nvPr/>
        </p:nvSpPr>
        <p:spPr bwMode="auto">
          <a:xfrm>
            <a:off x="5384849" y="1878743"/>
            <a:ext cx="1000539" cy="771696"/>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200" dirty="0">
                <a:solidFill>
                  <a:schemeClr val="bg1"/>
                </a:solidFill>
                <a:latin typeface="Segoe UI" pitchFamily="34" charset="0"/>
                <a:ea typeface="Segoe UI" pitchFamily="34" charset="0"/>
                <a:cs typeface="Segoe UI" pitchFamily="34" charset="0"/>
              </a:rPr>
              <a:t>Query Engine</a:t>
            </a:r>
          </a:p>
        </p:txBody>
      </p:sp>
      <p:sp>
        <p:nvSpPr>
          <p:cNvPr id="128" name="Round Diagonal Corner Rectangle 127"/>
          <p:cNvSpPr/>
          <p:nvPr/>
        </p:nvSpPr>
        <p:spPr bwMode="auto">
          <a:xfrm>
            <a:off x="8372323" y="1897847"/>
            <a:ext cx="982304" cy="733485"/>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200" dirty="0">
                <a:solidFill>
                  <a:schemeClr val="bg1"/>
                </a:solidFill>
                <a:latin typeface="Segoe UI" pitchFamily="34" charset="0"/>
                <a:ea typeface="Segoe UI" pitchFamily="34" charset="0"/>
                <a:cs typeface="Segoe UI" pitchFamily="34" charset="0"/>
              </a:rPr>
              <a:t>Client Framework</a:t>
            </a:r>
          </a:p>
        </p:txBody>
      </p:sp>
      <p:sp>
        <p:nvSpPr>
          <p:cNvPr id="129" name="Round Diagonal Corner Rectangle 128"/>
          <p:cNvSpPr/>
          <p:nvPr/>
        </p:nvSpPr>
        <p:spPr bwMode="auto">
          <a:xfrm>
            <a:off x="10524583" y="1144721"/>
            <a:ext cx="934692" cy="731330"/>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100" dirty="0">
                <a:solidFill>
                  <a:schemeClr val="bg1"/>
                </a:solidFill>
                <a:latin typeface="Segoe UI" pitchFamily="34" charset="0"/>
                <a:ea typeface="Segoe UI" pitchFamily="34" charset="0"/>
                <a:cs typeface="Segoe UI" pitchFamily="34" charset="0"/>
              </a:rPr>
              <a:t>Enterprise Search Portal</a:t>
            </a:r>
          </a:p>
        </p:txBody>
      </p:sp>
      <p:sp>
        <p:nvSpPr>
          <p:cNvPr id="130" name="Round Diagonal Corner Rectangle 129"/>
          <p:cNvSpPr/>
          <p:nvPr/>
        </p:nvSpPr>
        <p:spPr bwMode="auto">
          <a:xfrm>
            <a:off x="10524581" y="1879987"/>
            <a:ext cx="934692" cy="731330"/>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100" dirty="0">
                <a:solidFill>
                  <a:schemeClr val="bg1"/>
                </a:solidFill>
                <a:latin typeface="Segoe UI" pitchFamily="34" charset="0"/>
                <a:ea typeface="Segoe UI" pitchFamily="34" charset="0"/>
                <a:cs typeface="Segoe UI" pitchFamily="34" charset="0"/>
              </a:rPr>
              <a:t>SharePoint Sites and Portals</a:t>
            </a:r>
          </a:p>
        </p:txBody>
      </p:sp>
      <p:sp>
        <p:nvSpPr>
          <p:cNvPr id="131" name="Round Diagonal Corner Rectangle 130"/>
          <p:cNvSpPr/>
          <p:nvPr/>
        </p:nvSpPr>
        <p:spPr bwMode="auto">
          <a:xfrm>
            <a:off x="10524581" y="2613100"/>
            <a:ext cx="934692" cy="731330"/>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100" dirty="0">
                <a:solidFill>
                  <a:schemeClr val="bg1"/>
                </a:solidFill>
                <a:latin typeface="Segoe UI" pitchFamily="34" charset="0"/>
                <a:ea typeface="Segoe UI" pitchFamily="34" charset="0"/>
                <a:cs typeface="Segoe UI" pitchFamily="34" charset="0"/>
              </a:rPr>
              <a:t>SharePoint topic and content pages</a:t>
            </a:r>
          </a:p>
        </p:txBody>
      </p:sp>
      <p:sp>
        <p:nvSpPr>
          <p:cNvPr id="133" name="Round Diagonal Corner Rectangle 132"/>
          <p:cNvSpPr/>
          <p:nvPr/>
        </p:nvSpPr>
        <p:spPr bwMode="auto">
          <a:xfrm>
            <a:off x="10524581" y="3346213"/>
            <a:ext cx="934692" cy="731330"/>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100" dirty="0">
                <a:solidFill>
                  <a:schemeClr val="bg1"/>
                </a:solidFill>
                <a:latin typeface="Segoe UI" pitchFamily="34" charset="0"/>
                <a:ea typeface="Segoe UI" pitchFamily="34" charset="0"/>
                <a:cs typeface="Segoe UI" pitchFamily="34" charset="0"/>
              </a:rPr>
              <a:t>SharePoint Sites and Portals</a:t>
            </a:r>
          </a:p>
        </p:txBody>
      </p:sp>
      <p:sp>
        <p:nvSpPr>
          <p:cNvPr id="135" name="Round Diagonal Corner Rectangle 134"/>
          <p:cNvSpPr/>
          <p:nvPr/>
        </p:nvSpPr>
        <p:spPr bwMode="auto">
          <a:xfrm>
            <a:off x="10524581" y="4085181"/>
            <a:ext cx="934692" cy="731330"/>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100" dirty="0">
                <a:solidFill>
                  <a:schemeClr val="bg1"/>
                </a:solidFill>
                <a:latin typeface="Segoe UI" pitchFamily="34" charset="0"/>
                <a:ea typeface="Segoe UI" pitchFamily="34" charset="0"/>
                <a:cs typeface="Segoe UI" pitchFamily="34" charset="0"/>
              </a:rPr>
              <a:t>SharePoint Sites and Portals</a:t>
            </a:r>
          </a:p>
        </p:txBody>
      </p:sp>
      <p:grpSp>
        <p:nvGrpSpPr>
          <p:cNvPr id="55" name="Group 54"/>
          <p:cNvGrpSpPr/>
          <p:nvPr/>
        </p:nvGrpSpPr>
        <p:grpSpPr>
          <a:xfrm>
            <a:off x="10593928" y="4933134"/>
            <a:ext cx="795995" cy="539370"/>
            <a:chOff x="8635013" y="4696921"/>
            <a:chExt cx="796202" cy="539510"/>
          </a:xfrm>
        </p:grpSpPr>
        <p:grpSp>
          <p:nvGrpSpPr>
            <p:cNvPr id="136" name="Group 135"/>
            <p:cNvGrpSpPr/>
            <p:nvPr/>
          </p:nvGrpSpPr>
          <p:grpSpPr>
            <a:xfrm>
              <a:off x="8851903" y="4820188"/>
              <a:ext cx="579312" cy="292975"/>
              <a:chOff x="10970171" y="4357881"/>
              <a:chExt cx="686903" cy="440763"/>
            </a:xfrm>
          </p:grpSpPr>
          <p:pic>
            <p:nvPicPr>
              <p:cNvPr id="137" name="Picture 1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0171" y="4357881"/>
                <a:ext cx="686903" cy="440763"/>
              </a:xfrm>
              <a:prstGeom prst="rect">
                <a:avLst/>
              </a:prstGeom>
            </p:spPr>
          </p:pic>
          <p:sp>
            <p:nvSpPr>
              <p:cNvPr id="140" name="Rectangle 139"/>
              <p:cNvSpPr/>
              <p:nvPr/>
            </p:nvSpPr>
            <p:spPr bwMode="auto">
              <a:xfrm rot="459293">
                <a:off x="11129274" y="4401706"/>
                <a:ext cx="351034" cy="288000"/>
              </a:xfrm>
              <a:prstGeom prst="rect">
                <a:avLst/>
              </a:prstGeom>
              <a:solidFill>
                <a:schemeClr val="bg1"/>
              </a:solidFill>
              <a:ln>
                <a:solidFill>
                  <a:schemeClr val="bg1"/>
                </a:solid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5013" y="4696921"/>
              <a:ext cx="280995" cy="539510"/>
            </a:xfrm>
            <a:prstGeom prst="rect">
              <a:avLst/>
            </a:prstGeom>
          </p:spPr>
        </p:pic>
      </p:grpSp>
      <p:sp>
        <p:nvSpPr>
          <p:cNvPr id="152" name="Round Diagonal Corner Rectangle 151"/>
          <p:cNvSpPr/>
          <p:nvPr/>
        </p:nvSpPr>
        <p:spPr bwMode="auto">
          <a:xfrm>
            <a:off x="10471958" y="5644265"/>
            <a:ext cx="1046868" cy="731330"/>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100" dirty="0">
                <a:solidFill>
                  <a:schemeClr val="bg1"/>
                </a:solidFill>
                <a:latin typeface="Segoe UI" pitchFamily="34" charset="0"/>
                <a:ea typeface="Segoe UI" pitchFamily="34" charset="0"/>
                <a:cs typeface="Segoe UI" pitchFamily="34" charset="0"/>
              </a:rPr>
              <a:t>Custom non-SP Search Driven Apps</a:t>
            </a:r>
          </a:p>
        </p:txBody>
      </p:sp>
      <p:sp>
        <p:nvSpPr>
          <p:cNvPr id="153" name="Round Diagonal Corner Rectangle 152"/>
          <p:cNvSpPr/>
          <p:nvPr/>
        </p:nvSpPr>
        <p:spPr bwMode="auto">
          <a:xfrm>
            <a:off x="9367637" y="1894714"/>
            <a:ext cx="254905" cy="822746"/>
          </a:xfrm>
          <a:prstGeom prst="round2Diag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vert270"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800" dirty="0">
                <a:solidFill>
                  <a:schemeClr val="tx1"/>
                </a:solidFill>
                <a:latin typeface="Segoe UI" pitchFamily="34" charset="0"/>
                <a:ea typeface="Segoe UI" pitchFamily="34" charset="0"/>
                <a:cs typeface="Segoe UI" pitchFamily="34" charset="0"/>
              </a:rPr>
              <a:t>Client-Side OM</a:t>
            </a:r>
          </a:p>
        </p:txBody>
      </p:sp>
      <p:sp>
        <p:nvSpPr>
          <p:cNvPr id="154" name="Round Diagonal Corner Rectangle 153"/>
          <p:cNvSpPr/>
          <p:nvPr/>
        </p:nvSpPr>
        <p:spPr bwMode="auto">
          <a:xfrm>
            <a:off x="7798470" y="1878742"/>
            <a:ext cx="254905" cy="772569"/>
          </a:xfrm>
          <a:prstGeom prst="round2Diag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vert270"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800" dirty="0">
                <a:solidFill>
                  <a:schemeClr val="tx1"/>
                </a:solidFill>
                <a:latin typeface="Segoe UI" pitchFamily="34" charset="0"/>
                <a:ea typeface="Segoe UI" pitchFamily="34" charset="0"/>
                <a:cs typeface="Segoe UI" pitchFamily="34" charset="0"/>
              </a:rPr>
              <a:t>REST Service</a:t>
            </a:r>
          </a:p>
        </p:txBody>
      </p:sp>
      <p:sp>
        <p:nvSpPr>
          <p:cNvPr id="155" name="Round Diagonal Corner Rectangle 154"/>
          <p:cNvSpPr/>
          <p:nvPr/>
        </p:nvSpPr>
        <p:spPr bwMode="auto">
          <a:xfrm>
            <a:off x="6774325" y="2670420"/>
            <a:ext cx="1001481" cy="266316"/>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050" dirty="0">
                <a:solidFill>
                  <a:schemeClr val="bg1"/>
                </a:solidFill>
                <a:latin typeface="Segoe UI" pitchFamily="34" charset="0"/>
                <a:ea typeface="Segoe UI" pitchFamily="34" charset="0"/>
                <a:cs typeface="Segoe UI" pitchFamily="34" charset="0"/>
              </a:rPr>
              <a:t>IMS Runtime</a:t>
            </a:r>
          </a:p>
        </p:txBody>
      </p:sp>
      <p:sp>
        <p:nvSpPr>
          <p:cNvPr id="159" name="Round Diagonal Corner Rectangle 158"/>
          <p:cNvSpPr/>
          <p:nvPr/>
        </p:nvSpPr>
        <p:spPr bwMode="auto">
          <a:xfrm>
            <a:off x="5384849" y="4173138"/>
            <a:ext cx="1000539" cy="771696"/>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200" dirty="0">
                <a:solidFill>
                  <a:schemeClr val="bg1"/>
                </a:solidFill>
                <a:latin typeface="Segoe UI" pitchFamily="34" charset="0"/>
                <a:ea typeface="Segoe UI" pitchFamily="34" charset="0"/>
                <a:cs typeface="Segoe UI" pitchFamily="34" charset="0"/>
              </a:rPr>
              <a:t>Analyzer</a:t>
            </a:r>
          </a:p>
        </p:txBody>
      </p:sp>
      <p:sp>
        <p:nvSpPr>
          <p:cNvPr id="160" name="Round Diagonal Corner Rectangle 159"/>
          <p:cNvSpPr/>
          <p:nvPr/>
        </p:nvSpPr>
        <p:spPr bwMode="auto">
          <a:xfrm>
            <a:off x="3943168" y="3821598"/>
            <a:ext cx="1001481" cy="266316"/>
          </a:xfrm>
          <a:prstGeom prst="round2Diag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71981" tIns="0" rIns="71981" bIns="0" numCol="1" rtlCol="0" anchor="ctr" anchorCtr="0" compatLnSpc="1">
            <a:prstTxWarp prst="textNoShape">
              <a:avLst/>
            </a:prstTxWarp>
          </a:bodyPr>
          <a:lstStyle/>
          <a:p>
            <a:pPr algn="ctr" defTabSz="913825" fontAlgn="base">
              <a:spcBef>
                <a:spcPct val="0"/>
              </a:spcBef>
              <a:spcAft>
                <a:spcPct val="0"/>
              </a:spcAft>
            </a:pPr>
            <a:r>
              <a:rPr lang="en-US" sz="1050" dirty="0">
                <a:solidFill>
                  <a:schemeClr val="bg1"/>
                </a:solidFill>
                <a:latin typeface="Segoe UI" pitchFamily="34" charset="0"/>
                <a:ea typeface="Segoe UI" pitchFamily="34" charset="0"/>
                <a:cs typeface="Segoe UI" pitchFamily="34" charset="0"/>
              </a:rPr>
              <a:t>CTS Runtime</a:t>
            </a:r>
          </a:p>
        </p:txBody>
      </p:sp>
      <p:cxnSp>
        <p:nvCxnSpPr>
          <p:cNvPr id="161" name="Straight Connector 160"/>
          <p:cNvCxnSpPr>
            <a:endCxn id="25" idx="3"/>
          </p:cNvCxnSpPr>
          <p:nvPr/>
        </p:nvCxnSpPr>
        <p:spPr>
          <a:xfrm flipH="1">
            <a:off x="4444381" y="2500206"/>
            <a:ext cx="83" cy="526957"/>
          </a:xfrm>
          <a:prstGeom prst="line">
            <a:avLst/>
          </a:prstGeom>
          <a:ln w="38100">
            <a:headEnd type="oval" w="lg" len="lg"/>
          </a:ln>
        </p:spPr>
        <p:style>
          <a:lnRef idx="3">
            <a:schemeClr val="dk1"/>
          </a:lnRef>
          <a:fillRef idx="0">
            <a:schemeClr val="dk1"/>
          </a:fillRef>
          <a:effectRef idx="2">
            <a:schemeClr val="dk1"/>
          </a:effectRef>
          <a:fontRef idx="minor">
            <a:schemeClr val="tx1"/>
          </a:fontRef>
        </p:style>
      </p:cxnSp>
      <p:sp>
        <p:nvSpPr>
          <p:cNvPr id="162" name="TextBox 161"/>
          <p:cNvSpPr txBox="1"/>
          <p:nvPr/>
        </p:nvSpPr>
        <p:spPr>
          <a:xfrm>
            <a:off x="3624219" y="1878744"/>
            <a:ext cx="1639379" cy="508818"/>
          </a:xfrm>
          <a:prstGeom prst="rect">
            <a:avLst/>
          </a:prstGeom>
          <a:noFill/>
        </p:spPr>
        <p:txBody>
          <a:bodyPr wrap="none" lIns="0" tIns="0" rIns="0" bIns="0" rtlCol="0">
            <a:noAutofit/>
          </a:bodyPr>
          <a:lstStyle/>
          <a:p>
            <a:pPr algn="ctr"/>
            <a:r>
              <a:rPr lang="fi-FI" sz="1600" dirty="0">
                <a:gradFill>
                  <a:gsLst>
                    <a:gs pos="0">
                      <a:schemeClr val="tx1"/>
                    </a:gs>
                    <a:gs pos="86000">
                      <a:schemeClr val="tx1"/>
                    </a:gs>
                  </a:gsLst>
                  <a:lin ang="5400000" scaled="0"/>
                </a:gradFill>
                <a:latin typeface="Segoe UI Light" pitchFamily="34" charset="0"/>
              </a:rPr>
              <a:t>Web Service </a:t>
            </a:r>
            <a:br>
              <a:rPr lang="fi-FI" sz="1600" dirty="0">
                <a:gradFill>
                  <a:gsLst>
                    <a:gs pos="0">
                      <a:schemeClr val="tx1"/>
                    </a:gs>
                    <a:gs pos="86000">
                      <a:schemeClr val="tx1"/>
                    </a:gs>
                  </a:gsLst>
                  <a:lin ang="5400000" scaled="0"/>
                </a:gradFill>
                <a:latin typeface="Segoe UI Light" pitchFamily="34" charset="0"/>
              </a:rPr>
            </a:br>
            <a:r>
              <a:rPr lang="fi-FI" sz="1600" dirty="0">
                <a:gradFill>
                  <a:gsLst>
                    <a:gs pos="0">
                      <a:schemeClr val="tx1"/>
                    </a:gs>
                    <a:gs pos="86000">
                      <a:schemeClr val="tx1"/>
                    </a:gs>
                  </a:gsLst>
                  <a:lin ang="5400000" scaled="0"/>
                </a:gradFill>
                <a:latin typeface="Segoe UI Light" pitchFamily="34" charset="0"/>
              </a:rPr>
              <a:t>Callout</a:t>
            </a:r>
            <a:endParaRPr lang="en-US" sz="1600" dirty="0">
              <a:gradFill>
                <a:gsLst>
                  <a:gs pos="0">
                    <a:schemeClr val="tx1"/>
                  </a:gs>
                  <a:gs pos="86000">
                    <a:schemeClr val="tx1"/>
                  </a:gs>
                </a:gsLst>
                <a:lin ang="5400000" scaled="0"/>
              </a:gradFill>
              <a:latin typeface="Segoe UI Light" pitchFamily="34" charset="0"/>
            </a:endParaRPr>
          </a:p>
        </p:txBody>
      </p:sp>
      <p:cxnSp>
        <p:nvCxnSpPr>
          <p:cNvPr id="61" name="Straight Connector 60"/>
          <p:cNvCxnSpPr>
            <a:stCxn id="153" idx="0"/>
            <a:endCxn id="129" idx="2"/>
          </p:cNvCxnSpPr>
          <p:nvPr/>
        </p:nvCxnSpPr>
        <p:spPr>
          <a:xfrm flipV="1">
            <a:off x="9622541" y="1510386"/>
            <a:ext cx="902042" cy="795701"/>
          </a:xfrm>
          <a:prstGeom prst="line">
            <a:avLst/>
          </a:prstGeom>
          <a:ln>
            <a:solidFill>
              <a:schemeClr val="accent2"/>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63" name="Straight Connector 162"/>
          <p:cNvCxnSpPr>
            <a:stCxn id="153" idx="0"/>
            <a:endCxn id="130" idx="2"/>
          </p:cNvCxnSpPr>
          <p:nvPr/>
        </p:nvCxnSpPr>
        <p:spPr>
          <a:xfrm flipV="1">
            <a:off x="9622541" y="2245652"/>
            <a:ext cx="902040" cy="60434"/>
          </a:xfrm>
          <a:prstGeom prst="line">
            <a:avLst/>
          </a:prstGeom>
          <a:ln>
            <a:solidFill>
              <a:schemeClr val="accent2"/>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64" name="Straight Connector 163"/>
          <p:cNvCxnSpPr>
            <a:stCxn id="153" idx="0"/>
            <a:endCxn id="131" idx="2"/>
          </p:cNvCxnSpPr>
          <p:nvPr/>
        </p:nvCxnSpPr>
        <p:spPr>
          <a:xfrm>
            <a:off x="9622541" y="2306086"/>
            <a:ext cx="902040" cy="672679"/>
          </a:xfrm>
          <a:prstGeom prst="line">
            <a:avLst/>
          </a:prstGeom>
          <a:ln>
            <a:solidFill>
              <a:schemeClr val="accent2"/>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68" name="Straight Connector 167"/>
          <p:cNvCxnSpPr>
            <a:stCxn id="153" idx="0"/>
            <a:endCxn id="133" idx="2"/>
          </p:cNvCxnSpPr>
          <p:nvPr/>
        </p:nvCxnSpPr>
        <p:spPr>
          <a:xfrm>
            <a:off x="9622541" y="2306086"/>
            <a:ext cx="902040" cy="1405792"/>
          </a:xfrm>
          <a:prstGeom prst="line">
            <a:avLst/>
          </a:prstGeom>
          <a:ln>
            <a:solidFill>
              <a:schemeClr val="accent2"/>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69" name="Straight Connector 168"/>
          <p:cNvCxnSpPr>
            <a:stCxn id="153" idx="0"/>
            <a:endCxn id="135" idx="2"/>
          </p:cNvCxnSpPr>
          <p:nvPr/>
        </p:nvCxnSpPr>
        <p:spPr>
          <a:xfrm>
            <a:off x="9622541" y="2306087"/>
            <a:ext cx="902040" cy="2144759"/>
          </a:xfrm>
          <a:prstGeom prst="line">
            <a:avLst/>
          </a:prstGeom>
          <a:ln>
            <a:solidFill>
              <a:schemeClr val="accent2"/>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70" name="Straight Connector 169"/>
          <p:cNvCxnSpPr>
            <a:stCxn id="154" idx="0"/>
            <a:endCxn id="144" idx="1"/>
          </p:cNvCxnSpPr>
          <p:nvPr/>
        </p:nvCxnSpPr>
        <p:spPr>
          <a:xfrm>
            <a:off x="8053374" y="2265026"/>
            <a:ext cx="2540554" cy="2937793"/>
          </a:xfrm>
          <a:prstGeom prst="line">
            <a:avLst/>
          </a:prstGeom>
          <a:ln>
            <a:solidFill>
              <a:schemeClr val="accent2"/>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71" name="Straight Connector 170"/>
          <p:cNvCxnSpPr>
            <a:stCxn id="154" idx="0"/>
            <a:endCxn id="152" idx="2"/>
          </p:cNvCxnSpPr>
          <p:nvPr/>
        </p:nvCxnSpPr>
        <p:spPr>
          <a:xfrm>
            <a:off x="8053375" y="2265026"/>
            <a:ext cx="2418583" cy="3744904"/>
          </a:xfrm>
          <a:prstGeom prst="line">
            <a:avLst/>
          </a:prstGeom>
          <a:ln>
            <a:solidFill>
              <a:schemeClr val="accent2"/>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72" name="Straight Connector 171"/>
          <p:cNvCxnSpPr>
            <a:stCxn id="154" idx="0"/>
            <a:endCxn id="128" idx="2"/>
          </p:cNvCxnSpPr>
          <p:nvPr/>
        </p:nvCxnSpPr>
        <p:spPr>
          <a:xfrm flipV="1">
            <a:off x="8053374" y="2264591"/>
            <a:ext cx="318949" cy="437"/>
          </a:xfrm>
          <a:prstGeom prst="line">
            <a:avLst/>
          </a:prstGeom>
          <a:ln w="31750">
            <a:solidFill>
              <a:schemeClr val="accent2"/>
            </a:solidFill>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53" name="Straight Connector 52"/>
          <p:cNvCxnSpPr>
            <a:stCxn id="127" idx="0"/>
            <a:endCxn id="29" idx="2"/>
          </p:cNvCxnSpPr>
          <p:nvPr/>
        </p:nvCxnSpPr>
        <p:spPr>
          <a:xfrm>
            <a:off x="6385388" y="2264592"/>
            <a:ext cx="388937" cy="873"/>
          </a:xfrm>
          <a:prstGeom prst="line">
            <a:avLst/>
          </a:prstGeom>
          <a:ln w="31750">
            <a:solidFill>
              <a:schemeClr val="accent2"/>
            </a:solidFill>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56" name="Straight Connector 55"/>
          <p:cNvCxnSpPr>
            <a:stCxn id="127" idx="1"/>
            <a:endCxn id="126" idx="3"/>
          </p:cNvCxnSpPr>
          <p:nvPr/>
        </p:nvCxnSpPr>
        <p:spPr>
          <a:xfrm>
            <a:off x="5885119" y="2650439"/>
            <a:ext cx="0" cy="376725"/>
          </a:xfrm>
          <a:prstGeom prst="line">
            <a:avLst/>
          </a:prstGeom>
          <a:ln w="31750">
            <a:solidFill>
              <a:schemeClr val="accent2"/>
            </a:solidFill>
            <a:headEnd type="triangle" w="lg" len="med"/>
            <a:tailEnd type="none" w="lg" len="med"/>
          </a:ln>
        </p:spPr>
        <p:style>
          <a:lnRef idx="1">
            <a:schemeClr val="accent4"/>
          </a:lnRef>
          <a:fillRef idx="0">
            <a:schemeClr val="accent4"/>
          </a:fillRef>
          <a:effectRef idx="0">
            <a:schemeClr val="accent4"/>
          </a:effectRef>
          <a:fontRef idx="minor">
            <a:schemeClr val="tx1"/>
          </a:fontRef>
        </p:style>
      </p:cxnSp>
      <p:cxnSp>
        <p:nvCxnSpPr>
          <p:cNvPr id="59" name="Straight Connector 58"/>
          <p:cNvCxnSpPr>
            <a:stCxn id="126" idx="1"/>
            <a:endCxn id="159" idx="3"/>
          </p:cNvCxnSpPr>
          <p:nvPr/>
        </p:nvCxnSpPr>
        <p:spPr>
          <a:xfrm>
            <a:off x="5885119" y="3798860"/>
            <a:ext cx="0" cy="374278"/>
          </a:xfrm>
          <a:prstGeom prst="line">
            <a:avLst/>
          </a:prstGeom>
          <a:ln w="31750">
            <a:solidFill>
              <a:schemeClr val="accent2"/>
            </a:solidFill>
            <a:headEnd type="triangle" w="lg" len="med"/>
            <a:tailEnd type="none" w="lg" len="med"/>
          </a:ln>
        </p:spPr>
        <p:style>
          <a:lnRef idx="1">
            <a:schemeClr val="accent4"/>
          </a:lnRef>
          <a:fillRef idx="0">
            <a:schemeClr val="accent4"/>
          </a:fillRef>
          <a:effectRef idx="0">
            <a:schemeClr val="accent4"/>
          </a:effectRef>
          <a:fontRef idx="minor">
            <a:schemeClr val="tx1"/>
          </a:fontRef>
        </p:style>
      </p:cxnSp>
      <p:cxnSp>
        <p:nvCxnSpPr>
          <p:cNvPr id="62" name="Straight Connector 61"/>
          <p:cNvCxnSpPr>
            <a:stCxn id="25" idx="0"/>
            <a:endCxn id="126" idx="2"/>
          </p:cNvCxnSpPr>
          <p:nvPr/>
        </p:nvCxnSpPr>
        <p:spPr>
          <a:xfrm>
            <a:off x="4944650" y="3413011"/>
            <a:ext cx="440199" cy="0"/>
          </a:xfrm>
          <a:prstGeom prst="line">
            <a:avLst/>
          </a:prstGeom>
          <a:ln w="31750">
            <a:solidFill>
              <a:schemeClr val="accent2"/>
            </a:solidFill>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65" name="Straight Connector 64"/>
          <p:cNvCxnSpPr>
            <a:stCxn id="24" idx="0"/>
            <a:endCxn id="25" idx="2"/>
          </p:cNvCxnSpPr>
          <p:nvPr/>
        </p:nvCxnSpPr>
        <p:spPr>
          <a:xfrm flipV="1">
            <a:off x="3586031" y="3413013"/>
            <a:ext cx="358079" cy="7297"/>
          </a:xfrm>
          <a:prstGeom prst="line">
            <a:avLst/>
          </a:prstGeom>
          <a:ln w="31750">
            <a:solidFill>
              <a:schemeClr val="accent2"/>
            </a:solidFill>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28" name="Elbow Connector 27"/>
          <p:cNvCxnSpPr>
            <a:stCxn id="25" idx="0"/>
            <a:endCxn id="159" idx="2"/>
          </p:cNvCxnSpPr>
          <p:nvPr/>
        </p:nvCxnSpPr>
        <p:spPr>
          <a:xfrm>
            <a:off x="4944650" y="3413011"/>
            <a:ext cx="440199" cy="1145973"/>
          </a:xfrm>
          <a:prstGeom prst="bentConnector3">
            <a:avLst>
              <a:gd name="adj1" fmla="val 50000"/>
            </a:avLst>
          </a:prstGeom>
          <a:ln w="31750">
            <a:solidFill>
              <a:schemeClr val="accent2"/>
            </a:solidFill>
            <a:headEnd type="triangle" w="lg" len="med"/>
            <a:tailEnd type="triangle" w="lg" len="med"/>
          </a:ln>
        </p:spPr>
        <p:style>
          <a:lnRef idx="1">
            <a:schemeClr val="accent4"/>
          </a:lnRef>
          <a:fillRef idx="0">
            <a:schemeClr val="accent4"/>
          </a:fillRef>
          <a:effectRef idx="0">
            <a:schemeClr val="accent4"/>
          </a:effectRef>
          <a:fontRef idx="minor">
            <a:schemeClr val="tx1"/>
          </a:fontRef>
        </p:style>
      </p:cxnSp>
      <p:sp>
        <p:nvSpPr>
          <p:cNvPr id="2" name="Title 1"/>
          <p:cNvSpPr>
            <a:spLocks noGrp="1"/>
          </p:cNvSpPr>
          <p:nvPr>
            <p:ph type="title"/>
          </p:nvPr>
        </p:nvSpPr>
        <p:spPr/>
        <p:txBody>
          <a:bodyPr/>
          <a:lstStyle/>
          <a:p>
            <a:r>
              <a:rPr lang="fi-FI" dirty="0" smtClean="0"/>
              <a:t>Search architecture</a:t>
            </a:r>
            <a:endParaRPr lang="en-US" dirty="0"/>
          </a:p>
        </p:txBody>
      </p:sp>
    </p:spTree>
    <p:extLst>
      <p:ext uri="{BB962C8B-B14F-4D97-AF65-F5344CB8AC3E}">
        <p14:creationId xmlns:p14="http://schemas.microsoft.com/office/powerpoint/2010/main" val="63185097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sz="8000" dirty="0"/>
              <a:t>Display </a:t>
            </a:r>
            <a:r>
              <a:rPr lang="en-US" sz="8000" dirty="0" smtClean="0"/>
              <a:t>Templates and </a:t>
            </a:r>
            <a:br>
              <a:rPr lang="en-US" sz="8000" dirty="0" smtClean="0"/>
            </a:br>
            <a:r>
              <a:rPr lang="en-US" sz="8000" dirty="0" smtClean="0"/>
              <a:t>Result Types</a:t>
            </a:r>
            <a:endParaRPr lang="en-US" sz="8000" dirty="0"/>
          </a:p>
        </p:txBody>
      </p:sp>
    </p:spTree>
    <p:extLst>
      <p:ext uri="{BB962C8B-B14F-4D97-AF65-F5344CB8AC3E}">
        <p14:creationId xmlns:p14="http://schemas.microsoft.com/office/powerpoint/2010/main" val="12743365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215188" cy="4863060"/>
          </a:xfrm>
        </p:spPr>
        <p:txBody>
          <a:bodyPr/>
          <a:lstStyle/>
          <a:p>
            <a:r>
              <a:rPr lang="en-US" sz="2800" dirty="0" smtClean="0"/>
              <a:t>No more XSLT</a:t>
            </a:r>
            <a:endParaRPr lang="en-US" sz="2800" dirty="0"/>
          </a:p>
          <a:p>
            <a:pPr marL="514196" lvl="1" indent="-288838">
              <a:buFont typeface="Arial" panose="020B0604020202020204" pitchFamily="34" charset="0"/>
              <a:buChar char="•"/>
            </a:pPr>
            <a:r>
              <a:rPr lang="en-US" sz="1600" dirty="0" smtClean="0"/>
              <a:t>Difficult to customize in search results SharePoint 2010 </a:t>
            </a:r>
          </a:p>
          <a:p>
            <a:pPr marL="514196" lvl="1" indent="-288838">
              <a:buFont typeface="Arial" panose="020B0604020202020204" pitchFamily="34" charset="0"/>
              <a:buChar char="•"/>
            </a:pPr>
            <a:r>
              <a:rPr lang="en-US" sz="1600" dirty="0" smtClean="0"/>
              <a:t>Display templates make things much easier</a:t>
            </a:r>
          </a:p>
          <a:p>
            <a:r>
              <a:rPr lang="en-US" sz="2800" dirty="0" smtClean="0"/>
              <a:t>What are Display Templates?</a:t>
            </a:r>
          </a:p>
          <a:p>
            <a:pPr marL="514196" lvl="1" indent="-288838">
              <a:buFont typeface="Arial" panose="020B0604020202020204" pitchFamily="34" charset="0"/>
              <a:buChar char="•"/>
            </a:pPr>
            <a:r>
              <a:rPr lang="en-US" sz="1600" dirty="0" smtClean="0"/>
              <a:t>HTML </a:t>
            </a:r>
            <a:r>
              <a:rPr lang="en-US" sz="1600" dirty="0"/>
              <a:t>and </a:t>
            </a:r>
            <a:r>
              <a:rPr lang="en-US" sz="1600" dirty="0" smtClean="0"/>
              <a:t>Javascript snippets</a:t>
            </a:r>
          </a:p>
          <a:p>
            <a:pPr marL="514196" lvl="1" indent="-288838">
              <a:buFont typeface="Arial" panose="020B0604020202020204" pitchFamily="34" charset="0"/>
              <a:buChar char="•"/>
            </a:pPr>
            <a:r>
              <a:rPr lang="en-US" sz="1600" dirty="0" smtClean="0"/>
              <a:t>Several come OOTB with SharePoint, can also easily create your own</a:t>
            </a:r>
          </a:p>
          <a:p>
            <a:pPr marL="514196" lvl="1" indent="-288838">
              <a:buFont typeface="Arial" panose="020B0604020202020204" pitchFamily="34" charset="0"/>
              <a:buChar char="•"/>
            </a:pPr>
            <a:r>
              <a:rPr lang="en-US" sz="1600" dirty="0" smtClean="0"/>
              <a:t>Render managed properties</a:t>
            </a:r>
          </a:p>
          <a:p>
            <a:pPr marL="514196" lvl="1" indent="-288838">
              <a:buFont typeface="Arial" panose="020B0604020202020204" pitchFamily="34" charset="0"/>
              <a:buChar char="•"/>
            </a:pPr>
            <a:r>
              <a:rPr lang="en-US" sz="1600" dirty="0" smtClean="0"/>
              <a:t>Also very valuable in the WCM space</a:t>
            </a:r>
            <a:endParaRPr lang="en-US" sz="1600" dirty="0"/>
          </a:p>
        </p:txBody>
      </p:sp>
      <p:sp>
        <p:nvSpPr>
          <p:cNvPr id="3" name="Title 2"/>
          <p:cNvSpPr>
            <a:spLocks noGrp="1"/>
          </p:cNvSpPr>
          <p:nvPr>
            <p:ph type="title"/>
          </p:nvPr>
        </p:nvSpPr>
        <p:spPr>
          <a:xfrm>
            <a:off x="519113" y="228600"/>
            <a:ext cx="10882312" cy="747897"/>
          </a:xfrm>
        </p:spPr>
        <p:txBody>
          <a:bodyPr/>
          <a:lstStyle/>
          <a:p>
            <a:r>
              <a:rPr lang="en-US" sz="4800" dirty="0" smtClean="0"/>
              <a:t>UX made easier</a:t>
            </a:r>
            <a:endParaRPr lang="en-US" sz="4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846" y="0"/>
            <a:ext cx="4333979" cy="6856214"/>
          </a:xfrm>
          <a:prstGeom prst="rect">
            <a:avLst/>
          </a:prstGeom>
        </p:spPr>
      </p:pic>
    </p:spTree>
    <p:extLst>
      <p:ext uri="{BB962C8B-B14F-4D97-AF65-F5344CB8AC3E}">
        <p14:creationId xmlns:p14="http://schemas.microsoft.com/office/powerpoint/2010/main" val="159252783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0567" y="1448315"/>
            <a:ext cx="9132174" cy="4861794"/>
          </a:xfrm>
        </p:spPr>
        <p:txBody>
          <a:bodyPr/>
          <a:lstStyle/>
          <a:p>
            <a:r>
              <a:rPr lang="en-US" sz="2799" dirty="0"/>
              <a:t>What are they?</a:t>
            </a:r>
          </a:p>
          <a:p>
            <a:pPr marL="514042" lvl="1" indent="-288751">
              <a:buFont typeface="Arial" panose="020B0604020202020204" pitchFamily="34" charset="0"/>
              <a:buChar char="•"/>
            </a:pPr>
            <a:r>
              <a:rPr lang="en-US" sz="1600" dirty="0"/>
              <a:t>“type of content” </a:t>
            </a:r>
          </a:p>
          <a:p>
            <a:pPr marL="514042" lvl="1" indent="-288751">
              <a:buFont typeface="Arial" panose="020B0604020202020204" pitchFamily="34" charset="0"/>
              <a:buChar char="•"/>
            </a:pPr>
            <a:r>
              <a:rPr lang="en-US" sz="1600" dirty="0"/>
              <a:t>Rules that determine which search results match that “result type”</a:t>
            </a:r>
          </a:p>
          <a:p>
            <a:pPr marL="514042" lvl="1" indent="-288751">
              <a:buFont typeface="Arial" panose="020B0604020202020204" pitchFamily="34" charset="0"/>
              <a:buChar char="•"/>
            </a:pPr>
            <a:r>
              <a:rPr lang="en-US" sz="1600" dirty="0"/>
              <a:t>Used by display or “result templates”</a:t>
            </a:r>
          </a:p>
          <a:p>
            <a:r>
              <a:rPr lang="en-US" sz="2799" dirty="0"/>
              <a:t>How do they work?</a:t>
            </a:r>
          </a:p>
          <a:p>
            <a:pPr marL="514042" lvl="1" indent="-288751">
              <a:buFont typeface="Arial" panose="020B0604020202020204" pitchFamily="34" charset="0"/>
              <a:buChar char="•"/>
            </a:pPr>
            <a:r>
              <a:rPr lang="en-US" sz="1600" dirty="0"/>
              <a:t>Results are evaluated against the rules</a:t>
            </a:r>
          </a:p>
          <a:p>
            <a:pPr marL="514042" lvl="1" indent="-288751">
              <a:buFont typeface="Arial" panose="020B0604020202020204" pitchFamily="34" charset="0"/>
              <a:buChar char="•"/>
            </a:pPr>
            <a:r>
              <a:rPr lang="en-US" sz="1600" dirty="0"/>
              <a:t>Appropriate display template is rendered based on result type</a:t>
            </a:r>
          </a:p>
          <a:p>
            <a:pPr marL="514042" lvl="1" indent="-288751">
              <a:buFont typeface="Arial" panose="020B0604020202020204" pitchFamily="34" charset="0"/>
              <a:buChar char="•"/>
            </a:pPr>
            <a:r>
              <a:rPr lang="en-US" sz="1600" dirty="0"/>
              <a:t>Associated property list maps the rule to doc types, managed properties, etc.</a:t>
            </a:r>
          </a:p>
          <a:p>
            <a:pPr marL="514042" lvl="1" indent="-288751">
              <a:buFont typeface="Arial" panose="020B0604020202020204" pitchFamily="34" charset="0"/>
              <a:buChar char="•"/>
            </a:pPr>
            <a:r>
              <a:rPr lang="en-US" sz="1600" dirty="0"/>
              <a:t>Inside the template, you can set a placeholder such as </a:t>
            </a:r>
            <a:r>
              <a:rPr lang="en-US" sz="1600" b="1" dirty="0"/>
              <a:t>(-#= someitem =#-) </a:t>
            </a:r>
            <a:r>
              <a:rPr lang="en-US" sz="1600" dirty="0"/>
              <a:t>and populate content, graphics, styles etc.</a:t>
            </a:r>
          </a:p>
        </p:txBody>
      </p:sp>
      <p:sp>
        <p:nvSpPr>
          <p:cNvPr id="3" name="Title 2"/>
          <p:cNvSpPr>
            <a:spLocks noGrp="1"/>
          </p:cNvSpPr>
          <p:nvPr>
            <p:ph type="title"/>
          </p:nvPr>
        </p:nvSpPr>
        <p:spPr>
          <a:xfrm>
            <a:off x="520565" y="229435"/>
            <a:ext cx="10879478" cy="747702"/>
          </a:xfrm>
        </p:spPr>
        <p:txBody>
          <a:bodyPr>
            <a:normAutofit/>
          </a:bodyPr>
          <a:lstStyle/>
          <a:p>
            <a:r>
              <a:rPr lang="en-US" sz="4799" dirty="0"/>
              <a:t>Result Types</a:t>
            </a:r>
          </a:p>
        </p:txBody>
      </p:sp>
    </p:spTree>
    <p:extLst>
      <p:ext uri="{BB962C8B-B14F-4D97-AF65-F5344CB8AC3E}">
        <p14:creationId xmlns:p14="http://schemas.microsoft.com/office/powerpoint/2010/main" val="16125679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5-30055_Office Template 2012 - 16x9 - White Background">
  <a:themeElements>
    <a:clrScheme name="Custom 7">
      <a:dk1>
        <a:srgbClr val="000000"/>
      </a:dk1>
      <a:lt1>
        <a:srgbClr val="FFFFFF"/>
      </a:lt1>
      <a:dk2>
        <a:srgbClr val="00188F"/>
      </a:dk2>
      <a:lt2>
        <a:srgbClr val="797A7D"/>
      </a:lt2>
      <a:accent1>
        <a:srgbClr val="00188F"/>
      </a:accent1>
      <a:accent2>
        <a:srgbClr val="FF8C00"/>
      </a:accent2>
      <a:accent3>
        <a:srgbClr val="FFB900"/>
      </a:accent3>
      <a:accent4>
        <a:srgbClr val="007233"/>
      </a:accent4>
      <a:accent5>
        <a:srgbClr val="EB3C00"/>
      </a:accent5>
      <a:accent6>
        <a:srgbClr val="0070C0"/>
      </a:accent6>
      <a:hlink>
        <a:srgbClr val="FF8C00"/>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3.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4BA25C01049F47A7CA1D7D6DE49E54" ma:contentTypeVersion="1" ma:contentTypeDescription="Create a new document." ma:contentTypeScope="" ma:versionID="4419eea21087248b1cf727314ad9d39d">
  <xsd:schema xmlns:xsd="http://www.w3.org/2001/XMLSchema" xmlns:xs="http://www.w3.org/2001/XMLSchema" xmlns:p="http://schemas.microsoft.com/office/2006/metadata/properties" xmlns:ns2="cd87093e-4634-4748-b2c5-9b7dd08436d4" xmlns:ns3="b3ce0980-cfa3-4301-a185-d1685e708702" targetNamespace="http://schemas.microsoft.com/office/2006/metadata/properties" ma:root="true" ma:fieldsID="28c4fa0c26e1cf5db557b4d01932a63a" ns2:_="" ns3:_="">
    <xsd:import namespace="cd87093e-4634-4748-b2c5-9b7dd08436d4"/>
    <xsd:import namespace="b3ce0980-cfa3-4301-a185-d1685e708702"/>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7093e-4634-4748-b2c5-9b7dd08436d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3ce0980-cfa3-4301-a185-d1685e70870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cd87093e-4634-4748-b2c5-9b7dd08436d4">2FYMKYENTSWQ-73-168</_dlc_DocId>
    <_dlc_DocIdUrl xmlns="cd87093e-4634-4748-b2c5-9b7dd08436d4">
      <Url>https://msft.spoppe.com/teams/case/cat/apps/GAPPS/_layouts/15/DocIdRedir.aspx?ID=2FYMKYENTSWQ-73-168</Url>
      <Description>2FYMKYENTSWQ-73-168</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742AE0E-2F30-4E74-AB53-9FED2CA153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87093e-4634-4748-b2c5-9b7dd08436d4"/>
    <ds:schemaRef ds:uri="b3ce0980-cfa3-4301-a185-d1685e7087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F1AEA8A7-A694-4DB0-82AB-EF48F2E9B6F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b3ce0980-cfa3-4301-a185-d1685e708702"/>
    <ds:schemaRef ds:uri="cd87093e-4634-4748-b2c5-9b7dd08436d4"/>
    <ds:schemaRef ds:uri="http://www.w3.org/XML/1998/namespace"/>
    <ds:schemaRef ds:uri="http://purl.org/dc/dcmitype/"/>
  </ds:schemaRefs>
</ds:datastoreItem>
</file>

<file path=customXml/itemProps4.xml><?xml version="1.0" encoding="utf-8"?>
<ds:datastoreItem xmlns:ds="http://schemas.openxmlformats.org/officeDocument/2006/customXml" ds:itemID="{D889AB97-C886-4B94-94BE-A3054B1B1FA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7516</Words>
  <Application>Microsoft Office PowerPoint</Application>
  <PresentationFormat>Custom</PresentationFormat>
  <Paragraphs>715</Paragraphs>
  <Slides>56</Slides>
  <Notes>41</Notes>
  <HiddenSlides>3</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56</vt:i4>
      </vt:variant>
    </vt:vector>
  </HeadingPairs>
  <TitlesOfParts>
    <vt:vector size="66" baseType="lpstr">
      <vt:lpstr>Arial</vt:lpstr>
      <vt:lpstr>Calibri</vt:lpstr>
      <vt:lpstr>Consolas</vt:lpstr>
      <vt:lpstr>Segoe UI</vt:lpstr>
      <vt:lpstr>Segoe UI Light</vt:lpstr>
      <vt:lpstr>Times New Roman</vt:lpstr>
      <vt:lpstr>Wingdings</vt:lpstr>
      <vt:lpstr>1_5-30055_Office Template 2012 - 16x9 - White Background</vt:lpstr>
      <vt:lpstr>5-30055_Office Template 2012 - 16x9 - White Background</vt:lpstr>
      <vt:lpstr>5-30055_Office365 Template 2012 - 16x9 - Colored Accent Slides</vt:lpstr>
      <vt:lpstr>Search customizations with app model</vt:lpstr>
      <vt:lpstr>Agenda</vt:lpstr>
      <vt:lpstr>Overview</vt:lpstr>
      <vt:lpstr>Search in SharePoint 2013</vt:lpstr>
      <vt:lpstr>Overview</vt:lpstr>
      <vt:lpstr>Search architecture</vt:lpstr>
      <vt:lpstr>Display Templates and  Result Types</vt:lpstr>
      <vt:lpstr>UX made easier</vt:lpstr>
      <vt:lpstr>Result Types</vt:lpstr>
      <vt:lpstr>The Logical Model</vt:lpstr>
      <vt:lpstr>Control Display Template (Structure)</vt:lpstr>
      <vt:lpstr>Item Display Template (Structure - Header)</vt:lpstr>
      <vt:lpstr>Item Display Template (Script &amp; Div Blocks)</vt:lpstr>
      <vt:lpstr>PowerPoint Presentation</vt:lpstr>
      <vt:lpstr>Search Based Site Directory</vt:lpstr>
      <vt:lpstr>PowerPoint Presentation</vt:lpstr>
      <vt:lpstr>PowerPoint Presentation</vt:lpstr>
      <vt:lpstr>Site Directory Example</vt:lpstr>
      <vt:lpstr>Site Directory Example</vt:lpstr>
      <vt:lpstr>Using Search API in Apps and Content</vt:lpstr>
      <vt:lpstr>Search-Everywhere</vt:lpstr>
      <vt:lpstr>Dynamic Content</vt:lpstr>
      <vt:lpstr>Executing Queries:  Query Languages</vt:lpstr>
      <vt:lpstr>Executing Queries: KQL</vt:lpstr>
      <vt:lpstr>Executing Queries: REST</vt:lpstr>
      <vt:lpstr>Executing Queries: REST</vt:lpstr>
      <vt:lpstr>Executing Queries: CSOM</vt:lpstr>
      <vt:lpstr>Executing Queries: Query Throttling</vt:lpstr>
      <vt:lpstr>Search - The Content Side</vt:lpstr>
      <vt:lpstr>The Connector – How it works</vt:lpstr>
      <vt:lpstr>PowerPoint Presentation</vt:lpstr>
      <vt:lpstr>Personalized Search Results</vt:lpstr>
      <vt:lpstr>Content suggestion</vt:lpstr>
      <vt:lpstr>PowerPoint Presentation</vt:lpstr>
      <vt:lpstr>PowerPoint Presentation</vt:lpstr>
      <vt:lpstr>PowerPoint Presentation</vt:lpstr>
      <vt:lpstr>PowerPoint Presentation</vt:lpstr>
      <vt:lpstr>PowerPoint Presentation</vt:lpstr>
      <vt:lpstr>Search Configuration and Customizations</vt:lpstr>
      <vt:lpstr>Search Portability</vt:lpstr>
      <vt:lpstr>Export and Import Search Settings</vt:lpstr>
      <vt:lpstr>PowerPoint Presentation</vt:lpstr>
      <vt:lpstr>CSOM API - Export</vt:lpstr>
      <vt:lpstr>CSOM API - Import</vt:lpstr>
      <vt:lpstr>Configuration Import (via UI)</vt:lpstr>
      <vt:lpstr>Configuration Export (via UI)</vt:lpstr>
      <vt:lpstr>PowerPoint Presentation</vt:lpstr>
      <vt:lpstr>Search Center Customizations</vt:lpstr>
      <vt:lpstr>Search Center</vt:lpstr>
      <vt:lpstr>Search Navigation</vt:lpstr>
      <vt:lpstr>Refiners</vt:lpstr>
      <vt:lpstr>PowerPoint Presentation</vt:lpstr>
      <vt:lpstr>Crawling property bag values</vt:lpstr>
      <vt:lpstr>Crawling property bag values from sites</vt:lpstr>
      <vt:lpstr>How to assign properties to be crawled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Office - Enterprise Pitch Deck - Jan2013 edition</dc:title>
  <dc:creator/>
  <cp:keywords/>
  <cp:lastModifiedBy/>
  <cp:revision>2</cp:revision>
  <dcterms:created xsi:type="dcterms:W3CDTF">2012-12-01T01:18:40Z</dcterms:created>
  <dcterms:modified xsi:type="dcterms:W3CDTF">2014-09-05T09:41:05Z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0x010100E04BA25C01049F47A7CA1D7D6DE49E54</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e8ac22bb-7d82-4808-992f-f986dd6e370c</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y fmtid="{D5CDD505-2E9C-101B-9397-08002B2CF9AE}" pid="32" name="DocVizMetadataToken">
    <vt:lpwstr>300x156x1</vt:lpwstr>
  </property>
  <property fmtid="{D5CDD505-2E9C-101B-9397-08002B2CF9AE}" pid="33" name="DocVizPreviewMetadata_Count">
    <vt:i4>21</vt:i4>
  </property>
  <property fmtid="{D5CDD505-2E9C-101B-9397-08002B2CF9AE}" pid="34" name="DocVizPreviewMetadata_0">
    <vt:lpwstr>300x156x1</vt:lpwstr>
  </property>
</Properties>
</file>