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5"/>
    <p:sldMasterId id="2147484149" r:id="rId6"/>
  </p:sldMasterIdLst>
  <p:notesMasterIdLst>
    <p:notesMasterId r:id="rId34"/>
  </p:notesMasterIdLst>
  <p:handoutMasterIdLst>
    <p:handoutMasterId r:id="rId35"/>
  </p:handoutMasterIdLst>
  <p:sldIdLst>
    <p:sldId id="1242" r:id="rId7"/>
    <p:sldId id="1302" r:id="rId8"/>
    <p:sldId id="1309" r:id="rId9"/>
    <p:sldId id="1329" r:id="rId10"/>
    <p:sldId id="1330" r:id="rId11"/>
    <p:sldId id="1331" r:id="rId12"/>
    <p:sldId id="1326" r:id="rId13"/>
    <p:sldId id="1311" r:id="rId14"/>
    <p:sldId id="1327" r:id="rId15"/>
    <p:sldId id="1328" r:id="rId16"/>
    <p:sldId id="1325" r:id="rId17"/>
    <p:sldId id="1313" r:id="rId18"/>
    <p:sldId id="1345" r:id="rId19"/>
    <p:sldId id="1324" r:id="rId20"/>
    <p:sldId id="1315" r:id="rId21"/>
    <p:sldId id="1316" r:id="rId22"/>
    <p:sldId id="1323" r:id="rId23"/>
    <p:sldId id="1317" r:id="rId24"/>
    <p:sldId id="1334" r:id="rId25"/>
    <p:sldId id="1336" r:id="rId26"/>
    <p:sldId id="1337" r:id="rId27"/>
    <p:sldId id="1341" r:id="rId28"/>
    <p:sldId id="1322" r:id="rId29"/>
    <p:sldId id="1319" r:id="rId30"/>
    <p:sldId id="1320" r:id="rId31"/>
    <p:sldId id="1321" r:id="rId32"/>
    <p:sldId id="1184" r:id="rId3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2"/>
            <p14:sldId id="1309"/>
            <p14:sldId id="1329"/>
            <p14:sldId id="1330"/>
            <p14:sldId id="1331"/>
            <p14:sldId id="1326"/>
            <p14:sldId id="1311"/>
            <p14:sldId id="1327"/>
            <p14:sldId id="1328"/>
            <p14:sldId id="1325"/>
            <p14:sldId id="1313"/>
            <p14:sldId id="1345"/>
            <p14:sldId id="1324"/>
            <p14:sldId id="1315"/>
            <p14:sldId id="1316"/>
            <p14:sldId id="1323"/>
            <p14:sldId id="1317"/>
            <p14:sldId id="1334"/>
            <p14:sldId id="1336"/>
            <p14:sldId id="1337"/>
            <p14:sldId id="1341"/>
            <p14:sldId id="1322"/>
            <p14:sldId id="1319"/>
            <p14:sldId id="1320"/>
            <p14:sldId id="1321"/>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2C6"/>
    <a:srgbClr val="0088EE"/>
    <a:srgbClr val="2D82FF"/>
    <a:srgbClr val="FFFF99"/>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84869" autoAdjust="0"/>
  </p:normalViewPr>
  <p:slideViewPr>
    <p:cSldViewPr snapToGrid="0">
      <p:cViewPr varScale="1">
        <p:scale>
          <a:sx n="100" d="100"/>
          <a:sy n="100" d="100"/>
        </p:scale>
        <p:origin x="450"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1452"/>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9/5/2014</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9/5/2014</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b="1" dirty="0" smtClean="0"/>
              <a:t>Title</a:t>
            </a:r>
            <a:r>
              <a:rPr lang="en-US" dirty="0" smtClean="0"/>
              <a:t>:</a:t>
            </a:r>
            <a:r>
              <a:rPr lang="en-US" baseline="0" dirty="0" smtClean="0"/>
              <a:t> </a:t>
            </a:r>
            <a:r>
              <a:rPr lang="en-US" dirty="0" smtClean="0"/>
              <a:t>Extending </a:t>
            </a:r>
            <a:r>
              <a:rPr lang="en-US" dirty="0" err="1" smtClean="0"/>
              <a:t>oob</a:t>
            </a:r>
            <a:r>
              <a:rPr lang="en-US" dirty="0" smtClean="0"/>
              <a:t> web parts</a:t>
            </a:r>
          </a:p>
          <a:p>
            <a:r>
              <a:rPr lang="en-US" b="1" dirty="0" smtClean="0"/>
              <a:t>Time: </a:t>
            </a:r>
            <a:r>
              <a:rPr lang="en-US" b="0" dirty="0" smtClean="0"/>
              <a:t>1</a:t>
            </a:r>
            <a:r>
              <a:rPr lang="en-US" b="0" baseline="0" dirty="0" smtClean="0"/>
              <a:t> minute</a:t>
            </a:r>
          </a:p>
          <a:p>
            <a:endParaRPr lang="en-US" b="0" baseline="0" dirty="0" smtClean="0"/>
          </a:p>
          <a:p>
            <a:pPr marL="0" indent="0">
              <a:buFont typeface="Arial" panose="020B0604020202020204" pitchFamily="34" charset="0"/>
              <a:buNone/>
            </a:pPr>
            <a:r>
              <a:rPr lang="en-US" b="1" dirty="0" smtClean="0"/>
              <a:t>What</a:t>
            </a:r>
          </a:p>
          <a:p>
            <a:pPr marL="0" indent="0">
              <a:buFont typeface="Arial" panose="020B0604020202020204" pitchFamily="34" charset="0"/>
              <a:buNone/>
            </a:pPr>
            <a:r>
              <a:rPr lang="en-US" dirty="0" smtClean="0"/>
              <a:t>Rather than implementing custom web parts, provide pre-define out of the box templates which have needed branding and capabilities included</a:t>
            </a:r>
          </a:p>
          <a:p>
            <a:pPr marL="0" indent="0">
              <a:buFont typeface="Arial" panose="020B0604020202020204" pitchFamily="34" charset="0"/>
              <a:buNone/>
            </a:pPr>
            <a:r>
              <a:rPr lang="en-US" b="1" dirty="0" smtClean="0"/>
              <a:t>Why</a:t>
            </a:r>
          </a:p>
          <a:p>
            <a:pPr marL="0" indent="0">
              <a:buFont typeface="Arial" panose="020B0604020202020204" pitchFamily="34" charset="0"/>
              <a:buNone/>
            </a:pPr>
            <a:r>
              <a:rPr lang="en-US" dirty="0" smtClean="0"/>
              <a:t>Provides fast and cost efficient way to introduce reusable templates to avoid need of web parts or web parts</a:t>
            </a:r>
          </a:p>
          <a:p>
            <a:pPr marL="0" indent="0">
              <a:buFont typeface="Arial" panose="020B0604020202020204" pitchFamily="34" charset="0"/>
              <a:buNone/>
            </a:pPr>
            <a:r>
              <a:rPr lang="en-US" b="1" dirty="0" smtClean="0"/>
              <a:t>How</a:t>
            </a:r>
          </a:p>
          <a:p>
            <a:pPr marL="0" indent="0">
              <a:buFont typeface="Arial" panose="020B0604020202020204" pitchFamily="34" charset="0"/>
              <a:buNone/>
            </a:pPr>
            <a:r>
              <a:rPr lang="en-US" dirty="0" smtClean="0"/>
              <a:t>Configure out of the box web parts, export and use them in web part gallery for other sites</a:t>
            </a:r>
          </a:p>
          <a:p>
            <a:endParaRPr lang="en-US" b="1"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32A5754-C248-4702-A095-B4DA66264250}" type="datetime1">
              <a:rPr lang="en-US" smtClean="0"/>
              <a:t>9/5/2014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52162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D98C249-07C1-45D0-9644-E3146D02F616}" type="datetime1">
              <a:rPr lang="en-US" smtClean="0"/>
              <a:t>9/5/2014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6493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SharePoint 2013 includes new Social CSOM API, which can be used to provision the personal my site or also to access the personal my site remotely, which is actually the key for changing the branding elements in the site. By using this API set, you can built a pretty simple provider hosted application, which will actually modify personal sites or SkyDrive Pro experience based on company branding. After code has been written, it’s just ensuring that it’s executed for the users properly, by placing app part to for example public my site host page or just as well you could place the same app part to front page of the intranet, to ensure that branding is applied or updated when end users access the SharePoint.</a:t>
            </a:r>
          </a:p>
          <a:p>
            <a:endParaRPr lang="en-US" dirty="0" smtClean="0"/>
          </a:p>
          <a:p>
            <a:endParaRPr lang="en-US" dirty="0" smtClean="0"/>
          </a:p>
          <a:p>
            <a:r>
              <a:rPr lang="en-US" dirty="0" smtClean="0"/>
              <a:t>For more information check out my blog post on MSDN: </a:t>
            </a:r>
            <a:r>
              <a:rPr lang="en-US" b="1" dirty="0" smtClean="0"/>
              <a:t>Customizing SharePoint 2013 personal sites using SP Apps with remote provisioning:</a:t>
            </a:r>
            <a:r>
              <a:rPr lang="en-US" b="1" baseline="0" dirty="0" smtClean="0"/>
              <a:t> </a:t>
            </a:r>
            <a:endParaRPr lang="en-US" dirty="0" smtClean="0"/>
          </a:p>
          <a:p>
            <a:endParaRPr lang="en-US" dirty="0" smtClean="0"/>
          </a:p>
          <a:p>
            <a:r>
              <a:rPr lang="en-US" dirty="0" smtClean="0"/>
              <a:t>http://blogs.msdn.com/b/vesku/archive/2013/08/29/customizing-sharepoint-2013-personal-sites-using-sp-apps-with-remote-provisioning.aspxe</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ACAA428-30A8-45F3-A525-F1A2045B9594}" type="datetime1">
              <a:rPr lang="en-US" smtClean="0"/>
              <a:t>9/5/2014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14612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5269919-DEC3-4CB1-99B2-5151D159C305}" type="datetime1">
              <a:rPr lang="en-US" smtClean="0"/>
              <a:t>9/5/2014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4320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9/5/2014</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27</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06963719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162" r:id="rId7"/>
    <p:sldLayoutId id="2147484086" r:id="rId8"/>
    <p:sldLayoutId id="2147484090" r:id="rId9"/>
    <p:sldLayoutId id="2147484091" r:id="rId10"/>
    <p:sldLayoutId id="2147484089" r:id="rId11"/>
    <p:sldLayoutId id="2147484119" r:id="rId12"/>
    <p:sldLayoutId id="2147484116" r:id="rId13"/>
    <p:sldLayoutId id="2147484117" r:id="rId14"/>
    <p:sldLayoutId id="2147484140" r:id="rId15"/>
    <p:sldLayoutId id="2147484193" r:id="rId16"/>
    <p:sldLayoutId id="2147484163" r:id="rId17"/>
    <p:sldLayoutId id="2147484141" r:id="rId18"/>
    <p:sldLayoutId id="2147484164" r:id="rId19"/>
    <p:sldLayoutId id="2147484196"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UX </a:t>
            </a:r>
            <a:r>
              <a:rPr lang="en-US" dirty="0" smtClean="0"/>
              <a:t>Components</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6777038" cy="2043636"/>
          </a:xfrm>
        </p:spPr>
        <p:txBody>
          <a:bodyPr/>
          <a:lstStyle/>
          <a:p>
            <a:pPr marL="742727" indent="-742727">
              <a:buFont typeface="+mj-lt"/>
              <a:buAutoNum type="arabicPeriod"/>
            </a:pPr>
            <a:r>
              <a:rPr lang="en-US" sz="3199" dirty="0"/>
              <a:t>Add </a:t>
            </a:r>
            <a:r>
              <a:rPr lang="en-US" sz="3199" dirty="0" smtClean="0"/>
              <a:t>OOB web </a:t>
            </a:r>
            <a:r>
              <a:rPr lang="en-US" sz="3199" dirty="0"/>
              <a:t>part to page with desired configuration</a:t>
            </a:r>
          </a:p>
          <a:p>
            <a:pPr marL="742727" indent="-742727">
              <a:buFont typeface="+mj-lt"/>
              <a:buAutoNum type="arabicPeriod"/>
            </a:pPr>
            <a:r>
              <a:rPr lang="en-US" sz="3199" dirty="0"/>
              <a:t>Export .</a:t>
            </a:r>
            <a:r>
              <a:rPr lang="en-US" sz="3199" dirty="0" err="1"/>
              <a:t>webpart</a:t>
            </a:r>
            <a:r>
              <a:rPr lang="en-US" sz="3199" dirty="0"/>
              <a:t> file from page</a:t>
            </a:r>
          </a:p>
          <a:p>
            <a:pPr marL="742727" indent="-742727">
              <a:buFont typeface="+mj-lt"/>
              <a:buAutoNum type="arabicPeriod"/>
            </a:pPr>
            <a:r>
              <a:rPr lang="en-US" sz="3199" dirty="0"/>
              <a:t>Add .</a:t>
            </a:r>
            <a:r>
              <a:rPr lang="en-US" sz="3199" dirty="0" err="1"/>
              <a:t>webpart</a:t>
            </a:r>
            <a:r>
              <a:rPr lang="en-US" sz="3199" dirty="0"/>
              <a:t> file to web part gallery with specific attributes</a:t>
            </a:r>
          </a:p>
          <a:p>
            <a:pPr marL="742727" indent="-742727">
              <a:buFont typeface="+mj-lt"/>
              <a:buAutoNum type="arabicPeriod"/>
            </a:pPr>
            <a:r>
              <a:rPr lang="en-US" sz="3199" dirty="0"/>
              <a:t>Start using pre-defined templates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4534" y="893"/>
            <a:ext cx="4574290" cy="6856214"/>
          </a:xfrm>
          <a:prstGeom prst="rect">
            <a:avLst/>
          </a:prstGeom>
        </p:spPr>
      </p:pic>
      <p:sp>
        <p:nvSpPr>
          <p:cNvPr id="2" name="TextBox 1"/>
          <p:cNvSpPr txBox="1"/>
          <p:nvPr/>
        </p:nvSpPr>
        <p:spPr>
          <a:xfrm>
            <a:off x="948387" y="5450303"/>
            <a:ext cx="9931638" cy="960013"/>
          </a:xfrm>
          <a:prstGeom prst="rect">
            <a:avLst/>
          </a:prstGeom>
          <a:solidFill>
            <a:schemeClr val="accent1"/>
          </a:solidFill>
        </p:spPr>
        <p:txBody>
          <a:bodyPr wrap="square" lIns="182832" tIns="146266" rIns="182832" bIns="146266" rtlCol="0">
            <a:spAutoFit/>
          </a:bodyPr>
          <a:lstStyle/>
          <a:p>
            <a:pPr marL="803034" indent="-803034">
              <a:lnSpc>
                <a:spcPct val="90000"/>
              </a:lnSpc>
              <a:spcAft>
                <a:spcPts val="600"/>
              </a:spcAft>
            </a:pPr>
            <a:r>
              <a:rPr lang="en-US" sz="2399" dirty="0">
                <a:solidFill>
                  <a:schemeClr val="bg1"/>
                </a:solidFill>
              </a:rPr>
              <a:t>Note: .</a:t>
            </a:r>
            <a:r>
              <a:rPr lang="en-US" sz="2399" dirty="0" err="1">
                <a:solidFill>
                  <a:schemeClr val="bg1"/>
                </a:solidFill>
              </a:rPr>
              <a:t>webpart</a:t>
            </a:r>
            <a:r>
              <a:rPr lang="en-US" sz="2399" dirty="0">
                <a:solidFill>
                  <a:schemeClr val="bg1"/>
                </a:solidFill>
              </a:rPr>
              <a:t> files can be added to the site automatically from SP App to web part gallery for enabling new capabilities in host web</a:t>
            </a:r>
          </a:p>
        </p:txBody>
      </p:sp>
      <p:sp>
        <p:nvSpPr>
          <p:cNvPr id="4" name="Title 3"/>
          <p:cNvSpPr>
            <a:spLocks noGrp="1"/>
          </p:cNvSpPr>
          <p:nvPr>
            <p:ph type="title"/>
          </p:nvPr>
        </p:nvSpPr>
        <p:spPr/>
        <p:txBody>
          <a:bodyPr/>
          <a:lstStyle/>
          <a:p>
            <a:r>
              <a:rPr lang="en-US" dirty="0" smtClean="0"/>
              <a:t>Steps to bring new templates to sites</a:t>
            </a:r>
            <a:endParaRPr lang="en-US" dirty="0"/>
          </a:p>
        </p:txBody>
      </p:sp>
    </p:spTree>
    <p:extLst>
      <p:ext uri="{BB962C8B-B14F-4D97-AF65-F5344CB8AC3E}">
        <p14:creationId xmlns:p14="http://schemas.microsoft.com/office/powerpoint/2010/main" val="16210562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Web part and app part manipulation</a:t>
            </a:r>
          </a:p>
        </p:txBody>
      </p:sp>
    </p:spTree>
    <p:extLst>
      <p:ext uri="{BB962C8B-B14F-4D97-AF65-F5344CB8AC3E}">
        <p14:creationId xmlns:p14="http://schemas.microsoft.com/office/powerpoint/2010/main" val="880821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Client side rendering</a:t>
            </a:r>
          </a:p>
        </p:txBody>
      </p:sp>
    </p:spTree>
    <p:extLst>
      <p:ext uri="{BB962C8B-B14F-4D97-AF65-F5344CB8AC3E}">
        <p14:creationId xmlns:p14="http://schemas.microsoft.com/office/powerpoint/2010/main" val="1317833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IP coming</a:t>
            </a:r>
            <a:endParaRPr lang="en-US" dirty="0"/>
          </a:p>
        </p:txBody>
      </p:sp>
      <p:sp>
        <p:nvSpPr>
          <p:cNvPr id="6" name="TextBox 5"/>
          <p:cNvSpPr txBox="1"/>
          <p:nvPr/>
        </p:nvSpPr>
        <p:spPr>
          <a:xfrm rot="1022151">
            <a:off x="9850349" y="381530"/>
            <a:ext cx="2239578" cy="442035"/>
          </a:xfrm>
          <a:prstGeom prst="rect">
            <a:avLst/>
          </a:prstGeom>
          <a:solidFill>
            <a:schemeClr val="tx2"/>
          </a:solidFill>
        </p:spPr>
        <p:txBody>
          <a:bodyPr wrap="none" lIns="36000" tIns="36000" rIns="36000" bIns="36000" rtlCol="0">
            <a:spAutoFit/>
          </a:bodyPr>
          <a:lstStyle/>
          <a:p>
            <a:r>
              <a:rPr lang="en-US" sz="2400" spc="-70" dirty="0" smtClean="0">
                <a:solidFill>
                  <a:schemeClr val="bg1"/>
                </a:solidFill>
              </a:rPr>
              <a:t>Work in progress</a:t>
            </a:r>
          </a:p>
        </p:txBody>
      </p:sp>
    </p:spTree>
    <p:extLst>
      <p:ext uri="{BB962C8B-B14F-4D97-AF65-F5344CB8AC3E}">
        <p14:creationId xmlns:p14="http://schemas.microsoft.com/office/powerpoint/2010/main" val="28853822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Client side rendering</a:t>
            </a:r>
          </a:p>
        </p:txBody>
      </p:sp>
    </p:spTree>
    <p:extLst>
      <p:ext uri="{BB962C8B-B14F-4D97-AF65-F5344CB8AC3E}">
        <p14:creationId xmlns:p14="http://schemas.microsoft.com/office/powerpoint/2010/main" val="3557999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Showing apps and data in dialogs</a:t>
            </a:r>
          </a:p>
        </p:txBody>
      </p:sp>
    </p:spTree>
    <p:extLst>
      <p:ext uri="{BB962C8B-B14F-4D97-AF65-F5344CB8AC3E}">
        <p14:creationId xmlns:p14="http://schemas.microsoft.com/office/powerpoint/2010/main" val="35498993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 coming</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Box 4"/>
          <p:cNvSpPr txBox="1"/>
          <p:nvPr/>
        </p:nvSpPr>
        <p:spPr>
          <a:xfrm rot="1022151">
            <a:off x="9850349" y="381530"/>
            <a:ext cx="2239578" cy="442035"/>
          </a:xfrm>
          <a:prstGeom prst="rect">
            <a:avLst/>
          </a:prstGeom>
          <a:solidFill>
            <a:schemeClr val="tx2"/>
          </a:solidFill>
        </p:spPr>
        <p:txBody>
          <a:bodyPr wrap="none" lIns="36000" tIns="36000" rIns="36000" bIns="36000" rtlCol="0">
            <a:spAutoFit/>
          </a:bodyPr>
          <a:lstStyle/>
          <a:p>
            <a:r>
              <a:rPr lang="en-US" sz="2400" spc="-70" dirty="0" smtClean="0">
                <a:solidFill>
                  <a:schemeClr val="bg1"/>
                </a:solidFill>
              </a:rPr>
              <a:t>Work in progress</a:t>
            </a:r>
          </a:p>
        </p:txBody>
      </p:sp>
    </p:spTree>
    <p:extLst>
      <p:ext uri="{BB962C8B-B14F-4D97-AF65-F5344CB8AC3E}">
        <p14:creationId xmlns:p14="http://schemas.microsoft.com/office/powerpoint/2010/main" val="12452976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Showing apps and data in dialogs</a:t>
            </a:r>
          </a:p>
        </p:txBody>
      </p:sp>
    </p:spTree>
    <p:extLst>
      <p:ext uri="{BB962C8B-B14F-4D97-AF65-F5344CB8AC3E}">
        <p14:creationId xmlns:p14="http://schemas.microsoft.com/office/powerpoint/2010/main" val="3368787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Personalized UI elements</a:t>
            </a:r>
          </a:p>
        </p:txBody>
      </p:sp>
    </p:spTree>
    <p:extLst>
      <p:ext uri="{BB962C8B-B14F-4D97-AF65-F5344CB8AC3E}">
        <p14:creationId xmlns:p14="http://schemas.microsoft.com/office/powerpoint/2010/main" val="25759746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Provides access to following capabilities</a:t>
            </a:r>
          </a:p>
          <a:p>
            <a:pPr marL="342900" lvl="1" indent="-342900">
              <a:buFont typeface="Arial" panose="020B0604020202020204" pitchFamily="34" charset="0"/>
              <a:buChar char="•"/>
            </a:pPr>
            <a:r>
              <a:rPr lang="en-US" dirty="0" smtClean="0"/>
              <a:t>User profile access</a:t>
            </a:r>
          </a:p>
          <a:p>
            <a:pPr marL="342900" lvl="1" indent="-342900">
              <a:buFont typeface="Arial" panose="020B0604020202020204" pitchFamily="34" charset="0"/>
              <a:buChar char="•"/>
            </a:pPr>
            <a:r>
              <a:rPr lang="en-US" dirty="0" smtClean="0"/>
              <a:t>Reading of profile properties</a:t>
            </a:r>
          </a:p>
          <a:p>
            <a:pPr marL="342900" lvl="1" indent="-342900">
              <a:buFont typeface="Arial" panose="020B0604020202020204" pitchFamily="34" charset="0"/>
              <a:buChar char="•"/>
            </a:pPr>
            <a:r>
              <a:rPr lang="en-US" dirty="0" smtClean="0"/>
              <a:t>Change user profile picture</a:t>
            </a:r>
          </a:p>
          <a:p>
            <a:r>
              <a:rPr lang="en-US" dirty="0" smtClean="0"/>
              <a:t>Only reading is supported, no update capabilities for user profile</a:t>
            </a:r>
          </a:p>
          <a:p>
            <a:r>
              <a:rPr lang="en-US" dirty="0" smtClean="0"/>
              <a:t>Can be used from .NET applications or from JavaScript</a:t>
            </a:r>
          </a:p>
          <a:p>
            <a:pPr marL="342900" lvl="1" indent="-342900">
              <a:buFont typeface="Arial" panose="020B0604020202020204" pitchFamily="34" charset="0"/>
              <a:buChar char="•"/>
            </a:pPr>
            <a:r>
              <a:rPr lang="en-US" dirty="0" smtClean="0"/>
              <a:t>.NET - Microsoft.SharePoint.Client.UserProfiles.dll</a:t>
            </a:r>
          </a:p>
          <a:p>
            <a:pPr marL="342900" lvl="1" indent="-342900">
              <a:buFont typeface="Arial" panose="020B0604020202020204" pitchFamily="34" charset="0"/>
              <a:buChar char="•"/>
            </a:pPr>
            <a:r>
              <a:rPr lang="en-US" dirty="0" smtClean="0"/>
              <a:t>REST - http://&lt;siteUri&gt;/_api/SP.UserProfiles.PeopleManager</a:t>
            </a:r>
          </a:p>
          <a:p>
            <a:pPr marL="342900" lvl="1" indent="-342900">
              <a:buFont typeface="Arial" panose="020B0604020202020204" pitchFamily="34" charset="0"/>
              <a:buChar char="•"/>
            </a:pPr>
            <a:r>
              <a:rPr lang="en-US" dirty="0" smtClean="0"/>
              <a:t>JavaScript - SP.UserProfiles.js</a:t>
            </a:r>
          </a:p>
        </p:txBody>
      </p:sp>
      <p:sp>
        <p:nvSpPr>
          <p:cNvPr id="3" name="Title 2"/>
          <p:cNvSpPr>
            <a:spLocks noGrp="1"/>
          </p:cNvSpPr>
          <p:nvPr>
            <p:ph type="title"/>
          </p:nvPr>
        </p:nvSpPr>
        <p:spPr/>
        <p:txBody>
          <a:bodyPr/>
          <a:lstStyle/>
          <a:p>
            <a:r>
              <a:rPr lang="en-US" smtClean="0"/>
              <a:t>Social CSOM - Introduction</a:t>
            </a:r>
            <a:endParaRPr lang="en-US" dirty="0"/>
          </a:p>
        </p:txBody>
      </p:sp>
    </p:spTree>
    <p:extLst>
      <p:ext uri="{BB962C8B-B14F-4D97-AF65-F5344CB8AC3E}">
        <p14:creationId xmlns:p14="http://schemas.microsoft.com/office/powerpoint/2010/main" val="21743126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Reusable IP and content from the particular scenario</a:t>
            </a:r>
          </a:p>
          <a:p>
            <a:r>
              <a:rPr lang="en-US" dirty="0" smtClean="0"/>
              <a:t>Building blocks for UX Components</a:t>
            </a:r>
          </a:p>
          <a:p>
            <a:pPr lvl="1"/>
            <a:r>
              <a:rPr lang="en-US" dirty="0"/>
              <a:t>Page manipulation</a:t>
            </a:r>
          </a:p>
          <a:p>
            <a:pPr lvl="1"/>
            <a:r>
              <a:rPr lang="en-US" dirty="0"/>
              <a:t>Web part and app part manipulation</a:t>
            </a:r>
          </a:p>
          <a:p>
            <a:pPr lvl="1"/>
            <a:r>
              <a:rPr lang="en-US" dirty="0"/>
              <a:t>Client side rendering</a:t>
            </a:r>
          </a:p>
          <a:p>
            <a:pPr lvl="1"/>
            <a:r>
              <a:rPr lang="en-US" dirty="0"/>
              <a:t>Showing apps and data in dialogs</a:t>
            </a:r>
          </a:p>
          <a:p>
            <a:pPr lvl="1"/>
            <a:r>
              <a:rPr lang="en-US" dirty="0"/>
              <a:t>Personalized UI elements</a:t>
            </a:r>
          </a:p>
          <a:p>
            <a:pPr lvl="1"/>
            <a:r>
              <a:rPr lang="en-US" dirty="0"/>
              <a:t>Data aggregation and caching</a:t>
            </a:r>
          </a:p>
          <a:p>
            <a:pPr lvl="1"/>
            <a:endParaRPr lang="en-US" dirty="0"/>
          </a:p>
        </p:txBody>
      </p:sp>
    </p:spTree>
    <p:extLst>
      <p:ext uri="{BB962C8B-B14F-4D97-AF65-F5344CB8AC3E}">
        <p14:creationId xmlns:p14="http://schemas.microsoft.com/office/powerpoint/2010/main" val="402411970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smtClean="0">
                <a:solidFill>
                  <a:schemeClr val="bg1"/>
                </a:solidFill>
              </a:rPr>
              <a:t>Getting all user profile properties</a:t>
            </a:r>
            <a:endParaRPr lang="en-US" dirty="0">
              <a:solidFill>
                <a:schemeClr val="bg1"/>
              </a:solidFill>
            </a:endParaRPr>
          </a:p>
        </p:txBody>
      </p:sp>
      <p:sp>
        <p:nvSpPr>
          <p:cNvPr id="2" name="Text Placeholder 1"/>
          <p:cNvSpPr>
            <a:spLocks noGrp="1"/>
          </p:cNvSpPr>
          <p:nvPr>
            <p:ph type="body" sz="quarter" idx="10"/>
          </p:nvPr>
        </p:nvSpPr>
        <p:spPr/>
        <p:txBody>
          <a:bodyPr/>
          <a:lstStyle/>
          <a:p>
            <a:r>
              <a:rPr lang="en-US" sz="1400" smtClean="0">
                <a:solidFill>
                  <a:schemeClr val="tx2">
                    <a:lumMod val="75000"/>
                    <a:lumOff val="25000"/>
                  </a:schemeClr>
                </a:solidFill>
              </a:rPr>
              <a:t> </a:t>
            </a:r>
            <a:r>
              <a:rPr lang="en-US" sz="1400" smtClean="0">
                <a:solidFill>
                  <a:srgbClr val="009E49"/>
                </a:solidFill>
              </a:rPr>
              <a:t>// Replace the following placeholder values with the target SharePoint site and target user.</a:t>
            </a:r>
          </a:p>
          <a:p>
            <a:r>
              <a:rPr lang="en-US" sz="1400" smtClean="0"/>
              <a:t>const string serverUrl = "http://serverName/";  </a:t>
            </a:r>
          </a:p>
          <a:p>
            <a:r>
              <a:rPr lang="en-US" sz="1400" smtClean="0"/>
              <a:t>const string targetUser = "domainName\\userName";  </a:t>
            </a:r>
          </a:p>
          <a:p>
            <a:endParaRPr lang="en-US" sz="1400" smtClean="0">
              <a:solidFill>
                <a:schemeClr val="accent1">
                  <a:lumMod val="50000"/>
                  <a:lumOff val="50000"/>
                </a:schemeClr>
              </a:solidFill>
            </a:endParaRPr>
          </a:p>
          <a:p>
            <a:r>
              <a:rPr lang="en-US" sz="1400" smtClean="0">
                <a:solidFill>
                  <a:srgbClr val="009E49"/>
                </a:solidFill>
              </a:rPr>
              <a:t>// Connect to the client context.</a:t>
            </a:r>
          </a:p>
          <a:p>
            <a:r>
              <a:rPr lang="en-US" sz="1400" smtClean="0"/>
              <a:t>ClientContext clientContext = new ClientContext(serverUrl);</a:t>
            </a:r>
          </a:p>
          <a:p>
            <a:endParaRPr lang="en-US" sz="1400" smtClean="0"/>
          </a:p>
          <a:p>
            <a:r>
              <a:rPr lang="en-US" sz="1400" smtClean="0">
                <a:solidFill>
                  <a:srgbClr val="009E49"/>
                </a:solidFill>
              </a:rPr>
              <a:t>// Get the PeopleManager object and then get the target user's properties.</a:t>
            </a:r>
          </a:p>
          <a:p>
            <a:r>
              <a:rPr lang="en-US" sz="1400" smtClean="0"/>
              <a:t>PeopleManager peopleManager = new PeopleManager(clientContext);</a:t>
            </a:r>
          </a:p>
          <a:p>
            <a:r>
              <a:rPr lang="en-US" sz="1400" smtClean="0"/>
              <a:t>PersonProperties personProperties = peopleManager.GetPropertiesFor(targetUser);</a:t>
            </a:r>
          </a:p>
          <a:p>
            <a:endParaRPr lang="en-US" sz="1400" smtClean="0"/>
          </a:p>
          <a:p>
            <a:r>
              <a:rPr lang="en-US" sz="1400" smtClean="0">
                <a:solidFill>
                  <a:srgbClr val="009E49"/>
                </a:solidFill>
              </a:rPr>
              <a:t>// Load the request and run it on the server.</a:t>
            </a:r>
          </a:p>
          <a:p>
            <a:r>
              <a:rPr lang="en-US" sz="1400" smtClean="0"/>
              <a:t>clientContext.Load(personProperties, p =&gt; p.AccountName, p =&gt; p.UserProfileProperties);</a:t>
            </a:r>
          </a:p>
          <a:p>
            <a:r>
              <a:rPr lang="en-US" sz="1400" smtClean="0"/>
              <a:t>clientContext.ExecuteQuery();</a:t>
            </a:r>
          </a:p>
          <a:p>
            <a:endParaRPr lang="en-US" sz="1400" smtClean="0"/>
          </a:p>
          <a:p>
            <a:r>
              <a:rPr lang="en-US" sz="1400" smtClean="0"/>
              <a:t>foreach (var property in personProperties.UserProfileProperties)</a:t>
            </a:r>
          </a:p>
          <a:p>
            <a:r>
              <a:rPr lang="en-US" sz="1400" smtClean="0"/>
              <a:t>{</a:t>
            </a:r>
          </a:p>
          <a:p>
            <a:r>
              <a:rPr lang="en-US" sz="1400" smtClean="0"/>
              <a:t>        Console.WriteLine(string.Format("{0}: {1}", property.Key.ToString(), property.Value.ToString()));</a:t>
            </a:r>
          </a:p>
          <a:p>
            <a:r>
              <a:rPr lang="en-US" sz="1400" smtClean="0"/>
              <a:t>}</a:t>
            </a:r>
            <a:endParaRPr lang="en-US" sz="1400" dirty="0"/>
          </a:p>
        </p:txBody>
      </p:sp>
    </p:spTree>
    <p:extLst>
      <p:ext uri="{BB962C8B-B14F-4D97-AF65-F5344CB8AC3E}">
        <p14:creationId xmlns:p14="http://schemas.microsoft.com/office/powerpoint/2010/main" val="406928463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solidFill>
        </p:spPr>
        <p:txBody>
          <a:bodyPr/>
          <a:lstStyle/>
          <a:p>
            <a:r>
              <a:rPr lang="en-US" spc="-103" dirty="0">
                <a:solidFill>
                  <a:schemeClr val="bg1"/>
                </a:solidFill>
              </a:rPr>
              <a:t>Retrieve specific user profile properties</a:t>
            </a:r>
          </a:p>
        </p:txBody>
      </p:sp>
      <p:sp>
        <p:nvSpPr>
          <p:cNvPr id="5" name="Text Placeholder 4"/>
          <p:cNvSpPr>
            <a:spLocks noGrp="1"/>
          </p:cNvSpPr>
          <p:nvPr>
            <p:ph type="body" sz="quarter" idx="10"/>
          </p:nvPr>
        </p:nvSpPr>
        <p:spPr/>
        <p:txBody>
          <a:bodyPr/>
          <a:lstStyle/>
          <a:p>
            <a:r>
              <a:rPr lang="en-US" sz="1400" dirty="0">
                <a:solidFill>
                  <a:srgbClr val="009E49"/>
                </a:solidFill>
                <a:latin typeface="+mn-lt"/>
                <a:cs typeface="+mn-cs"/>
              </a:rPr>
              <a:t> // Replace the following placeholder values with the target SharePoint site and the target user.</a:t>
            </a:r>
          </a:p>
          <a:p>
            <a:r>
              <a:rPr lang="en-US" sz="1200" dirty="0" err="1"/>
              <a:t>const</a:t>
            </a:r>
            <a:r>
              <a:rPr lang="en-US" sz="1200" dirty="0"/>
              <a:t> string </a:t>
            </a:r>
            <a:r>
              <a:rPr lang="en-US" sz="1200" dirty="0" err="1"/>
              <a:t>serverUrl</a:t>
            </a:r>
            <a:r>
              <a:rPr lang="en-US" sz="1200" dirty="0"/>
              <a:t> = "http://serverName/";  </a:t>
            </a:r>
          </a:p>
          <a:p>
            <a:r>
              <a:rPr lang="en-US" sz="1200" dirty="0" err="1"/>
              <a:t>const</a:t>
            </a:r>
            <a:r>
              <a:rPr lang="en-US" sz="1200" dirty="0"/>
              <a:t> string </a:t>
            </a:r>
            <a:r>
              <a:rPr lang="en-US" sz="1200" dirty="0" err="1"/>
              <a:t>targetUser</a:t>
            </a:r>
            <a:r>
              <a:rPr lang="en-US" sz="1200" dirty="0"/>
              <a:t> = "</a:t>
            </a:r>
            <a:r>
              <a:rPr lang="en-US" sz="1200" dirty="0" err="1"/>
              <a:t>domainName</a:t>
            </a:r>
            <a:r>
              <a:rPr lang="en-US" sz="1200" dirty="0"/>
              <a:t>\\</a:t>
            </a:r>
            <a:r>
              <a:rPr lang="en-US" sz="1200" dirty="0" err="1"/>
              <a:t>userName</a:t>
            </a:r>
            <a:r>
              <a:rPr lang="en-US" sz="1200" dirty="0"/>
              <a:t>";  </a:t>
            </a:r>
          </a:p>
          <a:p>
            <a:endParaRPr lang="en-US" sz="1200" dirty="0"/>
          </a:p>
          <a:p>
            <a:r>
              <a:rPr lang="en-US" sz="1400" dirty="0">
                <a:solidFill>
                  <a:srgbClr val="009E49"/>
                </a:solidFill>
                <a:latin typeface="+mn-lt"/>
                <a:cs typeface="+mn-cs"/>
              </a:rPr>
              <a:t>// Connect to the client context and get </a:t>
            </a:r>
            <a:r>
              <a:rPr lang="en-US" sz="1400" dirty="0" err="1">
                <a:solidFill>
                  <a:srgbClr val="009E49"/>
                </a:solidFill>
                <a:latin typeface="+mn-lt"/>
                <a:cs typeface="+mn-cs"/>
              </a:rPr>
              <a:t>PeopleManager</a:t>
            </a:r>
            <a:r>
              <a:rPr lang="en-US" sz="1400" dirty="0">
                <a:solidFill>
                  <a:srgbClr val="009E49"/>
                </a:solidFill>
                <a:latin typeface="+mn-lt"/>
                <a:cs typeface="+mn-cs"/>
              </a:rPr>
              <a:t> object</a:t>
            </a:r>
          </a:p>
          <a:p>
            <a:r>
              <a:rPr lang="en-US" sz="1200" dirty="0" err="1"/>
              <a:t>ClientContext</a:t>
            </a:r>
            <a:r>
              <a:rPr lang="en-US" sz="1200" dirty="0"/>
              <a:t> </a:t>
            </a:r>
            <a:r>
              <a:rPr lang="en-US" sz="1200" dirty="0" err="1"/>
              <a:t>clientContext</a:t>
            </a:r>
            <a:r>
              <a:rPr lang="en-US" sz="1200" dirty="0"/>
              <a:t> = new </a:t>
            </a:r>
            <a:r>
              <a:rPr lang="en-US" sz="1200" dirty="0" err="1"/>
              <a:t>ClientContext</a:t>
            </a:r>
            <a:r>
              <a:rPr lang="en-US" sz="1200" dirty="0"/>
              <a:t>(</a:t>
            </a:r>
            <a:r>
              <a:rPr lang="en-US" sz="1200" dirty="0" err="1"/>
              <a:t>serverUrl</a:t>
            </a:r>
            <a:r>
              <a:rPr lang="en-US" sz="1200" dirty="0"/>
              <a:t>);</a:t>
            </a:r>
          </a:p>
          <a:p>
            <a:r>
              <a:rPr lang="en-US" sz="1200" dirty="0" err="1"/>
              <a:t>PeopleManager</a:t>
            </a:r>
            <a:r>
              <a:rPr lang="en-US" sz="1200" dirty="0"/>
              <a:t> </a:t>
            </a:r>
            <a:r>
              <a:rPr lang="en-US" sz="1200" dirty="0" err="1"/>
              <a:t>peopleManager</a:t>
            </a:r>
            <a:r>
              <a:rPr lang="en-US" sz="1200" dirty="0"/>
              <a:t> = new </a:t>
            </a:r>
            <a:r>
              <a:rPr lang="en-US" sz="1200" dirty="0" err="1"/>
              <a:t>PeopleManager</a:t>
            </a:r>
            <a:r>
              <a:rPr lang="en-US" sz="1200" dirty="0"/>
              <a:t>(</a:t>
            </a:r>
            <a:r>
              <a:rPr lang="en-US" sz="1200" dirty="0" err="1"/>
              <a:t>clientContext</a:t>
            </a:r>
            <a:r>
              <a:rPr lang="en-US" sz="1200" dirty="0"/>
              <a:t>);</a:t>
            </a:r>
          </a:p>
          <a:p>
            <a:endParaRPr lang="en-US" sz="1200" dirty="0"/>
          </a:p>
          <a:p>
            <a:r>
              <a:rPr lang="en-US" sz="1400" dirty="0">
                <a:solidFill>
                  <a:srgbClr val="009E49"/>
                </a:solidFill>
                <a:latin typeface="+mn-lt"/>
                <a:cs typeface="+mn-cs"/>
              </a:rPr>
              <a:t>// Retrieve specific properties by using the </a:t>
            </a:r>
            <a:r>
              <a:rPr lang="en-US" sz="1400" dirty="0" err="1">
                <a:solidFill>
                  <a:srgbClr val="009E49"/>
                </a:solidFill>
                <a:latin typeface="+mn-lt"/>
                <a:cs typeface="+mn-cs"/>
              </a:rPr>
              <a:t>GetUserProfilePropertiesFor</a:t>
            </a:r>
            <a:r>
              <a:rPr lang="en-US" sz="1400" dirty="0">
                <a:solidFill>
                  <a:srgbClr val="009E49"/>
                </a:solidFill>
                <a:latin typeface="+mn-lt"/>
                <a:cs typeface="+mn-cs"/>
              </a:rPr>
              <a:t> method.</a:t>
            </a:r>
            <a:r>
              <a:rPr lang="en-US" sz="1200" dirty="0">
                <a:solidFill>
                  <a:srgbClr val="009E49"/>
                </a:solidFill>
              </a:rPr>
              <a:t> </a:t>
            </a:r>
          </a:p>
          <a:p>
            <a:r>
              <a:rPr lang="en-US" sz="1200" dirty="0"/>
              <a:t>string[] </a:t>
            </a:r>
            <a:r>
              <a:rPr lang="en-US" sz="1200" dirty="0" err="1"/>
              <a:t>profilePropertyNames</a:t>
            </a:r>
            <a:r>
              <a:rPr lang="en-US" sz="1200" dirty="0"/>
              <a:t> = new string[] { "</a:t>
            </a:r>
            <a:r>
              <a:rPr lang="en-US" sz="1200" dirty="0" err="1"/>
              <a:t>PreferredName</a:t>
            </a:r>
            <a:r>
              <a:rPr lang="en-US" sz="1200" dirty="0"/>
              <a:t>", "Department", "Title" };</a:t>
            </a:r>
          </a:p>
          <a:p>
            <a:r>
              <a:rPr lang="en-US" sz="1200" dirty="0" err="1"/>
              <a:t>UserProfilePropertiesForUser</a:t>
            </a:r>
            <a:r>
              <a:rPr lang="en-US" sz="1200" dirty="0"/>
              <a:t> </a:t>
            </a:r>
            <a:r>
              <a:rPr lang="en-US" sz="1200" dirty="0" err="1"/>
              <a:t>profilePropertiesForUser</a:t>
            </a:r>
            <a:r>
              <a:rPr lang="en-US" sz="1200" dirty="0"/>
              <a:t> = new </a:t>
            </a:r>
            <a:r>
              <a:rPr lang="en-US" sz="1200" dirty="0" err="1"/>
              <a:t>UserProfilePropertiesForUser</a:t>
            </a:r>
            <a:r>
              <a:rPr lang="en-US" sz="1200" dirty="0"/>
              <a:t>(</a:t>
            </a:r>
            <a:r>
              <a:rPr lang="en-US" sz="1200" dirty="0" err="1"/>
              <a:t>clientContext</a:t>
            </a:r>
            <a:r>
              <a:rPr lang="en-US" sz="1200" dirty="0"/>
              <a:t>, </a:t>
            </a:r>
            <a:r>
              <a:rPr lang="en-US" sz="1200" dirty="0" err="1"/>
              <a:t>targetUser</a:t>
            </a:r>
            <a:r>
              <a:rPr lang="en-US" sz="1200" dirty="0"/>
              <a:t>, </a:t>
            </a:r>
            <a:r>
              <a:rPr lang="en-US" sz="1200" dirty="0" err="1"/>
              <a:t>profilePropertyNames</a:t>
            </a:r>
            <a:r>
              <a:rPr lang="en-US" sz="1200" dirty="0"/>
              <a:t>);</a:t>
            </a:r>
          </a:p>
          <a:p>
            <a:r>
              <a:rPr lang="en-US" sz="1200" dirty="0" err="1"/>
              <a:t>IEnumerable</a:t>
            </a:r>
            <a:r>
              <a:rPr lang="en-US" sz="1200" dirty="0"/>
              <a:t>&lt;string&gt; </a:t>
            </a:r>
            <a:r>
              <a:rPr lang="en-US" sz="1200" dirty="0" err="1"/>
              <a:t>profilePropertyValues</a:t>
            </a:r>
            <a:r>
              <a:rPr lang="en-US" sz="1200" dirty="0"/>
              <a:t> = </a:t>
            </a:r>
            <a:r>
              <a:rPr lang="en-US" sz="1200" dirty="0" err="1"/>
              <a:t>peopleManager.GetUserProfilePropertiesFor</a:t>
            </a:r>
            <a:r>
              <a:rPr lang="en-US" sz="1200" dirty="0"/>
              <a:t>(</a:t>
            </a:r>
            <a:r>
              <a:rPr lang="en-US" sz="1200" dirty="0" err="1"/>
              <a:t>profilePropertiesForUser</a:t>
            </a:r>
            <a:r>
              <a:rPr lang="en-US" sz="1200" dirty="0"/>
              <a:t>);</a:t>
            </a:r>
          </a:p>
          <a:p>
            <a:endParaRPr lang="en-US" sz="1200" dirty="0"/>
          </a:p>
          <a:p>
            <a:r>
              <a:rPr lang="en-US" sz="1400" dirty="0">
                <a:solidFill>
                  <a:srgbClr val="009E49"/>
                </a:solidFill>
                <a:latin typeface="+mn-lt"/>
                <a:cs typeface="+mn-cs"/>
              </a:rPr>
              <a:t>// Load the request and run it on the server.</a:t>
            </a:r>
          </a:p>
          <a:p>
            <a:r>
              <a:rPr lang="en-US" sz="1200" dirty="0" err="1"/>
              <a:t>clientContext.Load</a:t>
            </a:r>
            <a:r>
              <a:rPr lang="en-US" sz="1200" dirty="0"/>
              <a:t>(</a:t>
            </a:r>
            <a:r>
              <a:rPr lang="en-US" sz="1200" dirty="0" err="1"/>
              <a:t>profilePropertiesForUser</a:t>
            </a:r>
            <a:r>
              <a:rPr lang="en-US" sz="1200" dirty="0"/>
              <a:t>);</a:t>
            </a:r>
          </a:p>
          <a:p>
            <a:r>
              <a:rPr lang="en-US" sz="1200" dirty="0" err="1"/>
              <a:t>clientContext.ExecuteQuery</a:t>
            </a:r>
            <a:r>
              <a:rPr lang="en-US" sz="1200" dirty="0"/>
              <a:t>();</a:t>
            </a:r>
          </a:p>
          <a:p>
            <a:endParaRPr lang="en-US" sz="1400" dirty="0">
              <a:solidFill>
                <a:schemeClr val="accent1">
                  <a:lumMod val="50000"/>
                  <a:lumOff val="50000"/>
                </a:schemeClr>
              </a:solidFill>
              <a:latin typeface="+mn-lt"/>
              <a:cs typeface="+mn-cs"/>
            </a:endParaRPr>
          </a:p>
          <a:p>
            <a:r>
              <a:rPr lang="en-US" sz="1400" dirty="0">
                <a:solidFill>
                  <a:srgbClr val="009E49"/>
                </a:solidFill>
                <a:latin typeface="+mn-lt"/>
                <a:cs typeface="+mn-cs"/>
              </a:rPr>
              <a:t>// Iterate through the property values.</a:t>
            </a:r>
          </a:p>
          <a:p>
            <a:r>
              <a:rPr lang="en-US" sz="1200" dirty="0" err="1"/>
              <a:t>foreach</a:t>
            </a:r>
            <a:r>
              <a:rPr lang="en-US" sz="1200" dirty="0"/>
              <a:t> (</a:t>
            </a:r>
            <a:r>
              <a:rPr lang="en-US" sz="1200" dirty="0" err="1"/>
              <a:t>var</a:t>
            </a:r>
            <a:r>
              <a:rPr lang="en-US" sz="1200" dirty="0"/>
              <a:t> value in </a:t>
            </a:r>
            <a:r>
              <a:rPr lang="en-US" sz="1200" dirty="0" err="1"/>
              <a:t>profilePropertyValues</a:t>
            </a:r>
            <a:r>
              <a:rPr lang="en-US" sz="1200" dirty="0"/>
              <a:t>)</a:t>
            </a:r>
          </a:p>
          <a:p>
            <a:r>
              <a:rPr lang="en-US" sz="1200" dirty="0"/>
              <a:t>{</a:t>
            </a:r>
          </a:p>
          <a:p>
            <a:r>
              <a:rPr lang="en-US" sz="1200" dirty="0"/>
              <a:t>     </a:t>
            </a:r>
            <a:r>
              <a:rPr lang="en-US" sz="1200" dirty="0" err="1"/>
              <a:t>Console.Write</a:t>
            </a:r>
            <a:r>
              <a:rPr lang="en-US" sz="1200" dirty="0"/>
              <a:t>(value + "\n");</a:t>
            </a:r>
          </a:p>
          <a:p>
            <a:r>
              <a:rPr lang="en-US" sz="1200" dirty="0"/>
              <a:t>}</a:t>
            </a:r>
          </a:p>
        </p:txBody>
      </p:sp>
    </p:spTree>
    <p:extLst>
      <p:ext uri="{BB962C8B-B14F-4D97-AF65-F5344CB8AC3E}">
        <p14:creationId xmlns:p14="http://schemas.microsoft.com/office/powerpoint/2010/main" val="262508451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7998" dirty="0"/>
              <a:t>What about other social CSOM capabilities?</a:t>
            </a:r>
          </a:p>
        </p:txBody>
      </p:sp>
      <p:sp>
        <p:nvSpPr>
          <p:cNvPr id="8" name="TextBox 7"/>
          <p:cNvSpPr txBox="1"/>
          <p:nvPr/>
        </p:nvSpPr>
        <p:spPr>
          <a:xfrm>
            <a:off x="2687074" y="3746733"/>
            <a:ext cx="9160664" cy="1458399"/>
          </a:xfrm>
          <a:prstGeom prst="rect">
            <a:avLst/>
          </a:prstGeom>
          <a:noFill/>
        </p:spPr>
        <p:txBody>
          <a:bodyPr wrap="square" lIns="182832" tIns="146266" rIns="182832" bIns="146266" rtlCol="0">
            <a:spAutoFit/>
          </a:bodyPr>
          <a:lstStyle/>
          <a:p>
            <a:pPr>
              <a:lnSpc>
                <a:spcPct val="90000"/>
              </a:lnSpc>
              <a:spcAft>
                <a:spcPts val="600"/>
              </a:spcAft>
            </a:pPr>
            <a:r>
              <a:rPr lang="en-US" sz="2799" dirty="0">
                <a:gradFill>
                  <a:gsLst>
                    <a:gs pos="2917">
                      <a:schemeClr val="tx1"/>
                    </a:gs>
                    <a:gs pos="30000">
                      <a:schemeClr val="tx1"/>
                    </a:gs>
                  </a:gsLst>
                  <a:lin ang="5400000" scaled="0"/>
                </a:gradFill>
              </a:rPr>
              <a:t>Social CSOM also supports SharePoint news feed </a:t>
            </a:r>
            <a:r>
              <a:rPr lang="en-US" sz="2799" dirty="0" smtClean="0">
                <a:gradFill>
                  <a:gsLst>
                    <a:gs pos="2917">
                      <a:schemeClr val="tx1"/>
                    </a:gs>
                    <a:gs pos="30000">
                      <a:schemeClr val="tx1"/>
                    </a:gs>
                  </a:gsLst>
                  <a:lin ang="5400000" scaled="0"/>
                </a:gradFill>
              </a:rPr>
              <a:t>manipulations which can be useful unless Yammer is used</a:t>
            </a:r>
            <a:endParaRPr lang="en-US" sz="2799"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16491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dirty="0"/>
              <a:t>Personalized UI elements</a:t>
            </a:r>
          </a:p>
        </p:txBody>
      </p:sp>
    </p:spTree>
    <p:extLst>
      <p:ext uri="{BB962C8B-B14F-4D97-AF65-F5344CB8AC3E}">
        <p14:creationId xmlns:p14="http://schemas.microsoft.com/office/powerpoint/2010/main" val="2817843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Data aggregation and caching</a:t>
            </a:r>
          </a:p>
        </p:txBody>
      </p:sp>
    </p:spTree>
    <p:extLst>
      <p:ext uri="{BB962C8B-B14F-4D97-AF65-F5344CB8AC3E}">
        <p14:creationId xmlns:p14="http://schemas.microsoft.com/office/powerpoint/2010/main" val="29292561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 coming</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Box 4"/>
          <p:cNvSpPr txBox="1"/>
          <p:nvPr/>
        </p:nvSpPr>
        <p:spPr>
          <a:xfrm rot="1022151">
            <a:off x="9850349" y="381530"/>
            <a:ext cx="2239578" cy="442035"/>
          </a:xfrm>
          <a:prstGeom prst="rect">
            <a:avLst/>
          </a:prstGeom>
          <a:solidFill>
            <a:schemeClr val="tx2"/>
          </a:solidFill>
        </p:spPr>
        <p:txBody>
          <a:bodyPr wrap="none" lIns="36000" tIns="36000" rIns="36000" bIns="36000" rtlCol="0">
            <a:spAutoFit/>
          </a:bodyPr>
          <a:lstStyle/>
          <a:p>
            <a:r>
              <a:rPr lang="en-US" sz="2400" spc="-70" dirty="0" smtClean="0">
                <a:solidFill>
                  <a:schemeClr val="bg1"/>
                </a:solidFill>
              </a:rPr>
              <a:t>Work in progress</a:t>
            </a:r>
          </a:p>
        </p:txBody>
      </p:sp>
    </p:spTree>
    <p:extLst>
      <p:ext uri="{BB962C8B-B14F-4D97-AF65-F5344CB8AC3E}">
        <p14:creationId xmlns:p14="http://schemas.microsoft.com/office/powerpoint/2010/main" val="12181856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pPr lvl="0"/>
            <a:r>
              <a:rPr lang="en-US" sz="5400"/>
              <a:t>Data aggregation and caching</a:t>
            </a:r>
            <a:endParaRPr lang="en-US" sz="5400" dirty="0"/>
          </a:p>
        </p:txBody>
      </p:sp>
      <p:sp>
        <p:nvSpPr>
          <p:cNvPr id="7" name="TextBox 6"/>
          <p:cNvSpPr txBox="1"/>
          <p:nvPr/>
        </p:nvSpPr>
        <p:spPr>
          <a:xfrm rot="1022151">
            <a:off x="9850349" y="381530"/>
            <a:ext cx="2239578" cy="442035"/>
          </a:xfrm>
          <a:prstGeom prst="rect">
            <a:avLst/>
          </a:prstGeom>
          <a:solidFill>
            <a:schemeClr val="tx2"/>
          </a:solidFill>
        </p:spPr>
        <p:txBody>
          <a:bodyPr wrap="none" lIns="36000" tIns="36000" rIns="36000" bIns="36000" rtlCol="0">
            <a:spAutoFit/>
          </a:bodyPr>
          <a:lstStyle/>
          <a:p>
            <a:r>
              <a:rPr lang="en-US" sz="2400" spc="-70" dirty="0" smtClean="0">
                <a:solidFill>
                  <a:schemeClr val="bg1"/>
                </a:solidFill>
              </a:rPr>
              <a:t>Work in progress</a:t>
            </a:r>
          </a:p>
        </p:txBody>
      </p:sp>
    </p:spTree>
    <p:extLst>
      <p:ext uri="{BB962C8B-B14F-4D97-AF65-F5344CB8AC3E}">
        <p14:creationId xmlns:p14="http://schemas.microsoft.com/office/powerpoint/2010/main" val="3841436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Page manipulation</a:t>
            </a:r>
          </a:p>
        </p:txBody>
      </p:sp>
    </p:spTree>
    <p:extLst>
      <p:ext uri="{BB962C8B-B14F-4D97-AF65-F5344CB8AC3E}">
        <p14:creationId xmlns:p14="http://schemas.microsoft.com/office/powerpoint/2010/main" val="12743365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App by adding html elements or additional web parts.</a:t>
            </a:r>
          </a:p>
          <a:p>
            <a:r>
              <a:rPr lang="en-US" dirty="0" smtClean="0"/>
              <a:t>Why</a:t>
            </a:r>
          </a:p>
          <a:p>
            <a:pPr lvl="1"/>
            <a:r>
              <a:rPr lang="en-US" dirty="0" smtClean="0"/>
              <a:t>Modify end user experience automatically on the host web when app 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9321287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3599" dirty="0"/>
              <a:t>Handle App Installed event in provider hosted app</a:t>
            </a:r>
          </a:p>
          <a:p>
            <a:pPr marL="742727" indent="-742727">
              <a:buFont typeface="+mj-lt"/>
              <a:buAutoNum type="arabicPeriod"/>
            </a:pPr>
            <a:r>
              <a:rPr lang="en-US" sz="3599" dirty="0"/>
              <a:t>Access host web using client side object model to modify the end user experience</a:t>
            </a:r>
          </a:p>
        </p:txBody>
      </p:sp>
      <p:pic>
        <p:nvPicPr>
          <p:cNvPr id="5" name="Picture 4"/>
          <p:cNvPicPr>
            <a:picLocks noChangeAspect="1"/>
          </p:cNvPicPr>
          <p:nvPr/>
        </p:nvPicPr>
        <p:blipFill>
          <a:blip r:embed="rId2"/>
          <a:stretch>
            <a:fillRect/>
          </a:stretch>
        </p:blipFill>
        <p:spPr>
          <a:xfrm>
            <a:off x="4985825" y="3322697"/>
            <a:ext cx="6933833" cy="3345615"/>
          </a:xfrm>
          <a:prstGeom prst="rect">
            <a:avLst/>
          </a:prstGeom>
        </p:spPr>
      </p:pic>
    </p:spTree>
    <p:extLst>
      <p:ext uri="{BB962C8B-B14F-4D97-AF65-F5344CB8AC3E}">
        <p14:creationId xmlns:p14="http://schemas.microsoft.com/office/powerpoint/2010/main" val="544429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solidFill>
        </p:spPr>
        <p:txBody>
          <a:bodyPr/>
          <a:lstStyle/>
          <a:p>
            <a:r>
              <a:rPr lang="en-US" dirty="0" smtClean="0">
                <a:solidFill>
                  <a:schemeClr val="bg1"/>
                </a:solidFill>
              </a:rPr>
              <a:t>Add wiki page to host web</a:t>
            </a:r>
            <a:endParaRPr lang="en-US" dirty="0">
              <a:solidFill>
                <a:schemeClr val="bg1"/>
              </a:solidFill>
            </a:endParaRPr>
          </a:p>
        </p:txBody>
      </p:sp>
      <p:sp>
        <p:nvSpPr>
          <p:cNvPr id="5" name="Text Placeholder 4"/>
          <p:cNvSpPr>
            <a:spLocks noGrp="1"/>
          </p:cNvSpPr>
          <p:nvPr>
            <p:ph type="body" sz="quarter" idx="10"/>
          </p:nvPr>
        </p:nvSpPr>
        <p:spPr/>
        <p:txBody>
          <a:bodyPr/>
          <a:lstStyle/>
          <a:p>
            <a:r>
              <a:rPr lang="en-US" sz="1400" dirty="0"/>
              <a:t>Web </a:t>
            </a:r>
            <a:r>
              <a:rPr lang="en-US" sz="1400" dirty="0" err="1"/>
              <a:t>web</a:t>
            </a:r>
            <a:r>
              <a:rPr lang="en-US" sz="1400" dirty="0"/>
              <a:t> = </a:t>
            </a:r>
            <a:r>
              <a:rPr lang="en-US" sz="1400" dirty="0" err="1"/>
              <a:t>site.RootWeb</a:t>
            </a:r>
            <a:r>
              <a:rPr lang="en-US" sz="1400" dirty="0"/>
              <a:t>;</a:t>
            </a:r>
          </a:p>
          <a:p>
            <a:endParaRPr lang="en-US" sz="1400" dirty="0"/>
          </a:p>
          <a:p>
            <a:r>
              <a:rPr lang="en-US" sz="1400" dirty="0" err="1"/>
              <a:t>var</a:t>
            </a:r>
            <a:r>
              <a:rPr lang="en-US" sz="1400" dirty="0"/>
              <a:t> </a:t>
            </a:r>
            <a:r>
              <a:rPr lang="en-US" sz="1400" dirty="0" err="1"/>
              <a:t>pageLibrary</a:t>
            </a:r>
            <a:r>
              <a:rPr lang="en-US" sz="1400" dirty="0"/>
              <a:t> = </a:t>
            </a:r>
            <a:r>
              <a:rPr lang="en-US" sz="1400" dirty="0" err="1"/>
              <a:t>web.Lists.GetByTitle</a:t>
            </a:r>
            <a:r>
              <a:rPr lang="en-US" sz="1400" dirty="0"/>
              <a:t>(“Site Pages”);</a:t>
            </a:r>
          </a:p>
          <a:p>
            <a:r>
              <a:rPr lang="en-US" sz="1400" dirty="0" err="1"/>
              <a:t>ctx.Load</a:t>
            </a:r>
            <a:r>
              <a:rPr lang="en-US" sz="1400" dirty="0"/>
              <a:t>(</a:t>
            </a:r>
            <a:r>
              <a:rPr lang="en-US" sz="1400" dirty="0" err="1"/>
              <a:t>pageLibrary.RootFolder</a:t>
            </a:r>
            <a:r>
              <a:rPr lang="en-US" sz="1400" dirty="0"/>
              <a:t>, f =&gt; </a:t>
            </a:r>
            <a:r>
              <a:rPr lang="en-US" sz="1400" dirty="0" err="1"/>
              <a:t>f.ServerRelativeUrl</a:t>
            </a:r>
            <a:r>
              <a:rPr lang="en-US" sz="1400" dirty="0"/>
              <a:t>);</a:t>
            </a:r>
          </a:p>
          <a:p>
            <a:r>
              <a:rPr lang="en-US" sz="1400" dirty="0" err="1"/>
              <a:t>ctx.ExecuteQuery</a:t>
            </a:r>
            <a:r>
              <a:rPr lang="en-US" sz="1400" dirty="0"/>
              <a:t>();</a:t>
            </a:r>
          </a:p>
          <a:p>
            <a:endParaRPr lang="en-US" sz="1400" dirty="0"/>
          </a:p>
          <a:p>
            <a:r>
              <a:rPr lang="en-US" sz="1400" dirty="0" err="1"/>
              <a:t>var</a:t>
            </a:r>
            <a:r>
              <a:rPr lang="en-US" sz="1400" dirty="0"/>
              <a:t> </a:t>
            </a:r>
            <a:r>
              <a:rPr lang="en-US" sz="1400" dirty="0" err="1"/>
              <a:t>pageLibraryUrl</a:t>
            </a:r>
            <a:r>
              <a:rPr lang="en-US" sz="1400" dirty="0"/>
              <a:t> = </a:t>
            </a:r>
            <a:r>
              <a:rPr lang="en-US" sz="1400" dirty="0" err="1"/>
              <a:t>pageLibrary.RootFolder.ServerRelativeUrl</a:t>
            </a:r>
            <a:r>
              <a:rPr lang="en-US" sz="1400" dirty="0"/>
              <a:t>;</a:t>
            </a:r>
          </a:p>
          <a:p>
            <a:r>
              <a:rPr lang="en-US" sz="1400" dirty="0" err="1"/>
              <a:t>var</a:t>
            </a:r>
            <a:r>
              <a:rPr lang="en-US" sz="1400" dirty="0"/>
              <a:t> </a:t>
            </a:r>
            <a:r>
              <a:rPr lang="en-US" sz="1400" dirty="0" err="1"/>
              <a:t>newWikiPageUrl</a:t>
            </a:r>
            <a:r>
              <a:rPr lang="en-US" sz="1400" dirty="0"/>
              <a:t> = </a:t>
            </a:r>
            <a:r>
              <a:rPr lang="en-US" sz="1400" dirty="0" err="1"/>
              <a:t>pageLibraryUrl</a:t>
            </a:r>
            <a:r>
              <a:rPr lang="en-US" sz="1400" dirty="0"/>
              <a:t> + "/" + </a:t>
            </a:r>
            <a:r>
              <a:rPr lang="en-US" sz="1400" dirty="0" err="1"/>
              <a:t>wikiPageName</a:t>
            </a:r>
            <a:r>
              <a:rPr lang="en-US" sz="1400" dirty="0"/>
              <a:t>;</a:t>
            </a:r>
          </a:p>
          <a:p>
            <a:r>
              <a:rPr lang="en-US" sz="1400" dirty="0" err="1"/>
              <a:t>var</a:t>
            </a:r>
            <a:r>
              <a:rPr lang="en-US" sz="1400" dirty="0"/>
              <a:t> </a:t>
            </a:r>
            <a:r>
              <a:rPr lang="en-US" sz="1400" dirty="0" err="1"/>
              <a:t>currentPageFile</a:t>
            </a:r>
            <a:r>
              <a:rPr lang="en-US" sz="1400" dirty="0"/>
              <a:t> = </a:t>
            </a:r>
            <a:r>
              <a:rPr lang="en-US" sz="1400" dirty="0" err="1"/>
              <a:t>web.GetFileByServerRelativeUrl</a:t>
            </a:r>
            <a:r>
              <a:rPr lang="en-US" sz="1400" dirty="0"/>
              <a:t>(</a:t>
            </a:r>
            <a:r>
              <a:rPr lang="en-US" sz="1400" dirty="0" err="1"/>
              <a:t>newWikiPageUrl</a:t>
            </a:r>
            <a:r>
              <a:rPr lang="en-US" sz="1400" dirty="0"/>
              <a:t>);</a:t>
            </a:r>
          </a:p>
          <a:p>
            <a:r>
              <a:rPr lang="en-US" sz="1400" dirty="0" err="1"/>
              <a:t>ctx.Load</a:t>
            </a:r>
            <a:r>
              <a:rPr lang="en-US" sz="1400" dirty="0"/>
              <a:t>(</a:t>
            </a:r>
            <a:r>
              <a:rPr lang="en-US" sz="1400" dirty="0" err="1"/>
              <a:t>currentPageFile</a:t>
            </a:r>
            <a:r>
              <a:rPr lang="en-US" sz="1400" dirty="0"/>
              <a:t>, f =&gt; </a:t>
            </a:r>
            <a:r>
              <a:rPr lang="en-US" sz="1400" dirty="0" err="1"/>
              <a:t>f.Exists</a:t>
            </a:r>
            <a:r>
              <a:rPr lang="en-US" sz="1400" dirty="0"/>
              <a:t>);</a:t>
            </a:r>
          </a:p>
          <a:p>
            <a:r>
              <a:rPr lang="en-US" sz="1400" dirty="0" err="1"/>
              <a:t>ctx.ExecuteQuery</a:t>
            </a:r>
            <a:r>
              <a:rPr lang="en-US" sz="1400" dirty="0"/>
              <a:t>();</a:t>
            </a:r>
          </a:p>
          <a:p>
            <a:endParaRPr lang="en-US" sz="1400" dirty="0"/>
          </a:p>
          <a:p>
            <a:r>
              <a:rPr lang="en-US" sz="1400" dirty="0"/>
              <a:t>if (!</a:t>
            </a:r>
            <a:r>
              <a:rPr lang="en-US" sz="1400" dirty="0" err="1"/>
              <a:t>currentPageFile.Exists</a:t>
            </a:r>
            <a:r>
              <a:rPr lang="en-US" sz="1400" dirty="0"/>
              <a:t>)</a:t>
            </a:r>
          </a:p>
          <a:p>
            <a:r>
              <a:rPr lang="en-US" sz="1400" dirty="0"/>
              <a:t>{</a:t>
            </a:r>
          </a:p>
          <a:p>
            <a:r>
              <a:rPr lang="en-US" sz="1400" dirty="0"/>
              <a:t>    </a:t>
            </a:r>
            <a:r>
              <a:rPr lang="en-US" sz="1400" dirty="0" err="1"/>
              <a:t>var</a:t>
            </a:r>
            <a:r>
              <a:rPr lang="en-US" sz="1400" dirty="0"/>
              <a:t> </a:t>
            </a:r>
            <a:r>
              <a:rPr lang="en-US" sz="1400" dirty="0" err="1"/>
              <a:t>newpage</a:t>
            </a:r>
            <a:r>
              <a:rPr lang="en-US" sz="1400" dirty="0"/>
              <a:t> = </a:t>
            </a:r>
            <a:r>
              <a:rPr lang="en-US" sz="1400" dirty="0" err="1"/>
              <a:t>pageLibrary.RootFolder.Files.AddTemplateFile</a:t>
            </a:r>
            <a:r>
              <a:rPr lang="en-US" sz="1400" dirty="0"/>
              <a:t>(</a:t>
            </a:r>
            <a:r>
              <a:rPr lang="en-US" sz="1400" dirty="0" err="1"/>
              <a:t>newWikiPageUrl</a:t>
            </a:r>
            <a:r>
              <a:rPr lang="en-US" sz="1400" dirty="0"/>
              <a:t>, </a:t>
            </a:r>
            <a:r>
              <a:rPr lang="en-US" sz="1400" dirty="0" err="1"/>
              <a:t>TemplateFileType.WikiPage</a:t>
            </a:r>
            <a:r>
              <a:rPr lang="en-US" sz="1400" dirty="0"/>
              <a:t>);</a:t>
            </a:r>
          </a:p>
          <a:p>
            <a:r>
              <a:rPr lang="en-US" sz="1400" dirty="0"/>
              <a:t>    </a:t>
            </a:r>
            <a:r>
              <a:rPr lang="en-US" sz="1400" dirty="0" err="1"/>
              <a:t>ctx.Load</a:t>
            </a:r>
            <a:r>
              <a:rPr lang="en-US" sz="1400" dirty="0"/>
              <a:t>(</a:t>
            </a:r>
            <a:r>
              <a:rPr lang="en-US" sz="1400" dirty="0" err="1"/>
              <a:t>newpage</a:t>
            </a:r>
            <a:r>
              <a:rPr lang="en-US" sz="1400" dirty="0"/>
              <a:t>);</a:t>
            </a:r>
          </a:p>
          <a:p>
            <a:r>
              <a:rPr lang="en-US" sz="1400" dirty="0"/>
              <a:t>    </a:t>
            </a:r>
            <a:r>
              <a:rPr lang="en-US" sz="1400" dirty="0" err="1"/>
              <a:t>ctx.ExecuteQuery</a:t>
            </a:r>
            <a:r>
              <a:rPr lang="en-US" sz="1400" dirty="0"/>
              <a:t>();</a:t>
            </a:r>
          </a:p>
          <a:p>
            <a:endParaRPr lang="en-US" sz="1400" dirty="0"/>
          </a:p>
          <a:p>
            <a:r>
              <a:rPr lang="en-US" sz="1400" dirty="0"/>
              <a:t>    </a:t>
            </a:r>
            <a:r>
              <a:rPr lang="en-US" sz="1400" dirty="0" err="1"/>
              <a:t>wikiPageUrl</a:t>
            </a:r>
            <a:r>
              <a:rPr lang="en-US" sz="1400" dirty="0"/>
              <a:t> = </a:t>
            </a:r>
            <a:r>
              <a:rPr lang="en-US" sz="1400" dirty="0" err="1"/>
              <a:t>String.Format</a:t>
            </a:r>
            <a:r>
              <a:rPr lang="en-US" sz="1400" dirty="0"/>
              <a:t>("</a:t>
            </a:r>
            <a:r>
              <a:rPr lang="en-US" sz="1400" dirty="0" err="1"/>
              <a:t>sitepages</a:t>
            </a:r>
            <a:r>
              <a:rPr lang="en-US" sz="1400" dirty="0"/>
              <a:t>/{0}", </a:t>
            </a:r>
            <a:r>
              <a:rPr lang="en-US" sz="1400" dirty="0" err="1"/>
              <a:t>wikiPageName</a:t>
            </a:r>
            <a:r>
              <a:rPr lang="en-US" sz="1400" dirty="0"/>
              <a:t>);</a:t>
            </a:r>
          </a:p>
          <a:p>
            <a:r>
              <a:rPr lang="en-US" sz="1400" dirty="0"/>
              <a:t>}</a:t>
            </a:r>
          </a:p>
        </p:txBody>
      </p:sp>
    </p:spTree>
    <p:extLst>
      <p:ext uri="{BB962C8B-B14F-4D97-AF65-F5344CB8AC3E}">
        <p14:creationId xmlns:p14="http://schemas.microsoft.com/office/powerpoint/2010/main" val="12053274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4153177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Web part and app part manipulation</a:t>
            </a:r>
          </a:p>
        </p:txBody>
      </p:sp>
    </p:spTree>
    <p:extLst>
      <p:ext uri="{BB962C8B-B14F-4D97-AF65-F5344CB8AC3E}">
        <p14:creationId xmlns:p14="http://schemas.microsoft.com/office/powerpoint/2010/main" val="32351128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673" cy="1975926"/>
          </a:xfrm>
        </p:spPr>
        <p:txBody>
          <a:bodyPr/>
          <a:lstStyle/>
          <a:p>
            <a:r>
              <a:rPr lang="en-US" dirty="0" smtClean="0"/>
              <a:t>What</a:t>
            </a:r>
          </a:p>
          <a:p>
            <a:pPr lvl="1"/>
            <a:r>
              <a:rPr lang="en-US" dirty="0" smtClean="0"/>
              <a:t>Rather than implementing custom web parts, provide pre-define out of the box templates which have needed branding and capabilities included</a:t>
            </a:r>
          </a:p>
          <a:p>
            <a:r>
              <a:rPr lang="en-US" dirty="0" smtClean="0"/>
              <a:t>Why</a:t>
            </a:r>
          </a:p>
          <a:p>
            <a:pPr lvl="1"/>
            <a:r>
              <a:rPr lang="en-US" dirty="0" smtClean="0"/>
              <a:t>Provides fast and cost efficient way to introduce reusable templates to avoid need of web parts or web parts</a:t>
            </a:r>
          </a:p>
          <a:p>
            <a:r>
              <a:rPr lang="en-US" dirty="0" smtClean="0"/>
              <a:t>How</a:t>
            </a:r>
          </a:p>
          <a:p>
            <a:pPr lvl="1"/>
            <a:r>
              <a:rPr lang="en-US" dirty="0" smtClean="0"/>
              <a:t>Configure OOB web parts, export and use them in web part gallery for other sites</a:t>
            </a:r>
            <a:endParaRPr lang="en-US" dirty="0"/>
          </a:p>
        </p:txBody>
      </p:sp>
      <p:sp>
        <p:nvSpPr>
          <p:cNvPr id="3" name="Title 2"/>
          <p:cNvSpPr>
            <a:spLocks noGrp="1"/>
          </p:cNvSpPr>
          <p:nvPr>
            <p:ph type="title"/>
          </p:nvPr>
        </p:nvSpPr>
        <p:spPr/>
        <p:txBody>
          <a:bodyPr/>
          <a:lstStyle/>
          <a:p>
            <a:r>
              <a:rPr lang="en-US" smtClean="0"/>
              <a:t>Extending OOB web parts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14059076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cd87093e-4634-4748-b2c5-9b7dd08436d4">2FYMKYENTSWQ-73-165</_dlc_DocId>
    <_dlc_DocIdUrl xmlns="cd87093e-4634-4748-b2c5-9b7dd08436d4">
      <Url>https://msft.spoppe.com/teams/case/cat/apps/GAPPS/_layouts/15/DocIdRedir.aspx?ID=2FYMKYENTSWQ-73-165</Url>
      <Description>2FYMKYENTSWQ-73-165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4BA25C01049F47A7CA1D7D6DE49E54" ma:contentTypeVersion="1" ma:contentTypeDescription="Create a new document." ma:contentTypeScope="" ma:versionID="4419eea21087248b1cf727314ad9d39d">
  <xsd:schema xmlns:xsd="http://www.w3.org/2001/XMLSchema" xmlns:xs="http://www.w3.org/2001/XMLSchema" xmlns:p="http://schemas.microsoft.com/office/2006/metadata/properties" xmlns:ns2="cd87093e-4634-4748-b2c5-9b7dd08436d4" xmlns:ns3="b3ce0980-cfa3-4301-a185-d1685e708702" targetNamespace="http://schemas.microsoft.com/office/2006/metadata/properties" ma:root="true" ma:fieldsID="28c4fa0c26e1cf5db557b4d01932a63a" ns2:_="" ns3:_="">
    <xsd:import namespace="cd87093e-4634-4748-b2c5-9b7dd08436d4"/>
    <xsd:import namespace="b3ce0980-cfa3-4301-a185-d1685e70870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87093e-4634-4748-b2c5-9b7dd08436d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3ce0980-cfa3-4301-a185-d1685e70870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96172E-A225-4BFA-B28E-13481AAE50D1}">
  <ds:schemaRefs>
    <ds:schemaRef ds:uri="http://schemas.microsoft.com/sharepoint/events"/>
  </ds:schemaRefs>
</ds:datastoreItem>
</file>

<file path=customXml/itemProps2.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3ce0980-cfa3-4301-a185-d1685e708702"/>
    <ds:schemaRef ds:uri="http://purl.org/dc/elements/1.1/"/>
    <ds:schemaRef ds:uri="cd87093e-4634-4748-b2c5-9b7dd08436d4"/>
    <ds:schemaRef ds:uri="http://www.w3.org/XML/1998/namespace"/>
    <ds:schemaRef ds:uri="http://purl.org/dc/dcmitype/"/>
  </ds:schemaRefs>
</ds:datastoreItem>
</file>

<file path=customXml/itemProps3.xml><?xml version="1.0" encoding="utf-8"?>
<ds:datastoreItem xmlns:ds="http://schemas.openxmlformats.org/officeDocument/2006/customXml" ds:itemID="{84426F8B-1D90-4BCB-BF61-7536AF21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87093e-4634-4748-b2c5-9b7dd08436d4"/>
    <ds:schemaRef ds:uri="b3ce0980-cfa3-4301-a185-d1685e70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1781</Words>
  <Application>Microsoft Office PowerPoint</Application>
  <PresentationFormat>Custom</PresentationFormat>
  <Paragraphs>181</Paragraphs>
  <Slides>27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UX Components</vt:lpstr>
      <vt:lpstr>Agenda</vt:lpstr>
      <vt:lpstr>Page manipulation</vt:lpstr>
      <vt:lpstr>Introduction wiki page modification</vt:lpstr>
      <vt:lpstr>Modify host web content</vt:lpstr>
      <vt:lpstr>Add wiki page to host web</vt:lpstr>
      <vt:lpstr>PowerPoint Presentation</vt:lpstr>
      <vt:lpstr>Web part and app part manipulation</vt:lpstr>
      <vt:lpstr>Extending OOB web parts</vt:lpstr>
      <vt:lpstr>Steps to bring new templates to sites</vt:lpstr>
      <vt:lpstr>PowerPoint Presentation</vt:lpstr>
      <vt:lpstr>Client side rendering</vt:lpstr>
      <vt:lpstr>IP coming</vt:lpstr>
      <vt:lpstr>PowerPoint Presentation</vt:lpstr>
      <vt:lpstr>Showing apps and data in dialogs</vt:lpstr>
      <vt:lpstr>IP coming</vt:lpstr>
      <vt:lpstr>PowerPoint Presentation</vt:lpstr>
      <vt:lpstr>Personalized UI elements</vt:lpstr>
      <vt:lpstr>Social CSOM - Introduction</vt:lpstr>
      <vt:lpstr>Getting all user profile properties</vt:lpstr>
      <vt:lpstr>Retrieve specific user profile properties</vt:lpstr>
      <vt:lpstr>What about other social CSOM capabilities?</vt:lpstr>
      <vt:lpstr>PowerPoint Presentation</vt:lpstr>
      <vt:lpstr>Data aggregation and caching</vt:lpstr>
      <vt:lpstr>IP coming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Components</dc:title>
  <dc:creator/>
  <cp:keywords/>
  <cp:lastModifiedBy/>
  <cp:revision>1</cp:revision>
  <dcterms:created xsi:type="dcterms:W3CDTF">2012-12-01T01:18:40Z</dcterms:created>
  <dcterms:modified xsi:type="dcterms:W3CDTF">2014-09-05T10:27:16Z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0x010100E04BA25C01049F47A7CA1D7D6DE49E54</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f86dcf9e-4d6b-4392-b3e8-53a292d87056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y fmtid="{D5CDD505-2E9C-101B-9397-08002B2CF9AE}" pid="32" name="DocVizMetadataToken">
    <vt:lpwstr>300x449x1</vt:lpwstr>
  </property>
  <property fmtid="{D5CDD505-2E9C-101B-9397-08002B2CF9AE}" pid="33" name="DocVizPreviewMetadata_Count">
    <vt:i4>21</vt:i4>
  </property>
  <property fmtid="{D5CDD505-2E9C-101B-9397-08002B2CF9AE}" pid="34" name="DocVizPreviewMetadata_0">
    <vt:lpwstr>300x449x1</vt:lpwstr>
  </property>
</Properties>
</file>