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3"/>
  </p:notesMasterIdLst>
  <p:sldIdLst>
    <p:sldId id="257" r:id="rId2"/>
  </p:sldIdLst>
  <p:sldSz cx="10058400" cy="7772400"/>
  <p:notesSz cx="10058400" cy="7772400"/>
  <p:embeddedFontLst>
    <p:embeddedFont>
      <p:font typeface="Calibri" panose="020F0502020204030204" pitchFamily="34" charset="0"/>
      <p:regular r:id="rId4"/>
      <p:bold r:id="rId5"/>
      <p:italic r:id="rId6"/>
      <p:boldItalic r:id="rId7"/>
    </p:embeddedFont>
    <p:embeddedFont>
      <p:font typeface="Proxima Nova" panose="02000506030000020004" pitchFamily="2" charset="0"/>
      <p:regular r:id="rId8"/>
      <p:bold r:id="rId9"/>
      <p:italic r:id="rId10"/>
      <p:boldItalic r:id="rId1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A4A3A4"/>
          </p15:clr>
        </p15:guide>
        <p15:guide id="2" pos="2194">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3" roundtripDataSignature="AMtx7mg7VovMqRdkUl2AGxj8Itw97Xorlg=="/>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03806CE-25C3-45F2-AC07-7D76168A4E9D}">
  <a:tblStyle styleId="{C03806CE-25C3-45F2-AC07-7D76168A4E9D}" styleName="Table_0">
    <a:wholeTbl>
      <a:tcTxStyle b="off" i="off">
        <a:font>
          <a:latin typeface="Calibri"/>
          <a:ea typeface="Calibri"/>
          <a:cs typeface="Calibri"/>
        </a:font>
        <a:schemeClr val="dk1"/>
      </a:tcTxStyle>
      <a:tcStyle>
        <a:tcBdr>
          <a:left>
            <a:ln w="9525" cap="flat" cmpd="sng">
              <a:solidFill>
                <a:schemeClr val="accent1"/>
              </a:solidFill>
              <a:prstDash val="solid"/>
              <a:round/>
              <a:headEnd type="none" w="sm" len="sm"/>
              <a:tailEnd type="none" w="sm" len="sm"/>
            </a:ln>
          </a:left>
          <a:right>
            <a:ln w="9525" cap="flat" cmpd="sng">
              <a:solidFill>
                <a:schemeClr val="accent1"/>
              </a:solidFill>
              <a:prstDash val="solid"/>
              <a:round/>
              <a:headEnd type="none" w="sm" len="sm"/>
              <a:tailEnd type="none" w="sm" len="sm"/>
            </a:ln>
          </a:right>
          <a:top>
            <a:ln w="9525" cap="flat" cmpd="sng">
              <a:solidFill>
                <a:schemeClr val="accent1"/>
              </a:solidFill>
              <a:prstDash val="solid"/>
              <a:round/>
              <a:headEnd type="none" w="sm" len="sm"/>
              <a:tailEnd type="none" w="sm" len="sm"/>
            </a:ln>
          </a:top>
          <a:bottom>
            <a:ln w="9525" cap="flat" cmpd="sng">
              <a:solidFill>
                <a:schemeClr val="accent1"/>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top>
            <a:ln w="9525" cap="flat" cmpd="sng">
              <a:solidFill>
                <a:schemeClr val="accent1"/>
              </a:solidFill>
              <a:prstDash val="solid"/>
              <a:round/>
              <a:headEnd type="none" w="sm" len="sm"/>
              <a:tailEnd type="none" w="sm" len="sm"/>
            </a:ln>
          </a:top>
          <a:bottom>
            <a:ln w="9525" cap="flat" cmpd="sng">
              <a:solidFill>
                <a:schemeClr val="accent1"/>
              </a:solidFill>
              <a:prstDash val="solid"/>
              <a:round/>
              <a:headEnd type="none" w="sm" len="sm"/>
              <a:tailEnd type="none" w="sm" len="sm"/>
            </a:ln>
          </a:bottom>
        </a:tcBdr>
      </a:tcStyle>
    </a:band1H>
    <a:band2H>
      <a:tcTxStyle/>
      <a:tcStyle>
        <a:tcBdr/>
      </a:tcStyle>
    </a:band2H>
    <a:band1V>
      <a:tcTxStyle/>
      <a:tcStyle>
        <a:tcBdr>
          <a:left>
            <a:ln w="9525" cap="flat" cmpd="sng">
              <a:solidFill>
                <a:schemeClr val="accent1"/>
              </a:solidFill>
              <a:prstDash val="solid"/>
              <a:round/>
              <a:headEnd type="none" w="sm" len="sm"/>
              <a:tailEnd type="none" w="sm" len="sm"/>
            </a:ln>
          </a:left>
          <a:right>
            <a:ln w="9525" cap="flat" cmpd="sng">
              <a:solidFill>
                <a:schemeClr val="accent1"/>
              </a:solidFill>
              <a:prstDash val="solid"/>
              <a:round/>
              <a:headEnd type="none" w="sm" len="sm"/>
              <a:tailEnd type="none" w="sm" len="sm"/>
            </a:ln>
          </a:right>
        </a:tcBdr>
      </a:tcStyle>
    </a:band1V>
    <a:band2V>
      <a:tcTxStyle/>
      <a:tcStyle>
        <a:tcBdr>
          <a:left>
            <a:ln w="9525" cap="flat" cmpd="sng">
              <a:solidFill>
                <a:schemeClr val="accent1"/>
              </a:solidFill>
              <a:prstDash val="solid"/>
              <a:round/>
              <a:headEnd type="none" w="sm" len="sm"/>
              <a:tailEnd type="none" w="sm" len="sm"/>
            </a:ln>
          </a:left>
          <a:right>
            <a:ln w="9525" cap="flat" cmpd="sng">
              <a:solidFill>
                <a:schemeClr val="accent1"/>
              </a:solidFill>
              <a:prstDash val="solid"/>
              <a:round/>
              <a:headEnd type="none" w="sm" len="sm"/>
              <a:tailEnd type="none" w="sm" len="sm"/>
            </a:ln>
          </a:right>
        </a:tcBdr>
      </a:tcStyle>
    </a:band2V>
    <a:lastCol>
      <a:tcTxStyle b="on" i="off"/>
      <a:tcStyle>
        <a:tcBdr/>
      </a:tcStyle>
    </a:lastCol>
    <a:firstCol>
      <a:tcTxStyle b="on" i="off"/>
      <a:tcStyle>
        <a:tcBdr/>
      </a:tcStyle>
    </a:firstCol>
    <a:lastRow>
      <a:tcTxStyle b="on" i="off"/>
      <a:tcStyle>
        <a:tcBdr>
          <a:top>
            <a:ln w="50800" cap="flat" cmpd="sng">
              <a:solidFill>
                <a:schemeClr val="accent1"/>
              </a:solidFill>
              <a:prstDash val="solid"/>
              <a:round/>
              <a:headEnd type="none" w="sm" len="sm"/>
              <a:tailEnd type="none" w="sm" len="sm"/>
            </a:ln>
          </a:top>
        </a:tcBdr>
      </a:tcStyle>
    </a:lastRow>
    <a:seCell>
      <a:tcTxStyle/>
      <a:tcStyle>
        <a:tcBdr/>
      </a:tcStyle>
    </a:seCell>
    <a:swCell>
      <a:tcTxStyle/>
      <a:tcStyle>
        <a:tcBdr/>
      </a:tcStyle>
    </a:swCell>
    <a:firstRow>
      <a:tcTxStyle b="on" i="off">
        <a:font>
          <a:latin typeface="Calibri"/>
          <a:ea typeface="Calibri"/>
          <a:cs typeface="Calibri"/>
        </a:font>
        <a:schemeClr val="lt1"/>
      </a:tcTxStyle>
      <a:tcStyle>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178"/>
    <p:restoredTop sz="94656"/>
  </p:normalViewPr>
  <p:slideViewPr>
    <p:cSldViewPr snapToGrid="0">
      <p:cViewPr varScale="1">
        <p:scale>
          <a:sx n="94" d="100"/>
          <a:sy n="94" d="100"/>
        </p:scale>
        <p:origin x="2384" y="200"/>
      </p:cViewPr>
      <p:guideLst>
        <p:guide orient="horz" pos="2880"/>
        <p:guide pos="219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5.fntdata"/><Relationship Id="rId13" Type="http://customschemas.google.com/relationships/presentationmetadata" Target="metadata"/><Relationship Id="rId3" Type="http://schemas.openxmlformats.org/officeDocument/2006/relationships/notesMaster" Target="notesMasters/notesMaster1.xml"/><Relationship Id="rId7" Type="http://schemas.openxmlformats.org/officeDocument/2006/relationships/font" Target="fonts/font4.fntdata"/><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font" Target="fonts/font3.fntdata"/><Relationship Id="rId11" Type="http://schemas.openxmlformats.org/officeDocument/2006/relationships/font" Target="fonts/font8.fntdata"/><Relationship Id="rId5" Type="http://schemas.openxmlformats.org/officeDocument/2006/relationships/font" Target="fonts/font2.fntdata"/><Relationship Id="rId15" Type="http://schemas.openxmlformats.org/officeDocument/2006/relationships/viewProps" Target="viewProps.xml"/><Relationship Id="rId10" Type="http://schemas.openxmlformats.org/officeDocument/2006/relationships/font" Target="fonts/font7.fntdata"/><Relationship Id="rId4" Type="http://schemas.openxmlformats.org/officeDocument/2006/relationships/font" Target="fonts/font1.fntdata"/><Relationship Id="rId9" Type="http://schemas.openxmlformats.org/officeDocument/2006/relationships/font" Target="fonts/font6.fntdata"/><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676725" y="582925"/>
            <a:ext cx="6705925" cy="29146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1005825" y="3691875"/>
            <a:ext cx="8046700" cy="3497575"/>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27b0cf3e03d_0_36:notes"/>
          <p:cNvSpPr>
            <a:spLocks noGrp="1" noRot="1" noChangeAspect="1"/>
          </p:cNvSpPr>
          <p:nvPr>
            <p:ph type="sldImg" idx="2"/>
          </p:nvPr>
        </p:nvSpPr>
        <p:spPr>
          <a:xfrm>
            <a:off x="3143250" y="582613"/>
            <a:ext cx="3771900" cy="29146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27b0cf3e03d_0_36:notes"/>
          <p:cNvSpPr txBox="1">
            <a:spLocks noGrp="1"/>
          </p:cNvSpPr>
          <p:nvPr>
            <p:ph type="body" idx="1"/>
          </p:nvPr>
        </p:nvSpPr>
        <p:spPr>
          <a:xfrm>
            <a:off x="1005825" y="3691875"/>
            <a:ext cx="8046600" cy="3497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Alexis Cook, </a:t>
            </a:r>
            <a:r>
              <a:rPr lang="en-US" dirty="0" err="1"/>
              <a:t>DanB</a:t>
            </a:r>
            <a:r>
              <a:rPr lang="en-US" dirty="0"/>
              <a:t>, inversion, Ryan Holbrook. (2021). Store Sales - Time Series Forecasting. Kaggle. https://</a:t>
            </a:r>
            <a:r>
              <a:rPr lang="en-US" dirty="0" err="1"/>
              <a:t>kaggle.com</a:t>
            </a:r>
            <a:r>
              <a:rPr lang="en-US" dirty="0"/>
              <a:t>/competitions/store-sales-time-series-forecasting</a:t>
            </a: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obj">
  <p:cSld name="OBJECT">
    <p:spTree>
      <p:nvGrpSpPr>
        <p:cNvPr id="1" name="Shape 10"/>
        <p:cNvGrpSpPr/>
        <p:nvPr/>
      </p:nvGrpSpPr>
      <p:grpSpPr>
        <a:xfrm>
          <a:off x="0" y="0"/>
          <a:ext cx="0" cy="0"/>
          <a:chOff x="0" y="0"/>
          <a:chExt cx="0" cy="0"/>
        </a:xfrm>
      </p:grpSpPr>
      <p:sp>
        <p:nvSpPr>
          <p:cNvPr id="11" name="Google Shape;11;p3"/>
          <p:cNvSpPr txBox="1">
            <a:spLocks noGrp="1"/>
          </p:cNvSpPr>
          <p:nvPr>
            <p:ph type="ftr" idx="11"/>
          </p:nvPr>
        </p:nvSpPr>
        <p:spPr>
          <a:xfrm>
            <a:off x="3419856" y="7228332"/>
            <a:ext cx="3218688" cy="38862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 name="Google Shape;12;p3"/>
          <p:cNvSpPr txBox="1">
            <a:spLocks noGrp="1"/>
          </p:cNvSpPr>
          <p:nvPr>
            <p:ph type="dt" idx="10"/>
          </p:nvPr>
        </p:nvSpPr>
        <p:spPr>
          <a:xfrm>
            <a:off x="502920" y="7228332"/>
            <a:ext cx="2313432" cy="38862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 name="Google Shape;13;p3"/>
          <p:cNvSpPr txBox="1">
            <a:spLocks noGrp="1"/>
          </p:cNvSpPr>
          <p:nvPr>
            <p:ph type="sldNum" idx="12"/>
          </p:nvPr>
        </p:nvSpPr>
        <p:spPr>
          <a:xfrm>
            <a:off x="7242048" y="7228332"/>
            <a:ext cx="2313432" cy="388620"/>
          </a:xfrm>
          <a:prstGeom prst="rect">
            <a:avLst/>
          </a:prstGeom>
          <a:noFill/>
          <a:ln>
            <a:noFill/>
          </a:ln>
        </p:spPr>
        <p:txBody>
          <a:bodyPr spcFirstLastPara="1" wrap="square" lIns="0" tIns="0" rIns="0" bIns="0" anchor="t" anchorCtr="0">
            <a:sp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t>‹#›</a:t>
            </a:fld>
            <a:endParaRPr sz="1800">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14"/>
        <p:cNvGrpSpPr/>
        <p:nvPr/>
      </p:nvGrpSpPr>
      <p:grpSpPr>
        <a:xfrm>
          <a:off x="0" y="0"/>
          <a:ext cx="0" cy="0"/>
          <a:chOff x="0" y="0"/>
          <a:chExt cx="0" cy="0"/>
        </a:xfrm>
      </p:grpSpPr>
      <p:sp>
        <p:nvSpPr>
          <p:cNvPr id="15" name="Google Shape;15;p4"/>
          <p:cNvSpPr txBox="1">
            <a:spLocks noGrp="1"/>
          </p:cNvSpPr>
          <p:nvPr>
            <p:ph type="ctrTitle"/>
          </p:nvPr>
        </p:nvSpPr>
        <p:spPr>
          <a:xfrm>
            <a:off x="754380" y="2409444"/>
            <a:ext cx="8549640" cy="1632204"/>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6" name="Google Shape;16;p4"/>
          <p:cNvSpPr txBox="1">
            <a:spLocks noGrp="1"/>
          </p:cNvSpPr>
          <p:nvPr>
            <p:ph type="subTitle" idx="1"/>
          </p:nvPr>
        </p:nvSpPr>
        <p:spPr>
          <a:xfrm>
            <a:off x="1508760" y="4352544"/>
            <a:ext cx="7040880" cy="19431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 name="Google Shape;17;p4"/>
          <p:cNvSpPr txBox="1">
            <a:spLocks noGrp="1"/>
          </p:cNvSpPr>
          <p:nvPr>
            <p:ph type="ftr" idx="11"/>
          </p:nvPr>
        </p:nvSpPr>
        <p:spPr>
          <a:xfrm>
            <a:off x="3419856" y="7228332"/>
            <a:ext cx="3218688" cy="38862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4"/>
          <p:cNvSpPr txBox="1">
            <a:spLocks noGrp="1"/>
          </p:cNvSpPr>
          <p:nvPr>
            <p:ph type="dt" idx="10"/>
          </p:nvPr>
        </p:nvSpPr>
        <p:spPr>
          <a:xfrm>
            <a:off x="502920" y="7228332"/>
            <a:ext cx="2313432" cy="38862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4"/>
          <p:cNvSpPr txBox="1">
            <a:spLocks noGrp="1"/>
          </p:cNvSpPr>
          <p:nvPr>
            <p:ph type="sldNum" idx="12"/>
          </p:nvPr>
        </p:nvSpPr>
        <p:spPr>
          <a:xfrm>
            <a:off x="7242048" y="7228332"/>
            <a:ext cx="2313432" cy="388620"/>
          </a:xfrm>
          <a:prstGeom prst="rect">
            <a:avLst/>
          </a:prstGeom>
          <a:noFill/>
          <a:ln>
            <a:noFill/>
          </a:ln>
        </p:spPr>
        <p:txBody>
          <a:bodyPr spcFirstLastPara="1" wrap="square" lIns="0" tIns="0" rIns="0" bIns="0" anchor="t" anchorCtr="0">
            <a:sp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t>‹#›</a:t>
            </a:fld>
            <a:endParaRPr sz="1800">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502920" y="310896"/>
            <a:ext cx="9052560" cy="1243584"/>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2" name="Google Shape;22;p5"/>
          <p:cNvSpPr txBox="1">
            <a:spLocks noGrp="1"/>
          </p:cNvSpPr>
          <p:nvPr>
            <p:ph type="body" idx="1"/>
          </p:nvPr>
        </p:nvSpPr>
        <p:spPr>
          <a:xfrm>
            <a:off x="502920" y="1787652"/>
            <a:ext cx="9052560" cy="5129784"/>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23" name="Google Shape;23;p5"/>
          <p:cNvSpPr txBox="1">
            <a:spLocks noGrp="1"/>
          </p:cNvSpPr>
          <p:nvPr>
            <p:ph type="ftr" idx="11"/>
          </p:nvPr>
        </p:nvSpPr>
        <p:spPr>
          <a:xfrm>
            <a:off x="3419856" y="7228332"/>
            <a:ext cx="3218688" cy="38862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5"/>
          <p:cNvSpPr txBox="1">
            <a:spLocks noGrp="1"/>
          </p:cNvSpPr>
          <p:nvPr>
            <p:ph type="dt" idx="10"/>
          </p:nvPr>
        </p:nvSpPr>
        <p:spPr>
          <a:xfrm>
            <a:off x="502920" y="7228332"/>
            <a:ext cx="2313432" cy="38862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5"/>
          <p:cNvSpPr txBox="1">
            <a:spLocks noGrp="1"/>
          </p:cNvSpPr>
          <p:nvPr>
            <p:ph type="sldNum" idx="12"/>
          </p:nvPr>
        </p:nvSpPr>
        <p:spPr>
          <a:xfrm>
            <a:off x="7242048" y="7228332"/>
            <a:ext cx="2313432" cy="388620"/>
          </a:xfrm>
          <a:prstGeom prst="rect">
            <a:avLst/>
          </a:prstGeom>
          <a:noFill/>
          <a:ln>
            <a:noFill/>
          </a:ln>
        </p:spPr>
        <p:txBody>
          <a:bodyPr spcFirstLastPara="1" wrap="square" lIns="0" tIns="0" rIns="0" bIns="0" anchor="t" anchorCtr="0">
            <a:sp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t>‹#›</a:t>
            </a:fld>
            <a:endParaRPr sz="1800">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502920" y="310896"/>
            <a:ext cx="9052560" cy="1243584"/>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8" name="Google Shape;28;p6"/>
          <p:cNvSpPr txBox="1">
            <a:spLocks noGrp="1"/>
          </p:cNvSpPr>
          <p:nvPr>
            <p:ph type="body" idx="1"/>
          </p:nvPr>
        </p:nvSpPr>
        <p:spPr>
          <a:xfrm>
            <a:off x="502920" y="1787652"/>
            <a:ext cx="4375404" cy="5129784"/>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29" name="Google Shape;29;p6"/>
          <p:cNvSpPr txBox="1">
            <a:spLocks noGrp="1"/>
          </p:cNvSpPr>
          <p:nvPr>
            <p:ph type="body" idx="2"/>
          </p:nvPr>
        </p:nvSpPr>
        <p:spPr>
          <a:xfrm>
            <a:off x="5180076" y="1787652"/>
            <a:ext cx="4375404" cy="5129784"/>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0" name="Google Shape;30;p6"/>
          <p:cNvSpPr txBox="1">
            <a:spLocks noGrp="1"/>
          </p:cNvSpPr>
          <p:nvPr>
            <p:ph type="ftr" idx="11"/>
          </p:nvPr>
        </p:nvSpPr>
        <p:spPr>
          <a:xfrm>
            <a:off x="3419856" y="7228332"/>
            <a:ext cx="3218688" cy="38862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6"/>
          <p:cNvSpPr txBox="1">
            <a:spLocks noGrp="1"/>
          </p:cNvSpPr>
          <p:nvPr>
            <p:ph type="dt" idx="10"/>
          </p:nvPr>
        </p:nvSpPr>
        <p:spPr>
          <a:xfrm>
            <a:off x="502920" y="7228332"/>
            <a:ext cx="2313432" cy="38862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6"/>
          <p:cNvSpPr txBox="1">
            <a:spLocks noGrp="1"/>
          </p:cNvSpPr>
          <p:nvPr>
            <p:ph type="sldNum" idx="12"/>
          </p:nvPr>
        </p:nvSpPr>
        <p:spPr>
          <a:xfrm>
            <a:off x="7242048" y="7228332"/>
            <a:ext cx="2313432" cy="388620"/>
          </a:xfrm>
          <a:prstGeom prst="rect">
            <a:avLst/>
          </a:prstGeom>
          <a:noFill/>
          <a:ln>
            <a:noFill/>
          </a:ln>
        </p:spPr>
        <p:txBody>
          <a:bodyPr spcFirstLastPara="1" wrap="square" lIns="0" tIns="0" rIns="0" bIns="0" anchor="t" anchorCtr="0">
            <a:sp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t>‹#›</a:t>
            </a:fld>
            <a:endParaRPr sz="1800">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33"/>
        <p:cNvGrpSpPr/>
        <p:nvPr/>
      </p:nvGrpSpPr>
      <p:grpSpPr>
        <a:xfrm>
          <a:off x="0" y="0"/>
          <a:ext cx="0" cy="0"/>
          <a:chOff x="0" y="0"/>
          <a:chExt cx="0" cy="0"/>
        </a:xfrm>
      </p:grpSpPr>
      <p:sp>
        <p:nvSpPr>
          <p:cNvPr id="34" name="Google Shape;34;p7"/>
          <p:cNvSpPr txBox="1">
            <a:spLocks noGrp="1"/>
          </p:cNvSpPr>
          <p:nvPr>
            <p:ph type="title"/>
          </p:nvPr>
        </p:nvSpPr>
        <p:spPr>
          <a:xfrm>
            <a:off x="502920" y="310896"/>
            <a:ext cx="9052560" cy="1243584"/>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7"/>
          <p:cNvSpPr txBox="1">
            <a:spLocks noGrp="1"/>
          </p:cNvSpPr>
          <p:nvPr>
            <p:ph type="ftr" idx="11"/>
          </p:nvPr>
        </p:nvSpPr>
        <p:spPr>
          <a:xfrm>
            <a:off x="3419856" y="7228332"/>
            <a:ext cx="3218688" cy="38862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7"/>
          <p:cNvSpPr txBox="1">
            <a:spLocks noGrp="1"/>
          </p:cNvSpPr>
          <p:nvPr>
            <p:ph type="dt" idx="10"/>
          </p:nvPr>
        </p:nvSpPr>
        <p:spPr>
          <a:xfrm>
            <a:off x="502920" y="7228332"/>
            <a:ext cx="2313432" cy="38862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7"/>
          <p:cNvSpPr txBox="1">
            <a:spLocks noGrp="1"/>
          </p:cNvSpPr>
          <p:nvPr>
            <p:ph type="sldNum" idx="12"/>
          </p:nvPr>
        </p:nvSpPr>
        <p:spPr>
          <a:xfrm>
            <a:off x="7242048" y="7228332"/>
            <a:ext cx="2313432" cy="388620"/>
          </a:xfrm>
          <a:prstGeom prst="rect">
            <a:avLst/>
          </a:prstGeom>
          <a:noFill/>
          <a:ln>
            <a:noFill/>
          </a:ln>
        </p:spPr>
        <p:txBody>
          <a:bodyPr spcFirstLastPara="1" wrap="square" lIns="0" tIns="0" rIns="0" bIns="0" anchor="t" anchorCtr="0">
            <a:sp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t>‹#›</a:t>
            </a:fld>
            <a:endParaRPr sz="1800">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2"/>
          <p:cNvSpPr txBox="1">
            <a:spLocks noGrp="1"/>
          </p:cNvSpPr>
          <p:nvPr>
            <p:ph type="title"/>
          </p:nvPr>
        </p:nvSpPr>
        <p:spPr>
          <a:xfrm>
            <a:off x="502920" y="310896"/>
            <a:ext cx="9052560" cy="1243584"/>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1800" b="0" i="0" u="none" strike="noStrike" cap="none">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2"/>
          <p:cNvSpPr txBox="1">
            <a:spLocks noGrp="1"/>
          </p:cNvSpPr>
          <p:nvPr>
            <p:ph type="ftr" idx="11"/>
          </p:nvPr>
        </p:nvSpPr>
        <p:spPr>
          <a:xfrm>
            <a:off x="3419856" y="7228332"/>
            <a:ext cx="3218688" cy="388620"/>
          </a:xfrm>
          <a:prstGeom prst="rect">
            <a:avLst/>
          </a:prstGeom>
          <a:noFill/>
          <a:ln>
            <a:noFill/>
          </a:ln>
        </p:spPr>
        <p:txBody>
          <a:bodyPr spcFirstLastPara="1" wrap="square" lIns="0" tIns="0" rIns="0" bIns="0" anchor="t" anchorCtr="0">
            <a:spAutoFit/>
          </a:bodyPr>
          <a:lstStyle>
            <a:lvl1pPr marR="0" lvl="0" algn="ctr" rtl="0">
              <a:spcBef>
                <a:spcPts val="0"/>
              </a:spcBef>
              <a:spcAft>
                <a:spcPts val="0"/>
              </a:spcAft>
              <a:buSzPts val="1400"/>
              <a:buNone/>
              <a:defRPr sz="18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p2"/>
          <p:cNvSpPr txBox="1">
            <a:spLocks noGrp="1"/>
          </p:cNvSpPr>
          <p:nvPr>
            <p:ph type="dt" idx="10"/>
          </p:nvPr>
        </p:nvSpPr>
        <p:spPr>
          <a:xfrm>
            <a:off x="502920" y="7228332"/>
            <a:ext cx="2313432" cy="38862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18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2"/>
          <p:cNvSpPr txBox="1">
            <a:spLocks noGrp="1"/>
          </p:cNvSpPr>
          <p:nvPr>
            <p:ph type="sldNum" idx="12"/>
          </p:nvPr>
        </p:nvSpPr>
        <p:spPr>
          <a:xfrm>
            <a:off x="7242048" y="7228332"/>
            <a:ext cx="2313432" cy="388620"/>
          </a:xfrm>
          <a:prstGeom prst="rect">
            <a:avLst/>
          </a:prstGeom>
          <a:noFill/>
          <a:ln>
            <a:noFill/>
          </a:ln>
        </p:spPr>
        <p:txBody>
          <a:bodyPr spcFirstLastPara="1" wrap="square" lIns="0" tIns="0" rIns="0" bIns="0" anchor="t" anchorCtr="0">
            <a:spAutoFit/>
          </a:bodyPr>
          <a:lstStyle>
            <a:lvl1pPr marL="0" marR="0" lvl="0" indent="0" algn="r" rtl="0">
              <a:spcBef>
                <a:spcPts val="0"/>
              </a:spcBef>
              <a:buNone/>
              <a:defRPr sz="1800">
                <a:solidFill>
                  <a:srgbClr val="888888"/>
                </a:solidFill>
                <a:latin typeface="Calibri"/>
                <a:ea typeface="Calibri"/>
                <a:cs typeface="Calibri"/>
                <a:sym typeface="Calibri"/>
              </a:defRPr>
            </a:lvl1pPr>
            <a:lvl2pPr marL="0" marR="0" lvl="1" indent="0" algn="r" rtl="0">
              <a:spcBef>
                <a:spcPts val="0"/>
              </a:spcBef>
              <a:buNone/>
              <a:defRPr sz="1800">
                <a:solidFill>
                  <a:srgbClr val="888888"/>
                </a:solidFill>
                <a:latin typeface="Calibri"/>
                <a:ea typeface="Calibri"/>
                <a:cs typeface="Calibri"/>
                <a:sym typeface="Calibri"/>
              </a:defRPr>
            </a:lvl2pPr>
            <a:lvl3pPr marL="0" marR="0" lvl="2" indent="0" algn="r" rtl="0">
              <a:spcBef>
                <a:spcPts val="0"/>
              </a:spcBef>
              <a:buNone/>
              <a:defRPr sz="1800">
                <a:solidFill>
                  <a:srgbClr val="888888"/>
                </a:solidFill>
                <a:latin typeface="Calibri"/>
                <a:ea typeface="Calibri"/>
                <a:cs typeface="Calibri"/>
                <a:sym typeface="Calibri"/>
              </a:defRPr>
            </a:lvl3pPr>
            <a:lvl4pPr marL="0" marR="0" lvl="3" indent="0" algn="r" rtl="0">
              <a:spcBef>
                <a:spcPts val="0"/>
              </a:spcBef>
              <a:buNone/>
              <a:defRPr sz="1800">
                <a:solidFill>
                  <a:srgbClr val="888888"/>
                </a:solidFill>
                <a:latin typeface="Calibri"/>
                <a:ea typeface="Calibri"/>
                <a:cs typeface="Calibri"/>
                <a:sym typeface="Calibri"/>
              </a:defRPr>
            </a:lvl4pPr>
            <a:lvl5pPr marL="0" marR="0" lvl="4" indent="0" algn="r" rtl="0">
              <a:spcBef>
                <a:spcPts val="0"/>
              </a:spcBef>
              <a:buNone/>
              <a:defRPr sz="1800">
                <a:solidFill>
                  <a:srgbClr val="888888"/>
                </a:solidFill>
                <a:latin typeface="Calibri"/>
                <a:ea typeface="Calibri"/>
                <a:cs typeface="Calibri"/>
                <a:sym typeface="Calibri"/>
              </a:defRPr>
            </a:lvl5pPr>
            <a:lvl6pPr marL="0" marR="0" lvl="5" indent="0" algn="r" rtl="0">
              <a:spcBef>
                <a:spcPts val="0"/>
              </a:spcBef>
              <a:buNone/>
              <a:defRPr sz="1800">
                <a:solidFill>
                  <a:srgbClr val="888888"/>
                </a:solidFill>
                <a:latin typeface="Calibri"/>
                <a:ea typeface="Calibri"/>
                <a:cs typeface="Calibri"/>
                <a:sym typeface="Calibri"/>
              </a:defRPr>
            </a:lvl6pPr>
            <a:lvl7pPr marL="0" marR="0" lvl="6" indent="0" algn="r" rtl="0">
              <a:spcBef>
                <a:spcPts val="0"/>
              </a:spcBef>
              <a:buNone/>
              <a:defRPr sz="1800">
                <a:solidFill>
                  <a:srgbClr val="888888"/>
                </a:solidFill>
                <a:latin typeface="Calibri"/>
                <a:ea typeface="Calibri"/>
                <a:cs typeface="Calibri"/>
                <a:sym typeface="Calibri"/>
              </a:defRPr>
            </a:lvl7pPr>
            <a:lvl8pPr marL="0" marR="0" lvl="7" indent="0" algn="r" rtl="0">
              <a:spcBef>
                <a:spcPts val="0"/>
              </a:spcBef>
              <a:buNone/>
              <a:defRPr sz="1800">
                <a:solidFill>
                  <a:srgbClr val="888888"/>
                </a:solidFill>
                <a:latin typeface="Calibri"/>
                <a:ea typeface="Calibri"/>
                <a:cs typeface="Calibri"/>
                <a:sym typeface="Calibri"/>
              </a:defRPr>
            </a:lvl8pPr>
            <a:lvl9pPr marL="0" marR="0" lvl="8" indent="0" algn="r" rtl="0">
              <a:spcBef>
                <a:spcPts val="0"/>
              </a:spcBef>
              <a:buNone/>
              <a:defRPr sz="18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b="0" u="none"/>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1" name="Google Shape;71;g27b0cf3e03d_0_36"/>
          <p:cNvSpPr/>
          <p:nvPr/>
        </p:nvSpPr>
        <p:spPr>
          <a:xfrm>
            <a:off x="3674400" y="797925"/>
            <a:ext cx="3071700" cy="68478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g27b0cf3e03d_0_36"/>
          <p:cNvSpPr/>
          <p:nvPr/>
        </p:nvSpPr>
        <p:spPr>
          <a:xfrm>
            <a:off x="6865075" y="797925"/>
            <a:ext cx="3071700" cy="68478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g27b0cf3e03d_0_36"/>
          <p:cNvSpPr/>
          <p:nvPr/>
        </p:nvSpPr>
        <p:spPr>
          <a:xfrm>
            <a:off x="483725" y="797925"/>
            <a:ext cx="3071700" cy="68478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g27b0cf3e03d_0_36"/>
          <p:cNvSpPr/>
          <p:nvPr/>
        </p:nvSpPr>
        <p:spPr>
          <a:xfrm>
            <a:off x="483725" y="804300"/>
            <a:ext cx="3071700" cy="592200"/>
          </a:xfrm>
          <a:prstGeom prst="roundRect">
            <a:avLst>
              <a:gd name="adj" fmla="val 16667"/>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146050" lvl="0" indent="0" algn="l" rtl="0">
              <a:spcBef>
                <a:spcPts val="0"/>
              </a:spcBef>
              <a:spcAft>
                <a:spcPts val="0"/>
              </a:spcAft>
              <a:buClr>
                <a:schemeClr val="dk1"/>
              </a:buClr>
              <a:buFont typeface="Arial"/>
              <a:buNone/>
            </a:pPr>
            <a:r>
              <a:rPr lang="en-US" sz="1200" b="1">
                <a:solidFill>
                  <a:schemeClr val="lt1"/>
                </a:solidFill>
                <a:latin typeface="Proxima Nova"/>
                <a:ea typeface="Proxima Nova"/>
                <a:cs typeface="Proxima Nova"/>
                <a:sym typeface="Proxima Nova"/>
              </a:rPr>
              <a:t>1	</a:t>
            </a:r>
            <a:r>
              <a:rPr lang="en-US" sz="1300">
                <a:solidFill>
                  <a:schemeClr val="lt1"/>
                </a:solidFill>
                <a:latin typeface="Proxima Nova"/>
                <a:ea typeface="Proxima Nova"/>
                <a:cs typeface="Proxima Nova"/>
                <a:sym typeface="Proxima Nova"/>
              </a:rPr>
              <a:t>Problem Statement</a:t>
            </a:r>
            <a:endParaRPr sz="1300">
              <a:solidFill>
                <a:schemeClr val="lt1"/>
              </a:solidFill>
              <a:latin typeface="Proxima Nova"/>
              <a:ea typeface="Proxima Nova"/>
              <a:cs typeface="Proxima Nova"/>
              <a:sym typeface="Proxima Nova"/>
            </a:endParaRPr>
          </a:p>
          <a:p>
            <a:pPr marL="408305" lvl="0" indent="0" algn="l" rtl="0">
              <a:spcBef>
                <a:spcPts val="40"/>
              </a:spcBef>
              <a:spcAft>
                <a:spcPts val="0"/>
              </a:spcAft>
              <a:buClr>
                <a:schemeClr val="dk1"/>
              </a:buClr>
              <a:buFont typeface="Arial"/>
              <a:buNone/>
            </a:pPr>
            <a:r>
              <a:rPr lang="en-US" sz="800">
                <a:solidFill>
                  <a:schemeClr val="lt1"/>
                </a:solidFill>
                <a:latin typeface="Proxima Nova"/>
                <a:ea typeface="Proxima Nova"/>
                <a:cs typeface="Proxima Nova"/>
                <a:sym typeface="Proxima Nova"/>
              </a:rPr>
              <a:t>What problem are you trying to solve?</a:t>
            </a:r>
            <a:endParaRPr sz="800">
              <a:solidFill>
                <a:schemeClr val="lt1"/>
              </a:solidFill>
              <a:latin typeface="Proxima Nova"/>
              <a:ea typeface="Proxima Nova"/>
              <a:cs typeface="Proxima Nova"/>
              <a:sym typeface="Proxima Nova"/>
            </a:endParaRPr>
          </a:p>
          <a:p>
            <a:pPr marL="408305" lvl="0" indent="0" algn="l" rtl="0">
              <a:spcBef>
                <a:spcPts val="40"/>
              </a:spcBef>
              <a:spcAft>
                <a:spcPts val="0"/>
              </a:spcAft>
              <a:buClr>
                <a:schemeClr val="dk1"/>
              </a:buClr>
              <a:buFont typeface="Arial"/>
              <a:buNone/>
            </a:pPr>
            <a:r>
              <a:rPr lang="en-US" sz="800">
                <a:solidFill>
                  <a:schemeClr val="lt1"/>
                </a:solidFill>
                <a:latin typeface="Proxima Nova"/>
                <a:ea typeface="Proxima Nova"/>
                <a:cs typeface="Proxima Nova"/>
                <a:sym typeface="Proxima Nova"/>
              </a:rPr>
              <a:t>What larger issues do the problem address?</a:t>
            </a:r>
            <a:endParaRPr sz="800">
              <a:solidFill>
                <a:schemeClr val="lt1"/>
              </a:solidFill>
              <a:latin typeface="Proxima Nova"/>
              <a:ea typeface="Proxima Nova"/>
              <a:cs typeface="Proxima Nova"/>
              <a:sym typeface="Proxima Nova"/>
            </a:endParaRPr>
          </a:p>
        </p:txBody>
      </p:sp>
      <p:sp>
        <p:nvSpPr>
          <p:cNvPr id="75" name="Google Shape;75;g27b0cf3e03d_0_36"/>
          <p:cNvSpPr/>
          <p:nvPr/>
        </p:nvSpPr>
        <p:spPr>
          <a:xfrm>
            <a:off x="483725" y="4184875"/>
            <a:ext cx="3071700" cy="592200"/>
          </a:xfrm>
          <a:prstGeom prst="roundRect">
            <a:avLst>
              <a:gd name="adj" fmla="val 16667"/>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120013" lvl="0" indent="0" algn="l" rtl="0">
              <a:spcBef>
                <a:spcPts val="0"/>
              </a:spcBef>
              <a:spcAft>
                <a:spcPts val="0"/>
              </a:spcAft>
              <a:buNone/>
            </a:pPr>
            <a:r>
              <a:rPr lang="en-US" sz="1200" b="1">
                <a:solidFill>
                  <a:schemeClr val="lt1"/>
                </a:solidFill>
                <a:latin typeface="Proxima Nova"/>
                <a:ea typeface="Proxima Nova"/>
                <a:cs typeface="Proxima Nova"/>
                <a:sym typeface="Proxima Nova"/>
              </a:rPr>
              <a:t>       </a:t>
            </a:r>
            <a:r>
              <a:rPr lang="en-US" sz="1300">
                <a:solidFill>
                  <a:schemeClr val="lt1"/>
                </a:solidFill>
                <a:latin typeface="Proxima Nova"/>
                <a:ea typeface="Proxima Nova"/>
                <a:cs typeface="Proxima Nova"/>
                <a:sym typeface="Proxima Nova"/>
              </a:rPr>
              <a:t>Data Preparation</a:t>
            </a:r>
            <a:endParaRPr sz="1300">
              <a:solidFill>
                <a:schemeClr val="lt1"/>
              </a:solidFill>
              <a:latin typeface="Proxima Nova"/>
              <a:ea typeface="Proxima Nova"/>
              <a:cs typeface="Proxima Nova"/>
              <a:sym typeface="Proxima Nova"/>
            </a:endParaRPr>
          </a:p>
          <a:p>
            <a:pPr marL="395605" marR="265430" lvl="0" indent="0" algn="l" rtl="0">
              <a:lnSpc>
                <a:spcPct val="104200"/>
              </a:lnSpc>
              <a:spcBef>
                <a:spcPts val="100"/>
              </a:spcBef>
              <a:spcAft>
                <a:spcPts val="0"/>
              </a:spcAft>
              <a:buNone/>
            </a:pPr>
            <a:r>
              <a:rPr lang="en-US" sz="800">
                <a:solidFill>
                  <a:schemeClr val="lt1"/>
                </a:solidFill>
                <a:latin typeface="Proxima Nova"/>
                <a:ea typeface="Proxima Nova"/>
                <a:cs typeface="Proxima Nova"/>
                <a:sym typeface="Proxima Nova"/>
              </a:rPr>
              <a:t>What data preparation was done before the modeling?</a:t>
            </a:r>
            <a:endParaRPr sz="1200" b="1">
              <a:solidFill>
                <a:schemeClr val="lt1"/>
              </a:solidFill>
              <a:latin typeface="Proxima Nova"/>
              <a:ea typeface="Proxima Nova"/>
              <a:cs typeface="Proxima Nova"/>
              <a:sym typeface="Proxima Nova"/>
            </a:endParaRPr>
          </a:p>
        </p:txBody>
      </p:sp>
      <p:sp>
        <p:nvSpPr>
          <p:cNvPr id="76" name="Google Shape;76;g27b0cf3e03d_0_36"/>
          <p:cNvSpPr/>
          <p:nvPr/>
        </p:nvSpPr>
        <p:spPr>
          <a:xfrm>
            <a:off x="3688950" y="804300"/>
            <a:ext cx="3071700" cy="592200"/>
          </a:xfrm>
          <a:prstGeom prst="roundRect">
            <a:avLst>
              <a:gd name="adj" fmla="val 16667"/>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sz="1200" b="1">
                <a:solidFill>
                  <a:schemeClr val="lt1"/>
                </a:solidFill>
                <a:latin typeface="Proxima Nova"/>
                <a:ea typeface="Proxima Nova"/>
                <a:cs typeface="Proxima Nova"/>
                <a:sym typeface="Proxima Nova"/>
              </a:rPr>
              <a:t>          </a:t>
            </a:r>
            <a:r>
              <a:rPr lang="en-US" sz="1300">
                <a:solidFill>
                  <a:schemeClr val="lt1"/>
                </a:solidFill>
                <a:latin typeface="Proxima Nova"/>
                <a:ea typeface="Proxima Nova"/>
                <a:cs typeface="Proxima Nova"/>
                <a:sym typeface="Proxima Nova"/>
              </a:rPr>
              <a:t>Outcomes/Predictions</a:t>
            </a:r>
            <a:endParaRPr sz="1300">
              <a:solidFill>
                <a:schemeClr val="lt1"/>
              </a:solidFill>
              <a:latin typeface="Proxima Nova"/>
              <a:ea typeface="Proxima Nova"/>
              <a:cs typeface="Proxima Nova"/>
              <a:sym typeface="Proxima Nova"/>
            </a:endParaRPr>
          </a:p>
          <a:p>
            <a:pPr marL="395605" lvl="0" indent="0" algn="l" rtl="0">
              <a:spcBef>
                <a:spcPts val="40"/>
              </a:spcBef>
              <a:spcAft>
                <a:spcPts val="0"/>
              </a:spcAft>
              <a:buNone/>
            </a:pPr>
            <a:r>
              <a:rPr lang="en-US" sz="800">
                <a:solidFill>
                  <a:schemeClr val="lt1"/>
                </a:solidFill>
                <a:latin typeface="Proxima Nova"/>
                <a:ea typeface="Proxima Nova"/>
                <a:cs typeface="Proxima Nova"/>
                <a:sym typeface="Proxima Nova"/>
              </a:rPr>
              <a:t>What prediction(s) did you make?</a:t>
            </a:r>
            <a:endParaRPr sz="800">
              <a:solidFill>
                <a:schemeClr val="lt1"/>
              </a:solidFill>
              <a:latin typeface="Proxima Nova"/>
              <a:ea typeface="Proxima Nova"/>
              <a:cs typeface="Proxima Nova"/>
              <a:sym typeface="Proxima Nova"/>
            </a:endParaRPr>
          </a:p>
          <a:p>
            <a:pPr marL="395605" lvl="0" indent="0" algn="l" rtl="0">
              <a:spcBef>
                <a:spcPts val="40"/>
              </a:spcBef>
              <a:spcAft>
                <a:spcPts val="0"/>
              </a:spcAft>
              <a:buNone/>
            </a:pPr>
            <a:r>
              <a:rPr lang="en-US" sz="800">
                <a:solidFill>
                  <a:schemeClr val="lt1"/>
                </a:solidFill>
                <a:latin typeface="Proxima Nova"/>
                <a:ea typeface="Proxima Nova"/>
                <a:cs typeface="Proxima Nova"/>
                <a:sym typeface="Proxima Nova"/>
              </a:rPr>
              <a:t>Identify applicable predictor (X) and/or target (y) variables</a:t>
            </a:r>
            <a:r>
              <a:rPr lang="en-US" sz="800">
                <a:solidFill>
                  <a:schemeClr val="dk1"/>
                </a:solidFill>
                <a:latin typeface="Proxima Nova"/>
                <a:ea typeface="Proxima Nova"/>
                <a:cs typeface="Proxima Nova"/>
                <a:sym typeface="Proxima Nova"/>
              </a:rPr>
              <a:t>.</a:t>
            </a:r>
            <a:endParaRPr sz="1200" b="1">
              <a:solidFill>
                <a:schemeClr val="lt1"/>
              </a:solidFill>
              <a:latin typeface="Proxima Nova"/>
              <a:ea typeface="Proxima Nova"/>
              <a:cs typeface="Proxima Nova"/>
              <a:sym typeface="Proxima Nova"/>
            </a:endParaRPr>
          </a:p>
        </p:txBody>
      </p:sp>
      <p:sp>
        <p:nvSpPr>
          <p:cNvPr id="77" name="Google Shape;77;g27b0cf3e03d_0_36"/>
          <p:cNvSpPr/>
          <p:nvPr/>
        </p:nvSpPr>
        <p:spPr>
          <a:xfrm>
            <a:off x="6865075" y="804300"/>
            <a:ext cx="3071700" cy="592200"/>
          </a:xfrm>
          <a:prstGeom prst="roundRect">
            <a:avLst>
              <a:gd name="adj" fmla="val 16667"/>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120013" lvl="0" indent="0" algn="l" rtl="0">
              <a:spcBef>
                <a:spcPts val="0"/>
              </a:spcBef>
              <a:spcAft>
                <a:spcPts val="0"/>
              </a:spcAft>
              <a:buNone/>
            </a:pPr>
            <a:r>
              <a:rPr lang="en-US" sz="1200" b="1">
                <a:solidFill>
                  <a:schemeClr val="lt1"/>
                </a:solidFill>
                <a:latin typeface="Proxima Nova"/>
                <a:ea typeface="Proxima Nova"/>
                <a:cs typeface="Proxima Nova"/>
                <a:sym typeface="Proxima Nova"/>
              </a:rPr>
              <a:t>       </a:t>
            </a:r>
            <a:r>
              <a:rPr lang="en-US" sz="1300">
                <a:solidFill>
                  <a:schemeClr val="lt1"/>
                </a:solidFill>
                <a:latin typeface="Proxima Nova"/>
                <a:ea typeface="Proxima Nova"/>
                <a:cs typeface="Proxima Nova"/>
                <a:sym typeface="Proxima Nova"/>
              </a:rPr>
              <a:t>Data Acquisition</a:t>
            </a:r>
            <a:endParaRPr sz="1300">
              <a:solidFill>
                <a:schemeClr val="lt1"/>
              </a:solidFill>
              <a:latin typeface="Proxima Nova"/>
              <a:ea typeface="Proxima Nova"/>
              <a:cs typeface="Proxima Nova"/>
              <a:sym typeface="Proxima Nova"/>
            </a:endParaRPr>
          </a:p>
          <a:p>
            <a:pPr marL="395605" lvl="0" indent="0" algn="l" rtl="0">
              <a:spcBef>
                <a:spcPts val="40"/>
              </a:spcBef>
              <a:spcAft>
                <a:spcPts val="0"/>
              </a:spcAft>
              <a:buNone/>
            </a:pPr>
            <a:r>
              <a:rPr lang="en-US" sz="800">
                <a:solidFill>
                  <a:schemeClr val="lt1"/>
                </a:solidFill>
                <a:latin typeface="Proxima Nova"/>
                <a:ea typeface="Proxima Nova"/>
                <a:cs typeface="Proxima Nova"/>
                <a:sym typeface="Proxima Nova"/>
              </a:rPr>
              <a:t>Where are you sourcing your data from?</a:t>
            </a:r>
            <a:endParaRPr sz="800">
              <a:solidFill>
                <a:schemeClr val="lt1"/>
              </a:solidFill>
              <a:latin typeface="Proxima Nova"/>
              <a:ea typeface="Proxima Nova"/>
              <a:cs typeface="Proxima Nova"/>
              <a:sym typeface="Proxima Nova"/>
            </a:endParaRPr>
          </a:p>
          <a:p>
            <a:pPr marL="395605" lvl="0" indent="0" algn="l" rtl="0">
              <a:spcBef>
                <a:spcPts val="40"/>
              </a:spcBef>
              <a:spcAft>
                <a:spcPts val="0"/>
              </a:spcAft>
              <a:buNone/>
            </a:pPr>
            <a:r>
              <a:rPr lang="en-US" sz="800">
                <a:solidFill>
                  <a:schemeClr val="lt1"/>
                </a:solidFill>
                <a:latin typeface="Proxima Nova"/>
                <a:ea typeface="Proxima Nova"/>
                <a:cs typeface="Proxima Nova"/>
                <a:sym typeface="Proxima Nova"/>
              </a:rPr>
              <a:t>What is the dimension? Any missing values?</a:t>
            </a:r>
            <a:endParaRPr sz="1200" b="1">
              <a:solidFill>
                <a:schemeClr val="lt1"/>
              </a:solidFill>
              <a:latin typeface="Proxima Nova"/>
              <a:ea typeface="Proxima Nova"/>
              <a:cs typeface="Proxima Nova"/>
              <a:sym typeface="Proxima Nova"/>
            </a:endParaRPr>
          </a:p>
        </p:txBody>
      </p:sp>
      <p:sp>
        <p:nvSpPr>
          <p:cNvPr id="78" name="Google Shape;78;g27b0cf3e03d_0_36"/>
          <p:cNvSpPr/>
          <p:nvPr/>
        </p:nvSpPr>
        <p:spPr>
          <a:xfrm>
            <a:off x="3674400" y="4184875"/>
            <a:ext cx="3071700" cy="592200"/>
          </a:xfrm>
          <a:prstGeom prst="roundRect">
            <a:avLst>
              <a:gd name="adj" fmla="val 16667"/>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120013" lvl="0" indent="0" algn="l" rtl="0">
              <a:spcBef>
                <a:spcPts val="0"/>
              </a:spcBef>
              <a:spcAft>
                <a:spcPts val="0"/>
              </a:spcAft>
              <a:buClr>
                <a:schemeClr val="lt1"/>
              </a:buClr>
              <a:buSzPts val="1200"/>
              <a:buFont typeface="Arial"/>
              <a:buNone/>
            </a:pPr>
            <a:r>
              <a:rPr lang="en-US" sz="1200" b="1">
                <a:solidFill>
                  <a:schemeClr val="lt1"/>
                </a:solidFill>
                <a:latin typeface="Proxima Nova"/>
                <a:ea typeface="Proxima Nova"/>
                <a:cs typeface="Proxima Nova"/>
                <a:sym typeface="Proxima Nova"/>
              </a:rPr>
              <a:t>	 </a:t>
            </a:r>
            <a:r>
              <a:rPr lang="en-US" sz="1300">
                <a:solidFill>
                  <a:schemeClr val="lt1"/>
                </a:solidFill>
                <a:latin typeface="Proxima Nova"/>
                <a:ea typeface="Proxima Nova"/>
                <a:cs typeface="Proxima Nova"/>
                <a:sym typeface="Proxima Nova"/>
              </a:rPr>
              <a:t>Modeling</a:t>
            </a:r>
            <a:endParaRPr sz="1300">
              <a:solidFill>
                <a:schemeClr val="lt1"/>
              </a:solidFill>
              <a:latin typeface="Proxima Nova"/>
              <a:ea typeface="Proxima Nova"/>
              <a:cs typeface="Proxima Nova"/>
              <a:sym typeface="Proxima Nova"/>
            </a:endParaRPr>
          </a:p>
          <a:p>
            <a:pPr marL="408305" lvl="0" indent="0" algn="l" rtl="0">
              <a:spcBef>
                <a:spcPts val="140"/>
              </a:spcBef>
              <a:spcAft>
                <a:spcPts val="0"/>
              </a:spcAft>
              <a:buNone/>
            </a:pPr>
            <a:r>
              <a:rPr lang="en-US" sz="800">
                <a:solidFill>
                  <a:schemeClr val="lt1"/>
                </a:solidFill>
                <a:latin typeface="Proxima Nova"/>
                <a:ea typeface="Proxima Nova"/>
                <a:cs typeface="Proxima Nova"/>
                <a:sym typeface="Proxima Nova"/>
              </a:rPr>
              <a:t>  Which models were used for the prediction purpose? </a:t>
            </a:r>
            <a:endParaRPr sz="1200" b="1">
              <a:solidFill>
                <a:schemeClr val="lt1"/>
              </a:solidFill>
              <a:latin typeface="Proxima Nova"/>
              <a:ea typeface="Proxima Nova"/>
              <a:cs typeface="Proxima Nova"/>
              <a:sym typeface="Proxima Nova"/>
            </a:endParaRPr>
          </a:p>
        </p:txBody>
      </p:sp>
      <p:sp>
        <p:nvSpPr>
          <p:cNvPr id="79" name="Google Shape;79;g27b0cf3e03d_0_36"/>
          <p:cNvSpPr/>
          <p:nvPr/>
        </p:nvSpPr>
        <p:spPr>
          <a:xfrm>
            <a:off x="6865075" y="4184875"/>
            <a:ext cx="3071700" cy="592200"/>
          </a:xfrm>
          <a:prstGeom prst="roundRect">
            <a:avLst>
              <a:gd name="adj" fmla="val 16667"/>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120013" lvl="0" indent="0" algn="l" rtl="0">
              <a:spcBef>
                <a:spcPts val="0"/>
              </a:spcBef>
              <a:spcAft>
                <a:spcPts val="0"/>
              </a:spcAft>
              <a:buNone/>
            </a:pPr>
            <a:r>
              <a:rPr lang="en-US" sz="1200" b="1">
                <a:solidFill>
                  <a:schemeClr val="lt1"/>
                </a:solidFill>
                <a:latin typeface="Proxima Nova"/>
                <a:ea typeface="Proxima Nova"/>
                <a:cs typeface="Proxima Nova"/>
                <a:sym typeface="Proxima Nova"/>
              </a:rPr>
              <a:t>       </a:t>
            </a:r>
            <a:r>
              <a:rPr lang="en-US" sz="1300">
                <a:solidFill>
                  <a:schemeClr val="lt1"/>
                </a:solidFill>
                <a:latin typeface="Proxima Nova"/>
                <a:ea typeface="Proxima Nova"/>
                <a:cs typeface="Proxima Nova"/>
                <a:sym typeface="Proxima Nova"/>
              </a:rPr>
              <a:t>Model Evaluation</a:t>
            </a:r>
            <a:endParaRPr sz="1300">
              <a:solidFill>
                <a:schemeClr val="lt1"/>
              </a:solidFill>
              <a:latin typeface="Proxima Nova"/>
              <a:ea typeface="Proxima Nova"/>
              <a:cs typeface="Proxima Nova"/>
              <a:sym typeface="Proxima Nova"/>
            </a:endParaRPr>
          </a:p>
          <a:p>
            <a:pPr marL="395605" lvl="0" indent="0" algn="l" rtl="0">
              <a:spcBef>
                <a:spcPts val="140"/>
              </a:spcBef>
              <a:spcAft>
                <a:spcPts val="0"/>
              </a:spcAft>
              <a:buNone/>
            </a:pPr>
            <a:r>
              <a:rPr lang="en-US" sz="800">
                <a:solidFill>
                  <a:schemeClr val="lt1"/>
                </a:solidFill>
                <a:latin typeface="Proxima Nova"/>
                <a:ea typeface="Proxima Nova"/>
                <a:cs typeface="Proxima Nova"/>
                <a:sym typeface="Proxima Nova"/>
              </a:rPr>
              <a:t>How did you evaluate your model’s performance? Results?</a:t>
            </a:r>
            <a:endParaRPr sz="1200" b="1">
              <a:solidFill>
                <a:schemeClr val="lt1"/>
              </a:solidFill>
              <a:latin typeface="Proxima Nova"/>
              <a:ea typeface="Proxima Nova"/>
              <a:cs typeface="Proxima Nova"/>
              <a:sym typeface="Proxima Nova"/>
            </a:endParaRPr>
          </a:p>
        </p:txBody>
      </p:sp>
      <p:sp>
        <p:nvSpPr>
          <p:cNvPr id="80" name="Google Shape;80;g27b0cf3e03d_0_36"/>
          <p:cNvSpPr/>
          <p:nvPr/>
        </p:nvSpPr>
        <p:spPr>
          <a:xfrm>
            <a:off x="532175" y="887025"/>
            <a:ext cx="375600" cy="346800"/>
          </a:xfrm>
          <a:prstGeom prst="ellipse">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b="1">
                <a:solidFill>
                  <a:schemeClr val="lt1"/>
                </a:solidFill>
              </a:rPr>
              <a:t>1</a:t>
            </a:r>
            <a:endParaRPr b="1">
              <a:solidFill>
                <a:schemeClr val="lt1"/>
              </a:solidFill>
            </a:endParaRPr>
          </a:p>
        </p:txBody>
      </p:sp>
      <p:sp>
        <p:nvSpPr>
          <p:cNvPr id="81" name="Google Shape;81;g27b0cf3e03d_0_36"/>
          <p:cNvSpPr/>
          <p:nvPr/>
        </p:nvSpPr>
        <p:spPr>
          <a:xfrm>
            <a:off x="532175" y="4307575"/>
            <a:ext cx="375600" cy="346800"/>
          </a:xfrm>
          <a:prstGeom prst="ellipse">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b="1">
                <a:solidFill>
                  <a:schemeClr val="lt1"/>
                </a:solidFill>
              </a:rPr>
              <a:t>4</a:t>
            </a:r>
            <a:endParaRPr b="1">
              <a:solidFill>
                <a:schemeClr val="lt1"/>
              </a:solidFill>
            </a:endParaRPr>
          </a:p>
        </p:txBody>
      </p:sp>
      <p:sp>
        <p:nvSpPr>
          <p:cNvPr id="82" name="Google Shape;82;g27b0cf3e03d_0_36"/>
          <p:cNvSpPr/>
          <p:nvPr/>
        </p:nvSpPr>
        <p:spPr>
          <a:xfrm>
            <a:off x="3768275" y="4307575"/>
            <a:ext cx="375600" cy="346800"/>
          </a:xfrm>
          <a:prstGeom prst="ellipse">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b="1">
                <a:solidFill>
                  <a:schemeClr val="lt1"/>
                </a:solidFill>
              </a:rPr>
              <a:t>5</a:t>
            </a:r>
            <a:endParaRPr b="1">
              <a:solidFill>
                <a:schemeClr val="lt1"/>
              </a:solidFill>
            </a:endParaRPr>
          </a:p>
        </p:txBody>
      </p:sp>
      <p:sp>
        <p:nvSpPr>
          <p:cNvPr id="83" name="Google Shape;83;g27b0cf3e03d_0_36"/>
          <p:cNvSpPr/>
          <p:nvPr/>
        </p:nvSpPr>
        <p:spPr>
          <a:xfrm>
            <a:off x="6950550" y="4307575"/>
            <a:ext cx="375600" cy="346800"/>
          </a:xfrm>
          <a:prstGeom prst="ellipse">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b="1">
                <a:solidFill>
                  <a:schemeClr val="lt1"/>
                </a:solidFill>
              </a:rPr>
              <a:t>6</a:t>
            </a:r>
            <a:endParaRPr b="1">
              <a:solidFill>
                <a:schemeClr val="lt1"/>
              </a:solidFill>
            </a:endParaRPr>
          </a:p>
        </p:txBody>
      </p:sp>
      <p:sp>
        <p:nvSpPr>
          <p:cNvPr id="84" name="Google Shape;84;g27b0cf3e03d_0_36"/>
          <p:cNvSpPr/>
          <p:nvPr/>
        </p:nvSpPr>
        <p:spPr>
          <a:xfrm>
            <a:off x="6950550" y="887025"/>
            <a:ext cx="375600" cy="346800"/>
          </a:xfrm>
          <a:prstGeom prst="ellipse">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b="1">
                <a:solidFill>
                  <a:schemeClr val="lt1"/>
                </a:solidFill>
              </a:rPr>
              <a:t>3</a:t>
            </a:r>
            <a:endParaRPr b="1">
              <a:solidFill>
                <a:schemeClr val="lt1"/>
              </a:solidFill>
            </a:endParaRPr>
          </a:p>
        </p:txBody>
      </p:sp>
      <p:sp>
        <p:nvSpPr>
          <p:cNvPr id="85" name="Google Shape;85;g27b0cf3e03d_0_36"/>
          <p:cNvSpPr/>
          <p:nvPr/>
        </p:nvSpPr>
        <p:spPr>
          <a:xfrm>
            <a:off x="3779463" y="887025"/>
            <a:ext cx="375600" cy="346800"/>
          </a:xfrm>
          <a:prstGeom prst="ellipse">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b="1">
                <a:solidFill>
                  <a:schemeClr val="lt1"/>
                </a:solidFill>
              </a:rPr>
              <a:t>2</a:t>
            </a:r>
            <a:endParaRPr b="1">
              <a:solidFill>
                <a:schemeClr val="lt1"/>
              </a:solidFill>
            </a:endParaRPr>
          </a:p>
        </p:txBody>
      </p:sp>
      <p:sp>
        <p:nvSpPr>
          <p:cNvPr id="86" name="Google Shape;86;g27b0cf3e03d_0_36"/>
          <p:cNvSpPr txBox="1"/>
          <p:nvPr/>
        </p:nvSpPr>
        <p:spPr>
          <a:xfrm>
            <a:off x="519475" y="1402876"/>
            <a:ext cx="3023250" cy="2659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0" indent="0">
              <a:buNone/>
              <a:defRPr sz="1200">
                <a:latin typeface="Proxima Nova"/>
                <a:ea typeface="Proxima Nova"/>
                <a:cs typeface="Proxima Nova"/>
              </a:defRPr>
            </a:lvl1pPr>
          </a:lstStyle>
          <a:p>
            <a:r>
              <a:rPr lang="en-US" dirty="0">
                <a:sym typeface="Proxima Nova"/>
              </a:rPr>
              <a:t>The competition is to Forecast store sales on data from </a:t>
            </a:r>
            <a:r>
              <a:rPr lang="en-US" dirty="0" err="1">
                <a:sym typeface="Proxima Nova"/>
              </a:rPr>
              <a:t>Corporación</a:t>
            </a:r>
            <a:r>
              <a:rPr lang="en-US" dirty="0">
                <a:sym typeface="Proxima Nova"/>
              </a:rPr>
              <a:t> </a:t>
            </a:r>
            <a:r>
              <a:rPr lang="en-US" dirty="0" err="1">
                <a:sym typeface="Proxima Nova"/>
              </a:rPr>
              <a:t>Favorita</a:t>
            </a:r>
            <a:r>
              <a:rPr lang="en-US" dirty="0">
                <a:sym typeface="Proxima Nova"/>
              </a:rPr>
              <a:t>, a large Ecuadorian-based grocery retailer.</a:t>
            </a:r>
          </a:p>
          <a:p>
            <a:endParaRPr lang="en-US" dirty="0">
              <a:sym typeface="Proxima Nova"/>
            </a:endParaRPr>
          </a:p>
          <a:p>
            <a:r>
              <a:rPr lang="en-US" dirty="0">
                <a:sym typeface="Proxima Nova"/>
              </a:rPr>
              <a:t>Forecasting inventory is critical for retailers. Having too much inventory takes up useful shelf space and produce can go bad. Having too less inventory can mean a loss of sale and customer. Inventory supply chain is complex, and retailers must place orders with suppliers several months in advance so the cost of under or over ordering can be staggering</a:t>
            </a:r>
            <a:endParaRPr dirty="0">
              <a:sym typeface="Proxima Nova"/>
            </a:endParaRPr>
          </a:p>
        </p:txBody>
      </p:sp>
      <p:sp>
        <p:nvSpPr>
          <p:cNvPr id="87" name="Google Shape;87;g27b0cf3e03d_0_36"/>
          <p:cNvSpPr txBox="1"/>
          <p:nvPr/>
        </p:nvSpPr>
        <p:spPr>
          <a:xfrm>
            <a:off x="3768275" y="1479225"/>
            <a:ext cx="2977825" cy="2705650"/>
          </a:xfrm>
          <a:prstGeom prst="rect">
            <a:avLst/>
          </a:prstGeom>
          <a:noFill/>
          <a:ln>
            <a:noFill/>
          </a:ln>
        </p:spPr>
        <p:txBody>
          <a:bodyPr spcFirstLastPara="1" wrap="square" lIns="91425" tIns="91425" rIns="91425" bIns="91425" anchor="t" anchorCtr="0">
            <a:noAutofit/>
          </a:bodyPr>
          <a:lstStyle/>
          <a:p>
            <a:pPr lvl="0"/>
            <a:r>
              <a:rPr lang="en-US" sz="1200" dirty="0">
                <a:latin typeface="Proxima Nova"/>
              </a:rPr>
              <a:t>Predict the unit sales for thousands of items sold at different stores for the next 15 days </a:t>
            </a:r>
          </a:p>
          <a:p>
            <a:pPr lvl="0"/>
            <a:endParaRPr lang="en-US" sz="1200" dirty="0">
              <a:latin typeface="Proxima Nova"/>
            </a:endParaRPr>
          </a:p>
          <a:p>
            <a:pPr lvl="0"/>
            <a:r>
              <a:rPr lang="en-US" sz="1200" dirty="0">
                <a:latin typeface="Proxima Nova"/>
              </a:rPr>
              <a:t>Prediction needs to be done at the day, store # and item family level</a:t>
            </a:r>
          </a:p>
          <a:p>
            <a:pPr lvl="0"/>
            <a:endParaRPr lang="en-US" sz="1200" dirty="0">
              <a:latin typeface="Proxima Nova"/>
            </a:endParaRPr>
          </a:p>
          <a:p>
            <a:pPr lvl="0"/>
            <a:r>
              <a:rPr lang="en-US" sz="1200" dirty="0">
                <a:latin typeface="Proxima Nova"/>
              </a:rPr>
              <a:t>We know how many items in that store are on promotion for that item family </a:t>
            </a:r>
          </a:p>
          <a:p>
            <a:pPr lvl="0"/>
            <a:endParaRPr lang="en-US" sz="1200" dirty="0">
              <a:latin typeface="Proxima Nova"/>
              <a:sym typeface="Proxima Nova"/>
            </a:endParaRPr>
          </a:p>
          <a:p>
            <a:pPr lvl="0"/>
            <a:endParaRPr sz="1200" dirty="0">
              <a:latin typeface="Proxima Nova"/>
              <a:sym typeface="Proxima Nova"/>
            </a:endParaRPr>
          </a:p>
        </p:txBody>
      </p:sp>
      <p:sp>
        <p:nvSpPr>
          <p:cNvPr id="88" name="Google Shape;88;g27b0cf3e03d_0_36"/>
          <p:cNvSpPr txBox="1"/>
          <p:nvPr/>
        </p:nvSpPr>
        <p:spPr>
          <a:xfrm>
            <a:off x="532175" y="4777075"/>
            <a:ext cx="3023250" cy="2788375"/>
          </a:xfrm>
          <a:prstGeom prst="rect">
            <a:avLst/>
          </a:prstGeom>
          <a:noFill/>
          <a:ln>
            <a:noFill/>
          </a:ln>
        </p:spPr>
        <p:txBody>
          <a:bodyPr spcFirstLastPara="1" wrap="square" lIns="91425" tIns="91425" rIns="91425" bIns="91425" anchor="t" anchorCtr="0">
            <a:noAutofit/>
          </a:bodyPr>
          <a:lstStyle/>
          <a:p>
            <a:pPr marL="171450" lvl="0" indent="-171450" algn="l" rtl="0">
              <a:spcBef>
                <a:spcPts val="0"/>
              </a:spcBef>
              <a:spcAft>
                <a:spcPts val="0"/>
              </a:spcAft>
              <a:buFont typeface="Arial" panose="020B0604020202020204" pitchFamily="34" charset="0"/>
              <a:buChar char="•"/>
            </a:pPr>
            <a:r>
              <a:rPr lang="en-US" sz="1200" dirty="0">
                <a:latin typeface="Proxima Nova"/>
                <a:ea typeface="Proxima Nova"/>
                <a:cs typeface="Proxima Nova"/>
                <a:sym typeface="Proxima Nova"/>
              </a:rPr>
              <a:t>Holidays: Created indicators for national, regional and local holidays that impact store sales</a:t>
            </a:r>
          </a:p>
          <a:p>
            <a:pPr marL="171450" lvl="0" indent="-171450" algn="l" rtl="0">
              <a:spcBef>
                <a:spcPts val="0"/>
              </a:spcBef>
              <a:spcAft>
                <a:spcPts val="0"/>
              </a:spcAft>
              <a:buFont typeface="Arial" panose="020B0604020202020204" pitchFamily="34" charset="0"/>
              <a:buChar char="•"/>
            </a:pPr>
            <a:r>
              <a:rPr lang="en-US" sz="1200" dirty="0">
                <a:latin typeface="Proxima Nova"/>
                <a:ea typeface="Proxima Nova"/>
                <a:cs typeface="Proxima Nova"/>
                <a:sym typeface="Proxima Nova"/>
              </a:rPr>
              <a:t>Wages: Created a data set for days when wages are typically paid (15</a:t>
            </a:r>
            <a:r>
              <a:rPr lang="en-US" sz="1200" baseline="30000" dirty="0">
                <a:latin typeface="Proxima Nova"/>
                <a:ea typeface="Proxima Nova"/>
                <a:cs typeface="Proxima Nova"/>
                <a:sym typeface="Proxima Nova"/>
              </a:rPr>
              <a:t>th</a:t>
            </a:r>
            <a:r>
              <a:rPr lang="en-US" sz="1200" dirty="0">
                <a:latin typeface="Proxima Nova"/>
                <a:ea typeface="Proxima Nova"/>
                <a:cs typeface="Proxima Nova"/>
                <a:sym typeface="Proxima Nova"/>
              </a:rPr>
              <a:t> and last day of month)</a:t>
            </a:r>
          </a:p>
          <a:p>
            <a:pPr marL="171450" lvl="0" indent="-171450" algn="l" rtl="0">
              <a:spcBef>
                <a:spcPts val="0"/>
              </a:spcBef>
              <a:spcAft>
                <a:spcPts val="0"/>
              </a:spcAft>
              <a:buFont typeface="Arial" panose="020B0604020202020204" pitchFamily="34" charset="0"/>
              <a:buChar char="•"/>
            </a:pPr>
            <a:r>
              <a:rPr lang="en-US" sz="1200" dirty="0">
                <a:latin typeface="Proxima Nova"/>
                <a:ea typeface="Proxima Nova"/>
                <a:cs typeface="Proxima Nova"/>
                <a:sym typeface="Proxima Nova"/>
              </a:rPr>
              <a:t>Oil: Missing values were filled using backward fill</a:t>
            </a:r>
          </a:p>
          <a:p>
            <a:pPr marL="171450" lvl="0" indent="-171450" algn="l" rtl="0">
              <a:spcBef>
                <a:spcPts val="0"/>
              </a:spcBef>
              <a:spcAft>
                <a:spcPts val="0"/>
              </a:spcAft>
              <a:buFont typeface="Arial" panose="020B0604020202020204" pitchFamily="34" charset="0"/>
              <a:buChar char="•"/>
            </a:pPr>
            <a:r>
              <a:rPr lang="en-US" sz="1200" dirty="0">
                <a:latin typeface="Proxima Nova"/>
                <a:ea typeface="Proxima Nova"/>
                <a:cs typeface="Proxima Nova"/>
                <a:sym typeface="Proxima Nova"/>
              </a:rPr>
              <a:t>Categorical variables: Used one hot encoding</a:t>
            </a:r>
          </a:p>
          <a:p>
            <a:pPr marL="171450" lvl="0" indent="-171450" algn="l" rtl="0">
              <a:spcBef>
                <a:spcPts val="0"/>
              </a:spcBef>
              <a:spcAft>
                <a:spcPts val="0"/>
              </a:spcAft>
              <a:buFont typeface="Arial" panose="020B0604020202020204" pitchFamily="34" charset="0"/>
              <a:buChar char="•"/>
            </a:pPr>
            <a:r>
              <a:rPr lang="en-US" sz="1200" dirty="0">
                <a:latin typeface="Proxima Nova"/>
                <a:ea typeface="Proxima Nova"/>
                <a:cs typeface="Proxima Nova"/>
                <a:sym typeface="Proxima Nova"/>
              </a:rPr>
              <a:t>Date: Converted date to year, month, day and day of week. Then used one hot encoding to treat them as categorical variables</a:t>
            </a:r>
            <a:endParaRPr sz="1200" dirty="0">
              <a:latin typeface="Proxima Nova"/>
              <a:ea typeface="Proxima Nova"/>
              <a:cs typeface="Proxima Nova"/>
              <a:sym typeface="Proxima Nova"/>
            </a:endParaRPr>
          </a:p>
        </p:txBody>
      </p:sp>
      <p:sp>
        <p:nvSpPr>
          <p:cNvPr id="89" name="Google Shape;89;g27b0cf3e03d_0_36"/>
          <p:cNvSpPr txBox="1"/>
          <p:nvPr/>
        </p:nvSpPr>
        <p:spPr>
          <a:xfrm>
            <a:off x="3688950" y="4777075"/>
            <a:ext cx="3057150" cy="2652425"/>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200" dirty="0">
                <a:latin typeface="Proxima Nova"/>
                <a:ea typeface="Proxima Nova"/>
                <a:cs typeface="Proxima Nova"/>
                <a:sym typeface="Proxima Nova"/>
              </a:rPr>
              <a:t>Three models were used:</a:t>
            </a:r>
          </a:p>
          <a:p>
            <a:pPr marL="228600" lvl="0" indent="-228600" algn="l" rtl="0">
              <a:spcBef>
                <a:spcPts val="0"/>
              </a:spcBef>
              <a:spcAft>
                <a:spcPts val="0"/>
              </a:spcAft>
              <a:buFont typeface="+mj-lt"/>
              <a:buAutoNum type="arabicPeriod"/>
            </a:pPr>
            <a:r>
              <a:rPr lang="en-US" sz="1200" dirty="0">
                <a:latin typeface="Proxima Nova"/>
                <a:ea typeface="Proxima Nova"/>
                <a:cs typeface="Proxima Nova"/>
                <a:sym typeface="Proxima Nova"/>
              </a:rPr>
              <a:t>Facebook Prophet</a:t>
            </a:r>
          </a:p>
          <a:p>
            <a:pPr marL="228600" lvl="0" indent="-228600" algn="l" rtl="0">
              <a:spcBef>
                <a:spcPts val="0"/>
              </a:spcBef>
              <a:spcAft>
                <a:spcPts val="0"/>
              </a:spcAft>
              <a:buFont typeface="+mj-lt"/>
              <a:buAutoNum type="arabicPeriod"/>
            </a:pPr>
            <a:r>
              <a:rPr lang="en-US" sz="1200" dirty="0">
                <a:latin typeface="Proxima Nova"/>
                <a:ea typeface="Proxima Nova"/>
                <a:cs typeface="Proxima Nova"/>
                <a:sym typeface="Proxima Nova"/>
              </a:rPr>
              <a:t>Random Forrest Regression</a:t>
            </a:r>
          </a:p>
          <a:p>
            <a:pPr marL="228600" lvl="0" indent="-228600" algn="l" rtl="0">
              <a:spcBef>
                <a:spcPts val="0"/>
              </a:spcBef>
              <a:spcAft>
                <a:spcPts val="0"/>
              </a:spcAft>
              <a:buFont typeface="+mj-lt"/>
              <a:buAutoNum type="arabicPeriod"/>
            </a:pPr>
            <a:r>
              <a:rPr lang="en-US" sz="1200" dirty="0" err="1">
                <a:latin typeface="Proxima Nova"/>
                <a:ea typeface="Proxima Nova"/>
                <a:cs typeface="Proxima Nova"/>
                <a:sym typeface="Proxima Nova"/>
              </a:rPr>
              <a:t>XGBoost</a:t>
            </a:r>
            <a:r>
              <a:rPr lang="en-US" sz="1200" dirty="0">
                <a:latin typeface="Proxima Nova"/>
                <a:ea typeface="Proxima Nova"/>
                <a:cs typeface="Proxima Nova"/>
                <a:sym typeface="Proxima Nova"/>
              </a:rPr>
              <a:t> Regression</a:t>
            </a:r>
          </a:p>
          <a:p>
            <a:pPr lvl="0" algn="l" rtl="0">
              <a:spcBef>
                <a:spcPts val="0"/>
              </a:spcBef>
              <a:spcAft>
                <a:spcPts val="0"/>
              </a:spcAft>
            </a:pPr>
            <a:r>
              <a:rPr lang="en-US" sz="1200" dirty="0">
                <a:latin typeface="Proxima Nova"/>
                <a:ea typeface="Proxima Nova"/>
                <a:cs typeface="Proxima Nova"/>
                <a:sym typeface="Proxima Nova"/>
              </a:rPr>
              <a:t>20% validation set was used for RFR and XGBR</a:t>
            </a:r>
          </a:p>
          <a:p>
            <a:pPr lvl="0" algn="l" rtl="0">
              <a:spcBef>
                <a:spcPts val="0"/>
              </a:spcBef>
              <a:spcAft>
                <a:spcPts val="0"/>
              </a:spcAft>
            </a:pPr>
            <a:r>
              <a:rPr lang="en-US" sz="1200" dirty="0">
                <a:latin typeface="Proxima Nova"/>
                <a:ea typeface="Proxima Nova"/>
                <a:cs typeface="Proxima Nova"/>
                <a:sym typeface="Proxima Nova"/>
              </a:rPr>
              <a:t>Hyper parameters were tuned using </a:t>
            </a:r>
            <a:r>
              <a:rPr lang="en-US" sz="1200" dirty="0" err="1">
                <a:latin typeface="Proxima Nova"/>
                <a:ea typeface="Proxima Nova"/>
                <a:cs typeface="Proxima Nova"/>
                <a:sym typeface="Proxima Nova"/>
              </a:rPr>
              <a:t>GridSearchCV</a:t>
            </a:r>
            <a:r>
              <a:rPr lang="en-US" sz="1200" dirty="0">
                <a:latin typeface="Proxima Nova"/>
                <a:ea typeface="Proxima Nova"/>
                <a:cs typeface="Proxima Nova"/>
                <a:sym typeface="Proxima Nova"/>
              </a:rPr>
              <a:t> for RFR and XGBR</a:t>
            </a:r>
          </a:p>
          <a:p>
            <a:pPr lvl="0" algn="l" rtl="0">
              <a:spcBef>
                <a:spcPts val="0"/>
              </a:spcBef>
              <a:spcAft>
                <a:spcPts val="0"/>
              </a:spcAft>
            </a:pPr>
            <a:r>
              <a:rPr lang="en-US" sz="1200" dirty="0">
                <a:latin typeface="Proxima Nova"/>
                <a:ea typeface="Proxima Nova"/>
                <a:cs typeface="Proxima Nova"/>
                <a:sym typeface="Proxima Nova"/>
              </a:rPr>
              <a:t>Best parameters:</a:t>
            </a:r>
          </a:p>
          <a:p>
            <a:pPr marL="171450" lvl="0" indent="-171450" algn="l" rtl="0">
              <a:spcBef>
                <a:spcPts val="0"/>
              </a:spcBef>
              <a:spcAft>
                <a:spcPts val="0"/>
              </a:spcAft>
              <a:buFont typeface="Arial" panose="020B0604020202020204" pitchFamily="34" charset="0"/>
              <a:buChar char="•"/>
            </a:pPr>
            <a:r>
              <a:rPr lang="en-US" sz="1200" dirty="0">
                <a:latin typeface="Proxima Nova"/>
                <a:ea typeface="Proxima Nova"/>
                <a:cs typeface="Proxima Nova"/>
                <a:sym typeface="Proxima Nova"/>
              </a:rPr>
              <a:t>RFR: {'</a:t>
            </a:r>
            <a:r>
              <a:rPr lang="en-US" sz="1200" dirty="0" err="1">
                <a:latin typeface="Proxima Nova"/>
                <a:ea typeface="Proxima Nova"/>
                <a:cs typeface="Proxima Nova"/>
                <a:sym typeface="Proxima Nova"/>
              </a:rPr>
              <a:t>max_depth</a:t>
            </a:r>
            <a:r>
              <a:rPr lang="en-US" sz="1200" dirty="0">
                <a:latin typeface="Proxima Nova"/>
                <a:ea typeface="Proxima Nova"/>
                <a:cs typeface="Proxima Nova"/>
                <a:sym typeface="Proxima Nova"/>
              </a:rPr>
              <a:t>': 5, '</a:t>
            </a:r>
            <a:r>
              <a:rPr lang="en-US" sz="1200" dirty="0" err="1">
                <a:latin typeface="Proxima Nova"/>
                <a:ea typeface="Proxima Nova"/>
                <a:cs typeface="Proxima Nova"/>
                <a:sym typeface="Proxima Nova"/>
              </a:rPr>
              <a:t>max_features</a:t>
            </a:r>
            <a:r>
              <a:rPr lang="en-US" sz="1200" dirty="0">
                <a:latin typeface="Proxima Nova"/>
                <a:ea typeface="Proxima Nova"/>
                <a:cs typeface="Proxima Nova"/>
                <a:sym typeface="Proxima Nova"/>
              </a:rPr>
              <a:t>': 'sqrt', '</a:t>
            </a:r>
            <a:r>
              <a:rPr lang="en-US" sz="1200" dirty="0" err="1">
                <a:latin typeface="Proxima Nova"/>
                <a:ea typeface="Proxima Nova"/>
                <a:cs typeface="Proxima Nova"/>
                <a:sym typeface="Proxima Nova"/>
              </a:rPr>
              <a:t>n_estimators</a:t>
            </a:r>
            <a:r>
              <a:rPr lang="en-US" sz="1200" dirty="0">
                <a:latin typeface="Proxima Nova"/>
                <a:ea typeface="Proxima Nova"/>
                <a:cs typeface="Proxima Nova"/>
                <a:sym typeface="Proxima Nova"/>
              </a:rPr>
              <a:t>': 15}</a:t>
            </a:r>
          </a:p>
          <a:p>
            <a:pPr marL="171450" lvl="0" indent="-171450" algn="l" rtl="0">
              <a:spcBef>
                <a:spcPts val="0"/>
              </a:spcBef>
              <a:spcAft>
                <a:spcPts val="0"/>
              </a:spcAft>
              <a:buFont typeface="Arial" panose="020B0604020202020204" pitchFamily="34" charset="0"/>
              <a:buChar char="•"/>
            </a:pPr>
            <a:r>
              <a:rPr lang="en-US" sz="1200" dirty="0">
                <a:latin typeface="Proxima Nova"/>
                <a:ea typeface="Proxima Nova"/>
                <a:cs typeface="Proxima Nova"/>
                <a:sym typeface="Proxima Nova"/>
              </a:rPr>
              <a:t>XGBR: {'eta': 0.1, '</a:t>
            </a:r>
            <a:r>
              <a:rPr lang="en-US" sz="1200" dirty="0" err="1">
                <a:latin typeface="Proxima Nova"/>
                <a:ea typeface="Proxima Nova"/>
                <a:cs typeface="Proxima Nova"/>
                <a:sym typeface="Proxima Nova"/>
              </a:rPr>
              <a:t>max_depth</a:t>
            </a:r>
            <a:r>
              <a:rPr lang="en-US" sz="1200" dirty="0">
                <a:latin typeface="Proxima Nova"/>
                <a:ea typeface="Proxima Nova"/>
                <a:cs typeface="Proxima Nova"/>
                <a:sym typeface="Proxima Nova"/>
              </a:rPr>
              <a:t>': 5, '</a:t>
            </a:r>
            <a:r>
              <a:rPr lang="en-US" sz="1200" dirty="0" err="1">
                <a:latin typeface="Proxima Nova"/>
                <a:ea typeface="Proxima Nova"/>
                <a:cs typeface="Proxima Nova"/>
                <a:sym typeface="Proxima Nova"/>
              </a:rPr>
              <a:t>n_estimators</a:t>
            </a:r>
            <a:r>
              <a:rPr lang="en-US" sz="1200" dirty="0">
                <a:latin typeface="Proxima Nova"/>
                <a:ea typeface="Proxima Nova"/>
                <a:cs typeface="Proxima Nova"/>
                <a:sym typeface="Proxima Nova"/>
              </a:rPr>
              <a:t>': 15}</a:t>
            </a:r>
          </a:p>
          <a:p>
            <a:pPr marL="0" lvl="0" indent="0" algn="l" rtl="0">
              <a:spcBef>
                <a:spcPts val="0"/>
              </a:spcBef>
              <a:spcAft>
                <a:spcPts val="0"/>
              </a:spcAft>
              <a:buNone/>
            </a:pPr>
            <a:endParaRPr sz="1200" dirty="0">
              <a:latin typeface="Proxima Nova"/>
              <a:ea typeface="Proxima Nova"/>
              <a:cs typeface="Proxima Nova"/>
              <a:sym typeface="Proxima Nova"/>
            </a:endParaRPr>
          </a:p>
        </p:txBody>
      </p:sp>
      <p:sp>
        <p:nvSpPr>
          <p:cNvPr id="90" name="Google Shape;90;g27b0cf3e03d_0_36"/>
          <p:cNvSpPr txBox="1"/>
          <p:nvPr/>
        </p:nvSpPr>
        <p:spPr>
          <a:xfrm>
            <a:off x="6937850" y="4777075"/>
            <a:ext cx="2986225" cy="2652425"/>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200" dirty="0">
                <a:latin typeface="Proxima Nova"/>
                <a:ea typeface="Proxima Nova"/>
                <a:cs typeface="Proxima Nova"/>
                <a:sym typeface="Proxima Nova"/>
              </a:rPr>
              <a:t>Training Dataset RMSE:</a:t>
            </a:r>
          </a:p>
          <a:p>
            <a:pPr marL="171450" lvl="0" indent="-171450" algn="l" rtl="0">
              <a:spcBef>
                <a:spcPts val="0"/>
              </a:spcBef>
              <a:spcAft>
                <a:spcPts val="0"/>
              </a:spcAft>
              <a:buFont typeface="Arial" panose="020B0604020202020204" pitchFamily="34" charset="0"/>
              <a:buChar char="•"/>
            </a:pPr>
            <a:r>
              <a:rPr lang="en-US" sz="1200" dirty="0">
                <a:latin typeface="Proxima Nova"/>
                <a:ea typeface="Proxima Nova"/>
                <a:cs typeface="Proxima Nova"/>
                <a:sym typeface="Proxima Nova"/>
              </a:rPr>
              <a:t>Prophet Model: 1052.09</a:t>
            </a:r>
          </a:p>
          <a:p>
            <a:pPr marL="171450" lvl="0" indent="-171450" algn="l" rtl="0">
              <a:spcBef>
                <a:spcPts val="0"/>
              </a:spcBef>
              <a:spcAft>
                <a:spcPts val="0"/>
              </a:spcAft>
              <a:buFont typeface="Arial" panose="020B0604020202020204" pitchFamily="34" charset="0"/>
              <a:buChar char="•"/>
            </a:pPr>
            <a:r>
              <a:rPr lang="en-US" sz="1200" dirty="0">
                <a:latin typeface="Proxima Nova"/>
                <a:ea typeface="Proxima Nova"/>
                <a:cs typeface="Proxima Nova"/>
                <a:sym typeface="Proxima Nova"/>
              </a:rPr>
              <a:t>RFR: 923.51</a:t>
            </a:r>
          </a:p>
          <a:p>
            <a:pPr marL="171450" lvl="0" indent="-171450" algn="l" rtl="0">
              <a:spcBef>
                <a:spcPts val="0"/>
              </a:spcBef>
              <a:spcAft>
                <a:spcPts val="0"/>
              </a:spcAft>
              <a:buFont typeface="Arial" panose="020B0604020202020204" pitchFamily="34" charset="0"/>
              <a:buChar char="•"/>
            </a:pPr>
            <a:r>
              <a:rPr lang="en-US" sz="1200" dirty="0">
                <a:latin typeface="Proxima Nova"/>
                <a:ea typeface="Proxima Nova"/>
                <a:cs typeface="Proxima Nova"/>
                <a:sym typeface="Proxima Nova"/>
              </a:rPr>
              <a:t>XGBR: 578.40</a:t>
            </a:r>
          </a:p>
          <a:p>
            <a:pPr marL="0" lvl="0" indent="0" algn="l" rtl="0">
              <a:spcBef>
                <a:spcPts val="0"/>
              </a:spcBef>
              <a:spcAft>
                <a:spcPts val="0"/>
              </a:spcAft>
              <a:buNone/>
            </a:pPr>
            <a:endParaRPr lang="en-US" sz="1200" dirty="0">
              <a:latin typeface="Proxima Nova"/>
              <a:ea typeface="Proxima Nova"/>
              <a:cs typeface="Proxima Nova"/>
              <a:sym typeface="Proxima Nova"/>
            </a:endParaRPr>
          </a:p>
          <a:p>
            <a:r>
              <a:rPr lang="en-US" sz="1200" dirty="0">
                <a:latin typeface="Proxima Nova"/>
                <a:ea typeface="Proxima Nova"/>
                <a:cs typeface="Proxima Nova"/>
                <a:sym typeface="Proxima Nova"/>
              </a:rPr>
              <a:t>Validation Dataset RMSE:</a:t>
            </a:r>
          </a:p>
          <a:p>
            <a:pPr marL="171450" lvl="0" indent="-171450" algn="l" rtl="0">
              <a:spcBef>
                <a:spcPts val="0"/>
              </a:spcBef>
              <a:spcAft>
                <a:spcPts val="0"/>
              </a:spcAft>
              <a:buFont typeface="Arial" panose="020B0604020202020204" pitchFamily="34" charset="0"/>
              <a:buChar char="•"/>
            </a:pPr>
            <a:r>
              <a:rPr lang="en-US" sz="1200" dirty="0">
                <a:latin typeface="Proxima Nova"/>
                <a:ea typeface="Proxima Nova"/>
                <a:cs typeface="Proxima Nova"/>
                <a:sym typeface="Proxima Nova"/>
              </a:rPr>
              <a:t>RFR: 918.96</a:t>
            </a:r>
          </a:p>
          <a:p>
            <a:pPr marL="171450" lvl="0" indent="-171450" algn="l" rtl="0">
              <a:spcBef>
                <a:spcPts val="0"/>
              </a:spcBef>
              <a:spcAft>
                <a:spcPts val="0"/>
              </a:spcAft>
              <a:buFont typeface="Arial" panose="020B0604020202020204" pitchFamily="34" charset="0"/>
              <a:buChar char="•"/>
            </a:pPr>
            <a:r>
              <a:rPr lang="en-US" sz="1200" dirty="0">
                <a:latin typeface="Proxima Nova"/>
                <a:ea typeface="Proxima Nova"/>
                <a:cs typeface="Proxima Nova"/>
                <a:sym typeface="Proxima Nova"/>
              </a:rPr>
              <a:t>XGBR: 565.24</a:t>
            </a:r>
          </a:p>
          <a:p>
            <a:pPr marL="0" lvl="0" indent="0" algn="l" rtl="0">
              <a:spcBef>
                <a:spcPts val="0"/>
              </a:spcBef>
              <a:spcAft>
                <a:spcPts val="0"/>
              </a:spcAft>
              <a:buNone/>
            </a:pPr>
            <a:endParaRPr lang="en-US" sz="1200" dirty="0">
              <a:latin typeface="Proxima Nova"/>
              <a:ea typeface="Proxima Nova"/>
              <a:cs typeface="Proxima Nova"/>
              <a:sym typeface="Proxima Nova"/>
            </a:endParaRPr>
          </a:p>
          <a:p>
            <a:pPr marL="0" lvl="0" indent="0" algn="l" rtl="0">
              <a:spcBef>
                <a:spcPts val="0"/>
              </a:spcBef>
              <a:spcAft>
                <a:spcPts val="0"/>
              </a:spcAft>
              <a:buNone/>
            </a:pPr>
            <a:r>
              <a:rPr lang="en-US" sz="1200" dirty="0">
                <a:latin typeface="Proxima Nova"/>
                <a:ea typeface="Proxima Nova"/>
                <a:cs typeface="Proxima Nova"/>
                <a:sym typeface="Proxima Nova"/>
              </a:rPr>
              <a:t>XGBR performed really well but took a very long time to fit. Its mean fit time was 90.71 secs vs 17.88 secs for RFR</a:t>
            </a:r>
            <a:endParaRPr sz="1200" dirty="0">
              <a:latin typeface="Proxima Nova"/>
              <a:ea typeface="Proxima Nova"/>
              <a:cs typeface="Proxima Nova"/>
              <a:sym typeface="Proxima Nova"/>
            </a:endParaRPr>
          </a:p>
        </p:txBody>
      </p:sp>
      <p:sp>
        <p:nvSpPr>
          <p:cNvPr id="91" name="Google Shape;91;g27b0cf3e03d_0_36"/>
          <p:cNvSpPr txBox="1"/>
          <p:nvPr/>
        </p:nvSpPr>
        <p:spPr>
          <a:xfrm>
            <a:off x="457200" y="152400"/>
            <a:ext cx="8559800" cy="73863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400" b="1" dirty="0">
                <a:solidFill>
                  <a:schemeClr val="dk1"/>
                </a:solidFill>
                <a:latin typeface="Proxima Nova"/>
                <a:ea typeface="Proxima Nova"/>
                <a:cs typeface="Proxima Nova"/>
                <a:sym typeface="Proxima Nova"/>
              </a:rPr>
              <a:t>Store Sales Forecasting</a:t>
            </a:r>
          </a:p>
          <a:p>
            <a:pPr marL="0" lvl="0" indent="0" algn="l" rtl="0">
              <a:spcBef>
                <a:spcPts val="0"/>
              </a:spcBef>
              <a:spcAft>
                <a:spcPts val="0"/>
              </a:spcAft>
              <a:buNone/>
            </a:pPr>
            <a:r>
              <a:rPr lang="en-US" sz="1050" dirty="0"/>
              <a:t>https://</a:t>
            </a:r>
            <a:r>
              <a:rPr lang="en-US" sz="1050" dirty="0" err="1"/>
              <a:t>kaggle.com</a:t>
            </a:r>
            <a:r>
              <a:rPr lang="en-US" sz="1050" dirty="0"/>
              <a:t>/competitions/store-sales-time-series-forecasting</a:t>
            </a:r>
            <a:endParaRPr sz="1200" b="1" dirty="0">
              <a:solidFill>
                <a:schemeClr val="dk1"/>
              </a:solidFill>
              <a:latin typeface="Proxima Nova"/>
              <a:ea typeface="Proxima Nova"/>
              <a:cs typeface="Proxima Nova"/>
              <a:sym typeface="Proxima Nova"/>
            </a:endParaRPr>
          </a:p>
        </p:txBody>
      </p:sp>
      <p:sp>
        <p:nvSpPr>
          <p:cNvPr id="2" name="TextBox 1">
            <a:extLst>
              <a:ext uri="{FF2B5EF4-FFF2-40B4-BE49-F238E27FC236}">
                <a16:creationId xmlns:a16="http://schemas.microsoft.com/office/drawing/2014/main" id="{37EF8457-CAAE-8002-53F6-E42D4D1FC8DC}"/>
              </a:ext>
            </a:extLst>
          </p:cNvPr>
          <p:cNvSpPr txBox="1"/>
          <p:nvPr/>
        </p:nvSpPr>
        <p:spPr>
          <a:xfrm>
            <a:off x="6045200" y="508000"/>
            <a:ext cx="3980475" cy="253916"/>
          </a:xfrm>
          <a:prstGeom prst="rect">
            <a:avLst/>
          </a:prstGeom>
          <a:noFill/>
        </p:spPr>
        <p:txBody>
          <a:bodyPr wrap="square" rtlCol="0">
            <a:spAutoFit/>
          </a:bodyPr>
          <a:lstStyle/>
          <a:p>
            <a:r>
              <a:rPr lang="en-US" sz="1050" dirty="0"/>
              <a:t>https://</a:t>
            </a:r>
            <a:r>
              <a:rPr lang="en-US" sz="1050" dirty="0" err="1"/>
              <a:t>github.com</a:t>
            </a:r>
            <a:r>
              <a:rPr lang="en-US" sz="1050" dirty="0"/>
              <a:t>/</a:t>
            </a:r>
            <a:r>
              <a:rPr lang="en-US" sz="1050" dirty="0" err="1"/>
              <a:t>sgshaikh</a:t>
            </a:r>
            <a:r>
              <a:rPr lang="en-US" sz="1050" dirty="0"/>
              <a:t>/</a:t>
            </a:r>
            <a:r>
              <a:rPr lang="en-US" sz="1050" dirty="0" err="1"/>
              <a:t>StoreSales_TimeSeriesForecasting</a:t>
            </a:r>
            <a:endParaRPr lang="en-US" sz="1050" dirty="0"/>
          </a:p>
        </p:txBody>
      </p:sp>
      <p:pic>
        <p:nvPicPr>
          <p:cNvPr id="3" name="Picture 2">
            <a:extLst>
              <a:ext uri="{FF2B5EF4-FFF2-40B4-BE49-F238E27FC236}">
                <a16:creationId xmlns:a16="http://schemas.microsoft.com/office/drawing/2014/main" id="{999B38A7-7F2E-A33F-9A0B-04BFFD9B95C0}"/>
              </a:ext>
            </a:extLst>
          </p:cNvPr>
          <p:cNvPicPr>
            <a:picLocks noChangeAspect="1"/>
          </p:cNvPicPr>
          <p:nvPr/>
        </p:nvPicPr>
        <p:blipFill>
          <a:blip r:embed="rId3"/>
          <a:stretch>
            <a:fillRect/>
          </a:stretch>
        </p:blipFill>
        <p:spPr>
          <a:xfrm>
            <a:off x="3967263" y="3236995"/>
            <a:ext cx="2448584" cy="861710"/>
          </a:xfrm>
          <a:prstGeom prst="rect">
            <a:avLst/>
          </a:prstGeom>
        </p:spPr>
      </p:pic>
      <p:sp>
        <p:nvSpPr>
          <p:cNvPr id="4" name="Google Shape;87;g27b0cf3e03d_0_36">
            <a:extLst>
              <a:ext uri="{FF2B5EF4-FFF2-40B4-BE49-F238E27FC236}">
                <a16:creationId xmlns:a16="http://schemas.microsoft.com/office/drawing/2014/main" id="{E3683BF4-FC1C-BE26-6040-5AA20096FED1}"/>
              </a:ext>
            </a:extLst>
          </p:cNvPr>
          <p:cNvSpPr txBox="1"/>
          <p:nvPr/>
        </p:nvSpPr>
        <p:spPr>
          <a:xfrm>
            <a:off x="6909797" y="1354116"/>
            <a:ext cx="2977825" cy="2761950"/>
          </a:xfrm>
          <a:prstGeom prst="rect">
            <a:avLst/>
          </a:prstGeom>
          <a:noFill/>
          <a:ln>
            <a:noFill/>
          </a:ln>
        </p:spPr>
        <p:txBody>
          <a:bodyPr spcFirstLastPara="1" wrap="square" lIns="91425" tIns="91425" rIns="91425" bIns="91425" anchor="t" anchorCtr="0">
            <a:noAutofit/>
          </a:bodyPr>
          <a:lstStyle/>
          <a:p>
            <a:pPr lvl="0"/>
            <a:r>
              <a:rPr lang="en-US" sz="1200" dirty="0">
                <a:latin typeface="Proxima Nova"/>
              </a:rPr>
              <a:t>5 data files:</a:t>
            </a:r>
          </a:p>
          <a:p>
            <a:pPr marL="171450" lvl="0" indent="-171450">
              <a:buFont typeface="Arial" panose="020B0604020202020204" pitchFamily="34" charset="0"/>
              <a:buChar char="•"/>
            </a:pPr>
            <a:r>
              <a:rPr lang="en-US" sz="1200" dirty="0">
                <a:latin typeface="Proxima Nova"/>
              </a:rPr>
              <a:t>Train: Time series of features </a:t>
            </a:r>
            <a:r>
              <a:rPr lang="en-US" sz="1200" dirty="0" err="1">
                <a:latin typeface="Proxima Nova"/>
              </a:rPr>
              <a:t>store_nbr</a:t>
            </a:r>
            <a:r>
              <a:rPr lang="en-US" sz="1200" dirty="0">
                <a:latin typeface="Proxima Nova"/>
              </a:rPr>
              <a:t>,  family, and </a:t>
            </a:r>
            <a:r>
              <a:rPr lang="en-US" sz="1200" dirty="0" err="1">
                <a:latin typeface="Proxima Nova"/>
              </a:rPr>
              <a:t>onpromotion</a:t>
            </a:r>
            <a:r>
              <a:rPr lang="en-US" sz="1200" dirty="0">
                <a:latin typeface="Proxima Nova"/>
              </a:rPr>
              <a:t> as well as the target variable sales</a:t>
            </a:r>
          </a:p>
          <a:p>
            <a:pPr marL="171450" lvl="0" indent="-171450">
              <a:buFont typeface="Arial" panose="020B0604020202020204" pitchFamily="34" charset="0"/>
              <a:buChar char="•"/>
            </a:pPr>
            <a:r>
              <a:rPr lang="en-US" sz="1200" dirty="0">
                <a:latin typeface="Proxima Nova"/>
              </a:rPr>
              <a:t>Test: Same as Train (excluding sales)</a:t>
            </a:r>
          </a:p>
          <a:p>
            <a:pPr marL="171450" lvl="0" indent="-171450">
              <a:buFont typeface="Arial" panose="020B0604020202020204" pitchFamily="34" charset="0"/>
              <a:buChar char="•"/>
            </a:pPr>
            <a:r>
              <a:rPr lang="en-US" sz="1200" dirty="0">
                <a:latin typeface="Proxima Nova"/>
              </a:rPr>
              <a:t>Stores: Store metadata including city, state, type, and cluster</a:t>
            </a:r>
          </a:p>
          <a:p>
            <a:pPr marL="171450" lvl="0" indent="-171450">
              <a:buFont typeface="Arial" panose="020B0604020202020204" pitchFamily="34" charset="0"/>
              <a:buChar char="•"/>
            </a:pPr>
            <a:r>
              <a:rPr lang="en-US" sz="1200" dirty="0">
                <a:latin typeface="Proxima Nova"/>
              </a:rPr>
              <a:t>Oil: Daily oil price. Ecuador is an oil-dependent country. Many missing values (~50 missing days)</a:t>
            </a:r>
          </a:p>
          <a:p>
            <a:pPr marL="171450" indent="-171450">
              <a:buFont typeface="Arial" panose="020B0604020202020204" pitchFamily="34" charset="0"/>
              <a:buChar char="•"/>
            </a:pPr>
            <a:r>
              <a:rPr lang="en-US" sz="1200" dirty="0">
                <a:latin typeface="Proxima Nova"/>
              </a:rPr>
              <a:t>Holidays: National, regional and local holidays and events, with metadata if holiday is extended or celebrated on a different day</a:t>
            </a:r>
          </a:p>
          <a:p>
            <a:pPr marL="171450" lvl="0" indent="-171450">
              <a:buFont typeface="Arial" panose="020B0604020202020204" pitchFamily="34" charset="0"/>
              <a:buChar char="•"/>
            </a:pPr>
            <a:endParaRPr lang="en-US" sz="1200" dirty="0">
              <a:latin typeface="Proxima Nova"/>
            </a:endParaRPr>
          </a:p>
          <a:p>
            <a:pPr lvl="0"/>
            <a:endParaRPr lang="en-US" sz="1200" dirty="0">
              <a:latin typeface="Proxima Nova"/>
            </a:endParaRPr>
          </a:p>
          <a:p>
            <a:pPr lvl="0"/>
            <a:endParaRPr lang="en-US" sz="1200" dirty="0">
              <a:latin typeface="Proxima Nova"/>
              <a:sym typeface="Proxima Nova"/>
            </a:endParaRPr>
          </a:p>
          <a:p>
            <a:pPr lvl="0"/>
            <a:endParaRPr sz="1200" dirty="0">
              <a:latin typeface="Proxima Nova"/>
              <a:sym typeface="Proxima Nova"/>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TotalTime>
  <Words>587</Words>
  <Application>Microsoft Macintosh PowerPoint</Application>
  <PresentationFormat>Custom</PresentationFormat>
  <Paragraphs>65</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Proxima Nova</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Vikesh Koul</dc:creator>
  <cp:lastModifiedBy>shaharyar Shaikh</cp:lastModifiedBy>
  <cp:revision>16</cp:revision>
  <dcterms:created xsi:type="dcterms:W3CDTF">2023-08-20T21:14:19Z</dcterms:created>
  <dcterms:modified xsi:type="dcterms:W3CDTF">2023-09-06T22:36:34Z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LastSaved">
    <vt:filetime>2023-08-20T00:00:00Z</vt:filetime>
  </property>
</Properties>
</file>