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7" r:id="rId2"/>
  </p:sldIdLst>
  <p:sldSz cx="10058400" cy="7772400"/>
  <p:notesSz cx="10058400" cy="7772400"/>
  <p:embeddedFontLst>
    <p:embeddedFont>
      <p:font typeface="Calibri" panose="020F0502020204030204" pitchFamily="34" charset="0"/>
      <p:regular r:id="rId4"/>
      <p:bold r:id="rId5"/>
      <p:italic r:id="rId6"/>
      <p:boldItalic r:id="rId7"/>
    </p:embeddedFont>
    <p:embeddedFont>
      <p:font typeface="Proxima Nova" panose="02000506030000020004"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94">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g7VovMqRdkUl2AGxj8Itw97Xorl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3806CE-25C3-45F2-AC07-7D76168A4E9D}">
  <a:tblStyle styleId="{C03806CE-25C3-45F2-AC07-7D76168A4E9D}" styleName="Table_0">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78"/>
    <p:restoredTop sz="94648"/>
  </p:normalViewPr>
  <p:slideViewPr>
    <p:cSldViewPr snapToGrid="0">
      <p:cViewPr>
        <p:scale>
          <a:sx n="100" d="100"/>
          <a:sy n="100" d="100"/>
        </p:scale>
        <p:origin x="2160" y="144"/>
      </p:cViewPr>
      <p:guideLst>
        <p:guide orient="horz" pos="2880"/>
        <p:guide pos="21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customschemas.google.com/relationships/presentationmetadata" Target="metadata"/><Relationship Id="rId3" Type="http://schemas.openxmlformats.org/officeDocument/2006/relationships/notesMaster" Target="notesMasters/notesMaster1.xml"/><Relationship Id="rId7"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7b0cf3e03d_0_3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7b0cf3e03d_0_36:notes"/>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Alexis Cook, </a:t>
            </a:r>
            <a:r>
              <a:rPr lang="en-US" dirty="0" err="1"/>
              <a:t>DanB</a:t>
            </a:r>
            <a:r>
              <a:rPr lang="en-US" dirty="0"/>
              <a:t>, inversion, Ryan Holbrook. (2021). Store Sales - Time Series Forecasting. Kaggle. https://</a:t>
            </a:r>
            <a:r>
              <a:rPr lang="en-US" dirty="0" err="1"/>
              <a:t>kaggle.com</a:t>
            </a:r>
            <a:r>
              <a:rPr lang="en-US" dirty="0"/>
              <a:t>/competitions/store-sales-time-series-forecasting</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0"/>
        <p:cNvGrpSpPr/>
        <p:nvPr/>
      </p:nvGrpSpPr>
      <p:grpSpPr>
        <a:xfrm>
          <a:off x="0" y="0"/>
          <a:ext cx="0" cy="0"/>
          <a:chOff x="0" y="0"/>
          <a:chExt cx="0" cy="0"/>
        </a:xfrm>
      </p:grpSpPr>
      <p:sp>
        <p:nvSpPr>
          <p:cNvPr id="11" name="Google Shape;11;p3"/>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 name="Google Shape;12;p3"/>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3"/>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4"/>
          <p:cNvSpPr txBox="1">
            <a:spLocks noGrp="1"/>
          </p:cNvSpPr>
          <p:nvPr>
            <p:ph type="ctrTitle"/>
          </p:nvPr>
        </p:nvSpPr>
        <p:spPr>
          <a:xfrm>
            <a:off x="754380" y="2409444"/>
            <a:ext cx="8549640" cy="163220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4"/>
          <p:cNvSpPr txBox="1">
            <a:spLocks noGrp="1"/>
          </p:cNvSpPr>
          <p:nvPr>
            <p:ph type="subTitle" idx="1"/>
          </p:nvPr>
        </p:nvSpPr>
        <p:spPr>
          <a:xfrm>
            <a:off x="1508760" y="4352544"/>
            <a:ext cx="7040880" cy="1943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502920" y="1787652"/>
            <a:ext cx="9052560" cy="51297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5"/>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502920" y="1787652"/>
            <a:ext cx="4375404" cy="51297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6"/>
          <p:cNvSpPr txBox="1">
            <a:spLocks noGrp="1"/>
          </p:cNvSpPr>
          <p:nvPr>
            <p:ph type="body" idx="2"/>
          </p:nvPr>
        </p:nvSpPr>
        <p:spPr>
          <a:xfrm>
            <a:off x="5180076" y="1787652"/>
            <a:ext cx="4375404" cy="512978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6"/>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7"/>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1" name="Google Shape;71;g27b0cf3e03d_0_36"/>
          <p:cNvSpPr/>
          <p:nvPr/>
        </p:nvSpPr>
        <p:spPr>
          <a:xfrm>
            <a:off x="3674400" y="797925"/>
            <a:ext cx="3071700" cy="68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27b0cf3e03d_0_36"/>
          <p:cNvSpPr/>
          <p:nvPr/>
        </p:nvSpPr>
        <p:spPr>
          <a:xfrm>
            <a:off x="6865075" y="797925"/>
            <a:ext cx="3071700" cy="68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g27b0cf3e03d_0_36"/>
          <p:cNvSpPr/>
          <p:nvPr/>
        </p:nvSpPr>
        <p:spPr>
          <a:xfrm>
            <a:off x="483725" y="797925"/>
            <a:ext cx="3071700" cy="6847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g27b0cf3e03d_0_36"/>
          <p:cNvSpPr/>
          <p:nvPr/>
        </p:nvSpPr>
        <p:spPr>
          <a:xfrm>
            <a:off x="483725" y="804300"/>
            <a:ext cx="3071700" cy="5922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46050" lvl="0" indent="0" algn="l" rtl="0">
              <a:spcBef>
                <a:spcPts val="0"/>
              </a:spcBef>
              <a:spcAft>
                <a:spcPts val="0"/>
              </a:spcAft>
              <a:buClr>
                <a:schemeClr val="dk1"/>
              </a:buClr>
              <a:buFont typeface="Arial"/>
              <a:buNone/>
            </a:pPr>
            <a:r>
              <a:rPr lang="en-US" sz="1200" b="1">
                <a:solidFill>
                  <a:schemeClr val="lt1"/>
                </a:solidFill>
                <a:latin typeface="Proxima Nova"/>
                <a:ea typeface="Proxima Nova"/>
                <a:cs typeface="Proxima Nova"/>
                <a:sym typeface="Proxima Nova"/>
              </a:rPr>
              <a:t>1	</a:t>
            </a:r>
            <a:r>
              <a:rPr lang="en-US" sz="1300">
                <a:solidFill>
                  <a:schemeClr val="lt1"/>
                </a:solidFill>
                <a:latin typeface="Proxima Nova"/>
                <a:ea typeface="Proxima Nova"/>
                <a:cs typeface="Proxima Nova"/>
                <a:sym typeface="Proxima Nova"/>
              </a:rPr>
              <a:t>Problem Statement</a:t>
            </a:r>
            <a:endParaRPr sz="1300">
              <a:solidFill>
                <a:schemeClr val="lt1"/>
              </a:solidFill>
              <a:latin typeface="Proxima Nova"/>
              <a:ea typeface="Proxima Nova"/>
              <a:cs typeface="Proxima Nova"/>
              <a:sym typeface="Proxima Nova"/>
            </a:endParaRPr>
          </a:p>
          <a:p>
            <a:pPr marL="408305" lvl="0" indent="0" algn="l" rtl="0">
              <a:spcBef>
                <a:spcPts val="40"/>
              </a:spcBef>
              <a:spcAft>
                <a:spcPts val="0"/>
              </a:spcAft>
              <a:buClr>
                <a:schemeClr val="dk1"/>
              </a:buClr>
              <a:buFont typeface="Arial"/>
              <a:buNone/>
            </a:pPr>
            <a:r>
              <a:rPr lang="en-US" sz="800">
                <a:solidFill>
                  <a:schemeClr val="lt1"/>
                </a:solidFill>
                <a:latin typeface="Proxima Nova"/>
                <a:ea typeface="Proxima Nova"/>
                <a:cs typeface="Proxima Nova"/>
                <a:sym typeface="Proxima Nova"/>
              </a:rPr>
              <a:t>What problem are you trying to solve?</a:t>
            </a:r>
            <a:endParaRPr sz="800">
              <a:solidFill>
                <a:schemeClr val="lt1"/>
              </a:solidFill>
              <a:latin typeface="Proxima Nova"/>
              <a:ea typeface="Proxima Nova"/>
              <a:cs typeface="Proxima Nova"/>
              <a:sym typeface="Proxima Nova"/>
            </a:endParaRPr>
          </a:p>
          <a:p>
            <a:pPr marL="408305" lvl="0" indent="0" algn="l" rtl="0">
              <a:spcBef>
                <a:spcPts val="40"/>
              </a:spcBef>
              <a:spcAft>
                <a:spcPts val="0"/>
              </a:spcAft>
              <a:buClr>
                <a:schemeClr val="dk1"/>
              </a:buClr>
              <a:buFont typeface="Arial"/>
              <a:buNone/>
            </a:pPr>
            <a:r>
              <a:rPr lang="en-US" sz="800">
                <a:solidFill>
                  <a:schemeClr val="lt1"/>
                </a:solidFill>
                <a:latin typeface="Proxima Nova"/>
                <a:ea typeface="Proxima Nova"/>
                <a:cs typeface="Proxima Nova"/>
                <a:sym typeface="Proxima Nova"/>
              </a:rPr>
              <a:t>What larger issues do the problem address?</a:t>
            </a:r>
            <a:endParaRPr sz="800">
              <a:solidFill>
                <a:schemeClr val="lt1"/>
              </a:solidFill>
              <a:latin typeface="Proxima Nova"/>
              <a:ea typeface="Proxima Nova"/>
              <a:cs typeface="Proxima Nova"/>
              <a:sym typeface="Proxima Nova"/>
            </a:endParaRPr>
          </a:p>
        </p:txBody>
      </p:sp>
      <p:sp>
        <p:nvSpPr>
          <p:cNvPr id="75" name="Google Shape;75;g27b0cf3e03d_0_36"/>
          <p:cNvSpPr/>
          <p:nvPr/>
        </p:nvSpPr>
        <p:spPr>
          <a:xfrm>
            <a:off x="483725" y="4184875"/>
            <a:ext cx="3071700" cy="5922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20013" lvl="0" indent="0" algn="l" rtl="0">
              <a:spcBef>
                <a:spcPts val="0"/>
              </a:spcBef>
              <a:spcAft>
                <a:spcPts val="0"/>
              </a:spcAft>
              <a:buNone/>
            </a:pPr>
            <a:r>
              <a:rPr lang="en-US" sz="1200" b="1">
                <a:solidFill>
                  <a:schemeClr val="lt1"/>
                </a:solidFill>
                <a:latin typeface="Proxima Nova"/>
                <a:ea typeface="Proxima Nova"/>
                <a:cs typeface="Proxima Nova"/>
                <a:sym typeface="Proxima Nova"/>
              </a:rPr>
              <a:t>       </a:t>
            </a:r>
            <a:r>
              <a:rPr lang="en-US" sz="1300">
                <a:solidFill>
                  <a:schemeClr val="lt1"/>
                </a:solidFill>
                <a:latin typeface="Proxima Nova"/>
                <a:ea typeface="Proxima Nova"/>
                <a:cs typeface="Proxima Nova"/>
                <a:sym typeface="Proxima Nova"/>
              </a:rPr>
              <a:t>Data Preparation</a:t>
            </a:r>
            <a:endParaRPr sz="1300">
              <a:solidFill>
                <a:schemeClr val="lt1"/>
              </a:solidFill>
              <a:latin typeface="Proxima Nova"/>
              <a:ea typeface="Proxima Nova"/>
              <a:cs typeface="Proxima Nova"/>
              <a:sym typeface="Proxima Nova"/>
            </a:endParaRPr>
          </a:p>
          <a:p>
            <a:pPr marL="395605" marR="265430" lvl="0" indent="0" algn="l" rtl="0">
              <a:lnSpc>
                <a:spcPct val="104200"/>
              </a:lnSpc>
              <a:spcBef>
                <a:spcPts val="100"/>
              </a:spcBef>
              <a:spcAft>
                <a:spcPts val="0"/>
              </a:spcAft>
              <a:buNone/>
            </a:pPr>
            <a:r>
              <a:rPr lang="en-US" sz="800">
                <a:solidFill>
                  <a:schemeClr val="lt1"/>
                </a:solidFill>
                <a:latin typeface="Proxima Nova"/>
                <a:ea typeface="Proxima Nova"/>
                <a:cs typeface="Proxima Nova"/>
                <a:sym typeface="Proxima Nova"/>
              </a:rPr>
              <a:t>What data preparation was done before the modeling?</a:t>
            </a:r>
            <a:endParaRPr sz="1200" b="1">
              <a:solidFill>
                <a:schemeClr val="lt1"/>
              </a:solidFill>
              <a:latin typeface="Proxima Nova"/>
              <a:ea typeface="Proxima Nova"/>
              <a:cs typeface="Proxima Nova"/>
              <a:sym typeface="Proxima Nova"/>
            </a:endParaRPr>
          </a:p>
        </p:txBody>
      </p:sp>
      <p:sp>
        <p:nvSpPr>
          <p:cNvPr id="76" name="Google Shape;76;g27b0cf3e03d_0_36"/>
          <p:cNvSpPr/>
          <p:nvPr/>
        </p:nvSpPr>
        <p:spPr>
          <a:xfrm>
            <a:off x="3688950" y="804300"/>
            <a:ext cx="3071700" cy="5922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a:solidFill>
                  <a:schemeClr val="lt1"/>
                </a:solidFill>
                <a:latin typeface="Proxima Nova"/>
                <a:ea typeface="Proxima Nova"/>
                <a:cs typeface="Proxima Nova"/>
                <a:sym typeface="Proxima Nova"/>
              </a:rPr>
              <a:t>          </a:t>
            </a:r>
            <a:r>
              <a:rPr lang="en-US" sz="1300">
                <a:solidFill>
                  <a:schemeClr val="lt1"/>
                </a:solidFill>
                <a:latin typeface="Proxima Nova"/>
                <a:ea typeface="Proxima Nova"/>
                <a:cs typeface="Proxima Nova"/>
                <a:sym typeface="Proxima Nova"/>
              </a:rPr>
              <a:t>Outcomes/Predictions</a:t>
            </a:r>
            <a:endParaRPr sz="1300">
              <a:solidFill>
                <a:schemeClr val="lt1"/>
              </a:solidFill>
              <a:latin typeface="Proxima Nova"/>
              <a:ea typeface="Proxima Nova"/>
              <a:cs typeface="Proxima Nova"/>
              <a:sym typeface="Proxima Nova"/>
            </a:endParaRPr>
          </a:p>
          <a:p>
            <a:pPr marL="395605" lvl="0" indent="0" algn="l" rtl="0">
              <a:spcBef>
                <a:spcPts val="40"/>
              </a:spcBef>
              <a:spcAft>
                <a:spcPts val="0"/>
              </a:spcAft>
              <a:buNone/>
            </a:pPr>
            <a:r>
              <a:rPr lang="en-US" sz="800">
                <a:solidFill>
                  <a:schemeClr val="lt1"/>
                </a:solidFill>
                <a:latin typeface="Proxima Nova"/>
                <a:ea typeface="Proxima Nova"/>
                <a:cs typeface="Proxima Nova"/>
                <a:sym typeface="Proxima Nova"/>
              </a:rPr>
              <a:t>What prediction(s) did you make?</a:t>
            </a:r>
            <a:endParaRPr sz="800">
              <a:solidFill>
                <a:schemeClr val="lt1"/>
              </a:solidFill>
              <a:latin typeface="Proxima Nova"/>
              <a:ea typeface="Proxima Nova"/>
              <a:cs typeface="Proxima Nova"/>
              <a:sym typeface="Proxima Nova"/>
            </a:endParaRPr>
          </a:p>
          <a:p>
            <a:pPr marL="395605" lvl="0" indent="0" algn="l" rtl="0">
              <a:spcBef>
                <a:spcPts val="40"/>
              </a:spcBef>
              <a:spcAft>
                <a:spcPts val="0"/>
              </a:spcAft>
              <a:buNone/>
            </a:pPr>
            <a:r>
              <a:rPr lang="en-US" sz="800">
                <a:solidFill>
                  <a:schemeClr val="lt1"/>
                </a:solidFill>
                <a:latin typeface="Proxima Nova"/>
                <a:ea typeface="Proxima Nova"/>
                <a:cs typeface="Proxima Nova"/>
                <a:sym typeface="Proxima Nova"/>
              </a:rPr>
              <a:t>Identify applicable predictor (X) and/or target (y) variables</a:t>
            </a:r>
            <a:r>
              <a:rPr lang="en-US" sz="800">
                <a:solidFill>
                  <a:schemeClr val="dk1"/>
                </a:solidFill>
                <a:latin typeface="Proxima Nova"/>
                <a:ea typeface="Proxima Nova"/>
                <a:cs typeface="Proxima Nova"/>
                <a:sym typeface="Proxima Nova"/>
              </a:rPr>
              <a:t>.</a:t>
            </a:r>
            <a:endParaRPr sz="1200" b="1">
              <a:solidFill>
                <a:schemeClr val="lt1"/>
              </a:solidFill>
              <a:latin typeface="Proxima Nova"/>
              <a:ea typeface="Proxima Nova"/>
              <a:cs typeface="Proxima Nova"/>
              <a:sym typeface="Proxima Nova"/>
            </a:endParaRPr>
          </a:p>
        </p:txBody>
      </p:sp>
      <p:sp>
        <p:nvSpPr>
          <p:cNvPr id="77" name="Google Shape;77;g27b0cf3e03d_0_36"/>
          <p:cNvSpPr/>
          <p:nvPr/>
        </p:nvSpPr>
        <p:spPr>
          <a:xfrm>
            <a:off x="6865075" y="804300"/>
            <a:ext cx="3071700" cy="5922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20013" lvl="0" indent="0" algn="l" rtl="0">
              <a:spcBef>
                <a:spcPts val="0"/>
              </a:spcBef>
              <a:spcAft>
                <a:spcPts val="0"/>
              </a:spcAft>
              <a:buNone/>
            </a:pPr>
            <a:r>
              <a:rPr lang="en-US" sz="1200" b="1">
                <a:solidFill>
                  <a:schemeClr val="lt1"/>
                </a:solidFill>
                <a:latin typeface="Proxima Nova"/>
                <a:ea typeface="Proxima Nova"/>
                <a:cs typeface="Proxima Nova"/>
                <a:sym typeface="Proxima Nova"/>
              </a:rPr>
              <a:t>       </a:t>
            </a:r>
            <a:r>
              <a:rPr lang="en-US" sz="1300">
                <a:solidFill>
                  <a:schemeClr val="lt1"/>
                </a:solidFill>
                <a:latin typeface="Proxima Nova"/>
                <a:ea typeface="Proxima Nova"/>
                <a:cs typeface="Proxima Nova"/>
                <a:sym typeface="Proxima Nova"/>
              </a:rPr>
              <a:t>Data Acquisition</a:t>
            </a:r>
            <a:endParaRPr sz="1300">
              <a:solidFill>
                <a:schemeClr val="lt1"/>
              </a:solidFill>
              <a:latin typeface="Proxima Nova"/>
              <a:ea typeface="Proxima Nova"/>
              <a:cs typeface="Proxima Nova"/>
              <a:sym typeface="Proxima Nova"/>
            </a:endParaRPr>
          </a:p>
          <a:p>
            <a:pPr marL="395605" lvl="0" indent="0" algn="l" rtl="0">
              <a:spcBef>
                <a:spcPts val="40"/>
              </a:spcBef>
              <a:spcAft>
                <a:spcPts val="0"/>
              </a:spcAft>
              <a:buNone/>
            </a:pPr>
            <a:r>
              <a:rPr lang="en-US" sz="800">
                <a:solidFill>
                  <a:schemeClr val="lt1"/>
                </a:solidFill>
                <a:latin typeface="Proxima Nova"/>
                <a:ea typeface="Proxima Nova"/>
                <a:cs typeface="Proxima Nova"/>
                <a:sym typeface="Proxima Nova"/>
              </a:rPr>
              <a:t>Where are you sourcing your data from?</a:t>
            </a:r>
            <a:endParaRPr sz="800">
              <a:solidFill>
                <a:schemeClr val="lt1"/>
              </a:solidFill>
              <a:latin typeface="Proxima Nova"/>
              <a:ea typeface="Proxima Nova"/>
              <a:cs typeface="Proxima Nova"/>
              <a:sym typeface="Proxima Nova"/>
            </a:endParaRPr>
          </a:p>
          <a:p>
            <a:pPr marL="395605" lvl="0" indent="0" algn="l" rtl="0">
              <a:spcBef>
                <a:spcPts val="40"/>
              </a:spcBef>
              <a:spcAft>
                <a:spcPts val="0"/>
              </a:spcAft>
              <a:buNone/>
            </a:pPr>
            <a:r>
              <a:rPr lang="en-US" sz="800">
                <a:solidFill>
                  <a:schemeClr val="lt1"/>
                </a:solidFill>
                <a:latin typeface="Proxima Nova"/>
                <a:ea typeface="Proxima Nova"/>
                <a:cs typeface="Proxima Nova"/>
                <a:sym typeface="Proxima Nova"/>
              </a:rPr>
              <a:t>What is the dimension? Any missing values?</a:t>
            </a:r>
            <a:endParaRPr sz="1200" b="1">
              <a:solidFill>
                <a:schemeClr val="lt1"/>
              </a:solidFill>
              <a:latin typeface="Proxima Nova"/>
              <a:ea typeface="Proxima Nova"/>
              <a:cs typeface="Proxima Nova"/>
              <a:sym typeface="Proxima Nova"/>
            </a:endParaRPr>
          </a:p>
        </p:txBody>
      </p:sp>
      <p:sp>
        <p:nvSpPr>
          <p:cNvPr id="78" name="Google Shape;78;g27b0cf3e03d_0_36"/>
          <p:cNvSpPr/>
          <p:nvPr/>
        </p:nvSpPr>
        <p:spPr>
          <a:xfrm>
            <a:off x="3674400" y="4184875"/>
            <a:ext cx="3071700" cy="5922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20013" lvl="0" indent="0" algn="l" rtl="0">
              <a:spcBef>
                <a:spcPts val="0"/>
              </a:spcBef>
              <a:spcAft>
                <a:spcPts val="0"/>
              </a:spcAft>
              <a:buClr>
                <a:schemeClr val="lt1"/>
              </a:buClr>
              <a:buSzPts val="1200"/>
              <a:buFont typeface="Arial"/>
              <a:buNone/>
            </a:pPr>
            <a:r>
              <a:rPr lang="en-US" sz="1200" b="1">
                <a:solidFill>
                  <a:schemeClr val="lt1"/>
                </a:solidFill>
                <a:latin typeface="Proxima Nova"/>
                <a:ea typeface="Proxima Nova"/>
                <a:cs typeface="Proxima Nova"/>
                <a:sym typeface="Proxima Nova"/>
              </a:rPr>
              <a:t>	 </a:t>
            </a:r>
            <a:r>
              <a:rPr lang="en-US" sz="1300">
                <a:solidFill>
                  <a:schemeClr val="lt1"/>
                </a:solidFill>
                <a:latin typeface="Proxima Nova"/>
                <a:ea typeface="Proxima Nova"/>
                <a:cs typeface="Proxima Nova"/>
                <a:sym typeface="Proxima Nova"/>
              </a:rPr>
              <a:t>Modeling</a:t>
            </a:r>
            <a:endParaRPr sz="1300">
              <a:solidFill>
                <a:schemeClr val="lt1"/>
              </a:solidFill>
              <a:latin typeface="Proxima Nova"/>
              <a:ea typeface="Proxima Nova"/>
              <a:cs typeface="Proxima Nova"/>
              <a:sym typeface="Proxima Nova"/>
            </a:endParaRPr>
          </a:p>
          <a:p>
            <a:pPr marL="408305" lvl="0" indent="0" algn="l" rtl="0">
              <a:spcBef>
                <a:spcPts val="140"/>
              </a:spcBef>
              <a:spcAft>
                <a:spcPts val="0"/>
              </a:spcAft>
              <a:buNone/>
            </a:pPr>
            <a:r>
              <a:rPr lang="en-US" sz="800">
                <a:solidFill>
                  <a:schemeClr val="lt1"/>
                </a:solidFill>
                <a:latin typeface="Proxima Nova"/>
                <a:ea typeface="Proxima Nova"/>
                <a:cs typeface="Proxima Nova"/>
                <a:sym typeface="Proxima Nova"/>
              </a:rPr>
              <a:t>  Which models were used for the prediction purpose? </a:t>
            </a:r>
            <a:endParaRPr sz="1200" b="1">
              <a:solidFill>
                <a:schemeClr val="lt1"/>
              </a:solidFill>
              <a:latin typeface="Proxima Nova"/>
              <a:ea typeface="Proxima Nova"/>
              <a:cs typeface="Proxima Nova"/>
              <a:sym typeface="Proxima Nova"/>
            </a:endParaRPr>
          </a:p>
        </p:txBody>
      </p:sp>
      <p:sp>
        <p:nvSpPr>
          <p:cNvPr id="79" name="Google Shape;79;g27b0cf3e03d_0_36"/>
          <p:cNvSpPr/>
          <p:nvPr/>
        </p:nvSpPr>
        <p:spPr>
          <a:xfrm>
            <a:off x="6865075" y="4184875"/>
            <a:ext cx="3071700" cy="592200"/>
          </a:xfrm>
          <a:prstGeom prst="roundRect">
            <a:avLst>
              <a:gd name="adj" fmla="val 16667"/>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20013" lvl="0" indent="0" algn="l" rtl="0">
              <a:spcBef>
                <a:spcPts val="0"/>
              </a:spcBef>
              <a:spcAft>
                <a:spcPts val="0"/>
              </a:spcAft>
              <a:buNone/>
            </a:pPr>
            <a:r>
              <a:rPr lang="en-US" sz="1200" b="1">
                <a:solidFill>
                  <a:schemeClr val="lt1"/>
                </a:solidFill>
                <a:latin typeface="Proxima Nova"/>
                <a:ea typeface="Proxima Nova"/>
                <a:cs typeface="Proxima Nova"/>
                <a:sym typeface="Proxima Nova"/>
              </a:rPr>
              <a:t>       </a:t>
            </a:r>
            <a:r>
              <a:rPr lang="en-US" sz="1300">
                <a:solidFill>
                  <a:schemeClr val="lt1"/>
                </a:solidFill>
                <a:latin typeface="Proxima Nova"/>
                <a:ea typeface="Proxima Nova"/>
                <a:cs typeface="Proxima Nova"/>
                <a:sym typeface="Proxima Nova"/>
              </a:rPr>
              <a:t>Model Evaluation</a:t>
            </a:r>
            <a:endParaRPr sz="1300">
              <a:solidFill>
                <a:schemeClr val="lt1"/>
              </a:solidFill>
              <a:latin typeface="Proxima Nova"/>
              <a:ea typeface="Proxima Nova"/>
              <a:cs typeface="Proxima Nova"/>
              <a:sym typeface="Proxima Nova"/>
            </a:endParaRPr>
          </a:p>
          <a:p>
            <a:pPr marL="395605" lvl="0" indent="0" algn="l" rtl="0">
              <a:spcBef>
                <a:spcPts val="140"/>
              </a:spcBef>
              <a:spcAft>
                <a:spcPts val="0"/>
              </a:spcAft>
              <a:buNone/>
            </a:pPr>
            <a:r>
              <a:rPr lang="en-US" sz="800">
                <a:solidFill>
                  <a:schemeClr val="lt1"/>
                </a:solidFill>
                <a:latin typeface="Proxima Nova"/>
                <a:ea typeface="Proxima Nova"/>
                <a:cs typeface="Proxima Nova"/>
                <a:sym typeface="Proxima Nova"/>
              </a:rPr>
              <a:t>How did you evaluate your model’s performance? Results?</a:t>
            </a:r>
            <a:endParaRPr sz="1200" b="1">
              <a:solidFill>
                <a:schemeClr val="lt1"/>
              </a:solidFill>
              <a:latin typeface="Proxima Nova"/>
              <a:ea typeface="Proxima Nova"/>
              <a:cs typeface="Proxima Nova"/>
              <a:sym typeface="Proxima Nova"/>
            </a:endParaRPr>
          </a:p>
        </p:txBody>
      </p:sp>
      <p:sp>
        <p:nvSpPr>
          <p:cNvPr id="80" name="Google Shape;80;g27b0cf3e03d_0_36"/>
          <p:cNvSpPr/>
          <p:nvPr/>
        </p:nvSpPr>
        <p:spPr>
          <a:xfrm>
            <a:off x="532175" y="887025"/>
            <a:ext cx="375600" cy="346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lt1"/>
                </a:solidFill>
              </a:rPr>
              <a:t>1</a:t>
            </a:r>
            <a:endParaRPr b="1">
              <a:solidFill>
                <a:schemeClr val="lt1"/>
              </a:solidFill>
            </a:endParaRPr>
          </a:p>
        </p:txBody>
      </p:sp>
      <p:sp>
        <p:nvSpPr>
          <p:cNvPr id="81" name="Google Shape;81;g27b0cf3e03d_0_36"/>
          <p:cNvSpPr/>
          <p:nvPr/>
        </p:nvSpPr>
        <p:spPr>
          <a:xfrm>
            <a:off x="532175" y="4307575"/>
            <a:ext cx="375600" cy="346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lt1"/>
                </a:solidFill>
              </a:rPr>
              <a:t>4</a:t>
            </a:r>
            <a:endParaRPr b="1">
              <a:solidFill>
                <a:schemeClr val="lt1"/>
              </a:solidFill>
            </a:endParaRPr>
          </a:p>
        </p:txBody>
      </p:sp>
      <p:sp>
        <p:nvSpPr>
          <p:cNvPr id="82" name="Google Shape;82;g27b0cf3e03d_0_36"/>
          <p:cNvSpPr/>
          <p:nvPr/>
        </p:nvSpPr>
        <p:spPr>
          <a:xfrm>
            <a:off x="3768275" y="4307575"/>
            <a:ext cx="375600" cy="346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lt1"/>
                </a:solidFill>
              </a:rPr>
              <a:t>5</a:t>
            </a:r>
            <a:endParaRPr b="1">
              <a:solidFill>
                <a:schemeClr val="lt1"/>
              </a:solidFill>
            </a:endParaRPr>
          </a:p>
        </p:txBody>
      </p:sp>
      <p:sp>
        <p:nvSpPr>
          <p:cNvPr id="83" name="Google Shape;83;g27b0cf3e03d_0_36"/>
          <p:cNvSpPr/>
          <p:nvPr/>
        </p:nvSpPr>
        <p:spPr>
          <a:xfrm>
            <a:off x="6950550" y="4307575"/>
            <a:ext cx="375600" cy="346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lt1"/>
                </a:solidFill>
              </a:rPr>
              <a:t>6</a:t>
            </a:r>
            <a:endParaRPr b="1">
              <a:solidFill>
                <a:schemeClr val="lt1"/>
              </a:solidFill>
            </a:endParaRPr>
          </a:p>
        </p:txBody>
      </p:sp>
      <p:sp>
        <p:nvSpPr>
          <p:cNvPr id="84" name="Google Shape;84;g27b0cf3e03d_0_36"/>
          <p:cNvSpPr/>
          <p:nvPr/>
        </p:nvSpPr>
        <p:spPr>
          <a:xfrm>
            <a:off x="6950550" y="887025"/>
            <a:ext cx="375600" cy="346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lt1"/>
                </a:solidFill>
              </a:rPr>
              <a:t>3</a:t>
            </a:r>
            <a:endParaRPr b="1">
              <a:solidFill>
                <a:schemeClr val="lt1"/>
              </a:solidFill>
            </a:endParaRPr>
          </a:p>
        </p:txBody>
      </p:sp>
      <p:sp>
        <p:nvSpPr>
          <p:cNvPr id="85" name="Google Shape;85;g27b0cf3e03d_0_36"/>
          <p:cNvSpPr/>
          <p:nvPr/>
        </p:nvSpPr>
        <p:spPr>
          <a:xfrm>
            <a:off x="3779463" y="887025"/>
            <a:ext cx="375600" cy="3468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lt1"/>
                </a:solidFill>
              </a:rPr>
              <a:t>2</a:t>
            </a:r>
            <a:endParaRPr b="1">
              <a:solidFill>
                <a:schemeClr val="lt1"/>
              </a:solidFill>
            </a:endParaRPr>
          </a:p>
        </p:txBody>
      </p:sp>
      <p:sp>
        <p:nvSpPr>
          <p:cNvPr id="86" name="Google Shape;86;g27b0cf3e03d_0_36"/>
          <p:cNvSpPr txBox="1"/>
          <p:nvPr/>
        </p:nvSpPr>
        <p:spPr>
          <a:xfrm>
            <a:off x="519475" y="1402876"/>
            <a:ext cx="3023250" cy="265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oxima Nova"/>
                <a:ea typeface="Proxima Nova"/>
                <a:cs typeface="Proxima Nova"/>
                <a:sym typeface="Proxima Nova"/>
              </a:rPr>
              <a:t>The competition is to Forecast store sales on data from </a:t>
            </a:r>
            <a:r>
              <a:rPr lang="en-US" sz="1200" dirty="0" err="1">
                <a:latin typeface="Proxima Nova"/>
                <a:ea typeface="Proxima Nova"/>
                <a:cs typeface="Proxima Nova"/>
                <a:sym typeface="Proxima Nova"/>
              </a:rPr>
              <a:t>Corporación</a:t>
            </a:r>
            <a:r>
              <a:rPr lang="en-US" sz="1200" dirty="0">
                <a:latin typeface="Proxima Nova"/>
                <a:ea typeface="Proxima Nova"/>
                <a:cs typeface="Proxima Nova"/>
                <a:sym typeface="Proxima Nova"/>
              </a:rPr>
              <a:t> </a:t>
            </a:r>
            <a:r>
              <a:rPr lang="en-US" sz="1200" dirty="0" err="1">
                <a:latin typeface="Proxima Nova"/>
                <a:ea typeface="Proxima Nova"/>
                <a:cs typeface="Proxima Nova"/>
                <a:sym typeface="Proxima Nova"/>
              </a:rPr>
              <a:t>Favorita</a:t>
            </a:r>
            <a:r>
              <a:rPr lang="en-US" sz="1200" dirty="0">
                <a:latin typeface="Proxima Nova"/>
                <a:ea typeface="Proxima Nova"/>
                <a:cs typeface="Proxima Nova"/>
                <a:sym typeface="Proxima Nova"/>
              </a:rPr>
              <a:t>, a large Ecuadorian-based grocery retailer.</a:t>
            </a:r>
          </a:p>
          <a:p>
            <a:pPr marL="0" lvl="0" indent="0" algn="l" rtl="0">
              <a:spcBef>
                <a:spcPts val="0"/>
              </a:spcBef>
              <a:spcAft>
                <a:spcPts val="0"/>
              </a:spcAft>
              <a:buNone/>
            </a:pPr>
            <a:endParaRPr lang="en-US" sz="1200" dirty="0">
              <a:latin typeface="Proxima Nova"/>
              <a:ea typeface="Proxima Nova"/>
              <a:cs typeface="Proxima Nova"/>
              <a:sym typeface="Proxima Nova"/>
            </a:endParaRPr>
          </a:p>
          <a:p>
            <a:pPr marL="0" lvl="0" indent="0" algn="l" rtl="0">
              <a:spcBef>
                <a:spcPts val="0"/>
              </a:spcBef>
              <a:spcAft>
                <a:spcPts val="0"/>
              </a:spcAft>
              <a:buNone/>
            </a:pPr>
            <a:r>
              <a:rPr lang="en-US" sz="1200" dirty="0">
                <a:latin typeface="Proxima Nova"/>
                <a:ea typeface="Proxima Nova"/>
                <a:cs typeface="Proxima Nova"/>
                <a:sym typeface="Proxima Nova"/>
              </a:rPr>
              <a:t>Forecasting inventory is critical for retailers. Having too much inventory takes up useful shelf space and produce can go bad. Having too less inventory can mean a loss of sale and customer. Inventory supply chain is complex, and retailers must place orders with suppliers several months in advance so the cost of under or over ordering can be staggering</a:t>
            </a:r>
            <a:endParaRPr sz="1200" dirty="0">
              <a:latin typeface="Proxima Nova"/>
              <a:ea typeface="Proxima Nova"/>
              <a:cs typeface="Proxima Nova"/>
              <a:sym typeface="Proxima Nova"/>
            </a:endParaRPr>
          </a:p>
        </p:txBody>
      </p:sp>
      <p:sp>
        <p:nvSpPr>
          <p:cNvPr id="87" name="Google Shape;87;g27b0cf3e03d_0_36"/>
          <p:cNvSpPr txBox="1"/>
          <p:nvPr/>
        </p:nvSpPr>
        <p:spPr>
          <a:xfrm>
            <a:off x="4061700" y="1757650"/>
            <a:ext cx="2297100" cy="18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Proxima Nova"/>
                <a:ea typeface="Proxima Nova"/>
                <a:cs typeface="Proxima Nova"/>
                <a:sym typeface="Proxima Nova"/>
              </a:rPr>
              <a:t>Your text here</a:t>
            </a:r>
            <a:endParaRPr>
              <a:latin typeface="Proxima Nova"/>
              <a:ea typeface="Proxima Nova"/>
              <a:cs typeface="Proxima Nova"/>
              <a:sym typeface="Proxima Nova"/>
            </a:endParaRPr>
          </a:p>
        </p:txBody>
      </p:sp>
      <p:sp>
        <p:nvSpPr>
          <p:cNvPr id="88" name="Google Shape;88;g27b0cf3e03d_0_36"/>
          <p:cNvSpPr txBox="1"/>
          <p:nvPr/>
        </p:nvSpPr>
        <p:spPr>
          <a:xfrm>
            <a:off x="871025" y="5196000"/>
            <a:ext cx="2297100" cy="180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Proxima Nova"/>
                <a:ea typeface="Proxima Nova"/>
                <a:cs typeface="Proxima Nova"/>
                <a:sym typeface="Proxima Nova"/>
              </a:rPr>
              <a:t>Your text here</a:t>
            </a:r>
            <a:endParaRPr>
              <a:latin typeface="Proxima Nova"/>
              <a:ea typeface="Proxima Nova"/>
              <a:cs typeface="Proxima Nova"/>
              <a:sym typeface="Proxima Nova"/>
            </a:endParaRPr>
          </a:p>
        </p:txBody>
      </p:sp>
      <p:sp>
        <p:nvSpPr>
          <p:cNvPr id="89" name="Google Shape;89;g27b0cf3e03d_0_36"/>
          <p:cNvSpPr txBox="1"/>
          <p:nvPr/>
        </p:nvSpPr>
        <p:spPr>
          <a:xfrm>
            <a:off x="3688950" y="4777075"/>
            <a:ext cx="3057150" cy="26524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oxima Nova"/>
                <a:ea typeface="Proxima Nova"/>
                <a:cs typeface="Proxima Nova"/>
                <a:sym typeface="Proxima Nova"/>
              </a:rPr>
              <a:t>Three models were used:</a:t>
            </a:r>
          </a:p>
          <a:p>
            <a:pPr marL="228600" lvl="0" indent="-228600" algn="l" rtl="0">
              <a:spcBef>
                <a:spcPts val="0"/>
              </a:spcBef>
              <a:spcAft>
                <a:spcPts val="0"/>
              </a:spcAft>
              <a:buFont typeface="+mj-lt"/>
              <a:buAutoNum type="arabicPeriod"/>
            </a:pPr>
            <a:r>
              <a:rPr lang="en-US" sz="1200" dirty="0">
                <a:latin typeface="Proxima Nova"/>
                <a:ea typeface="Proxima Nova"/>
                <a:cs typeface="Proxima Nova"/>
                <a:sym typeface="Proxima Nova"/>
              </a:rPr>
              <a:t>Facebook Prophet</a:t>
            </a:r>
          </a:p>
          <a:p>
            <a:pPr marL="228600" lvl="0" indent="-228600" algn="l" rtl="0">
              <a:spcBef>
                <a:spcPts val="0"/>
              </a:spcBef>
              <a:spcAft>
                <a:spcPts val="0"/>
              </a:spcAft>
              <a:buFont typeface="+mj-lt"/>
              <a:buAutoNum type="arabicPeriod"/>
            </a:pPr>
            <a:r>
              <a:rPr lang="en-US" sz="1200" dirty="0">
                <a:latin typeface="Proxima Nova"/>
                <a:ea typeface="Proxima Nova"/>
                <a:cs typeface="Proxima Nova"/>
                <a:sym typeface="Proxima Nova"/>
              </a:rPr>
              <a:t>Random Forrest Regression</a:t>
            </a:r>
          </a:p>
          <a:p>
            <a:pPr marL="228600" lvl="0" indent="-228600" algn="l" rtl="0">
              <a:spcBef>
                <a:spcPts val="0"/>
              </a:spcBef>
              <a:spcAft>
                <a:spcPts val="0"/>
              </a:spcAft>
              <a:buFont typeface="+mj-lt"/>
              <a:buAutoNum type="arabicPeriod"/>
            </a:pPr>
            <a:r>
              <a:rPr lang="en-US" sz="1200" dirty="0" err="1">
                <a:latin typeface="Proxima Nova"/>
                <a:ea typeface="Proxima Nova"/>
                <a:cs typeface="Proxima Nova"/>
                <a:sym typeface="Proxima Nova"/>
              </a:rPr>
              <a:t>XGBoost</a:t>
            </a:r>
            <a:r>
              <a:rPr lang="en-US" sz="1200" dirty="0">
                <a:latin typeface="Proxima Nova"/>
                <a:ea typeface="Proxima Nova"/>
                <a:cs typeface="Proxima Nova"/>
                <a:sym typeface="Proxima Nova"/>
              </a:rPr>
              <a:t> Regression</a:t>
            </a:r>
          </a:p>
          <a:p>
            <a:pPr lvl="0" algn="l" rtl="0">
              <a:spcBef>
                <a:spcPts val="0"/>
              </a:spcBef>
              <a:spcAft>
                <a:spcPts val="0"/>
              </a:spcAft>
            </a:pPr>
            <a:r>
              <a:rPr lang="en-US" sz="1200" dirty="0">
                <a:latin typeface="Proxima Nova"/>
                <a:ea typeface="Proxima Nova"/>
                <a:cs typeface="Proxima Nova"/>
                <a:sym typeface="Proxima Nova"/>
              </a:rPr>
              <a:t>20% validation set was used for RFR and XGBR</a:t>
            </a:r>
          </a:p>
          <a:p>
            <a:pPr lvl="0" algn="l" rtl="0">
              <a:spcBef>
                <a:spcPts val="0"/>
              </a:spcBef>
              <a:spcAft>
                <a:spcPts val="0"/>
              </a:spcAft>
            </a:pPr>
            <a:r>
              <a:rPr lang="en-US" sz="1200" dirty="0">
                <a:latin typeface="Proxima Nova"/>
                <a:ea typeface="Proxima Nova"/>
                <a:cs typeface="Proxima Nova"/>
                <a:sym typeface="Proxima Nova"/>
              </a:rPr>
              <a:t>Hyper parameters were tuned using </a:t>
            </a:r>
            <a:r>
              <a:rPr lang="en-US" sz="1200" dirty="0" err="1">
                <a:latin typeface="Proxima Nova"/>
                <a:ea typeface="Proxima Nova"/>
                <a:cs typeface="Proxima Nova"/>
                <a:sym typeface="Proxima Nova"/>
              </a:rPr>
              <a:t>GridSearchCV</a:t>
            </a:r>
            <a:r>
              <a:rPr lang="en-US" sz="1200" dirty="0">
                <a:latin typeface="Proxima Nova"/>
                <a:ea typeface="Proxima Nova"/>
                <a:cs typeface="Proxima Nova"/>
                <a:sym typeface="Proxima Nova"/>
              </a:rPr>
              <a:t> for RFR and XGBR</a:t>
            </a:r>
          </a:p>
          <a:p>
            <a:pPr lvl="0" algn="l" rtl="0">
              <a:spcBef>
                <a:spcPts val="0"/>
              </a:spcBef>
              <a:spcAft>
                <a:spcPts val="0"/>
              </a:spcAft>
            </a:pPr>
            <a:r>
              <a:rPr lang="en-US" sz="1200" dirty="0">
                <a:latin typeface="Proxima Nova"/>
                <a:ea typeface="Proxima Nova"/>
                <a:cs typeface="Proxima Nova"/>
                <a:sym typeface="Proxima Nova"/>
              </a:rPr>
              <a:t>Best parameters:</a:t>
            </a:r>
          </a:p>
          <a:p>
            <a:pPr marL="171450" lvl="0" indent="-171450" algn="l" rtl="0">
              <a:spcBef>
                <a:spcPts val="0"/>
              </a:spcBef>
              <a:spcAft>
                <a:spcPts val="0"/>
              </a:spcAft>
              <a:buFont typeface="Arial" panose="020B0604020202020204" pitchFamily="34" charset="0"/>
              <a:buChar char="•"/>
            </a:pPr>
            <a:r>
              <a:rPr lang="en-US" sz="1200" dirty="0">
                <a:latin typeface="Proxima Nova"/>
                <a:ea typeface="Proxima Nova"/>
                <a:cs typeface="Proxima Nova"/>
                <a:sym typeface="Proxima Nova"/>
              </a:rPr>
              <a:t>RFR: {'</a:t>
            </a:r>
            <a:r>
              <a:rPr lang="en-US" sz="1200" dirty="0" err="1">
                <a:latin typeface="Proxima Nova"/>
                <a:ea typeface="Proxima Nova"/>
                <a:cs typeface="Proxima Nova"/>
                <a:sym typeface="Proxima Nova"/>
              </a:rPr>
              <a:t>max_depth</a:t>
            </a:r>
            <a:r>
              <a:rPr lang="en-US" sz="1200" dirty="0">
                <a:latin typeface="Proxima Nova"/>
                <a:ea typeface="Proxima Nova"/>
                <a:cs typeface="Proxima Nova"/>
                <a:sym typeface="Proxima Nova"/>
              </a:rPr>
              <a:t>': 5, '</a:t>
            </a:r>
            <a:r>
              <a:rPr lang="en-US" sz="1200" dirty="0" err="1">
                <a:latin typeface="Proxima Nova"/>
                <a:ea typeface="Proxima Nova"/>
                <a:cs typeface="Proxima Nova"/>
                <a:sym typeface="Proxima Nova"/>
              </a:rPr>
              <a:t>max_features</a:t>
            </a:r>
            <a:r>
              <a:rPr lang="en-US" sz="1200" dirty="0">
                <a:latin typeface="Proxima Nova"/>
                <a:ea typeface="Proxima Nova"/>
                <a:cs typeface="Proxima Nova"/>
                <a:sym typeface="Proxima Nova"/>
              </a:rPr>
              <a:t>': 'sqrt', '</a:t>
            </a:r>
            <a:r>
              <a:rPr lang="en-US" sz="1200" dirty="0" err="1">
                <a:latin typeface="Proxima Nova"/>
                <a:ea typeface="Proxima Nova"/>
                <a:cs typeface="Proxima Nova"/>
                <a:sym typeface="Proxima Nova"/>
              </a:rPr>
              <a:t>n_estimators</a:t>
            </a:r>
            <a:r>
              <a:rPr lang="en-US" sz="1200" dirty="0">
                <a:latin typeface="Proxima Nova"/>
                <a:ea typeface="Proxima Nova"/>
                <a:cs typeface="Proxima Nova"/>
                <a:sym typeface="Proxima Nova"/>
              </a:rPr>
              <a:t>': 15}</a:t>
            </a:r>
          </a:p>
          <a:p>
            <a:pPr marL="171450" lvl="0" indent="-171450" algn="l" rtl="0">
              <a:spcBef>
                <a:spcPts val="0"/>
              </a:spcBef>
              <a:spcAft>
                <a:spcPts val="0"/>
              </a:spcAft>
              <a:buFont typeface="Arial" panose="020B0604020202020204" pitchFamily="34" charset="0"/>
              <a:buChar char="•"/>
            </a:pPr>
            <a:r>
              <a:rPr lang="en-US" sz="1200" dirty="0">
                <a:latin typeface="Proxima Nova"/>
                <a:ea typeface="Proxima Nova"/>
                <a:cs typeface="Proxima Nova"/>
                <a:sym typeface="Proxima Nova"/>
              </a:rPr>
              <a:t>XGBR: {'eta': 0.1, '</a:t>
            </a:r>
            <a:r>
              <a:rPr lang="en-US" sz="1200" dirty="0" err="1">
                <a:latin typeface="Proxima Nova"/>
                <a:ea typeface="Proxima Nova"/>
                <a:cs typeface="Proxima Nova"/>
                <a:sym typeface="Proxima Nova"/>
              </a:rPr>
              <a:t>max_depth</a:t>
            </a:r>
            <a:r>
              <a:rPr lang="en-US" sz="1200" dirty="0">
                <a:latin typeface="Proxima Nova"/>
                <a:ea typeface="Proxima Nova"/>
                <a:cs typeface="Proxima Nova"/>
                <a:sym typeface="Proxima Nova"/>
              </a:rPr>
              <a:t>': 5, '</a:t>
            </a:r>
            <a:r>
              <a:rPr lang="en-US" sz="1200" dirty="0" err="1">
                <a:latin typeface="Proxima Nova"/>
                <a:ea typeface="Proxima Nova"/>
                <a:cs typeface="Proxima Nova"/>
                <a:sym typeface="Proxima Nova"/>
              </a:rPr>
              <a:t>n_estimators</a:t>
            </a:r>
            <a:r>
              <a:rPr lang="en-US" sz="1200" dirty="0">
                <a:latin typeface="Proxima Nova"/>
                <a:ea typeface="Proxima Nova"/>
                <a:cs typeface="Proxima Nova"/>
                <a:sym typeface="Proxima Nova"/>
              </a:rPr>
              <a:t>': 15}</a:t>
            </a:r>
          </a:p>
          <a:p>
            <a:pPr marL="0" lvl="0" indent="0" algn="l" rtl="0">
              <a:spcBef>
                <a:spcPts val="0"/>
              </a:spcBef>
              <a:spcAft>
                <a:spcPts val="0"/>
              </a:spcAft>
              <a:buNone/>
            </a:pPr>
            <a:endParaRPr sz="1200" dirty="0">
              <a:latin typeface="Proxima Nova"/>
              <a:ea typeface="Proxima Nova"/>
              <a:cs typeface="Proxima Nova"/>
              <a:sym typeface="Proxima Nova"/>
            </a:endParaRPr>
          </a:p>
        </p:txBody>
      </p:sp>
      <p:sp>
        <p:nvSpPr>
          <p:cNvPr id="90" name="Google Shape;90;g27b0cf3e03d_0_36"/>
          <p:cNvSpPr txBox="1"/>
          <p:nvPr/>
        </p:nvSpPr>
        <p:spPr>
          <a:xfrm>
            <a:off x="6937850" y="4777075"/>
            <a:ext cx="2986225" cy="26524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Proxima Nova"/>
                <a:ea typeface="Proxima Nova"/>
                <a:cs typeface="Proxima Nova"/>
                <a:sym typeface="Proxima Nova"/>
              </a:rPr>
              <a:t>Prophet Model RMSE on Training set: 1052.09</a:t>
            </a:r>
          </a:p>
          <a:p>
            <a:pPr marL="0" lvl="0" indent="0" algn="l" rtl="0">
              <a:spcBef>
                <a:spcPts val="0"/>
              </a:spcBef>
              <a:spcAft>
                <a:spcPts val="0"/>
              </a:spcAft>
              <a:buNone/>
            </a:pPr>
            <a:r>
              <a:rPr lang="en-US" sz="1200" dirty="0">
                <a:latin typeface="Proxima Nova"/>
                <a:ea typeface="Proxima Nova"/>
                <a:cs typeface="Proxima Nova"/>
                <a:sym typeface="Proxima Nova"/>
              </a:rPr>
              <a:t>RFR RMSE on Training set: 923.51</a:t>
            </a:r>
          </a:p>
          <a:p>
            <a:pPr marL="0" lvl="0" indent="0" algn="l" rtl="0">
              <a:spcBef>
                <a:spcPts val="0"/>
              </a:spcBef>
              <a:spcAft>
                <a:spcPts val="0"/>
              </a:spcAft>
              <a:buNone/>
            </a:pPr>
            <a:r>
              <a:rPr lang="en-US" sz="1200" dirty="0">
                <a:latin typeface="Proxima Nova"/>
                <a:ea typeface="Proxima Nova"/>
                <a:cs typeface="Proxima Nova"/>
                <a:sym typeface="Proxima Nova"/>
              </a:rPr>
              <a:t>XGBR RMSE on Training set: 578.40</a:t>
            </a:r>
          </a:p>
          <a:p>
            <a:pPr marL="0" lvl="0" indent="0" algn="l" rtl="0">
              <a:spcBef>
                <a:spcPts val="0"/>
              </a:spcBef>
              <a:spcAft>
                <a:spcPts val="0"/>
              </a:spcAft>
              <a:buNone/>
            </a:pPr>
            <a:endParaRPr lang="en-US" sz="1200" dirty="0">
              <a:latin typeface="Proxima Nova"/>
              <a:ea typeface="Proxima Nova"/>
              <a:cs typeface="Proxima Nova"/>
              <a:sym typeface="Proxima Nova"/>
            </a:endParaRPr>
          </a:p>
          <a:p>
            <a:pPr marL="0" lvl="0" indent="0" algn="l" rtl="0">
              <a:spcBef>
                <a:spcPts val="0"/>
              </a:spcBef>
              <a:spcAft>
                <a:spcPts val="0"/>
              </a:spcAft>
              <a:buNone/>
            </a:pPr>
            <a:r>
              <a:rPr lang="en-US" sz="1200" dirty="0">
                <a:latin typeface="Proxima Nova"/>
                <a:ea typeface="Proxima Nova"/>
                <a:cs typeface="Proxima Nova"/>
                <a:sym typeface="Proxima Nova"/>
              </a:rPr>
              <a:t>RFR RMSE on Validation set: 918.96</a:t>
            </a:r>
          </a:p>
          <a:p>
            <a:pPr marL="0" lvl="0" indent="0" algn="l" rtl="0">
              <a:spcBef>
                <a:spcPts val="0"/>
              </a:spcBef>
              <a:spcAft>
                <a:spcPts val="0"/>
              </a:spcAft>
              <a:buNone/>
            </a:pPr>
            <a:r>
              <a:rPr lang="en-US" sz="1200" dirty="0">
                <a:latin typeface="Proxima Nova"/>
                <a:ea typeface="Proxima Nova"/>
                <a:cs typeface="Proxima Nova"/>
                <a:sym typeface="Proxima Nova"/>
              </a:rPr>
              <a:t>XGBR RMSE on Validation set: 565.24</a:t>
            </a:r>
          </a:p>
          <a:p>
            <a:pPr marL="0" lvl="0" indent="0" algn="l" rtl="0">
              <a:spcBef>
                <a:spcPts val="0"/>
              </a:spcBef>
              <a:spcAft>
                <a:spcPts val="0"/>
              </a:spcAft>
              <a:buNone/>
            </a:pPr>
            <a:endParaRPr lang="en-US" sz="1200" dirty="0">
              <a:latin typeface="Proxima Nova"/>
              <a:ea typeface="Proxima Nova"/>
              <a:cs typeface="Proxima Nova"/>
              <a:sym typeface="Proxima Nova"/>
            </a:endParaRPr>
          </a:p>
          <a:p>
            <a:pPr marL="0" lvl="0" indent="0" algn="l" rtl="0">
              <a:spcBef>
                <a:spcPts val="0"/>
              </a:spcBef>
              <a:spcAft>
                <a:spcPts val="0"/>
              </a:spcAft>
              <a:buNone/>
            </a:pPr>
            <a:r>
              <a:rPr lang="en-US" sz="1200" dirty="0">
                <a:latin typeface="Proxima Nova"/>
                <a:ea typeface="Proxima Nova"/>
                <a:cs typeface="Proxima Nova"/>
                <a:sym typeface="Proxima Nova"/>
              </a:rPr>
              <a:t>XGBR performed really well but took a very long time to fit. Its mean fit time was 90.71 secs vs 17.88 secs for RFR</a:t>
            </a:r>
            <a:endParaRPr sz="1200" dirty="0">
              <a:latin typeface="Proxima Nova"/>
              <a:ea typeface="Proxima Nova"/>
              <a:cs typeface="Proxima Nova"/>
              <a:sym typeface="Proxima Nova"/>
            </a:endParaRPr>
          </a:p>
        </p:txBody>
      </p:sp>
      <p:sp>
        <p:nvSpPr>
          <p:cNvPr id="91" name="Google Shape;91;g27b0cf3e03d_0_36"/>
          <p:cNvSpPr txBox="1"/>
          <p:nvPr/>
        </p:nvSpPr>
        <p:spPr>
          <a:xfrm>
            <a:off x="457200" y="152400"/>
            <a:ext cx="85598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solidFill>
                  <a:schemeClr val="dk1"/>
                </a:solidFill>
                <a:latin typeface="Proxima Nova"/>
                <a:ea typeface="Proxima Nova"/>
                <a:cs typeface="Proxima Nova"/>
                <a:sym typeface="Proxima Nova"/>
              </a:rPr>
              <a:t>Store Sales Forecasting</a:t>
            </a:r>
          </a:p>
          <a:p>
            <a:pPr marL="0" lvl="0" indent="0" algn="l" rtl="0">
              <a:spcBef>
                <a:spcPts val="0"/>
              </a:spcBef>
              <a:spcAft>
                <a:spcPts val="0"/>
              </a:spcAft>
              <a:buNone/>
            </a:pPr>
            <a:r>
              <a:rPr lang="en-US" sz="1050" dirty="0"/>
              <a:t>https://</a:t>
            </a:r>
            <a:r>
              <a:rPr lang="en-US" sz="1050" dirty="0" err="1"/>
              <a:t>kaggle.com</a:t>
            </a:r>
            <a:r>
              <a:rPr lang="en-US" sz="1050" dirty="0"/>
              <a:t>/competitions/store-sales-time-series-forecasting</a:t>
            </a:r>
            <a:endParaRPr sz="1200" b="1" dirty="0">
              <a:solidFill>
                <a:schemeClr val="dk1"/>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37EF8457-CAAE-8002-53F6-E42D4D1FC8DC}"/>
              </a:ext>
            </a:extLst>
          </p:cNvPr>
          <p:cNvSpPr txBox="1"/>
          <p:nvPr/>
        </p:nvSpPr>
        <p:spPr>
          <a:xfrm>
            <a:off x="6045200" y="508000"/>
            <a:ext cx="3980475" cy="253916"/>
          </a:xfrm>
          <a:prstGeom prst="rect">
            <a:avLst/>
          </a:prstGeom>
          <a:noFill/>
        </p:spPr>
        <p:txBody>
          <a:bodyPr wrap="square" rtlCol="0">
            <a:spAutoFit/>
          </a:bodyPr>
          <a:lstStyle/>
          <a:p>
            <a:r>
              <a:rPr lang="en-US" sz="1050" dirty="0"/>
              <a:t>https://</a:t>
            </a:r>
            <a:r>
              <a:rPr lang="en-US" sz="1050" dirty="0" err="1"/>
              <a:t>github.com</a:t>
            </a:r>
            <a:r>
              <a:rPr lang="en-US" sz="1050" dirty="0"/>
              <a:t>/</a:t>
            </a:r>
            <a:r>
              <a:rPr lang="en-US" sz="1050" dirty="0" err="1"/>
              <a:t>sgshaikh</a:t>
            </a:r>
            <a:r>
              <a:rPr lang="en-US" sz="1050" dirty="0"/>
              <a:t>/</a:t>
            </a:r>
            <a:r>
              <a:rPr lang="en-US" sz="1050" dirty="0" err="1"/>
              <a:t>StoreSales_TimeSeriesForecasting</a:t>
            </a:r>
            <a:endParaRPr lang="en-US" sz="105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390</Words>
  <Application>Microsoft Macintosh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Proxima Nova</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Vikesh Koul</dc:creator>
  <cp:lastModifiedBy>shaharyar Shaikh</cp:lastModifiedBy>
  <cp:revision>7</cp:revision>
  <dcterms:created xsi:type="dcterms:W3CDTF">2023-08-20T21:14:19Z</dcterms:created>
  <dcterms:modified xsi:type="dcterms:W3CDTF">2023-09-06T21:36:14Z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2023-08-20T00:00:00Z</vt:filetime>
  </property>
</Properties>
</file>