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72" r:id="rId4"/>
    <p:sldId id="273" r:id="rId5"/>
    <p:sldId id="274" r:id="rId6"/>
    <p:sldId id="278" r:id="rId7"/>
    <p:sldId id="279" r:id="rId8"/>
    <p:sldId id="281" r:id="rId9"/>
    <p:sldId id="275" r:id="rId10"/>
    <p:sldId id="277" r:id="rId11"/>
    <p:sldId id="282" r:id="rId12"/>
    <p:sldId id="283" r:id="rId13"/>
    <p:sldId id="284" r:id="rId14"/>
    <p:sldId id="285" r:id="rId15"/>
    <p:sldId id="286" r:id="rId16"/>
    <p:sldId id="287" r:id="rId17"/>
    <p:sldId id="28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9F02479-2CF8-DE39-A279-2027F59E0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517867"/>
            <a:ext cx="8361229" cy="1486591"/>
          </a:xfrm>
        </p:spPr>
        <p:txBody>
          <a:bodyPr/>
          <a:lstStyle/>
          <a:p>
            <a:r>
              <a:rPr lang="el-GR" sz="5400" dirty="0"/>
              <a:t>ΜΗΧΑΝΙΚΗ ΜΑΘΗΣΗ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1B036D8D-02EE-6F86-5681-17892668A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4366826"/>
            <a:ext cx="6831673" cy="597060"/>
          </a:xfrm>
        </p:spPr>
        <p:txBody>
          <a:bodyPr/>
          <a:lstStyle/>
          <a:p>
            <a:r>
              <a:rPr lang="el-GR" dirty="0"/>
              <a:t>Σωτηρίου Σταύρος</a:t>
            </a:r>
            <a:r>
              <a:rPr lang="en-US" dirty="0"/>
              <a:t> (MTN2216)</a:t>
            </a:r>
            <a:endParaRPr lang="el-GR" dirty="0"/>
          </a:p>
        </p:txBody>
      </p:sp>
      <p:sp>
        <p:nvSpPr>
          <p:cNvPr id="5" name="Υπότιτλος 2">
            <a:extLst>
              <a:ext uri="{FF2B5EF4-FFF2-40B4-BE49-F238E27FC236}">
                <a16:creationId xmlns:a16="http://schemas.microsoft.com/office/drawing/2014/main" id="{9F8AA822-1345-33EA-3EBF-4613D877CCB4}"/>
              </a:ext>
            </a:extLst>
          </p:cNvPr>
          <p:cNvSpPr txBox="1">
            <a:spLocks/>
          </p:cNvSpPr>
          <p:nvPr/>
        </p:nvSpPr>
        <p:spPr>
          <a:xfrm>
            <a:off x="2680163" y="3139851"/>
            <a:ext cx="6831673" cy="1091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IMDB reviews sentiment analysis</a:t>
            </a:r>
            <a:endParaRPr lang="el-GR" sz="3200" dirty="0"/>
          </a:p>
        </p:txBody>
      </p:sp>
    </p:spTree>
    <p:extLst>
      <p:ext uri="{BB962C8B-B14F-4D97-AF65-F5344CB8AC3E}">
        <p14:creationId xmlns:p14="http://schemas.microsoft.com/office/powerpoint/2010/main" val="1469147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EA5D-5A86-4D89-3AAF-4B3BB751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B3C37-24D9-D9FE-67AA-3BC0ED77F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l-GR" dirty="0" err="1"/>
              <a:t>get_confusion_matrix</a:t>
            </a:r>
            <a:r>
              <a:rPr lang="el-GR" dirty="0"/>
              <a:t>. Το </a:t>
            </a:r>
            <a:r>
              <a:rPr lang="el-GR" dirty="0" err="1"/>
              <a:t>function</a:t>
            </a:r>
            <a:r>
              <a:rPr lang="el-GR" dirty="0"/>
              <a:t> αυτό επιστρέφει το </a:t>
            </a:r>
            <a:r>
              <a:rPr lang="el-GR" dirty="0" err="1"/>
              <a:t>confusion</a:t>
            </a:r>
            <a:r>
              <a:rPr lang="el-GR" dirty="0"/>
              <a:t> </a:t>
            </a:r>
            <a:r>
              <a:rPr lang="el-GR" dirty="0" err="1"/>
              <a:t>matrix</a:t>
            </a:r>
            <a:r>
              <a:rPr lang="el-GR" dirty="0"/>
              <a:t> από το οποίο φαίνονται τα σωστά και τα λανθασμένα </a:t>
            </a:r>
            <a:r>
              <a:rPr lang="el-GR" dirty="0" err="1"/>
              <a:t>predictions</a:t>
            </a:r>
            <a:r>
              <a:rPr lang="el-GR" dirty="0"/>
              <a:t> του </a:t>
            </a:r>
            <a:r>
              <a:rPr lang="el-GR" dirty="0" err="1"/>
              <a:t>classifier</a:t>
            </a:r>
            <a:r>
              <a:rPr lang="el-GR" dirty="0"/>
              <a:t> που χρησιμοποιήθηκε.</a:t>
            </a:r>
          </a:p>
          <a:p>
            <a:endParaRPr lang="el-GR" dirty="0"/>
          </a:p>
          <a:p>
            <a:r>
              <a:rPr lang="el-GR" dirty="0" err="1"/>
              <a:t>hyperparameter_tuning</a:t>
            </a:r>
            <a:r>
              <a:rPr lang="el-GR" dirty="0"/>
              <a:t>. Το </a:t>
            </a:r>
            <a:r>
              <a:rPr lang="el-GR" dirty="0" err="1"/>
              <a:t>function</a:t>
            </a:r>
            <a:r>
              <a:rPr lang="el-GR" dirty="0"/>
              <a:t> αυτό ελέγχει διάφορα </a:t>
            </a:r>
            <a:r>
              <a:rPr lang="el-GR" dirty="0" err="1"/>
              <a:t>parameters</a:t>
            </a:r>
            <a:r>
              <a:rPr lang="el-GR" dirty="0"/>
              <a:t> που έχουμε δώσει για το μοντέλο που θέλουμε να εξετάσουμε. Στη συνέχεια χρησιμοποιεί την κλάση </a:t>
            </a:r>
            <a:r>
              <a:rPr lang="el-GR" dirty="0" err="1"/>
              <a:t>GridSeachCV</a:t>
            </a:r>
            <a:r>
              <a:rPr lang="el-GR" dirty="0"/>
              <a:t> της </a:t>
            </a:r>
            <a:r>
              <a:rPr lang="el-GR" dirty="0" err="1"/>
              <a:t>scikit-learn</a:t>
            </a:r>
            <a:r>
              <a:rPr lang="el-GR" dirty="0"/>
              <a:t> για να μας επιστρέψει τις καλύτερες τιμές για τα </a:t>
            </a:r>
            <a:r>
              <a:rPr lang="el-GR" dirty="0" err="1"/>
              <a:t>params</a:t>
            </a:r>
            <a:r>
              <a:rPr lang="el-GR" dirty="0"/>
              <a:t> από αυτές που έχουμε δώσει.</a:t>
            </a:r>
          </a:p>
          <a:p>
            <a:endParaRPr lang="el-GR" dirty="0"/>
          </a:p>
          <a:p>
            <a:r>
              <a:rPr lang="el-GR" dirty="0" err="1"/>
              <a:t>model_validation</a:t>
            </a:r>
            <a:r>
              <a:rPr lang="el-GR" dirty="0"/>
              <a:t>. Cross </a:t>
            </a:r>
            <a:r>
              <a:rPr lang="el-GR" dirty="0" err="1"/>
              <a:t>validation</a:t>
            </a:r>
            <a:r>
              <a:rPr lang="el-GR" dirty="0"/>
              <a:t> του μοντέλου και εξαγωγή δεδομένων για </a:t>
            </a:r>
            <a:r>
              <a:rPr lang="el-GR" dirty="0" err="1"/>
              <a:t>accuracy</a:t>
            </a:r>
            <a:r>
              <a:rPr lang="el-GR" dirty="0"/>
              <a:t>, </a:t>
            </a:r>
            <a:r>
              <a:rPr lang="el-GR" dirty="0" err="1"/>
              <a:t>precision</a:t>
            </a:r>
            <a:r>
              <a:rPr lang="el-GR" dirty="0"/>
              <a:t>, </a:t>
            </a:r>
            <a:r>
              <a:rPr lang="el-GR" dirty="0" err="1"/>
              <a:t>recall</a:t>
            </a:r>
            <a:r>
              <a:rPr lang="el-GR" dirty="0"/>
              <a:t> και macro-f1.  Η τιμή 5 του </a:t>
            </a:r>
            <a:r>
              <a:rPr lang="el-GR" dirty="0" err="1"/>
              <a:t>cv</a:t>
            </a:r>
            <a:r>
              <a:rPr lang="el-GR" dirty="0"/>
              <a:t> ουσιαστικά δείχνει ότι γίνεται </a:t>
            </a:r>
            <a:r>
              <a:rPr lang="el-GR" dirty="0" err="1"/>
              <a:t>cross</a:t>
            </a:r>
            <a:r>
              <a:rPr lang="el-GR" dirty="0"/>
              <a:t> </a:t>
            </a:r>
            <a:r>
              <a:rPr lang="el-GR" dirty="0" err="1"/>
              <a:t>validation</a:t>
            </a:r>
            <a:r>
              <a:rPr lang="el-GR" dirty="0"/>
              <a:t> με 5 </a:t>
            </a:r>
            <a:r>
              <a:rPr lang="el-GR" dirty="0" err="1"/>
              <a:t>folds</a:t>
            </a:r>
            <a:r>
              <a:rPr lang="el-GR" dirty="0"/>
              <a:t> (4 </a:t>
            </a:r>
            <a:r>
              <a:rPr lang="el-GR" dirty="0" err="1"/>
              <a:t>training</a:t>
            </a:r>
            <a:r>
              <a:rPr lang="el-GR" dirty="0"/>
              <a:t> – 1 </a:t>
            </a:r>
            <a:r>
              <a:rPr lang="el-GR" dirty="0" err="1"/>
              <a:t>test</a:t>
            </a:r>
            <a:r>
              <a:rPr lang="el-GR" dirty="0"/>
              <a:t>).</a:t>
            </a:r>
          </a:p>
          <a:p>
            <a:endParaRPr lang="el-GR" dirty="0"/>
          </a:p>
          <a:p>
            <a:r>
              <a:rPr lang="el-GR" dirty="0" err="1"/>
              <a:t>train_model</a:t>
            </a:r>
            <a:r>
              <a:rPr lang="el-GR" dirty="0"/>
              <a:t>. Χωρίζει τα δεδομένα σε </a:t>
            </a:r>
            <a:r>
              <a:rPr lang="el-GR" dirty="0" err="1"/>
              <a:t>train</a:t>
            </a:r>
            <a:r>
              <a:rPr lang="el-GR" dirty="0"/>
              <a:t> και </a:t>
            </a:r>
            <a:r>
              <a:rPr lang="el-GR" dirty="0" err="1"/>
              <a:t>test</a:t>
            </a:r>
            <a:r>
              <a:rPr lang="el-GR" dirty="0"/>
              <a:t> (3:1) και κάνει το τελικό </a:t>
            </a:r>
            <a:r>
              <a:rPr lang="el-GR" dirty="0" err="1"/>
              <a:t>training</a:t>
            </a:r>
            <a:r>
              <a:rPr lang="el-GR" dirty="0"/>
              <a:t> του μοντέλου με βάση τα ιδανικά </a:t>
            </a:r>
            <a:r>
              <a:rPr lang="el-GR" dirty="0" err="1"/>
              <a:t>params</a:t>
            </a:r>
            <a:r>
              <a:rPr lang="el-GR" dirty="0"/>
              <a:t> που υπολογίσαμε στις προηγούμενες συναρτήσεις.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65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96F9-D1F9-BDD4-7693-3B498BE1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4443E5-1290-BC7D-145D-6D5A660AD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413" y="2245853"/>
            <a:ext cx="3955123" cy="5639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A3446D-9BEA-3865-CB33-B5D181BC8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427" y="2245853"/>
            <a:ext cx="3299746" cy="4953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3D43D5-3869-C288-E607-E19E88852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950975"/>
            <a:ext cx="3744213" cy="3764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EBA60E-05E8-2B16-819B-F0B1F8F881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403" y="3714680"/>
            <a:ext cx="4313294" cy="16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64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63329-762E-7E19-D9D5-F9B1C8C57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kNN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77769A-B8D4-EF34-4B03-74F3539A5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958321"/>
            <a:ext cx="3589331" cy="4267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8C7232-C095-B9CE-9A53-4D414DC02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009" y="1927838"/>
            <a:ext cx="3368332" cy="457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82E31A-4C19-971D-D3EC-ECCEDE74D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582" y="2524124"/>
            <a:ext cx="4496688" cy="4333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29178D-9E3C-DD8B-1180-A646D1E16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5835" y="3537517"/>
            <a:ext cx="4381880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61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CF26-5A8C-86F8-6C63-7B2C8555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B6F821-0A1A-B3E0-28B2-9E0C11F77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899267"/>
            <a:ext cx="8359864" cy="4115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AD69E1-97B6-8C80-53F9-97B974B4F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710796"/>
            <a:ext cx="3200677" cy="4267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FADF09-AB5A-D134-D5EC-323CFF911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050" y="2452277"/>
            <a:ext cx="4382388" cy="4405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C4F3E5-0348-26AB-AAB3-F48517B8B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2848" y="3985194"/>
            <a:ext cx="4427604" cy="15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13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AEFC-513F-8463-201B-94D8B921B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F479FD1-CC46-374D-1850-4C7A46E22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022" y="3570545"/>
            <a:ext cx="4366638" cy="157747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5CC53A-CCC8-9FBC-DB40-1F652C0BC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707" y="1914794"/>
            <a:ext cx="8176969" cy="4267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57D002-3211-BF73-345A-8CC84D54F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707" y="2694759"/>
            <a:ext cx="3383573" cy="3810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E61387-3101-01C7-7E5D-36D8F848C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2767" y="2520851"/>
            <a:ext cx="4046211" cy="391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02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3D4B9-07B6-A646-DBBD-4FC4316C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3EA1B4-C0F2-C696-9D06-D53C15794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935459"/>
            <a:ext cx="5281118" cy="4724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A8D358-E4CE-7E38-F39C-50950269D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752" y="3211791"/>
            <a:ext cx="3299746" cy="4191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6DFB51-49EE-A4E6-1D51-6AA0DFB55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425" y="1354263"/>
            <a:ext cx="4877688" cy="49036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DE65D9-AECA-4BD8-999A-36E059120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1788" y="4253793"/>
            <a:ext cx="4305673" cy="16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53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ACA6-9AA4-02BA-8FB3-1475EEAB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F1FA3B-1C0F-8E72-9B7F-C1B592B42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619" y="3588986"/>
            <a:ext cx="3360711" cy="396274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0288AF-1507-9D00-3D65-417225266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381" y="2644121"/>
            <a:ext cx="3665538" cy="4267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D6BA47-ADB3-8835-5572-5F377B950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49" y="821726"/>
            <a:ext cx="4715763" cy="47408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48157E-A9F4-B19E-5FCF-E6F813CEE4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8619" y="4345231"/>
            <a:ext cx="4122777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71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D423-BFE1-A23A-00AB-20CF682F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2C351-860A-1B9F-8595-E74DE898C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Κώδικας που</a:t>
            </a:r>
            <a:r>
              <a:rPr lang="en-US" dirty="0"/>
              <a:t> </a:t>
            </a:r>
            <a:r>
              <a:rPr lang="el-GR" dirty="0"/>
              <a:t>διαβάζει </a:t>
            </a:r>
            <a:r>
              <a:rPr lang="en-US" dirty="0"/>
              <a:t>review </a:t>
            </a:r>
            <a:r>
              <a:rPr lang="el-GR" dirty="0"/>
              <a:t>από το αρχείο ‘</a:t>
            </a:r>
            <a:r>
              <a:rPr lang="en-US" dirty="0"/>
              <a:t>review.txt’</a:t>
            </a:r>
          </a:p>
          <a:p>
            <a:endParaRPr lang="en-US" dirty="0"/>
          </a:p>
          <a:p>
            <a:r>
              <a:rPr lang="el-GR" dirty="0"/>
              <a:t>Επιλέγουμε ένα από τα μοντέλα που δημιουργήσαμε και μαζί με το </a:t>
            </a:r>
            <a:r>
              <a:rPr lang="en-US" dirty="0"/>
              <a:t>vectorizer</a:t>
            </a:r>
            <a:r>
              <a:rPr lang="el-GR" dirty="0"/>
              <a:t> τα κάνουμε </a:t>
            </a:r>
            <a:r>
              <a:rPr lang="en-US" dirty="0"/>
              <a:t>export </a:t>
            </a:r>
            <a:r>
              <a:rPr lang="el-GR" dirty="0"/>
              <a:t>για να τα εφαρμόσουμε στο αρχείο που επιθυμούμε</a:t>
            </a:r>
          </a:p>
          <a:p>
            <a:pPr marL="530352" lvl="1" indent="0">
              <a:buNone/>
            </a:pPr>
            <a:endParaRPr lang="en-US" dirty="0"/>
          </a:p>
          <a:p>
            <a:r>
              <a:rPr lang="el-GR" dirty="0"/>
              <a:t>Επιστρέφει </a:t>
            </a:r>
            <a:r>
              <a:rPr lang="en-US" dirty="0"/>
              <a:t>prediction </a:t>
            </a:r>
            <a:r>
              <a:rPr lang="el-GR" dirty="0"/>
              <a:t>για το είδος της κριτικής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4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9B88E-F96E-EC84-7BD8-0E0308DD6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5759"/>
          </a:xfrm>
        </p:spPr>
        <p:txBody>
          <a:bodyPr/>
          <a:lstStyle/>
          <a:p>
            <a:r>
              <a:rPr lang="el-GR" dirty="0"/>
              <a:t>Εισαγωγή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CE978-89F2-03E2-B39F-03E7D028E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Οι ταινίες πάντα συνάρπαζαν το κοινό και η αποτύπωση αυτού βρίσκεται στις κριτικές που υπάρχουν σε αφθονία στο διαδίκτυο από επαγγελματίες αλλά και απλούς θεατές</a:t>
            </a:r>
          </a:p>
          <a:p>
            <a:pPr marL="0" indent="0">
              <a:buNone/>
            </a:pPr>
            <a:endParaRPr lang="el-GR" dirty="0"/>
          </a:p>
          <a:p>
            <a:r>
              <a:rPr lang="el-GR" dirty="0"/>
              <a:t>Το </a:t>
            </a:r>
            <a:r>
              <a:rPr lang="en-US" dirty="0"/>
              <a:t>IMDB </a:t>
            </a:r>
            <a:r>
              <a:rPr lang="el-GR" dirty="0"/>
              <a:t>είναι ίσως η δημοφιλέστερη πλατφόρμα με πληθώρα διαθέσιμων κριτικών</a:t>
            </a:r>
          </a:p>
          <a:p>
            <a:pPr marL="0" indent="0">
              <a:buNone/>
            </a:pPr>
            <a:endParaRPr lang="el-GR" dirty="0"/>
          </a:p>
          <a:p>
            <a:r>
              <a:rPr lang="el-GR" dirty="0"/>
              <a:t>Μια ανάλυση σε αυτές θα μπορούσε να παρέχει εύκολα συμπεράσματα για την αντίδραση του κοινού σε ένα έργο</a:t>
            </a:r>
          </a:p>
        </p:txBody>
      </p:sp>
    </p:spTree>
    <p:extLst>
      <p:ext uri="{BB962C8B-B14F-4D97-AF65-F5344CB8AC3E}">
        <p14:creationId xmlns:p14="http://schemas.microsoft.com/office/powerpoint/2010/main" val="403618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7271-5D7A-673B-3DD1-AAF239EF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Προκλήσεις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3D443-F879-72B4-2A29-71B8967AB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000" dirty="0"/>
              <a:t>Οι αλγόριθμοι μηχανικής μάθησης μάς έχουν επιτρέψει να αναλύσουμε και να κατηγοριοποιήσουμε κείμενο ανάλογα με το συναίσθημα που εκφέρουν.</a:t>
            </a:r>
          </a:p>
          <a:p>
            <a:r>
              <a:rPr lang="el-GR" sz="2000" dirty="0"/>
              <a:t>Η επεξεργασία φυσικής γλώσσας (</a:t>
            </a:r>
            <a:r>
              <a:rPr lang="el-GR" sz="2000" dirty="0" err="1"/>
              <a:t>Natural</a:t>
            </a:r>
            <a:r>
              <a:rPr lang="el-GR" sz="2000" dirty="0"/>
              <a:t> </a:t>
            </a:r>
            <a:r>
              <a:rPr lang="el-GR" sz="2000" dirty="0" err="1"/>
              <a:t>Language</a:t>
            </a:r>
            <a:r>
              <a:rPr lang="el-GR" sz="2000" dirty="0"/>
              <a:t> </a:t>
            </a:r>
            <a:r>
              <a:rPr lang="el-GR" sz="2000" dirty="0" err="1"/>
              <a:t>Processing</a:t>
            </a:r>
            <a:r>
              <a:rPr lang="el-GR" sz="2000" dirty="0"/>
              <a:t>) μάς δίνει τη δυνατότητα να εξάγουμε σημαντικά δεδομένα από ένα κείμενο.</a:t>
            </a:r>
          </a:p>
          <a:p>
            <a:r>
              <a:rPr lang="el-GR" sz="2000" dirty="0"/>
              <a:t>Αυτή η διαδικασί</a:t>
            </a:r>
            <a:r>
              <a:rPr lang="el-GR" dirty="0"/>
              <a:t>α δεν είναι χωρίς προκλήσεις, καθώς το συναίσθημα δεν αντανακλάται πάντα από ένα άψυχο κείμενο που του λείπει η εκφορά του λόγου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161572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4130-278A-268D-35B4-6182A7F3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Στόχος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6E9F-0B58-7AFF-781F-433F9ACB7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Η παρούσα ανάλυση θα εξετάσει διάφορες τεχνικές και μοντέλα για την ανάλυση των συναισθημάτων σε κριτικές και την ικανότητά των μοντέλων αυτών να εξάγουν ακριβή αποτελέσματα.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1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3AE0B-CA53-40AC-E76A-3FABD97A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7BF70-AE74-F946-459D-C283786BE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/>
              <a:t>Scikit-learn</a:t>
            </a:r>
          </a:p>
          <a:p>
            <a:r>
              <a:rPr lang="en-US" dirty="0"/>
              <a:t>Matplotlib</a:t>
            </a:r>
          </a:p>
          <a:p>
            <a:r>
              <a:rPr lang="en-US" dirty="0"/>
              <a:t>Seaborn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27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CBCB-6C06-F1F1-9E99-07EF676D9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Δεδομένα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BCFDB-C77C-931C-6F6E-B6C6389D3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Το </a:t>
            </a:r>
            <a:r>
              <a:rPr lang="el-GR" dirty="0" err="1"/>
              <a:t>dataset</a:t>
            </a:r>
            <a:r>
              <a:rPr lang="el-GR" dirty="0"/>
              <a:t> που χρησιμοποιήθηκε στην ανάλυση προέρχεται από την ιστοσελίδα </a:t>
            </a:r>
            <a:r>
              <a:rPr lang="el-GR" dirty="0" err="1"/>
              <a:t>Kaggle</a:t>
            </a:r>
            <a:r>
              <a:rPr lang="el-GR" dirty="0"/>
              <a:t> (https://www.kaggle.com/datasets/columbine/imdb-dataset-sentiment-analysis-in-csv-format)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89C50D-6CF9-337C-A4C9-062B62C63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222" y="4076700"/>
            <a:ext cx="2880610" cy="14555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3D8C83-430F-8D98-7142-63DC84B9F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448" y="4015735"/>
            <a:ext cx="3871295" cy="15165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3B07F1-E10F-393B-DC55-0966F4A388AD}"/>
              </a:ext>
            </a:extLst>
          </p:cNvPr>
          <p:cNvSpPr txBox="1"/>
          <p:nvPr/>
        </p:nvSpPr>
        <p:spPr>
          <a:xfrm>
            <a:off x="1707222" y="3541491"/>
            <a:ext cx="2583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raw_df.info()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448089-A8D2-619D-B71D-8EF72ED83CAB}"/>
              </a:ext>
            </a:extLst>
          </p:cNvPr>
          <p:cNvSpPr txBox="1"/>
          <p:nvPr/>
        </p:nvSpPr>
        <p:spPr>
          <a:xfrm>
            <a:off x="6609253" y="3480526"/>
            <a:ext cx="2583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raw_df.head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chemeClr val="accent6"/>
                </a:solidFill>
              </a:rPr>
              <a:t>5</a:t>
            </a:r>
            <a:r>
              <a:rPr lang="en-US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579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CA08F-8E29-A109-C6C9-25CCACB9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 / Duplicate Lines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45CD5D1-AC7F-22CD-60C5-F1D92D75D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3324" y="3429000"/>
            <a:ext cx="6726749" cy="32458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8282BD-3B42-9F94-5F2D-8E4167ED4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397" y="2865536"/>
            <a:ext cx="2231588" cy="11932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308FC2-B3B2-C1DF-7B28-4A1368CAEC0E}"/>
              </a:ext>
            </a:extLst>
          </p:cNvPr>
          <p:cNvSpPr txBox="1"/>
          <p:nvPr/>
        </p:nvSpPr>
        <p:spPr>
          <a:xfrm>
            <a:off x="1691683" y="2171700"/>
            <a:ext cx="2497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raw_df.isna</a:t>
            </a:r>
            <a:r>
              <a:rPr lang="en-US" sz="2000" b="1" dirty="0"/>
              <a:t>().sum()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C576C1-3FBC-F33B-8114-512DAD7CF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837" y="2312332"/>
            <a:ext cx="4949722" cy="72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0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CA08F-8E29-A109-C6C9-25CCACB9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Πλήθος σε κάθε κλάση</a:t>
            </a:r>
            <a:r>
              <a:rPr lang="en-US" dirty="0"/>
              <a:t>/</a:t>
            </a:r>
            <a:r>
              <a:rPr lang="el-GR" dirty="0"/>
              <a:t>Μέσο μήκος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83FCBE-2B23-0B01-A5F2-5C0E58AD6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941284"/>
            <a:ext cx="3469814" cy="104969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9C1FE7-04FE-6E40-B1EF-F317B758A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171700"/>
            <a:ext cx="4218920" cy="333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5900D1-0DF9-7BB5-C792-240540EDE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025" y="1931634"/>
            <a:ext cx="2994920" cy="1722269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37659C3-6917-D37B-4E3C-2D9975920A45}"/>
              </a:ext>
            </a:extLst>
          </p:cNvPr>
          <p:cNvSpPr txBox="1">
            <a:spLocks/>
          </p:cNvSpPr>
          <p:nvPr/>
        </p:nvSpPr>
        <p:spPr>
          <a:xfrm>
            <a:off x="5533370" y="4267200"/>
            <a:ext cx="5762625" cy="1950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/>
              <a:t>Αν υπήρχε κριτική με μικρότερο από 30 σε πλήθος χαρακτήρων θα την αφαιρούσαμε</a:t>
            </a:r>
          </a:p>
        </p:txBody>
      </p:sp>
    </p:spTree>
    <p:extLst>
      <p:ext uri="{BB962C8B-B14F-4D97-AF65-F5344CB8AC3E}">
        <p14:creationId xmlns:p14="http://schemas.microsoft.com/office/powerpoint/2010/main" val="1132648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9CB7E-D615-DFD7-CA29-8E1F9F28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Matrix Creation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851D9B-C6BB-7172-84BB-BE551FB82E57}"/>
              </a:ext>
            </a:extLst>
          </p:cNvPr>
          <p:cNvSpPr txBox="1">
            <a:spLocks/>
          </p:cNvSpPr>
          <p:nvPr/>
        </p:nvSpPr>
        <p:spPr>
          <a:xfrm>
            <a:off x="1371600" y="1698929"/>
            <a:ext cx="9779182" cy="1174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/>
              <a:t>Η τεχνική που χρησιμοποιήθηκε ήταν το </a:t>
            </a:r>
            <a:r>
              <a:rPr lang="en-US" dirty="0"/>
              <a:t>Bag-of-Words.</a:t>
            </a:r>
          </a:p>
          <a:p>
            <a:r>
              <a:rPr lang="en-US" dirty="0" err="1"/>
              <a:t>TfidVectorizer</a:t>
            </a:r>
            <a:r>
              <a:rPr lang="en-US" dirty="0"/>
              <a:t> </a:t>
            </a:r>
            <a:r>
              <a:rPr lang="el-GR" dirty="0"/>
              <a:t>της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3A206C-4F19-0059-AD35-9088EF787BAF}"/>
              </a:ext>
            </a:extLst>
          </p:cNvPr>
          <p:cNvSpPr/>
          <p:nvPr/>
        </p:nvSpPr>
        <p:spPr>
          <a:xfrm>
            <a:off x="1362807" y="3440235"/>
            <a:ext cx="3683977" cy="109903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accent6"/>
                </a:solidFill>
              </a:rPr>
              <a:t>TfidTransformer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3BA5ED-9290-7A19-F8F1-24980A5F4264}"/>
              </a:ext>
            </a:extLst>
          </p:cNvPr>
          <p:cNvSpPr/>
          <p:nvPr/>
        </p:nvSpPr>
        <p:spPr>
          <a:xfrm>
            <a:off x="5882052" y="4409099"/>
            <a:ext cx="3683977" cy="109903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accent1"/>
                </a:solidFill>
              </a:rPr>
              <a:t>TfidVectorizer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AFC2219-B623-5C7D-B876-1407E0D643AA}"/>
              </a:ext>
            </a:extLst>
          </p:cNvPr>
          <p:cNvSpPr/>
          <p:nvPr/>
        </p:nvSpPr>
        <p:spPr>
          <a:xfrm>
            <a:off x="1362806" y="5377962"/>
            <a:ext cx="3683977" cy="109903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CountVectorizer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4694DA-A0BB-1196-AB1A-26AA8464EF8C}"/>
              </a:ext>
            </a:extLst>
          </p:cNvPr>
          <p:cNvSpPr/>
          <p:nvPr/>
        </p:nvSpPr>
        <p:spPr>
          <a:xfrm>
            <a:off x="5996352" y="3133481"/>
            <a:ext cx="3455377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/>
              <a:t>Νόμος του </a:t>
            </a:r>
            <a:r>
              <a:rPr lang="en-US" sz="2800" b="1" dirty="0" err="1"/>
              <a:t>Zipf</a:t>
            </a:r>
            <a:endParaRPr lang="en-US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DBF9A4-A907-C685-3D6E-F036D2F43A84}"/>
              </a:ext>
            </a:extLst>
          </p:cNvPr>
          <p:cNvCxnSpPr>
            <a:stCxn id="11" idx="2"/>
            <a:endCxn id="9" idx="0"/>
          </p:cNvCxnSpPr>
          <p:nvPr/>
        </p:nvCxnSpPr>
        <p:spPr>
          <a:xfrm>
            <a:off x="7724041" y="4047881"/>
            <a:ext cx="0" cy="361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F316A11-043C-F308-733B-1DA9E5EB5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41" y="2978539"/>
            <a:ext cx="2176504" cy="1224284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841CFDE6-E9B2-F5FD-8761-3A7EE5C0EC93}"/>
              </a:ext>
            </a:extLst>
          </p:cNvPr>
          <p:cNvSpPr/>
          <p:nvPr/>
        </p:nvSpPr>
        <p:spPr>
          <a:xfrm rot="1749866">
            <a:off x="5048646" y="4193044"/>
            <a:ext cx="927012" cy="47927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F023368-EEF5-F45C-A005-9C7D94076D61}"/>
              </a:ext>
            </a:extLst>
          </p:cNvPr>
          <p:cNvSpPr/>
          <p:nvPr/>
        </p:nvSpPr>
        <p:spPr>
          <a:xfrm rot="19603992">
            <a:off x="5074579" y="5233230"/>
            <a:ext cx="927012" cy="47927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50787"/>
      </p:ext>
    </p:extLst>
  </p:cSld>
  <p:clrMapOvr>
    <a:masterClrMapping/>
  </p:clrMapOvr>
</p:sld>
</file>

<file path=ppt/theme/theme1.xml><?xml version="1.0" encoding="utf-8"?>
<a:theme xmlns:a="http://schemas.openxmlformats.org/drawingml/2006/main" name="Περικοπή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TM10001105[[fn=Περικοπή]]</Template>
  <TotalTime>417</TotalTime>
  <Words>461</Words>
  <Application>Microsoft Office PowerPoint</Application>
  <PresentationFormat>Widescreen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Franklin Gothic Book</vt:lpstr>
      <vt:lpstr>Περικοπή</vt:lpstr>
      <vt:lpstr>ΜΗΧΑΝΙΚΗ ΜΑΘΗΣΗ</vt:lpstr>
      <vt:lpstr>Εισαγωγή</vt:lpstr>
      <vt:lpstr>Προκλήσεις</vt:lpstr>
      <vt:lpstr>Στόχος</vt:lpstr>
      <vt:lpstr>Libraries</vt:lpstr>
      <vt:lpstr>Δεδομένα</vt:lpstr>
      <vt:lpstr>Missing Values / Duplicate Lines</vt:lpstr>
      <vt:lpstr>Πλήθος σε κάθε κλάση/Μέσο μήκος</vt:lpstr>
      <vt:lpstr>Feature Matrix Creation</vt:lpstr>
      <vt:lpstr>Helper Functions</vt:lpstr>
      <vt:lpstr>SVM</vt:lpstr>
      <vt:lpstr>kNN</vt:lpstr>
      <vt:lpstr>Decision Trees</vt:lpstr>
      <vt:lpstr>Random Forest</vt:lpstr>
      <vt:lpstr>AdaBoost</vt:lpstr>
      <vt:lpstr>Naive Bayes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Τελικη εργασια</dc:title>
  <dc:creator>Konstantinos Chaldaiopoulos</dc:creator>
  <cp:lastModifiedBy>STAVROS SOTIRIOU</cp:lastModifiedBy>
  <cp:revision>6</cp:revision>
  <dcterms:created xsi:type="dcterms:W3CDTF">2023-02-19T15:32:30Z</dcterms:created>
  <dcterms:modified xsi:type="dcterms:W3CDTF">2023-10-06T11:14:16Z</dcterms:modified>
</cp:coreProperties>
</file>