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3" r:id="rId4"/>
    <p:sldId id="274" r:id="rId5"/>
    <p:sldId id="27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hucthaiv02/flower-image-dataset" TargetMode="External"/><Relationship Id="rId2" Type="http://schemas.openxmlformats.org/officeDocument/2006/relationships/hyperlink" Target="https://www.kaggle.com/datasets/alenic/flower-classification-512-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F02479-2CF8-DE39-A279-2027F59E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17867"/>
            <a:ext cx="8361229" cy="1486591"/>
          </a:xfrm>
        </p:spPr>
        <p:txBody>
          <a:bodyPr/>
          <a:lstStyle/>
          <a:p>
            <a:r>
              <a:rPr lang="en-US" sz="5400" dirty="0"/>
              <a:t>Deep learning</a:t>
            </a:r>
            <a:endParaRPr lang="el-GR" sz="54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B036D8D-02EE-6F86-5681-17892668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66826"/>
            <a:ext cx="6831673" cy="597060"/>
          </a:xfrm>
        </p:spPr>
        <p:txBody>
          <a:bodyPr/>
          <a:lstStyle/>
          <a:p>
            <a:r>
              <a:rPr lang="el-GR" dirty="0"/>
              <a:t>Σωτηρίου Σταύρος</a:t>
            </a:r>
            <a:r>
              <a:rPr lang="en-US" dirty="0"/>
              <a:t> (MTN2216)</a:t>
            </a:r>
            <a:endParaRPr lang="el-GR" dirty="0"/>
          </a:p>
        </p:txBody>
      </p:sp>
      <p:sp>
        <p:nvSpPr>
          <p:cNvPr id="5" name="Υπότιτλος 2">
            <a:extLst>
              <a:ext uri="{FF2B5EF4-FFF2-40B4-BE49-F238E27FC236}">
                <a16:creationId xmlns:a16="http://schemas.microsoft.com/office/drawing/2014/main" id="{9F8AA822-1345-33EA-3EBF-4613D877CCB4}"/>
              </a:ext>
            </a:extLst>
          </p:cNvPr>
          <p:cNvSpPr txBox="1">
            <a:spLocks/>
          </p:cNvSpPr>
          <p:nvPr/>
        </p:nvSpPr>
        <p:spPr>
          <a:xfrm>
            <a:off x="2680163" y="3139851"/>
            <a:ext cx="6831673" cy="1091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Flower Images Classification with CNNs and Transfer Learning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469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597D-2D94-30E7-F7DA-8BF36202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Χρήση </a:t>
            </a:r>
            <a:r>
              <a:rPr lang="en-US" dirty="0"/>
              <a:t>Residual Connections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76377-7A0A-916E-CFA5-B381B979C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1638300"/>
            <a:ext cx="3745839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C0B2B-B8C0-5386-5129-F4305D8D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27" y="1598966"/>
            <a:ext cx="4293186" cy="366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183DB-822E-B17F-31D7-1FC676D8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96" y="5600650"/>
            <a:ext cx="2019475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1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7990-0CAA-EA15-47D0-D2AB5E4D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Χρήση </a:t>
            </a:r>
            <a:r>
              <a:rPr lang="en-US" dirty="0"/>
              <a:t>Residual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5746-7EB0-D22C-EA27-00735D8B0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010" y="1820333"/>
            <a:ext cx="7255048" cy="3581400"/>
          </a:xfrm>
        </p:spPr>
      </p:pic>
    </p:spTree>
    <p:extLst>
      <p:ext uri="{BB962C8B-B14F-4D97-AF65-F5344CB8AC3E}">
        <p14:creationId xmlns:p14="http://schemas.microsoft.com/office/powerpoint/2010/main" val="330587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A262-74F8-0271-6E43-137185C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Συγκεντρωτικά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7DC82-6331-AFFD-BFB4-F0F3BB032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62668"/>
            <a:ext cx="9601200" cy="2539274"/>
          </a:xfrm>
        </p:spPr>
      </p:pic>
    </p:spTree>
    <p:extLst>
      <p:ext uri="{BB962C8B-B14F-4D97-AF65-F5344CB8AC3E}">
        <p14:creationId xmlns:p14="http://schemas.microsoft.com/office/powerpoint/2010/main" val="207840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AF0-697C-A04E-C083-DA1C5949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8866"/>
            <a:ext cx="9601200" cy="1485900"/>
          </a:xfrm>
        </p:spPr>
        <p:txBody>
          <a:bodyPr/>
          <a:lstStyle/>
          <a:p>
            <a:r>
              <a:rPr lang="en-US" dirty="0"/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430A5-A846-36C8-6591-F858F188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73598"/>
            <a:ext cx="6454792" cy="22039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7ABA1-7199-9334-5CF6-F74A92DF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667" y="4080228"/>
            <a:ext cx="6206390" cy="21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EE93-3744-E3FC-0D76-71CEBD94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Καλύτερο μοντέλο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BA39D-A6A6-233B-1F84-ACD7E4D46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19036"/>
            <a:ext cx="7226490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6626D-EAB1-CC05-5E43-B1498273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28" y="3609736"/>
            <a:ext cx="2225233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3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D380-66C2-6F61-F156-A63A5ED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Ξεπάγωμα κόμβων στο μοντέλο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72D2E-9BB6-6184-8A66-61FEC7C4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486" y="5478756"/>
            <a:ext cx="2149026" cy="548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31D94-05A8-3745-6504-ED50E275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616367"/>
            <a:ext cx="8943826" cy="36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13ED-3996-FAFC-0CF1-507AEEB8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Εκπαίδευση όλων των κόμβων του μοντέλου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FA498-E080-E782-521B-C43439E59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73" y="2171700"/>
            <a:ext cx="7241188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A2D32-28C7-7687-E1C1-2E3890525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824" y="3120363"/>
            <a:ext cx="1882303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A262-74F8-0271-6E43-137185C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Συγκεντρωτικά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4C009-3550-5997-8497-FFCF40E0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2057400"/>
            <a:ext cx="9948334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B88E-F96E-EC84-7BD8-0E0308DD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5759"/>
          </a:xfrm>
        </p:spPr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E978-89F2-03E2-B39F-03E7D028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Τα λουλούδια είναι σε αφθονία στην καθημερινότητα και στον κόσμο γύρω μας</a:t>
            </a:r>
          </a:p>
          <a:p>
            <a:r>
              <a:rPr lang="el-GR" dirty="0"/>
              <a:t>Η αναγνώριση του είδους τους από τα εξωτερικά χαρακτηριστικά τους, εκτός των πολύ συνηθισμένων, είναι δύσκολο επίτευγμα ακόμα και για γνώστες του αντικειμένου</a:t>
            </a:r>
          </a:p>
          <a:p>
            <a:r>
              <a:rPr lang="el-GR" dirty="0"/>
              <a:t>Με την πρόοδο στους τομείς του </a:t>
            </a:r>
            <a:r>
              <a:rPr lang="en-US" dirty="0"/>
              <a:t>computer vision </a:t>
            </a:r>
            <a:r>
              <a:rPr lang="el-GR" dirty="0"/>
              <a:t>και </a:t>
            </a:r>
            <a:r>
              <a:rPr lang="en-US" dirty="0"/>
              <a:t>deep learning</a:t>
            </a:r>
            <a:r>
              <a:rPr lang="el-GR" dirty="0"/>
              <a:t> και αυτό το </a:t>
            </a:r>
            <a:r>
              <a:rPr lang="en-US" dirty="0"/>
              <a:t>task </a:t>
            </a:r>
            <a:r>
              <a:rPr lang="el-GR" dirty="0"/>
              <a:t>μπορεί να επιλυθεί ικανοποιητικά από μηχανές</a:t>
            </a:r>
          </a:p>
          <a:p>
            <a:r>
              <a:rPr lang="el-GR" dirty="0"/>
              <a:t>Χρήση </a:t>
            </a:r>
            <a:r>
              <a:rPr lang="en-US" dirty="0"/>
              <a:t>Convolutional Neural Networks (CNNs) </a:t>
            </a:r>
            <a:r>
              <a:rPr lang="el-GR" dirty="0"/>
              <a:t>και εκπαίδευση σε δεδομένα με πολλές εικόνες </a:t>
            </a:r>
          </a:p>
        </p:txBody>
      </p:sp>
    </p:spTree>
    <p:extLst>
      <p:ext uri="{BB962C8B-B14F-4D97-AF65-F5344CB8AC3E}">
        <p14:creationId xmlns:p14="http://schemas.microsoft.com/office/powerpoint/2010/main" val="40361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4130-278A-268D-35B4-6182A7F3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Στόχος και 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6E9F-0B58-7AFF-781F-433F9ACB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71700"/>
            <a:ext cx="9601200" cy="3622610"/>
          </a:xfrm>
        </p:spPr>
        <p:txBody>
          <a:bodyPr/>
          <a:lstStyle/>
          <a:p>
            <a:pPr marL="0" indent="0">
              <a:buNone/>
            </a:pPr>
            <a:endParaRPr lang="el-GR" dirty="0"/>
          </a:p>
          <a:p>
            <a:r>
              <a:rPr lang="el-GR" dirty="0"/>
              <a:t>Εκπαίδευση και βελτιστοποίηση </a:t>
            </a:r>
            <a:r>
              <a:rPr lang="en-US" dirty="0"/>
              <a:t>CNN </a:t>
            </a:r>
            <a:r>
              <a:rPr lang="el-GR" dirty="0"/>
              <a:t>στο αρχικό </a:t>
            </a:r>
            <a:r>
              <a:rPr lang="en-US" dirty="0"/>
              <a:t>dataset, </a:t>
            </a:r>
            <a:r>
              <a:rPr lang="el-GR" dirty="0"/>
              <a:t>από </a:t>
            </a:r>
            <a:r>
              <a:rPr lang="en-US" dirty="0"/>
              <a:t>Kaggle: </a:t>
            </a:r>
            <a:r>
              <a:rPr lang="en-US" dirty="0">
                <a:hlinkClick r:id="rId2"/>
              </a:rPr>
              <a:t>https://www.kaggle.com/datasets/alenic/flower-classification-512-png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Επιλογή του καλύτερου μοντέλου και μεταφορά του (</a:t>
            </a:r>
            <a:r>
              <a:rPr lang="en-US" dirty="0"/>
              <a:t>transfer learning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 εφαρμογή στο δεύτερο </a:t>
            </a:r>
            <a:r>
              <a:rPr lang="en-US" dirty="0"/>
              <a:t>dataset, </a:t>
            </a:r>
            <a:r>
              <a:rPr lang="el-GR" dirty="0"/>
              <a:t>επίσης από το </a:t>
            </a:r>
            <a:r>
              <a:rPr lang="en-US" dirty="0"/>
              <a:t>Kaggle: </a:t>
            </a:r>
            <a:r>
              <a:rPr lang="en-US" dirty="0">
                <a:hlinkClick r:id="rId3"/>
              </a:rPr>
              <a:t>https://www.kaggle.com/datasets/phucthaiv02/flower-image-dataset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AE0B-CA53-40AC-E76A-3FABD97A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Εκτέλεση</a:t>
            </a:r>
            <a:r>
              <a:rPr lang="en-US" dirty="0"/>
              <a:t> </a:t>
            </a:r>
            <a:r>
              <a:rPr lang="el-GR" dirty="0"/>
              <a:t>και Βιβλιοθήκες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7BF70-AE74-F946-459D-C283786BE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Απαραίτητη η χρήση </a:t>
            </a:r>
            <a:r>
              <a:rPr lang="en-US" dirty="0"/>
              <a:t>GPU </a:t>
            </a:r>
            <a:r>
              <a:rPr lang="el-GR" dirty="0"/>
              <a:t>για μεταχείριση των </a:t>
            </a:r>
            <a:r>
              <a:rPr lang="en-US" dirty="0"/>
              <a:t>dataset </a:t>
            </a:r>
            <a:r>
              <a:rPr lang="el-GR" dirty="0"/>
              <a:t>εικόνων. Επιλέχθηκε η </a:t>
            </a:r>
            <a:r>
              <a:rPr lang="en-US" dirty="0"/>
              <a:t>native </a:t>
            </a:r>
            <a:r>
              <a:rPr lang="el-GR" dirty="0"/>
              <a:t>δυνατότητα που παρέχει το </a:t>
            </a:r>
            <a:r>
              <a:rPr lang="en-US" dirty="0"/>
              <a:t>Kaggle, </a:t>
            </a:r>
            <a:r>
              <a:rPr lang="el-GR" dirty="0"/>
              <a:t>αφού και τα δύο </a:t>
            </a:r>
            <a:r>
              <a:rPr lang="en-US" dirty="0"/>
              <a:t>dataset </a:t>
            </a:r>
            <a:r>
              <a:rPr lang="el-GR" dirty="0"/>
              <a:t>είναι από αυτό. Ο κώδικας μοιράστηκε σε δύο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l-GR" dirty="0"/>
              <a:t>Βιβλιοθήκη με εργαλεία που βοηθούν στο σχεδιασμό και την εκπαίδευση νευρωνικών δικτύων. Ευρεία χρήση της τόσο σε </a:t>
            </a:r>
            <a:r>
              <a:rPr lang="en-US" dirty="0"/>
              <a:t>machine </a:t>
            </a:r>
            <a:r>
              <a:rPr lang="el-GR" dirty="0"/>
              <a:t>όσο και σε</a:t>
            </a:r>
            <a:r>
              <a:rPr lang="en-US" dirty="0"/>
              <a:t> deep learning tasks</a:t>
            </a:r>
          </a:p>
          <a:p>
            <a:r>
              <a:rPr lang="en-US" dirty="0" err="1"/>
              <a:t>Keras</a:t>
            </a:r>
            <a:r>
              <a:rPr lang="en-US" dirty="0"/>
              <a:t>: </a:t>
            </a:r>
            <a:r>
              <a:rPr lang="el-GR" dirty="0"/>
              <a:t>Αποτελεί κομμάτι της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l-GR" dirty="0"/>
              <a:t>παρέχει</a:t>
            </a:r>
            <a:r>
              <a:rPr lang="en-US" dirty="0"/>
              <a:t> </a:t>
            </a:r>
            <a:r>
              <a:rPr lang="el-GR" dirty="0"/>
              <a:t>εξειδικευμένες δυνατότητες για δημιουργία και μεταχείριση νευρωνικών δικτύων</a:t>
            </a:r>
            <a:r>
              <a:rPr lang="en-US" dirty="0"/>
              <a:t>.</a:t>
            </a:r>
          </a:p>
          <a:p>
            <a:r>
              <a:rPr lang="en-US" dirty="0"/>
              <a:t>Time: </a:t>
            </a:r>
            <a:r>
              <a:rPr lang="el-GR" dirty="0"/>
              <a:t>Βιβλιοθήκη με την οποία καταχωρούσαμε τον χρόνο που έκανε κάθε μοντέλο κατά την εκπαίδευσή του</a:t>
            </a:r>
            <a:r>
              <a:rPr lang="en-US" dirty="0"/>
              <a:t>.</a:t>
            </a:r>
          </a:p>
          <a:p>
            <a:r>
              <a:rPr lang="en-US" dirty="0"/>
              <a:t>Matplotlib: </a:t>
            </a:r>
            <a:r>
              <a:rPr lang="el-GR" dirty="0"/>
              <a:t>Βιβλιοθήκη για οπτικοποίηση ευρημάτων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122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CBCB-6C06-F1F1-9E99-07EF676D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Εκπαίδευση και βελτιστοποίηση </a:t>
            </a:r>
            <a:r>
              <a:rPr lang="en-US" dirty="0"/>
              <a:t>CNN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5790EA-A172-3054-6D1A-912D7FCE6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205" y="1947004"/>
            <a:ext cx="5413062" cy="160057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1A3ED0-835A-80C5-C1CA-DCFBC05D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34" y="3937000"/>
            <a:ext cx="6425421" cy="19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BE8-0CE8-95BD-26CB-91C22210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DD6AC-ADED-F384-D042-0714CC3AC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40933"/>
            <a:ext cx="4258733" cy="358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34F47-0BFD-F611-CD5E-4F402E42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3" y="1540933"/>
            <a:ext cx="4986867" cy="3437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30E679-DB46-A1C4-029C-7A4793819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938" y="5367813"/>
            <a:ext cx="211092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86C4-154E-3328-2ED4-0C8B2E5C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69F54-CBA4-F922-0FA8-67CC25929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790" y="1507067"/>
            <a:ext cx="4182743" cy="35833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D831F6-2278-884B-0C7F-95A8862C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90" y="5581173"/>
            <a:ext cx="2156647" cy="62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28BDC-C0DE-A2C8-DBDA-C89BCF53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55" y="1507067"/>
            <a:ext cx="5072822" cy="32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8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02BF-1F92-D986-38FA-0C0A5E28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Εφαρμογή </a:t>
            </a:r>
            <a:r>
              <a:rPr lang="en-US" dirty="0"/>
              <a:t>GlobalMaxPooling2D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B5074F-2B5C-38B8-2D6F-CDD7D4786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141" y="5490606"/>
            <a:ext cx="1912786" cy="60965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2ED0E-0E63-4088-31C9-995BA6FF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27" y="1470433"/>
            <a:ext cx="4381774" cy="3914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B37FC-05FF-4089-95DA-48BFCEA8A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538166"/>
            <a:ext cx="4818246" cy="39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9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4506-DCBB-A8A0-A5A5-750D5DE4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Προσθήκη </a:t>
            </a:r>
            <a:r>
              <a:rPr lang="en-US" dirty="0"/>
              <a:t>L1/L2 Regularization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D1C5D1-46B7-2931-0197-552A4960B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72" y="5355566"/>
            <a:ext cx="1889924" cy="5410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C3ED4F-7222-8E49-3978-6426CB22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718357"/>
            <a:ext cx="3987800" cy="3421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16117B-E49A-40F7-CA8C-2B6A6CED8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262" y="1718357"/>
            <a:ext cx="5407677" cy="34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82510"/>
      </p:ext>
    </p:extLst>
  </p:cSld>
  <p:clrMapOvr>
    <a:masterClrMapping/>
  </p:clrMapOvr>
</p:sld>
</file>

<file path=ppt/theme/theme1.xml><?xml version="1.0" encoding="utf-8"?>
<a:theme xmlns:a="http://schemas.openxmlformats.org/drawingml/2006/main" name="Περικοπή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637</TotalTime>
  <Words>294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Περικοπή</vt:lpstr>
      <vt:lpstr>Deep learning</vt:lpstr>
      <vt:lpstr>Εισαγωγή</vt:lpstr>
      <vt:lpstr>Στόχος και Δεδομένα</vt:lpstr>
      <vt:lpstr>Εκτέλεση και Βιβλιοθήκες</vt:lpstr>
      <vt:lpstr>Εκπαίδευση και βελτιστοποίηση CNN</vt:lpstr>
      <vt:lpstr>Basic CNN</vt:lpstr>
      <vt:lpstr>Dropout Layers</vt:lpstr>
      <vt:lpstr>Εφαρμογή GlobalMaxPooling2D</vt:lpstr>
      <vt:lpstr>Προσθήκη L1/L2 Regularization</vt:lpstr>
      <vt:lpstr>Χρήση Residual Connections</vt:lpstr>
      <vt:lpstr>Χρήση Residual Connections</vt:lpstr>
      <vt:lpstr>Συγκεντρωτικά</vt:lpstr>
      <vt:lpstr>Transfer Learning</vt:lpstr>
      <vt:lpstr>Καλύτερο μοντέλο</vt:lpstr>
      <vt:lpstr>Ξεπάγωμα κόμβων στο μοντέλο</vt:lpstr>
      <vt:lpstr>Εκπαίδευση όλων των κόμβων του μοντέλου</vt:lpstr>
      <vt:lpstr>Συγκεντρωτικά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Τελικη εργασια</dc:title>
  <dc:creator>Konstantinos Chaldaiopoulos</dc:creator>
  <cp:lastModifiedBy>STAVROS SOTIRIOU</cp:lastModifiedBy>
  <cp:revision>16</cp:revision>
  <dcterms:created xsi:type="dcterms:W3CDTF">2023-02-19T15:32:30Z</dcterms:created>
  <dcterms:modified xsi:type="dcterms:W3CDTF">2023-10-18T05:36:09Z</dcterms:modified>
</cp:coreProperties>
</file>