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Override1.xml" ContentType="application/vnd.openxmlformats-officedocument.themeOverride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2.xml" ContentType="application/vnd.openxmlformats-officedocument.themeOverride+xml"/>
  <Default Extension="wav" ContentType="audio/wav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</p:sldMasterIdLst>
  <p:notesMasterIdLst>
    <p:notesMasterId r:id="rId57"/>
  </p:notesMasterIdLst>
  <p:sldIdLst>
    <p:sldId id="256" r:id="rId2"/>
    <p:sldId id="287" r:id="rId3"/>
    <p:sldId id="257" r:id="rId4"/>
    <p:sldId id="260" r:id="rId5"/>
    <p:sldId id="261" r:id="rId6"/>
    <p:sldId id="258" r:id="rId7"/>
    <p:sldId id="357" r:id="rId8"/>
    <p:sldId id="265" r:id="rId9"/>
    <p:sldId id="273" r:id="rId10"/>
    <p:sldId id="320" r:id="rId11"/>
    <p:sldId id="321" r:id="rId12"/>
    <p:sldId id="322" r:id="rId13"/>
    <p:sldId id="315" r:id="rId14"/>
    <p:sldId id="323" r:id="rId15"/>
    <p:sldId id="324" r:id="rId16"/>
    <p:sldId id="263" r:id="rId17"/>
    <p:sldId id="326" r:id="rId18"/>
    <p:sldId id="330" r:id="rId19"/>
    <p:sldId id="329" r:id="rId20"/>
    <p:sldId id="331" r:id="rId21"/>
    <p:sldId id="348" r:id="rId22"/>
    <p:sldId id="356" r:id="rId23"/>
    <p:sldId id="288" r:id="rId24"/>
    <p:sldId id="349" r:id="rId25"/>
    <p:sldId id="350" r:id="rId26"/>
    <p:sldId id="333" r:id="rId27"/>
    <p:sldId id="335" r:id="rId28"/>
    <p:sldId id="351" r:id="rId29"/>
    <p:sldId id="352" r:id="rId30"/>
    <p:sldId id="353" r:id="rId31"/>
    <p:sldId id="343" r:id="rId32"/>
    <p:sldId id="354" r:id="rId33"/>
    <p:sldId id="334" r:id="rId34"/>
    <p:sldId id="347" r:id="rId35"/>
    <p:sldId id="355" r:id="rId36"/>
    <p:sldId id="300" r:id="rId37"/>
    <p:sldId id="294" r:id="rId38"/>
    <p:sldId id="317" r:id="rId39"/>
    <p:sldId id="318" r:id="rId40"/>
    <p:sldId id="295" r:id="rId41"/>
    <p:sldId id="296" r:id="rId42"/>
    <p:sldId id="332" r:id="rId43"/>
    <p:sldId id="297" r:id="rId44"/>
    <p:sldId id="298" r:id="rId45"/>
    <p:sldId id="299" r:id="rId46"/>
    <p:sldId id="301" r:id="rId47"/>
    <p:sldId id="310" r:id="rId48"/>
    <p:sldId id="302" r:id="rId49"/>
    <p:sldId id="303" r:id="rId50"/>
    <p:sldId id="304" r:id="rId51"/>
    <p:sldId id="305" r:id="rId52"/>
    <p:sldId id="306" r:id="rId53"/>
    <p:sldId id="307" r:id="rId54"/>
    <p:sldId id="308" r:id="rId55"/>
    <p:sldId id="309" r:id="rId5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+mn-ea"/>
        <a:cs typeface="Times New Roman" pitchFamily="18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693" autoAdjust="0"/>
    <p:restoredTop sz="90929"/>
  </p:normalViewPr>
  <p:slideViewPr>
    <p:cSldViewPr>
      <p:cViewPr varScale="1">
        <p:scale>
          <a:sx n="66" d="100"/>
          <a:sy n="66" d="100"/>
        </p:scale>
        <p:origin x="-1428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9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5" Type="http://schemas.openxmlformats.org/officeDocument/2006/relationships/image" Target="../media/image14.wmf"/><Relationship Id="rId4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2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3" Type="http://schemas.openxmlformats.org/officeDocument/2006/relationships/image" Target="../media/image22.wmf"/><Relationship Id="rId7" Type="http://schemas.openxmlformats.org/officeDocument/2006/relationships/image" Target="../media/image3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31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6" Type="http://schemas.openxmlformats.org/officeDocument/2006/relationships/image" Target="../media/image38.wmf"/><Relationship Id="rId5" Type="http://schemas.openxmlformats.org/officeDocument/2006/relationships/image" Target="../media/image37.wmf"/><Relationship Id="rId4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50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7C62680-157B-4467-8B00-67D1D8B1501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Times New Roman" pitchFamily="18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F19CC6-FA81-4FDE-9C24-AC335649A956}" type="slidenum">
              <a:rPr lang="en-US"/>
              <a:pPr/>
              <a:t>1</a:t>
            </a:fld>
            <a:endParaRPr lang="en-US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626152-EE6E-4A78-8C3C-6E513681469B}" type="slidenum">
              <a:rPr lang="en-US"/>
              <a:pPr/>
              <a:t>16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C189C52B-A2D6-430D-9B99-659AAAEDA888}" type="slidenum">
              <a:rPr lang="en-US" sz="1200"/>
              <a:pPr algn="r"/>
              <a:t>17</a:t>
            </a:fld>
            <a:endParaRPr lang="en-US" sz="120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F6DF4ED1-7F23-4ECC-95D2-DC23AA2F5A2C}" type="slidenum">
              <a:rPr lang="en-US" sz="1200"/>
              <a:pPr algn="r"/>
              <a:t>19</a:t>
            </a:fld>
            <a:endParaRPr lang="en-US" sz="120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7C5F26-CC80-4C7D-B7CC-8F058AA01C7E}" type="slidenum">
              <a:rPr lang="en-US"/>
              <a:pPr/>
              <a:t>23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8A1B30-3E9B-4E57-B62B-7E312593DC1B}" type="slidenum">
              <a:rPr lang="en-US"/>
              <a:pPr/>
              <a:t>2</a:t>
            </a:fld>
            <a:endParaRPr lang="en-US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493E8-128E-41B2-901C-932A48D33CBD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493E8-128E-41B2-901C-932A48D33CBD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493E8-128E-41B2-901C-932A48D33CBD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248927F-2DD9-4D8E-91E1-CF8EF7F63293}" type="slidenum">
              <a:rPr lang="en-US"/>
              <a:pPr/>
              <a:t>34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295559-037D-4BA2-8FCC-52899DCA3029}" type="slidenum">
              <a:rPr lang="en-US"/>
              <a:pPr/>
              <a:t>3</a:t>
            </a:fld>
            <a:endParaRPr 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3CCD3FC4-E91A-44F9-A688-215FEB223006}" type="slidenum">
              <a:rPr lang="en-US" sz="1200"/>
              <a:pPr algn="r"/>
              <a:t>47</a:t>
            </a:fld>
            <a:endParaRPr lang="en-US" sz="1200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5D1B60-2038-4334-AC34-DAE9FD55DEEF}" type="slidenum">
              <a:rPr lang="en-US"/>
              <a:pPr/>
              <a:t>4</a:t>
            </a:fld>
            <a:endParaRPr lang="en-US"/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761238-60EF-462B-9E59-D55A9C0AFF0D}" type="slidenum">
              <a:rPr lang="en-US"/>
              <a:pPr/>
              <a:t>5</a:t>
            </a:fld>
            <a:endParaRPr lang="en-US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5E5ADC-010B-4F16-9214-FE1FE6862139}" type="slidenum">
              <a:rPr lang="en-US"/>
              <a:pPr/>
              <a:t>6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5F12BC-ACE6-454D-8992-CC42324D1112}" type="slidenum">
              <a:rPr lang="en-US"/>
              <a:pPr/>
              <a:t>7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0D6760-A6EB-4C8F-8D5E-DBD51605FE91}" type="slidenum">
              <a:rPr lang="en-US"/>
              <a:pPr/>
              <a:t>8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2CB8DD-2F0E-4DE5-84A2-763C880A7EE3}" type="slidenum">
              <a:rPr lang="en-US"/>
              <a:pPr/>
              <a:t>9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875" y="3648075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04875" y="3648075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4763"/>
            <a:ext cx="2286000" cy="366712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11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775" y="6354763"/>
            <a:ext cx="3475038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12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025" y="6354763"/>
            <a:ext cx="12192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9FA5C1-4AD2-4F76-B084-F010199A95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165A19-1CF8-4116-B728-0E7DEA5D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aight Connector 3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Isosceles Triangle 4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630612" y="3201988"/>
            <a:ext cx="585152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22DBC-859C-470C-9D9A-E8913D31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43800" y="6356350"/>
            <a:ext cx="1371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219200" y="6356350"/>
            <a:ext cx="6324600" cy="365125"/>
          </a:xfr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12775" y="6356350"/>
            <a:ext cx="5302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9B5450-E654-4487-A252-B9DA7FBA504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7620000" y="6356350"/>
            <a:ext cx="1295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3000" y="6356350"/>
            <a:ext cx="6400800" cy="365125"/>
          </a:xfr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612775" y="6356351"/>
            <a:ext cx="530225" cy="349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9A39AC-81A6-4B39-9286-61B46A5806B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2819400"/>
            <a:ext cx="7315200" cy="1279525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914400" y="2819400"/>
            <a:ext cx="228600" cy="1279525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/>
          <a:lstStyle>
            <a:lvl1pPr algn="r">
              <a:buNone/>
              <a:defRPr sz="3200" b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>
          <a:xfrm>
            <a:off x="7772400" y="6354763"/>
            <a:ext cx="1371600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3000" y="6354763"/>
            <a:ext cx="6629400" cy="366712"/>
          </a:xfrm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324600"/>
            <a:ext cx="606425" cy="3667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84EF7B-9028-4C2C-BE0D-E5F98901B7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393664-5976-4873-AC0D-B13AE975261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anchor="b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F3E738-0699-4718-81B3-2EF95063AB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46AA1E-E257-4546-8DD8-0700C3F83E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Isosceles Triangle 2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A43DE9-3CBF-44F3-9723-A9606B054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traight Connector 5"/>
          <p:cNvSpPr>
            <a:spLocks noChangeShapeType="1"/>
          </p:cNvSpPr>
          <p:nvPr/>
        </p:nvSpPr>
        <p:spPr bwMode="auto">
          <a:xfrm rot="5400000">
            <a:off x="3160712" y="3324226"/>
            <a:ext cx="6035675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Isosceles Triangle 6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DD66E3-6011-4DB3-9CA8-B6E7708CE0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0" y="500063"/>
            <a:ext cx="182563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>
            <a:normAutofit/>
          </a:bodyPr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687151-AB7C-44A4-BB49-7A23A93460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2296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2051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10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7620000" y="6324600"/>
            <a:ext cx="1298575" cy="365125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19200" y="6356350"/>
            <a:ext cx="6400800" cy="365125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775" y="6356351"/>
            <a:ext cx="530225" cy="34925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9D9E4CD-9000-40B2-A40B-1CFA62888C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500" cy="12065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3" r:id="rId2"/>
    <p:sldLayoutId id="2147483686" r:id="rId3"/>
    <p:sldLayoutId id="2147483682" r:id="rId4"/>
    <p:sldLayoutId id="2147483681" r:id="rId5"/>
    <p:sldLayoutId id="2147483687" r:id="rId6"/>
    <p:sldLayoutId id="2147483688" r:id="rId7"/>
    <p:sldLayoutId id="2147483689" r:id="rId8"/>
    <p:sldLayoutId id="2147483690" r:id="rId9"/>
    <p:sldLayoutId id="2147483680" r:id="rId10"/>
    <p:sldLayoutId id="2147483691" r:id="rId11"/>
    <p:sldLayoutId id="2147483684" r:id="rId12"/>
  </p:sldLayoutIdLst>
  <p:hf sldNum="0" hdr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Bookman Old Style" pitchFamily="18" charset="0"/>
        </a:defRPr>
      </a:lvl9pPr>
    </p:titleStyle>
    <p:bodyStyle>
      <a:lvl1pPr marL="273050" indent="-273050" algn="l" rtl="0" fontAlgn="base">
        <a:spcBef>
          <a:spcPts val="600"/>
        </a:spcBef>
        <a:spcAft>
          <a:spcPct val="0"/>
        </a:spcAft>
        <a:buClr>
          <a:schemeClr val="accent1"/>
        </a:buClr>
        <a:buSzPct val="76000"/>
        <a:buFont typeface="Wingdings 3" pitchFamily="18" charset="2"/>
        <a:buChar char="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73050" algn="l" rtl="0" fontAlgn="base">
        <a:spcBef>
          <a:spcPts val="500"/>
        </a:spcBef>
        <a:spcAft>
          <a:spcPct val="0"/>
        </a:spcAft>
        <a:buClr>
          <a:schemeClr val="accent2"/>
        </a:buClr>
        <a:buSzPct val="76000"/>
        <a:buFont typeface="Wingdings 3" pitchFamily="18" charset="2"/>
        <a:buChar char=""/>
        <a:defRPr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500"/>
        </a:spcBef>
        <a:spcAft>
          <a:spcPct val="0"/>
        </a:spcAft>
        <a:buClr>
          <a:srgbClr val="BCBCBC"/>
        </a:buClr>
        <a:buSzPct val="76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400"/>
        </a:spcBef>
        <a:spcAft>
          <a:spcPct val="0"/>
        </a:spcAft>
        <a:buClr>
          <a:srgbClr val="8BA2B4"/>
        </a:buClr>
        <a:buSzPct val="70000"/>
        <a:buFont typeface="Wingdings" pitchFamily="2" charset="2"/>
        <a:buChar char="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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3" Type="http://schemas.openxmlformats.org/officeDocument/2006/relationships/notesSlide" Target="../notesSlides/notesSlide17.xml"/><Relationship Id="rId7" Type="http://schemas.openxmlformats.org/officeDocument/2006/relationships/oleObject" Target="../embeddings/oleObject8.bin"/><Relationship Id="rId12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11" Type="http://schemas.openxmlformats.org/officeDocument/2006/relationships/oleObject" Target="../embeddings/oleObject12.bin"/><Relationship Id="rId5" Type="http://schemas.openxmlformats.org/officeDocument/2006/relationships/oleObject" Target="../embeddings/oleObject6.bin"/><Relationship Id="rId10" Type="http://schemas.openxmlformats.org/officeDocument/2006/relationships/oleObject" Target="../embeddings/oleObject11.bin"/><Relationship Id="rId4" Type="http://schemas.openxmlformats.org/officeDocument/2006/relationships/image" Target="../media/image18.png"/><Relationship Id="rId9" Type="http://schemas.openxmlformats.org/officeDocument/2006/relationships/oleObject" Target="../embeddings/oleObject10.bin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8.bin"/><Relationship Id="rId3" Type="http://schemas.openxmlformats.org/officeDocument/2006/relationships/notesSlide" Target="../notesSlides/notesSlide21.xml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1.bin"/><Relationship Id="rId4" Type="http://schemas.openxmlformats.org/officeDocument/2006/relationships/oleObject" Target="../embeddings/oleObject20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22.xml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24.bin"/><Relationship Id="rId11" Type="http://schemas.openxmlformats.org/officeDocument/2006/relationships/oleObject" Target="../embeddings/oleObject29.bin"/><Relationship Id="rId5" Type="http://schemas.openxmlformats.org/officeDocument/2006/relationships/oleObject" Target="../embeddings/oleObject23.bin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2.bin"/><Relationship Id="rId9" Type="http://schemas.openxmlformats.org/officeDocument/2006/relationships/oleObject" Target="../embeddings/oleObject27.bin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27.xml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32.bin"/><Relationship Id="rId5" Type="http://schemas.openxmlformats.org/officeDocument/2006/relationships/oleObject" Target="../embeddings/oleObject31.bin"/><Relationship Id="rId4" Type="http://schemas.openxmlformats.org/officeDocument/2006/relationships/oleObject" Target="../embeddings/oleObject30.bin"/><Relationship Id="rId9" Type="http://schemas.openxmlformats.org/officeDocument/2006/relationships/oleObject" Target="../embeddings/oleObject35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audio" Target="../media/audio1.wav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304800"/>
            <a:ext cx="7620000" cy="2133600"/>
          </a:xfrm>
        </p:spPr>
        <p:txBody>
          <a:bodyPr/>
          <a:lstStyle/>
          <a:p>
            <a:r>
              <a:rPr lang="en-US" sz="4000" b="1" dirty="0" smtClean="0">
                <a:latin typeface="Book Antiqua" pitchFamily="18" charset="0"/>
              </a:rPr>
              <a:t>Robust Speaker Identification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657600"/>
            <a:ext cx="60960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>
                <a:latin typeface="Book Antiqua" pitchFamily="18" charset="0"/>
              </a:rPr>
              <a:t>by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sz="3200" b="1" dirty="0" err="1">
                <a:latin typeface="Book Antiqua" pitchFamily="18" charset="0"/>
              </a:rPr>
              <a:t>Smarajit</a:t>
            </a:r>
            <a:r>
              <a:rPr lang="en-US" sz="3200" b="1" dirty="0">
                <a:latin typeface="Book Antiqua" pitchFamily="18" charset="0"/>
              </a:rPr>
              <a:t> Bose</a:t>
            </a:r>
          </a:p>
          <a:p>
            <a:pPr fontAlgn="auto">
              <a:spcAft>
                <a:spcPts val="0"/>
              </a:spcAft>
              <a:buFont typeface="Wingdings 3"/>
              <a:buNone/>
              <a:defRPr/>
            </a:pPr>
            <a:endParaRPr lang="en-US" sz="2800" b="1" dirty="0">
              <a:latin typeface="Book Antiqua" pitchFamily="18" charset="0"/>
            </a:endParaRPr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974725" y="5443538"/>
            <a:ext cx="7635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0245" name="Text Box 5"/>
          <p:cNvSpPr txBox="1">
            <a:spLocks noChangeArrowheads="1"/>
          </p:cNvSpPr>
          <p:nvPr/>
        </p:nvSpPr>
        <p:spPr bwMode="auto">
          <a:xfrm>
            <a:off x="5562600" y="5562600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0246" name="Text Box 6"/>
          <p:cNvSpPr txBox="1">
            <a:spLocks noChangeArrowheads="1"/>
          </p:cNvSpPr>
          <p:nvPr/>
        </p:nvSpPr>
        <p:spPr bwMode="auto">
          <a:xfrm>
            <a:off x="838200" y="6248400"/>
            <a:ext cx="80010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/>
              <a:t>Joint work with </a:t>
            </a:r>
            <a:r>
              <a:rPr lang="en-US" sz="2000" dirty="0" err="1"/>
              <a:t>Amita</a:t>
            </a:r>
            <a:r>
              <a:rPr lang="en-US" sz="2000" dirty="0"/>
              <a:t> </a:t>
            </a:r>
            <a:r>
              <a:rPr lang="en-US" sz="2000" dirty="0" smtClean="0"/>
              <a:t>Pal and </a:t>
            </a:r>
            <a:r>
              <a:rPr lang="en-US" sz="2000" dirty="0" err="1" smtClean="0"/>
              <a:t>Ayanendranath</a:t>
            </a:r>
            <a:r>
              <a:rPr lang="en-US" sz="2000" dirty="0" smtClean="0"/>
              <a:t> </a:t>
            </a:r>
            <a:r>
              <a:rPr lang="en-US" sz="2000" dirty="0" err="1" smtClean="0"/>
              <a:t>Basu</a:t>
            </a:r>
            <a:endParaRPr lang="en-US" sz="2000" dirty="0"/>
          </a:p>
        </p:txBody>
      </p:sp>
      <p:sp>
        <p:nvSpPr>
          <p:cNvPr id="10247" name="TextBox 8"/>
          <p:cNvSpPr txBox="1">
            <a:spLocks noChangeArrowheads="1"/>
          </p:cNvSpPr>
          <p:nvPr/>
        </p:nvSpPr>
        <p:spPr bwMode="auto">
          <a:xfrm>
            <a:off x="2743200" y="5105400"/>
            <a:ext cx="5334000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1800" b="1" dirty="0" smtClean="0">
                <a:latin typeface="Book Antiqua" pitchFamily="18" charset="0"/>
              </a:rPr>
              <a:t>Interdisciplinary Statistical Research  </a:t>
            </a:r>
            <a:r>
              <a:rPr lang="en-US" sz="1800" b="1" dirty="0">
                <a:latin typeface="Book Antiqua" pitchFamily="18" charset="0"/>
              </a:rPr>
              <a:t>Unit</a:t>
            </a:r>
          </a:p>
          <a:p>
            <a:pPr algn="r"/>
            <a:r>
              <a:rPr lang="en-US" sz="1800" b="1" dirty="0">
                <a:latin typeface="Book Antiqua" pitchFamily="18" charset="0"/>
              </a:rPr>
              <a:t>Indian Statistical Institute, Kolkata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Mel-Frequency Cepstrum (MFC)</a:t>
            </a:r>
          </a:p>
        </p:txBody>
      </p:sp>
      <p:sp>
        <p:nvSpPr>
          <p:cNvPr id="115715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228600" y="1219200"/>
            <a:ext cx="8763000" cy="4937125"/>
          </a:xfrm>
        </p:spPr>
        <p:txBody>
          <a:bodyPr/>
          <a:lstStyle/>
          <a:p>
            <a:r>
              <a:rPr lang="en-US" dirty="0" smtClean="0"/>
              <a:t>A representation of the short-term power spectrum of a sound, based on a linear cosine transform of a log power spectrum on a nonlinear </a:t>
            </a:r>
            <a:r>
              <a:rPr lang="en-US" i="1" dirty="0" err="1" smtClean="0"/>
              <a:t>mel</a:t>
            </a:r>
            <a:r>
              <a:rPr lang="en-US" dirty="0" smtClean="0"/>
              <a:t> scale of frequency.</a:t>
            </a:r>
          </a:p>
          <a:p>
            <a:pPr>
              <a:buFont typeface="Arial" pitchFamily="34" charset="0"/>
              <a:buNone/>
            </a:pPr>
            <a:endParaRPr lang="en-US" dirty="0" smtClean="0"/>
          </a:p>
          <a:p>
            <a:r>
              <a:rPr lang="en-US" b="1" dirty="0" smtClean="0"/>
              <a:t>Mel-frequency </a:t>
            </a:r>
            <a:r>
              <a:rPr lang="en-US" b="1" dirty="0" err="1" smtClean="0"/>
              <a:t>cepstral</a:t>
            </a:r>
            <a:r>
              <a:rPr lang="en-US" b="1" dirty="0" smtClean="0"/>
              <a:t> coefficients</a:t>
            </a:r>
            <a:r>
              <a:rPr lang="en-US" dirty="0" smtClean="0"/>
              <a:t> (</a:t>
            </a:r>
            <a:r>
              <a:rPr lang="en-US" b="1" dirty="0" smtClean="0"/>
              <a:t>MFCCs</a:t>
            </a:r>
            <a:r>
              <a:rPr lang="en-US" dirty="0" smtClean="0"/>
              <a:t>) are coefficients that collectively make up an MFC. </a:t>
            </a:r>
          </a:p>
          <a:p>
            <a:endParaRPr lang="en-US" dirty="0" smtClean="0"/>
          </a:p>
          <a:p>
            <a:r>
              <a:rPr lang="en-US" dirty="0" smtClean="0"/>
              <a:t>Based on a bank of    filters, a set of     MFCCs are computed as </a:t>
            </a:r>
          </a:p>
          <a:p>
            <a:endParaRPr lang="en-US" dirty="0" smtClean="0"/>
          </a:p>
          <a:p>
            <a:r>
              <a:rPr lang="en-US" dirty="0" smtClean="0"/>
              <a:t>      being the log-energy output of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dirty="0" err="1" smtClean="0"/>
              <a:t>th</a:t>
            </a:r>
            <a:r>
              <a:rPr lang="en-US" dirty="0" smtClean="0"/>
              <a:t> filter.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115716" name="Object 4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p:oleObj spid="_x0000_s115716" name="Equation" r:id="rId4" imgW="114120" imgH="215640" progId="Equation.3">
              <p:embed/>
            </p:oleObj>
          </a:graphicData>
        </a:graphic>
      </p:graphicFrame>
      <p:graphicFrame>
        <p:nvGraphicFramePr>
          <p:cNvPr id="115717" name="Object 5"/>
          <p:cNvGraphicFramePr>
            <a:graphicFrameLocks noChangeAspect="1"/>
          </p:cNvGraphicFramePr>
          <p:nvPr/>
        </p:nvGraphicFramePr>
        <p:xfrm>
          <a:off x="2133600" y="4876800"/>
          <a:ext cx="5486400" cy="819150"/>
        </p:xfrm>
        <a:graphic>
          <a:graphicData uri="http://schemas.openxmlformats.org/presentationml/2006/ole">
            <p:oleObj spid="_x0000_s115717" name="Equation" r:id="rId5" imgW="3009600" imgH="457200" progId="Equation.3">
              <p:embed/>
            </p:oleObj>
          </a:graphicData>
        </a:graphic>
      </p:graphicFrame>
      <p:graphicFrame>
        <p:nvGraphicFramePr>
          <p:cNvPr id="115718" name="Object 9"/>
          <p:cNvGraphicFramePr>
            <a:graphicFrameLocks noChangeAspect="1"/>
          </p:cNvGraphicFramePr>
          <p:nvPr/>
        </p:nvGraphicFramePr>
        <p:xfrm>
          <a:off x="685800" y="5702300"/>
          <a:ext cx="381000" cy="403225"/>
        </p:xfrm>
        <a:graphic>
          <a:graphicData uri="http://schemas.openxmlformats.org/presentationml/2006/ole">
            <p:oleObj spid="_x0000_s115718" name="Equation" r:id="rId6" imgW="215640" imgH="228600" progId="Equation.3">
              <p:embed/>
            </p:oleObj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620000" y="6324600"/>
            <a:ext cx="1295400" cy="365125"/>
          </a:xfrm>
        </p:spPr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6477000" cy="365125"/>
          </a:xfrm>
        </p:spPr>
        <p:txBody>
          <a:bodyPr/>
          <a:lstStyle/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Computation of MFCCs</a:t>
            </a:r>
          </a:p>
        </p:txBody>
      </p:sp>
      <p:sp>
        <p:nvSpPr>
          <p:cNvPr id="11776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 smtClean="0"/>
              <a:t>Partition the speech signal into overlapping segments or frames</a:t>
            </a:r>
          </a:p>
          <a:p>
            <a:r>
              <a:rPr lang="en-US" dirty="0" smtClean="0"/>
              <a:t>Take the Fourier transform of signal from each frame.</a:t>
            </a:r>
          </a:p>
          <a:p>
            <a:r>
              <a:rPr lang="en-US" dirty="0" smtClean="0"/>
              <a:t>Map the powers of the spectrum obtained above onto the </a:t>
            </a:r>
            <a:r>
              <a:rPr lang="en-US" dirty="0" err="1" smtClean="0"/>
              <a:t>mel</a:t>
            </a:r>
            <a:r>
              <a:rPr lang="en-US" dirty="0" smtClean="0"/>
              <a:t> scale, using triangular overlapping windows.</a:t>
            </a:r>
          </a:p>
          <a:p>
            <a:r>
              <a:rPr lang="en-US" dirty="0" smtClean="0"/>
              <a:t>Take the logs of the powers at each of the </a:t>
            </a:r>
            <a:r>
              <a:rPr lang="en-US" dirty="0" err="1" smtClean="0"/>
              <a:t>mel</a:t>
            </a:r>
            <a:r>
              <a:rPr lang="en-US" dirty="0" smtClean="0"/>
              <a:t> frequencies.</a:t>
            </a:r>
          </a:p>
          <a:p>
            <a:r>
              <a:rPr lang="en-US" dirty="0" smtClean="0"/>
              <a:t>Take the discrete cosine transform of the list of </a:t>
            </a:r>
            <a:r>
              <a:rPr lang="en-US" dirty="0" err="1" smtClean="0"/>
              <a:t>mel</a:t>
            </a:r>
            <a:r>
              <a:rPr lang="en-US" dirty="0" smtClean="0"/>
              <a:t> log powers, as if it were a signal.</a:t>
            </a:r>
          </a:p>
          <a:p>
            <a:r>
              <a:rPr lang="en-US" dirty="0" smtClean="0"/>
              <a:t>The MFCCs are the amplitudes of the resulting spectrum.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Flow Chart for MFCC Computation</a:t>
            </a:r>
          </a:p>
        </p:txBody>
      </p:sp>
      <p:grpSp>
        <p:nvGrpSpPr>
          <p:cNvPr id="119811" name="Content Placeholder 3"/>
          <p:cNvGrpSpPr>
            <a:grpSpLocks noGrp="1"/>
          </p:cNvGrpSpPr>
          <p:nvPr>
            <p:ph sz="quarter" idx="4294967295"/>
          </p:nvPr>
        </p:nvGrpSpPr>
        <p:grpSpPr bwMode="auto">
          <a:xfrm>
            <a:off x="228600" y="2667000"/>
            <a:ext cx="8686800" cy="1600200"/>
            <a:chOff x="1031887" y="1928802"/>
            <a:chExt cx="7777162" cy="649287"/>
          </a:xfrm>
        </p:grpSpPr>
        <p:sp>
          <p:nvSpPr>
            <p:cNvPr id="119812" name="Rectangle 4"/>
            <p:cNvSpPr>
              <a:spLocks noChangeArrowheads="1"/>
            </p:cNvSpPr>
            <p:nvPr/>
          </p:nvSpPr>
          <p:spPr bwMode="auto">
            <a:xfrm>
              <a:off x="1679587" y="1928802"/>
              <a:ext cx="1081087" cy="649287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Preemphasis/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Hamming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Window</a:t>
              </a:r>
            </a:p>
          </p:txBody>
        </p:sp>
        <p:sp>
          <p:nvSpPr>
            <p:cNvPr id="119813" name="Rectangle 5"/>
            <p:cNvSpPr>
              <a:spLocks noChangeArrowheads="1"/>
            </p:cNvSpPr>
            <p:nvPr/>
          </p:nvSpPr>
          <p:spPr bwMode="auto">
            <a:xfrm>
              <a:off x="2973399" y="1928802"/>
              <a:ext cx="1081088" cy="649287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FFT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(Fast Fourier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Transform)</a:t>
              </a:r>
            </a:p>
          </p:txBody>
        </p:sp>
        <p:sp>
          <p:nvSpPr>
            <p:cNvPr id="119814" name="Rectangle 6"/>
            <p:cNvSpPr>
              <a:spLocks noChangeArrowheads="1"/>
            </p:cNvSpPr>
            <p:nvPr/>
          </p:nvSpPr>
          <p:spPr bwMode="auto">
            <a:xfrm>
              <a:off x="4270387" y="1928802"/>
              <a:ext cx="865187" cy="649287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Mel-scale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filter bank</a:t>
              </a:r>
            </a:p>
          </p:txBody>
        </p:sp>
        <p:sp>
          <p:nvSpPr>
            <p:cNvPr id="119815" name="Rectangle 7"/>
            <p:cNvSpPr>
              <a:spLocks noChangeArrowheads="1"/>
            </p:cNvSpPr>
            <p:nvPr/>
          </p:nvSpPr>
          <p:spPr bwMode="auto">
            <a:xfrm>
              <a:off x="5349887" y="1928802"/>
              <a:ext cx="647700" cy="649287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log|.|</a:t>
              </a:r>
            </a:p>
          </p:txBody>
        </p:sp>
        <p:sp>
          <p:nvSpPr>
            <p:cNvPr id="119816" name="Rectangle 8"/>
            <p:cNvSpPr>
              <a:spLocks noChangeArrowheads="1"/>
            </p:cNvSpPr>
            <p:nvPr/>
          </p:nvSpPr>
          <p:spPr bwMode="auto">
            <a:xfrm>
              <a:off x="6215074" y="1928802"/>
              <a:ext cx="1295400" cy="649287"/>
            </a:xfrm>
            <a:prstGeom prst="rect">
              <a:avLst/>
            </a:prstGeom>
            <a:gradFill rotWithShape="1">
              <a:gsLst>
                <a:gs pos="0">
                  <a:srgbClr val="99CCFF"/>
                </a:gs>
                <a:gs pos="100000">
                  <a:srgbClr val="9999FF"/>
                </a:gs>
              </a:gsLst>
              <a:lin ang="2700000" scaled="1"/>
            </a:gra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DCT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(Discrete Cosine </a:t>
              </a:r>
            </a:p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Transform)</a:t>
              </a:r>
            </a:p>
          </p:txBody>
        </p:sp>
        <p:cxnSp>
          <p:nvCxnSpPr>
            <p:cNvPr id="119817" name="AutoShape 9"/>
            <p:cNvCxnSpPr>
              <a:cxnSpLocks noChangeShapeType="1"/>
            </p:cNvCxnSpPr>
            <p:nvPr/>
          </p:nvCxnSpPr>
          <p:spPr bwMode="auto">
            <a:xfrm>
              <a:off x="2760674" y="2289164"/>
              <a:ext cx="2127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818" name="AutoShape 10"/>
            <p:cNvCxnSpPr>
              <a:cxnSpLocks noChangeShapeType="1"/>
            </p:cNvCxnSpPr>
            <p:nvPr/>
          </p:nvCxnSpPr>
          <p:spPr bwMode="auto">
            <a:xfrm>
              <a:off x="4054487" y="2289164"/>
              <a:ext cx="215900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819" name="AutoShape 11"/>
            <p:cNvCxnSpPr>
              <a:cxnSpLocks noChangeShapeType="1"/>
            </p:cNvCxnSpPr>
            <p:nvPr/>
          </p:nvCxnSpPr>
          <p:spPr bwMode="auto">
            <a:xfrm>
              <a:off x="5135574" y="2289164"/>
              <a:ext cx="214313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820" name="AutoShape 12"/>
            <p:cNvCxnSpPr>
              <a:cxnSpLocks noChangeShapeType="1"/>
            </p:cNvCxnSpPr>
            <p:nvPr/>
          </p:nvCxnSpPr>
          <p:spPr bwMode="auto">
            <a:xfrm>
              <a:off x="5997587" y="2289164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9821" name="AutoShape 13"/>
            <p:cNvCxnSpPr>
              <a:cxnSpLocks noChangeShapeType="1"/>
            </p:cNvCxnSpPr>
            <p:nvPr/>
          </p:nvCxnSpPr>
          <p:spPr bwMode="auto">
            <a:xfrm>
              <a:off x="7512062" y="2289164"/>
              <a:ext cx="217487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19822" name="Rectangle 14"/>
            <p:cNvSpPr>
              <a:spLocks noChangeArrowheads="1"/>
            </p:cNvSpPr>
            <p:nvPr/>
          </p:nvSpPr>
          <p:spPr bwMode="auto">
            <a:xfrm>
              <a:off x="7764474" y="1928802"/>
              <a:ext cx="1044575" cy="64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MFCC</a:t>
              </a:r>
            </a:p>
            <a:p>
              <a:endParaRPr lang="en-US" altLang="ko-KR" sz="1400">
                <a:latin typeface="Arial" pitchFamily="34" charset="0"/>
                <a:ea typeface="굴림" pitchFamily="34" charset="-127"/>
              </a:endParaRPr>
            </a:p>
          </p:txBody>
        </p:sp>
        <p:sp>
          <p:nvSpPr>
            <p:cNvPr id="119823" name="Rectangle 15"/>
            <p:cNvSpPr>
              <a:spLocks noChangeArrowheads="1"/>
            </p:cNvSpPr>
            <p:nvPr/>
          </p:nvSpPr>
          <p:spPr bwMode="auto">
            <a:xfrm>
              <a:off x="1031887" y="1928802"/>
              <a:ext cx="431800" cy="6492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 altLang="ko-KR" sz="1400">
                  <a:latin typeface="Arial" pitchFamily="34" charset="0"/>
                  <a:ea typeface="굴림" pitchFamily="34" charset="-127"/>
                </a:rPr>
                <a:t>X(n)</a:t>
              </a:r>
            </a:p>
          </p:txBody>
        </p:sp>
        <p:cxnSp>
          <p:nvCxnSpPr>
            <p:cNvPr id="119824" name="AutoShape 16"/>
            <p:cNvCxnSpPr>
              <a:cxnSpLocks noChangeShapeType="1"/>
            </p:cNvCxnSpPr>
            <p:nvPr/>
          </p:nvCxnSpPr>
          <p:spPr bwMode="auto">
            <a:xfrm>
              <a:off x="1463687" y="2289164"/>
              <a:ext cx="2127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</p:grp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MFCC Filter Bank</a:t>
            </a:r>
          </a:p>
        </p:txBody>
      </p:sp>
      <p:graphicFrame>
        <p:nvGraphicFramePr>
          <p:cNvPr id="105475" name="Object 4"/>
          <p:cNvGraphicFramePr>
            <a:graphicFrameLocks noChangeAspect="1"/>
          </p:cNvGraphicFramePr>
          <p:nvPr>
            <p:ph sz="quarter" idx="4294967295"/>
          </p:nvPr>
        </p:nvGraphicFramePr>
        <p:xfrm>
          <a:off x="3581400" y="1752600"/>
          <a:ext cx="5081588" cy="3816350"/>
        </p:xfrm>
        <a:graphic>
          <a:graphicData uri="http://schemas.openxmlformats.org/presentationml/2006/ole">
            <p:oleObj spid="_x0000_s105475" name="Picture" r:id="rId4" imgW="5081760" imgH="3815640" progId="Word.Picture.8">
              <p:embed/>
            </p:oleObj>
          </a:graphicData>
        </a:graphic>
      </p:graphicFrame>
      <p:sp>
        <p:nvSpPr>
          <p:cNvPr id="105476" name="TextBox 4"/>
          <p:cNvSpPr txBox="1">
            <a:spLocks noChangeArrowheads="1"/>
          </p:cNvSpPr>
          <p:nvPr/>
        </p:nvSpPr>
        <p:spPr bwMode="auto">
          <a:xfrm>
            <a:off x="609600" y="2057400"/>
            <a:ext cx="3352800" cy="2862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>
                <a:latin typeface="Arial" pitchFamily="34" charset="0"/>
              </a:rPr>
              <a:t>One way to simulating the spectrum is by using a filter bank, spaced uniformly on the mel scale.  That filter bank has a triangular bandpass frequency response, and the spacing as well as the bandwidth is determined by a constant mel frequency interval.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Mel Scale</a:t>
            </a:r>
          </a:p>
        </p:txBody>
      </p:sp>
      <p:sp>
        <p:nvSpPr>
          <p:cNvPr id="121859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371600"/>
            <a:ext cx="4724400" cy="4754563"/>
          </a:xfrm>
        </p:spPr>
        <p:txBody>
          <a:bodyPr/>
          <a:lstStyle/>
          <a:p>
            <a:r>
              <a:rPr lang="en-US" sz="2800" smtClean="0"/>
              <a:t>A scale of pitches judged by listeners to be equal in distance from one another</a:t>
            </a:r>
          </a:p>
          <a:p>
            <a:r>
              <a:rPr lang="en-US" sz="2800" b="1" smtClean="0"/>
              <a:t>Mel</a:t>
            </a:r>
            <a:r>
              <a:rPr lang="en-US" sz="2800" smtClean="0"/>
              <a:t> comes from the word </a:t>
            </a:r>
            <a:r>
              <a:rPr lang="en-US" sz="2800" b="1" smtClean="0"/>
              <a:t>melody</a:t>
            </a:r>
            <a:r>
              <a:rPr lang="en-US" sz="2800" smtClean="0"/>
              <a:t> to indicate this</a:t>
            </a:r>
          </a:p>
          <a:p>
            <a:r>
              <a:rPr lang="en-US" sz="2800" smtClean="0"/>
              <a:t>A popular formula to convert </a:t>
            </a:r>
            <a:r>
              <a:rPr lang="en-US" sz="2800" i="1" smtClean="0"/>
              <a:t>f</a:t>
            </a:r>
            <a:r>
              <a:rPr lang="en-US" sz="2800" smtClean="0"/>
              <a:t> hertz into </a:t>
            </a:r>
            <a:r>
              <a:rPr lang="en-US" sz="2800" i="1" smtClean="0"/>
              <a:t>m</a:t>
            </a:r>
            <a:r>
              <a:rPr lang="en-US" sz="2800" smtClean="0"/>
              <a:t> mel is:</a:t>
            </a:r>
          </a:p>
          <a:p>
            <a:pPr algn="ctr">
              <a:buFont typeface="Arial" pitchFamily="34" charset="0"/>
              <a:buNone/>
            </a:pPr>
            <a:endParaRPr lang="en-US" smtClean="0"/>
          </a:p>
          <a:p>
            <a:endParaRPr lang="en-US" smtClean="0"/>
          </a:p>
          <a:p>
            <a:pPr>
              <a:buFont typeface="Arial" pitchFamily="34" charset="0"/>
              <a:buNone/>
            </a:pPr>
            <a:endParaRPr lang="en-US" smtClean="0"/>
          </a:p>
        </p:txBody>
      </p:sp>
      <p:pic>
        <p:nvPicPr>
          <p:cNvPr id="121860" name="Picture 2" descr="File:Mel-Hz plot.sv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486400" y="1905000"/>
            <a:ext cx="31242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1861" name="Object 3"/>
          <p:cNvGraphicFramePr>
            <a:graphicFrameLocks noChangeAspect="1"/>
          </p:cNvGraphicFramePr>
          <p:nvPr/>
        </p:nvGraphicFramePr>
        <p:xfrm>
          <a:off x="685800" y="5410200"/>
          <a:ext cx="4419600" cy="533400"/>
        </p:xfrm>
        <a:graphic>
          <a:graphicData uri="http://schemas.openxmlformats.org/presentationml/2006/ole">
            <p:oleObj spid="_x0000_s121861" name="Equation" r:id="rId5" imgW="1536480" imgH="203040" progId="Equation.3">
              <p:embed/>
            </p:oleObj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Why Use the Mel Scale?</a:t>
            </a:r>
          </a:p>
        </p:txBody>
      </p:sp>
      <p:sp>
        <p:nvSpPr>
          <p:cNvPr id="123907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381000" y="1600200"/>
            <a:ext cx="8534400" cy="4724400"/>
          </a:xfrm>
        </p:spPr>
        <p:txBody>
          <a:bodyPr/>
          <a:lstStyle/>
          <a:p>
            <a:r>
              <a:rPr lang="en-US" altLang="zh-CN" smtClean="0">
                <a:cs typeface="SimSun" pitchFamily="2" charset="-122"/>
              </a:rPr>
              <a:t>Psychophysical studies show that human perception of the frequency contents of sounds for speech signals does not follow a linear scale.  </a:t>
            </a:r>
          </a:p>
          <a:p>
            <a:r>
              <a:rPr lang="en-US" altLang="zh-CN" smtClean="0">
                <a:cs typeface="SimSun" pitchFamily="2" charset="-122"/>
              </a:rPr>
              <a:t>For each tone with an actual frequency, </a:t>
            </a:r>
            <a:r>
              <a:rPr lang="en-US" altLang="zh-CN" i="1" smtClean="0">
                <a:cs typeface="SimSun" pitchFamily="2" charset="-122"/>
              </a:rPr>
              <a:t>f</a:t>
            </a:r>
            <a:r>
              <a:rPr lang="en-US" altLang="zh-CN" smtClean="0">
                <a:cs typeface="SimSun" pitchFamily="2" charset="-122"/>
              </a:rPr>
              <a:t>, measured in Hz,  a subjective pitch is measured on the so-called ‘mel’ scale.  </a:t>
            </a:r>
          </a:p>
          <a:p>
            <a:r>
              <a:rPr lang="en-US" altLang="zh-CN" smtClean="0">
                <a:cs typeface="SimSun" pitchFamily="2" charset="-122"/>
              </a:rPr>
              <a:t>The </a:t>
            </a:r>
            <a:r>
              <a:rPr lang="en-US" altLang="zh-CN" i="1" smtClean="0">
                <a:cs typeface="SimSun" pitchFamily="2" charset="-122"/>
              </a:rPr>
              <a:t>mel-frequency</a:t>
            </a:r>
            <a:r>
              <a:rPr lang="en-US" altLang="zh-CN" smtClean="0">
                <a:cs typeface="SimSun" pitchFamily="2" charset="-122"/>
              </a:rPr>
              <a:t> scale is </a:t>
            </a:r>
          </a:p>
          <a:p>
            <a:pPr lvl="1"/>
            <a:r>
              <a:rPr lang="en-US" altLang="zh-CN" smtClean="0">
                <a:cs typeface="SimSun" pitchFamily="2" charset="-122"/>
              </a:rPr>
              <a:t>a linear frequency spacing below 1000 Hz and </a:t>
            </a:r>
          </a:p>
          <a:p>
            <a:pPr lvl="1"/>
            <a:r>
              <a:rPr lang="en-US" altLang="zh-CN" smtClean="0">
                <a:cs typeface="SimSun" pitchFamily="2" charset="-122"/>
              </a:rPr>
              <a:t>a logarithmic spacing above 1000 Hz 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Successful Statistical Speaker Models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914400" y="1752600"/>
            <a:ext cx="7772400" cy="3544888"/>
          </a:xfrm>
        </p:spPr>
        <p:txBody>
          <a:bodyPr/>
          <a:lstStyle/>
          <a:p>
            <a:r>
              <a:rPr lang="en-US" sz="3600" smtClean="0"/>
              <a:t>Gaussian Mixture Models</a:t>
            </a:r>
          </a:p>
          <a:p>
            <a:r>
              <a:rPr lang="en-US" sz="3600" smtClean="0"/>
              <a:t>Vector Quantization</a:t>
            </a:r>
          </a:p>
          <a:p>
            <a:r>
              <a:rPr lang="en-US" sz="3600" smtClean="0"/>
              <a:t>Hidden Markov Models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GMMs as Speaker Models 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685800" y="1219200"/>
            <a:ext cx="8001000" cy="4937125"/>
          </a:xfrm>
        </p:spPr>
        <p:txBody>
          <a:bodyPr/>
          <a:lstStyle/>
          <a:p>
            <a:r>
              <a:rPr lang="en-US" smtClean="0"/>
              <a:t>If </a:t>
            </a:r>
            <a:r>
              <a:rPr lang="en-US" i="1" smtClean="0"/>
              <a:t>   </a:t>
            </a:r>
            <a:r>
              <a:rPr lang="en-US" smtClean="0"/>
              <a:t>is the </a:t>
            </a:r>
            <a:r>
              <a:rPr lang="en-US" i="1" smtClean="0"/>
              <a:t>D</a:t>
            </a:r>
            <a:r>
              <a:rPr lang="en-US" smtClean="0"/>
              <a:t>-dimensional feature vector, then for a     -speaker problem, a given speaker is modeled as a mixture of </a:t>
            </a:r>
            <a:r>
              <a:rPr lang="en-US" i="1" smtClean="0"/>
              <a:t>N </a:t>
            </a:r>
            <a:r>
              <a:rPr lang="en-US" smtClean="0"/>
              <a:t>component densities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     is the prior probability for the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th component, </a:t>
            </a:r>
          </a:p>
          <a:p>
            <a:r>
              <a:rPr lang="en-US" smtClean="0"/>
              <a:t>                is the probability density of       in the </a:t>
            </a:r>
            <a:r>
              <a:rPr lang="en-US" i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mtClean="0"/>
              <a:t>th component.</a:t>
            </a:r>
          </a:p>
          <a:p>
            <a:r>
              <a:rPr lang="en-US" smtClean="0"/>
              <a:t>                                   is the collection of unknown parameters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pPr>
              <a:buFont typeface="Wingdings" pitchFamily="2" charset="2"/>
              <a:buNone/>
            </a:pPr>
            <a:endParaRPr lang="en-US" i="1" smtClean="0"/>
          </a:p>
        </p:txBody>
      </p:sp>
      <p:sp>
        <p:nvSpPr>
          <p:cNvPr id="128004" name="Rectangle 10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005" name="Picture 9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06" name="Rectangle 1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007" name="Picture 11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8008" name="Object 13"/>
          <p:cNvGraphicFramePr>
            <a:graphicFrameLocks noChangeAspect="1"/>
          </p:cNvGraphicFramePr>
          <p:nvPr/>
        </p:nvGraphicFramePr>
        <p:xfrm>
          <a:off x="1219200" y="1371600"/>
          <a:ext cx="381000" cy="285750"/>
        </p:xfrm>
        <a:graphic>
          <a:graphicData uri="http://schemas.openxmlformats.org/presentationml/2006/ole">
            <p:oleObj spid="_x0000_s128008" name="Equation" r:id="rId5" imgW="139680" imgH="139680" progId="Equation.3">
              <p:embed/>
            </p:oleObj>
          </a:graphicData>
        </a:graphic>
      </p:graphicFrame>
      <p:sp>
        <p:nvSpPr>
          <p:cNvPr id="128009" name="Rectangle 1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010" name="Picture 14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11" name="Rectangle 17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012" name="Picture 16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8013" name="Rectangle 19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pic>
        <p:nvPicPr>
          <p:cNvPr id="128014" name="Picture 18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0" y="457200"/>
            <a:ext cx="76200" cy="19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128015" name="Object 21"/>
          <p:cNvGraphicFramePr>
            <a:graphicFrameLocks noChangeAspect="1"/>
          </p:cNvGraphicFramePr>
          <p:nvPr/>
        </p:nvGraphicFramePr>
        <p:xfrm>
          <a:off x="2987675" y="2667000"/>
          <a:ext cx="3197225" cy="904875"/>
        </p:xfrm>
        <a:graphic>
          <a:graphicData uri="http://schemas.openxmlformats.org/presentationml/2006/ole">
            <p:oleObj spid="_x0000_s128015" name="Equation" r:id="rId6" imgW="1523880" imgH="431640" progId="Equation.3">
              <p:embed/>
            </p:oleObj>
          </a:graphicData>
        </a:graphic>
      </p:graphicFrame>
      <p:graphicFrame>
        <p:nvGraphicFramePr>
          <p:cNvPr id="128016" name="Object 17"/>
          <p:cNvGraphicFramePr>
            <a:graphicFrameLocks noChangeAspect="1"/>
          </p:cNvGraphicFramePr>
          <p:nvPr/>
        </p:nvGraphicFramePr>
        <p:xfrm>
          <a:off x="7848600" y="1295400"/>
          <a:ext cx="304800" cy="373063"/>
        </p:xfrm>
        <a:graphic>
          <a:graphicData uri="http://schemas.openxmlformats.org/presentationml/2006/ole">
            <p:oleObj spid="_x0000_s128016" name="Equation" r:id="rId7" imgW="114120" imgH="139680" progId="Equation.3">
              <p:embed/>
            </p:oleObj>
          </a:graphicData>
        </a:graphic>
      </p:graphicFrame>
      <p:graphicFrame>
        <p:nvGraphicFramePr>
          <p:cNvPr id="128017" name="Object 19"/>
          <p:cNvGraphicFramePr>
            <a:graphicFrameLocks noChangeAspect="1"/>
          </p:cNvGraphicFramePr>
          <p:nvPr/>
        </p:nvGraphicFramePr>
        <p:xfrm>
          <a:off x="1066800" y="3886200"/>
          <a:ext cx="381000" cy="490538"/>
        </p:xfrm>
        <a:graphic>
          <a:graphicData uri="http://schemas.openxmlformats.org/presentationml/2006/ole">
            <p:oleObj spid="_x0000_s128017" name="Equation" r:id="rId8" imgW="177480" imgH="228600" progId="Equation.3">
              <p:embed/>
            </p:oleObj>
          </a:graphicData>
        </a:graphic>
      </p:graphicFrame>
      <p:graphicFrame>
        <p:nvGraphicFramePr>
          <p:cNvPr id="128018" name="Object 21"/>
          <p:cNvGraphicFramePr>
            <a:graphicFrameLocks noChangeAspect="1"/>
          </p:cNvGraphicFramePr>
          <p:nvPr/>
        </p:nvGraphicFramePr>
        <p:xfrm>
          <a:off x="6553200" y="4495800"/>
          <a:ext cx="381000" cy="285750"/>
        </p:xfrm>
        <a:graphic>
          <a:graphicData uri="http://schemas.openxmlformats.org/presentationml/2006/ole">
            <p:oleObj spid="_x0000_s128018" name="Equation" r:id="rId9" imgW="380880" imgH="285840" progId="Equation.3">
              <p:embed/>
            </p:oleObj>
          </a:graphicData>
        </a:graphic>
      </p:graphicFrame>
      <p:graphicFrame>
        <p:nvGraphicFramePr>
          <p:cNvPr id="128019" name="Object 22"/>
          <p:cNvGraphicFramePr>
            <a:graphicFrameLocks noChangeAspect="1"/>
          </p:cNvGraphicFramePr>
          <p:nvPr/>
        </p:nvGraphicFramePr>
        <p:xfrm>
          <a:off x="1219200" y="4343400"/>
          <a:ext cx="1106488" cy="509588"/>
        </p:xfrm>
        <a:graphic>
          <a:graphicData uri="http://schemas.openxmlformats.org/presentationml/2006/ole">
            <p:oleObj spid="_x0000_s128019" name="Equation" r:id="rId10" imgW="495000" imgH="228600" progId="Equation.3">
              <p:embed/>
            </p:oleObj>
          </a:graphicData>
        </a:graphic>
      </p:graphicFrame>
      <p:graphicFrame>
        <p:nvGraphicFramePr>
          <p:cNvPr id="128020" name="Object 23"/>
          <p:cNvGraphicFramePr>
            <a:graphicFrameLocks noChangeAspect="1"/>
          </p:cNvGraphicFramePr>
          <p:nvPr/>
        </p:nvGraphicFramePr>
        <p:xfrm>
          <a:off x="1143000" y="5334000"/>
          <a:ext cx="2971800" cy="439738"/>
        </p:xfrm>
        <a:graphic>
          <a:graphicData uri="http://schemas.openxmlformats.org/presentationml/2006/ole">
            <p:oleObj spid="_x0000_s128020" name="Equation" r:id="rId11" imgW="1485720" imgH="228600" progId="Equation.3">
              <p:embed/>
            </p:oleObj>
          </a:graphicData>
        </a:graphic>
      </p:graphicFrame>
      <p:graphicFrame>
        <p:nvGraphicFramePr>
          <p:cNvPr id="128021" name="Object 24"/>
          <p:cNvGraphicFramePr>
            <a:graphicFrameLocks noChangeAspect="1"/>
          </p:cNvGraphicFramePr>
          <p:nvPr/>
        </p:nvGraphicFramePr>
        <p:xfrm>
          <a:off x="6477000" y="2743200"/>
          <a:ext cx="914400" cy="647700"/>
        </p:xfrm>
        <a:graphic>
          <a:graphicData uri="http://schemas.openxmlformats.org/presentationml/2006/ole">
            <p:oleObj spid="_x0000_s128021" name="Equation" r:id="rId12" imgW="609480" imgH="431640" progId="Equation.3">
              <p:embed/>
            </p:oleObj>
          </a:graphicData>
        </a:graphic>
      </p:graphicFrame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219199"/>
            <a:ext cx="8991600" cy="44688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1000"/>
              </a:lnSpc>
            </a:pPr>
            <a:endParaRPr lang="en-IN" sz="2200" dirty="0" smtClean="0"/>
          </a:p>
          <a:p>
            <a:pPr>
              <a:lnSpc>
                <a:spcPts val="1100"/>
              </a:lnSpc>
              <a:spcBef>
                <a:spcPts val="94"/>
              </a:spcBef>
            </a:pPr>
            <a:endParaRPr lang="en-IN" sz="2200" dirty="0" smtClean="0"/>
          </a:p>
          <a:p>
            <a:pPr marL="320040" marR="12700">
              <a:lnSpc>
                <a:spcPct val="102600"/>
              </a:lnSpc>
              <a:buFont typeface="Arial" pitchFamily="34" charset="0"/>
              <a:buChar char="•"/>
            </a:pPr>
            <a:r>
              <a:rPr lang="en-IN" sz="2200" spc="-80" dirty="0" smtClean="0">
                <a:latin typeface="Arial"/>
                <a:cs typeface="Arial"/>
              </a:rPr>
              <a:t> Each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90" dirty="0" smtClean="0">
                <a:latin typeface="Arial"/>
                <a:cs typeface="Arial"/>
              </a:rPr>
              <a:t>s</a:t>
            </a:r>
            <a:r>
              <a:rPr lang="en-IN" sz="2200" spc="-70" dirty="0" smtClean="0">
                <a:latin typeface="Arial"/>
                <a:cs typeface="Arial"/>
              </a:rPr>
              <a:t>p</a:t>
            </a:r>
            <a:r>
              <a:rPr lang="en-IN" sz="2200" spc="-100" dirty="0" smtClean="0">
                <a:latin typeface="Arial"/>
                <a:cs typeface="Arial"/>
              </a:rPr>
              <a:t>eech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sample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10" dirty="0" smtClean="0">
                <a:latin typeface="Arial"/>
                <a:cs typeface="Arial"/>
              </a:rPr>
              <a:t>(training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114" dirty="0" smtClean="0">
                <a:latin typeface="Arial"/>
                <a:cs typeface="Arial"/>
              </a:rPr>
              <a:t>as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90" dirty="0" smtClean="0">
                <a:latin typeface="Arial"/>
                <a:cs typeface="Arial"/>
              </a:rPr>
              <a:t>w</a:t>
            </a:r>
            <a:r>
              <a:rPr lang="en-IN" sz="2200" spc="-35" dirty="0" smtClean="0">
                <a:latin typeface="Arial"/>
                <a:cs typeface="Arial"/>
              </a:rPr>
              <a:t>ell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114" dirty="0" smtClean="0">
                <a:latin typeface="Arial"/>
                <a:cs typeface="Arial"/>
              </a:rPr>
              <a:t>as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10" dirty="0" smtClean="0">
                <a:latin typeface="Arial"/>
                <a:cs typeface="Arial"/>
              </a:rPr>
              <a:t>test)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is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0" dirty="0" smtClean="0">
                <a:latin typeface="Arial"/>
                <a:cs typeface="Arial"/>
              </a:rPr>
              <a:t>split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5" dirty="0" smtClean="0">
                <a:latin typeface="Arial"/>
                <a:cs typeface="Arial"/>
              </a:rPr>
              <a:t>into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95" dirty="0" smtClean="0">
                <a:latin typeface="Arial"/>
                <a:cs typeface="Arial"/>
              </a:rPr>
              <a:t>a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num</a:t>
            </a:r>
            <a:r>
              <a:rPr lang="en-IN" sz="2200" spc="-20" dirty="0" smtClean="0">
                <a:latin typeface="Arial"/>
                <a:cs typeface="Arial"/>
              </a:rPr>
              <a:t>b</a:t>
            </a:r>
            <a:r>
              <a:rPr lang="en-IN" sz="2200" spc="-65" dirty="0" smtClean="0">
                <a:latin typeface="Arial"/>
                <a:cs typeface="Arial"/>
              </a:rPr>
              <a:t>er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5" dirty="0" smtClean="0">
                <a:latin typeface="Arial"/>
                <a:cs typeface="Arial"/>
              </a:rPr>
              <a:t>of</a:t>
            </a:r>
            <a:r>
              <a:rPr lang="en-IN" sz="2200" spc="-20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overlapping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segments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105" dirty="0" smtClean="0">
                <a:latin typeface="Arial"/>
                <a:cs typeface="Arial"/>
              </a:rPr>
              <a:t>o</a:t>
            </a:r>
            <a:r>
              <a:rPr lang="en-IN" sz="2200" dirty="0" smtClean="0">
                <a:latin typeface="Arial"/>
                <a:cs typeface="Arial"/>
              </a:rPr>
              <a:t>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frames,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dirty="0" smtClean="0">
                <a:latin typeface="Arial"/>
                <a:cs typeface="Arial"/>
              </a:rPr>
              <a:t>with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10" dirty="0" smtClean="0">
                <a:latin typeface="Arial"/>
                <a:cs typeface="Arial"/>
              </a:rPr>
              <a:t>M</a:t>
            </a:r>
            <a:r>
              <a:rPr lang="en-IN" sz="2200" spc="-45" dirty="0" smtClean="0">
                <a:latin typeface="Arial"/>
                <a:cs typeface="Arial"/>
              </a:rPr>
              <a:t>F</a:t>
            </a:r>
            <a:r>
              <a:rPr lang="en-IN" sz="2200" spc="-114" dirty="0" smtClean="0">
                <a:latin typeface="Arial"/>
                <a:cs typeface="Arial"/>
              </a:rPr>
              <a:t>CCs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computed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25" dirty="0" smtClean="0">
                <a:latin typeface="Arial"/>
                <a:cs typeface="Arial"/>
              </a:rPr>
              <a:t>from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85" dirty="0" smtClean="0">
                <a:latin typeface="Arial"/>
                <a:cs typeface="Arial"/>
              </a:rPr>
              <a:t>each</a:t>
            </a:r>
            <a:r>
              <a:rPr lang="en-IN" sz="2200" spc="-45" dirty="0" smtClean="0">
                <a:latin typeface="Arial"/>
                <a:cs typeface="Arial"/>
              </a:rPr>
              <a:t> </a:t>
            </a:r>
            <a:r>
              <a:rPr lang="en-IN" sz="2200" spc="-65" dirty="0" smtClean="0">
                <a:latin typeface="Arial"/>
                <a:cs typeface="Arial"/>
              </a:rPr>
              <a:t>segment.</a:t>
            </a:r>
          </a:p>
          <a:p>
            <a:pPr marL="320040" marR="226060" indent="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IN" sz="2200" spc="-20" dirty="0" smtClean="0">
                <a:latin typeface="Arial"/>
                <a:cs typeface="Arial"/>
              </a:rPr>
              <a:t> GMM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75" dirty="0" smtClean="0">
                <a:latin typeface="Arial"/>
                <a:cs typeface="Arial"/>
              </a:rPr>
              <a:t>m</a:t>
            </a:r>
            <a:r>
              <a:rPr lang="en-IN" sz="2200" spc="-20" dirty="0" smtClean="0">
                <a:latin typeface="Arial"/>
                <a:cs typeface="Arial"/>
              </a:rPr>
              <a:t>o</a:t>
            </a:r>
            <a:r>
              <a:rPr lang="en-IN" sz="2200" spc="-80" dirty="0" smtClean="0">
                <a:latin typeface="Arial"/>
                <a:cs typeface="Arial"/>
              </a:rPr>
              <a:t>dels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15" dirty="0" smtClean="0">
                <a:latin typeface="Arial"/>
                <a:cs typeface="Arial"/>
              </a:rPr>
              <a:t>f</a:t>
            </a:r>
            <a:r>
              <a:rPr lang="en-IN" sz="2200" spc="-100" dirty="0" smtClean="0">
                <a:latin typeface="Arial"/>
                <a:cs typeface="Arial"/>
              </a:rPr>
              <a:t>o</a:t>
            </a:r>
            <a:r>
              <a:rPr lang="en-IN" sz="2200" dirty="0" smtClean="0">
                <a:latin typeface="Arial"/>
                <a:cs typeface="Arial"/>
              </a:rPr>
              <a:t>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5" dirty="0" smtClean="0">
                <a:latin typeface="Arial"/>
                <a:cs typeface="Arial"/>
              </a:rPr>
              <a:t>all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90" dirty="0" smtClean="0">
                <a:latin typeface="Arial"/>
                <a:cs typeface="Arial"/>
              </a:rPr>
              <a:t>s</a:t>
            </a:r>
            <a:r>
              <a:rPr lang="en-IN" sz="2200" spc="-70" dirty="0" smtClean="0">
                <a:latin typeface="Arial"/>
                <a:cs typeface="Arial"/>
              </a:rPr>
              <a:t>p</a:t>
            </a:r>
            <a:r>
              <a:rPr lang="en-IN" sz="2200" spc="-90" dirty="0" smtClean="0">
                <a:latin typeface="Arial"/>
                <a:cs typeface="Arial"/>
              </a:rPr>
              <a:t>ea</a:t>
            </a:r>
            <a:r>
              <a:rPr lang="en-IN" sz="2200" spc="-110" dirty="0" smtClean="0">
                <a:latin typeface="Arial"/>
                <a:cs typeface="Arial"/>
              </a:rPr>
              <a:t>k</a:t>
            </a:r>
            <a:r>
              <a:rPr lang="en-IN" sz="2200" spc="-90" dirty="0" smtClean="0">
                <a:latin typeface="Arial"/>
                <a:cs typeface="Arial"/>
              </a:rPr>
              <a:t>ers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125" dirty="0" smtClean="0">
                <a:latin typeface="Arial"/>
                <a:cs typeface="Arial"/>
              </a:rPr>
              <a:t>a</a:t>
            </a:r>
            <a:r>
              <a:rPr lang="en-IN" sz="2200" spc="-65" dirty="0" smtClean="0">
                <a:latin typeface="Arial"/>
                <a:cs typeface="Arial"/>
              </a:rPr>
              <a:t>re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35" dirty="0" smtClean="0">
                <a:latin typeface="Arial"/>
                <a:cs typeface="Arial"/>
              </a:rPr>
              <a:t>trained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b</a:t>
            </a:r>
            <a:r>
              <a:rPr lang="en-IN" sz="2200" spc="-50" dirty="0" smtClean="0">
                <a:latin typeface="Arial"/>
                <a:cs typeface="Arial"/>
              </a:rPr>
              <a:t>y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35" dirty="0" smtClean="0">
                <a:latin typeface="Arial"/>
                <a:cs typeface="Arial"/>
              </a:rPr>
              <a:t>the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b="1" spc="-55" dirty="0" smtClean="0">
                <a:latin typeface="Arial"/>
                <a:cs typeface="Arial"/>
              </a:rPr>
              <a:t>Ex</a:t>
            </a:r>
            <a:r>
              <a:rPr lang="en-IN" sz="2200" b="1" spc="-25" dirty="0" smtClean="0">
                <a:latin typeface="Arial"/>
                <a:cs typeface="Arial"/>
              </a:rPr>
              <a:t>pect</a:t>
            </a:r>
            <a:r>
              <a:rPr lang="en-IN" sz="2200" b="1" spc="-30" dirty="0" smtClean="0">
                <a:latin typeface="Arial"/>
                <a:cs typeface="Arial"/>
              </a:rPr>
              <a:t>ation</a:t>
            </a:r>
            <a:r>
              <a:rPr lang="en-IN" sz="2200" b="1" spc="-20" dirty="0" smtClean="0">
                <a:latin typeface="Arial"/>
                <a:cs typeface="Arial"/>
              </a:rPr>
              <a:t> Maximization</a:t>
            </a:r>
            <a:r>
              <a:rPr lang="en-IN" sz="2200" b="1" spc="95" dirty="0" smtClean="0">
                <a:latin typeface="Arial"/>
                <a:cs typeface="Arial"/>
              </a:rPr>
              <a:t> </a:t>
            </a:r>
            <a:r>
              <a:rPr lang="en-IN" sz="2200" b="1" spc="-50" dirty="0" smtClean="0">
                <a:latin typeface="Arial"/>
                <a:cs typeface="Arial"/>
              </a:rPr>
              <a:t>a</a:t>
            </a:r>
            <a:r>
              <a:rPr lang="en-IN" sz="2200" b="1" spc="-30" dirty="0" smtClean="0">
                <a:latin typeface="Arial"/>
                <a:cs typeface="Arial"/>
              </a:rPr>
              <a:t>l</a:t>
            </a:r>
            <a:r>
              <a:rPr lang="en-IN" sz="2200" b="1" spc="-75" dirty="0" smtClean="0">
                <a:latin typeface="Arial"/>
                <a:cs typeface="Arial"/>
              </a:rPr>
              <a:t>g</a:t>
            </a:r>
            <a:r>
              <a:rPr lang="en-IN" sz="2200" b="1" spc="-110" dirty="0" smtClean="0">
                <a:latin typeface="Arial"/>
                <a:cs typeface="Arial"/>
              </a:rPr>
              <a:t>o</a:t>
            </a:r>
            <a:r>
              <a:rPr lang="en-IN" sz="2200" b="1" spc="-20" dirty="0" smtClean="0">
                <a:latin typeface="Arial"/>
                <a:cs typeface="Arial"/>
              </a:rPr>
              <a:t>rithm</a:t>
            </a:r>
            <a:r>
              <a:rPr lang="en-IN" sz="2200" spc="-10" dirty="0" smtClean="0">
                <a:latin typeface="Arial"/>
                <a:cs typeface="Arial"/>
              </a:rPr>
              <a:t>,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generally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75" dirty="0" smtClean="0">
                <a:latin typeface="Arial"/>
                <a:cs typeface="Arial"/>
              </a:rPr>
              <a:t>assuming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diagonal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70" dirty="0" smtClean="0">
                <a:latin typeface="Arial"/>
                <a:cs typeface="Arial"/>
              </a:rPr>
              <a:t>cov</a:t>
            </a:r>
            <a:r>
              <a:rPr lang="en-IN" sz="2200" spc="-105" dirty="0" smtClean="0">
                <a:latin typeface="Arial"/>
                <a:cs typeface="Arial"/>
              </a:rPr>
              <a:t>a</a:t>
            </a:r>
            <a:r>
              <a:rPr lang="en-IN" sz="2200" spc="-55" dirty="0" smtClean="0">
                <a:latin typeface="Arial"/>
                <a:cs typeface="Arial"/>
              </a:rPr>
              <a:t>riance</a:t>
            </a:r>
            <a:r>
              <a:rPr lang="en-IN" sz="2200" spc="-35" dirty="0" smtClean="0">
                <a:latin typeface="Arial"/>
                <a:cs typeface="Arial"/>
              </a:rPr>
              <a:t> </a:t>
            </a:r>
            <a:r>
              <a:rPr lang="en-IN" sz="2200" spc="-45" dirty="0" smtClean="0">
                <a:latin typeface="Arial"/>
                <a:cs typeface="Arial"/>
              </a:rPr>
              <a:t>matrices.</a:t>
            </a:r>
            <a:endParaRPr lang="en-IN" sz="2200" dirty="0" smtClean="0">
              <a:latin typeface="Arial"/>
              <a:cs typeface="Arial"/>
            </a:endParaRPr>
          </a:p>
          <a:p>
            <a:pPr marL="320040" marR="184150">
              <a:lnSpc>
                <a:spcPct val="102600"/>
              </a:lnSpc>
              <a:spcBef>
                <a:spcPts val="300"/>
              </a:spcBef>
              <a:buFont typeface="Arial" pitchFamily="34" charset="0"/>
              <a:buChar char="•"/>
            </a:pPr>
            <a:r>
              <a:rPr lang="en-IN" sz="2200" spc="-10" dirty="0" smtClean="0">
                <a:latin typeface="Arial"/>
                <a:cs typeface="Arial"/>
              </a:rPr>
              <a:t> Li</a:t>
            </a:r>
            <a:r>
              <a:rPr lang="en-IN" sz="2200" spc="-45" dirty="0" smtClean="0">
                <a:latin typeface="Arial"/>
                <a:cs typeface="Arial"/>
              </a:rPr>
              <a:t>kelih</a:t>
            </a:r>
            <a:r>
              <a:rPr lang="en-IN" sz="2200" spc="-35" dirty="0" smtClean="0">
                <a:latin typeface="Arial"/>
                <a:cs typeface="Arial"/>
              </a:rPr>
              <a:t>o</a:t>
            </a:r>
            <a:r>
              <a:rPr lang="en-IN" sz="2200" spc="-40" dirty="0" smtClean="0">
                <a:latin typeface="Arial"/>
                <a:cs typeface="Arial"/>
              </a:rPr>
              <a:t>o</a:t>
            </a:r>
            <a:r>
              <a:rPr lang="en-IN" sz="2200" spc="-50" dirty="0" smtClean="0">
                <a:latin typeface="Arial"/>
                <a:cs typeface="Arial"/>
              </a:rPr>
              <a:t>d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0" dirty="0" smtClean="0">
                <a:latin typeface="Arial"/>
                <a:cs typeface="Arial"/>
              </a:rPr>
              <a:t>function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20" dirty="0" smtClean="0">
                <a:latin typeface="Arial"/>
                <a:cs typeface="Arial"/>
              </a:rPr>
              <a:t>f</a:t>
            </a:r>
            <a:r>
              <a:rPr lang="en-IN" sz="2200" spc="-65" dirty="0" smtClean="0">
                <a:latin typeface="Arial"/>
                <a:cs typeface="Arial"/>
              </a:rPr>
              <a:t>o</a:t>
            </a:r>
            <a:r>
              <a:rPr lang="en-IN" sz="2200" dirty="0" smtClean="0">
                <a:latin typeface="Arial"/>
                <a:cs typeface="Arial"/>
              </a:rPr>
              <a:t>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35" dirty="0" smtClean="0">
                <a:latin typeface="Arial"/>
                <a:cs typeface="Arial"/>
              </a:rPr>
              <a:t>the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unkn</a:t>
            </a:r>
            <a:r>
              <a:rPr lang="en-IN" sz="2200" spc="-80" dirty="0" smtClean="0">
                <a:latin typeface="Arial"/>
                <a:cs typeface="Arial"/>
              </a:rPr>
              <a:t>o</a:t>
            </a:r>
            <a:r>
              <a:rPr lang="en-IN" sz="2200" spc="-50" dirty="0" smtClean="0">
                <a:latin typeface="Arial"/>
                <a:cs typeface="Arial"/>
              </a:rPr>
              <a:t>wn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sample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is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computed,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90" dirty="0" smtClean="0">
                <a:latin typeface="Arial"/>
                <a:cs typeface="Arial"/>
              </a:rPr>
              <a:t>based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65" dirty="0" smtClean="0">
                <a:latin typeface="Arial"/>
                <a:cs typeface="Arial"/>
              </a:rPr>
              <a:t>on</a:t>
            </a:r>
            <a:r>
              <a:rPr lang="en-IN" sz="2200" spc="-35" dirty="0" smtClean="0">
                <a:latin typeface="Arial"/>
                <a:cs typeface="Arial"/>
              </a:rPr>
              <a:t> </a:t>
            </a:r>
            <a:r>
              <a:rPr lang="en-IN" sz="2200" spc="-10" dirty="0" smtClean="0">
                <a:latin typeface="Arial"/>
                <a:cs typeface="Arial"/>
              </a:rPr>
              <a:t>M</a:t>
            </a:r>
            <a:r>
              <a:rPr lang="en-IN" sz="2200" spc="-45" dirty="0" smtClean="0">
                <a:latin typeface="Arial"/>
                <a:cs typeface="Arial"/>
              </a:rPr>
              <a:t>F</a:t>
            </a:r>
            <a:r>
              <a:rPr lang="en-IN" sz="2200" spc="-105" dirty="0" smtClean="0">
                <a:latin typeface="Arial"/>
                <a:cs typeface="Arial"/>
              </a:rPr>
              <a:t>CC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vect</a:t>
            </a:r>
            <a:r>
              <a:rPr lang="en-IN" sz="2200" spc="-85" dirty="0" smtClean="0">
                <a:latin typeface="Arial"/>
                <a:cs typeface="Arial"/>
              </a:rPr>
              <a:t>o</a:t>
            </a:r>
            <a:r>
              <a:rPr lang="en-IN" sz="2200" spc="-65" dirty="0" smtClean="0">
                <a:latin typeface="Arial"/>
                <a:cs typeface="Arial"/>
              </a:rPr>
              <a:t>rs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45" dirty="0" smtClean="0">
                <a:latin typeface="Arial"/>
                <a:cs typeface="Arial"/>
              </a:rPr>
              <a:t>obtained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15" dirty="0" smtClean="0">
                <a:latin typeface="Arial"/>
                <a:cs typeface="Arial"/>
              </a:rPr>
              <a:t>f</a:t>
            </a:r>
            <a:r>
              <a:rPr lang="en-IN" sz="2200" spc="-40" dirty="0" smtClean="0">
                <a:latin typeface="Arial"/>
                <a:cs typeface="Arial"/>
              </a:rPr>
              <a:t>rom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5" dirty="0" smtClean="0">
                <a:latin typeface="Arial"/>
                <a:cs typeface="Arial"/>
              </a:rPr>
              <a:t>all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frames,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75" dirty="0" smtClean="0">
                <a:latin typeface="Arial"/>
                <a:cs typeface="Arial"/>
              </a:rPr>
              <a:t>assuming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inde</a:t>
            </a:r>
            <a:r>
              <a:rPr lang="en-IN" sz="2200" spc="-35" dirty="0" smtClean="0">
                <a:latin typeface="Arial"/>
                <a:cs typeface="Arial"/>
              </a:rPr>
              <a:t>p</a:t>
            </a:r>
            <a:r>
              <a:rPr lang="en-IN" sz="2200" spc="-130" dirty="0" smtClean="0">
                <a:latin typeface="Arial"/>
                <a:cs typeface="Arial"/>
              </a:rPr>
              <a:t>e</a:t>
            </a:r>
            <a:r>
              <a:rPr lang="en-IN" sz="2200" spc="-55" dirty="0" smtClean="0">
                <a:latin typeface="Arial"/>
                <a:cs typeface="Arial"/>
              </a:rPr>
              <a:t>n</a:t>
            </a:r>
            <a:r>
              <a:rPr lang="en-IN" sz="2200" spc="-80" dirty="0" smtClean="0">
                <a:latin typeface="Arial"/>
                <a:cs typeface="Arial"/>
              </a:rPr>
              <a:t>denc</a:t>
            </a:r>
            <a:r>
              <a:rPr lang="en-IN" sz="2200" spc="-70" dirty="0" smtClean="0">
                <a:latin typeface="Arial"/>
                <a:cs typeface="Arial"/>
              </a:rPr>
              <a:t>e.</a:t>
            </a:r>
            <a:endParaRPr lang="en-IN" sz="2200" dirty="0" smtClean="0">
              <a:latin typeface="Arial"/>
              <a:cs typeface="Arial"/>
            </a:endParaRPr>
          </a:p>
          <a:p>
            <a:pPr marL="320040" marR="46355">
              <a:lnSpc>
                <a:spcPct val="125299"/>
              </a:lnSpc>
              <a:buFont typeface="Arial" pitchFamily="34" charset="0"/>
              <a:buChar char="•"/>
            </a:pPr>
            <a:r>
              <a:rPr lang="en-IN" sz="2200" spc="-40" dirty="0" smtClean="0">
                <a:latin typeface="Arial"/>
                <a:cs typeface="Arial"/>
              </a:rPr>
              <a:t>The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0" dirty="0" smtClean="0">
                <a:latin typeface="Arial"/>
                <a:cs typeface="Arial"/>
              </a:rPr>
              <a:t>unkn</a:t>
            </a:r>
            <a:r>
              <a:rPr lang="en-IN" sz="2200" spc="-80" dirty="0" smtClean="0">
                <a:latin typeface="Arial"/>
                <a:cs typeface="Arial"/>
              </a:rPr>
              <a:t>o</a:t>
            </a:r>
            <a:r>
              <a:rPr lang="en-IN" sz="2200" spc="-50" dirty="0" smtClean="0">
                <a:latin typeface="Arial"/>
                <a:cs typeface="Arial"/>
              </a:rPr>
              <a:t>wn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sample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60" dirty="0" smtClean="0">
                <a:latin typeface="Arial"/>
                <a:cs typeface="Arial"/>
              </a:rPr>
              <a:t>is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classified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b</a:t>
            </a:r>
            <a:r>
              <a:rPr lang="en-IN" sz="2200" spc="-50" dirty="0" smtClean="0">
                <a:latin typeface="Arial"/>
                <a:cs typeface="Arial"/>
              </a:rPr>
              <a:t>y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35" dirty="0" smtClean="0">
                <a:latin typeface="Arial"/>
                <a:cs typeface="Arial"/>
              </a:rPr>
              <a:t>the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b="1" spc="-25" dirty="0" smtClean="0">
                <a:latin typeface="Arial"/>
                <a:cs typeface="Arial"/>
              </a:rPr>
              <a:t>Maximum</a:t>
            </a:r>
            <a:r>
              <a:rPr lang="en-IN" sz="2200" b="1" spc="95" dirty="0" smtClean="0">
                <a:latin typeface="Arial"/>
                <a:cs typeface="Arial"/>
              </a:rPr>
              <a:t> </a:t>
            </a:r>
            <a:r>
              <a:rPr lang="en-IN" sz="2200" b="1" spc="-50" dirty="0" smtClean="0">
                <a:latin typeface="Arial"/>
                <a:cs typeface="Arial"/>
              </a:rPr>
              <a:t>L</a:t>
            </a:r>
            <a:r>
              <a:rPr lang="en-IN" sz="2200" b="1" spc="-25" dirty="0" smtClean="0">
                <a:latin typeface="Arial"/>
                <a:cs typeface="Arial"/>
              </a:rPr>
              <a:t>i</a:t>
            </a:r>
            <a:r>
              <a:rPr lang="en-IN" sz="2200" b="1" spc="-80" dirty="0" smtClean="0">
                <a:latin typeface="Arial"/>
                <a:cs typeface="Arial"/>
              </a:rPr>
              <a:t>k</a:t>
            </a:r>
            <a:r>
              <a:rPr lang="en-IN" sz="2200" b="1" spc="-50" dirty="0" smtClean="0">
                <a:latin typeface="Arial"/>
                <a:cs typeface="Arial"/>
              </a:rPr>
              <a:t>elih</a:t>
            </a:r>
            <a:r>
              <a:rPr lang="en-IN" sz="2200" b="1" spc="-40" dirty="0" smtClean="0">
                <a:latin typeface="Arial"/>
                <a:cs typeface="Arial"/>
              </a:rPr>
              <a:t>o</a:t>
            </a:r>
            <a:r>
              <a:rPr lang="en-IN" sz="2200" b="1" spc="-45" dirty="0" smtClean="0">
                <a:latin typeface="Arial"/>
                <a:cs typeface="Arial"/>
              </a:rPr>
              <a:t>o</a:t>
            </a:r>
            <a:r>
              <a:rPr lang="en-IN" sz="2200" b="1" spc="-65" dirty="0" smtClean="0">
                <a:latin typeface="Arial"/>
                <a:cs typeface="Arial"/>
              </a:rPr>
              <a:t>d</a:t>
            </a:r>
            <a:r>
              <a:rPr lang="en-IN" sz="2200" b="1" spc="90" dirty="0" smtClean="0">
                <a:latin typeface="Arial"/>
                <a:cs typeface="Arial"/>
              </a:rPr>
              <a:t> </a:t>
            </a:r>
            <a:r>
              <a:rPr lang="en-IN" sz="2200" b="1" spc="-50" dirty="0" smtClean="0">
                <a:latin typeface="Arial"/>
                <a:cs typeface="Arial"/>
              </a:rPr>
              <a:t>rule</a:t>
            </a:r>
            <a:r>
              <a:rPr lang="en-IN" sz="2200" spc="-10" dirty="0" smtClean="0">
                <a:latin typeface="Arial"/>
                <a:cs typeface="Arial"/>
              </a:rPr>
              <a:t>. </a:t>
            </a:r>
          </a:p>
          <a:p>
            <a:pPr marL="320040" marR="46355">
              <a:lnSpc>
                <a:spcPct val="125299"/>
              </a:lnSpc>
              <a:buFont typeface="Arial" pitchFamily="34" charset="0"/>
              <a:buChar char="•"/>
            </a:pPr>
            <a:r>
              <a:rPr lang="en-IN" sz="2200" spc="-105" dirty="0" smtClean="0">
                <a:latin typeface="Arial"/>
                <a:cs typeface="Arial"/>
              </a:rPr>
              <a:t>S</a:t>
            </a:r>
            <a:r>
              <a:rPr lang="en-IN" sz="2200" spc="-60" dirty="0" smtClean="0">
                <a:latin typeface="Arial"/>
                <a:cs typeface="Arial"/>
              </a:rPr>
              <a:t>p</a:t>
            </a:r>
            <a:r>
              <a:rPr lang="en-IN" sz="2200" spc="-50" dirty="0" smtClean="0">
                <a:latin typeface="Arial"/>
                <a:cs typeface="Arial"/>
              </a:rPr>
              <a:t>ectacul</a:t>
            </a:r>
            <a:r>
              <a:rPr lang="en-IN" sz="2200" spc="-95" dirty="0" smtClean="0">
                <a:latin typeface="Arial"/>
                <a:cs typeface="Arial"/>
              </a:rPr>
              <a:t>a</a:t>
            </a:r>
            <a:r>
              <a:rPr lang="en-IN" sz="2200" dirty="0" smtClean="0">
                <a:latin typeface="Arial"/>
                <a:cs typeface="Arial"/>
              </a:rPr>
              <a:t>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20" dirty="0" smtClean="0">
                <a:latin typeface="Arial"/>
                <a:cs typeface="Arial"/>
              </a:rPr>
              <a:t>p</a:t>
            </a:r>
            <a:r>
              <a:rPr lang="en-IN" sz="2200" spc="-40" dirty="0" smtClean="0">
                <a:latin typeface="Arial"/>
                <a:cs typeface="Arial"/>
              </a:rPr>
              <a:t>erf</a:t>
            </a:r>
            <a:r>
              <a:rPr lang="en-IN" sz="2200" spc="-85" dirty="0" smtClean="0">
                <a:latin typeface="Arial"/>
                <a:cs typeface="Arial"/>
              </a:rPr>
              <a:t>o</a:t>
            </a:r>
            <a:r>
              <a:rPr lang="en-IN" sz="2200" spc="-70" dirty="0" smtClean="0">
                <a:latin typeface="Arial"/>
                <a:cs typeface="Arial"/>
              </a:rPr>
              <a:t>rmance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re</a:t>
            </a:r>
            <a:r>
              <a:rPr lang="en-IN" sz="2200" spc="-40" dirty="0" smtClean="0">
                <a:latin typeface="Arial"/>
                <a:cs typeface="Arial"/>
              </a:rPr>
              <a:t>p</a:t>
            </a:r>
            <a:r>
              <a:rPr lang="en-IN" sz="2200" spc="-100" dirty="0" smtClean="0">
                <a:latin typeface="Arial"/>
                <a:cs typeface="Arial"/>
              </a:rPr>
              <a:t>o</a:t>
            </a:r>
            <a:r>
              <a:rPr lang="en-IN" sz="2200" spc="-25" dirty="0" smtClean="0">
                <a:latin typeface="Arial"/>
                <a:cs typeface="Arial"/>
              </a:rPr>
              <a:t>rted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80" dirty="0" smtClean="0">
                <a:latin typeface="Arial"/>
                <a:cs typeface="Arial"/>
              </a:rPr>
              <a:t>b</a:t>
            </a:r>
            <a:r>
              <a:rPr lang="en-IN" sz="2200" spc="-50" dirty="0" smtClean="0">
                <a:latin typeface="Arial"/>
                <a:cs typeface="Arial"/>
              </a:rPr>
              <a:t>y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114" dirty="0" smtClean="0">
                <a:latin typeface="Arial"/>
                <a:cs typeface="Arial"/>
              </a:rPr>
              <a:t>Re</a:t>
            </a:r>
            <a:r>
              <a:rPr lang="en-IN" sz="2200" spc="-50" dirty="0" smtClean="0">
                <a:latin typeface="Arial"/>
                <a:cs typeface="Arial"/>
              </a:rPr>
              <a:t>y</a:t>
            </a:r>
            <a:r>
              <a:rPr lang="en-IN" sz="2200" spc="-60" dirty="0" smtClean="0">
                <a:latin typeface="Arial"/>
                <a:cs typeface="Arial"/>
              </a:rPr>
              <a:t>n</a:t>
            </a:r>
            <a:r>
              <a:rPr lang="en-IN" sz="2200" spc="-65" dirty="0" smtClean="0">
                <a:latin typeface="Arial"/>
                <a:cs typeface="Arial"/>
              </a:rPr>
              <a:t>olds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30" dirty="0" smtClean="0">
                <a:latin typeface="Arial"/>
                <a:cs typeface="Arial"/>
              </a:rPr>
              <a:t>(1995)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dirty="0" smtClean="0">
                <a:latin typeface="Arial"/>
                <a:cs typeface="Arial"/>
              </a:rPr>
              <a:t>with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dirty="0" smtClean="0">
                <a:latin typeface="Arial"/>
                <a:cs typeface="Arial"/>
              </a:rPr>
              <a:t>mixt</a:t>
            </a:r>
            <a:r>
              <a:rPr lang="en-IN" sz="2200" spc="-55" dirty="0" smtClean="0">
                <a:latin typeface="Arial"/>
                <a:cs typeface="Arial"/>
              </a:rPr>
              <a:t>u</a:t>
            </a:r>
            <a:r>
              <a:rPr lang="en-IN" sz="2200" spc="-90" dirty="0" smtClean="0">
                <a:latin typeface="Arial"/>
                <a:cs typeface="Arial"/>
              </a:rPr>
              <a:t>res </a:t>
            </a:r>
            <a:r>
              <a:rPr lang="en-IN" sz="2200" spc="-25" dirty="0" smtClean="0">
                <a:latin typeface="Arial"/>
                <a:cs typeface="Arial"/>
              </a:rPr>
              <a:t>of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70" dirty="0" smtClean="0">
                <a:latin typeface="Arial"/>
                <a:cs typeface="Arial"/>
              </a:rPr>
              <a:t>32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95" dirty="0" smtClean="0">
                <a:latin typeface="Arial"/>
                <a:cs typeface="Arial"/>
              </a:rPr>
              <a:t>Gaussians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114" dirty="0" smtClean="0">
                <a:latin typeface="Arial"/>
                <a:cs typeface="Arial"/>
              </a:rPr>
              <a:t>as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90" dirty="0" smtClean="0">
                <a:latin typeface="Arial"/>
                <a:cs typeface="Arial"/>
              </a:rPr>
              <a:t>s</a:t>
            </a:r>
            <a:r>
              <a:rPr lang="en-IN" sz="2200" spc="-70" dirty="0" smtClean="0">
                <a:latin typeface="Arial"/>
                <a:cs typeface="Arial"/>
              </a:rPr>
              <a:t>p</a:t>
            </a:r>
            <a:r>
              <a:rPr lang="en-IN" sz="2200" spc="-90" dirty="0" smtClean="0">
                <a:latin typeface="Arial"/>
                <a:cs typeface="Arial"/>
              </a:rPr>
              <a:t>ea</a:t>
            </a:r>
            <a:r>
              <a:rPr lang="en-IN" sz="2200" spc="-110" dirty="0" smtClean="0">
                <a:latin typeface="Arial"/>
                <a:cs typeface="Arial"/>
              </a:rPr>
              <a:t>k</a:t>
            </a:r>
            <a:r>
              <a:rPr lang="en-IN" sz="2200" spc="-65" dirty="0" smtClean="0">
                <a:latin typeface="Arial"/>
                <a:cs typeface="Arial"/>
              </a:rPr>
              <a:t>er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75" dirty="0" smtClean="0">
                <a:latin typeface="Arial"/>
                <a:cs typeface="Arial"/>
              </a:rPr>
              <a:t>m</a:t>
            </a:r>
            <a:r>
              <a:rPr lang="en-IN" sz="2200" spc="-25" dirty="0" smtClean="0">
                <a:latin typeface="Arial"/>
                <a:cs typeface="Arial"/>
              </a:rPr>
              <a:t>o</a:t>
            </a:r>
            <a:r>
              <a:rPr lang="en-IN" sz="2200" spc="-80" dirty="0" smtClean="0">
                <a:latin typeface="Arial"/>
                <a:cs typeface="Arial"/>
              </a:rPr>
              <a:t>dels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dirty="0" smtClean="0">
                <a:latin typeface="Arial"/>
                <a:cs typeface="Arial"/>
              </a:rPr>
              <a:t>with</a:t>
            </a:r>
            <a:r>
              <a:rPr lang="en-IN" sz="2200" spc="55" dirty="0" smtClean="0">
                <a:latin typeface="Arial"/>
                <a:cs typeface="Arial"/>
              </a:rPr>
              <a:t> </a:t>
            </a:r>
            <a:r>
              <a:rPr lang="en-IN" sz="2200" spc="-55" dirty="0" smtClean="0">
                <a:latin typeface="Arial"/>
                <a:cs typeface="Arial"/>
              </a:rPr>
              <a:t>diagonal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70" dirty="0" smtClean="0">
                <a:latin typeface="Arial"/>
                <a:cs typeface="Arial"/>
              </a:rPr>
              <a:t>cov</a:t>
            </a:r>
            <a:r>
              <a:rPr lang="en-IN" sz="2200" spc="-105" dirty="0" smtClean="0">
                <a:latin typeface="Arial"/>
                <a:cs typeface="Arial"/>
              </a:rPr>
              <a:t>a</a:t>
            </a:r>
            <a:r>
              <a:rPr lang="en-IN" sz="2200" spc="-55" dirty="0" smtClean="0">
                <a:latin typeface="Arial"/>
                <a:cs typeface="Arial"/>
              </a:rPr>
              <a:t>riance</a:t>
            </a:r>
            <a:r>
              <a:rPr lang="en-IN" sz="2200" spc="60" dirty="0" smtClean="0">
                <a:latin typeface="Arial"/>
                <a:cs typeface="Arial"/>
              </a:rPr>
              <a:t> </a:t>
            </a:r>
            <a:r>
              <a:rPr lang="en-IN" sz="2200" spc="-45" dirty="0" smtClean="0">
                <a:latin typeface="Arial"/>
                <a:cs typeface="Arial"/>
              </a:rPr>
              <a:t>matrices.</a:t>
            </a:r>
            <a:endParaRPr lang="en-IN" sz="2200" dirty="0">
              <a:latin typeface="Arial"/>
              <a:cs typeface="Arial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62000" y="685800"/>
            <a:ext cx="7239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IN" b="1" spc="-75" dirty="0" smtClean="0">
                <a:latin typeface="Arial"/>
                <a:cs typeface="Arial"/>
              </a:rPr>
              <a:t>S</a:t>
            </a:r>
            <a:r>
              <a:rPr lang="en-IN" b="1" spc="-40" dirty="0" smtClean="0">
                <a:latin typeface="Arial"/>
                <a:cs typeface="Arial"/>
              </a:rPr>
              <a:t>p</a:t>
            </a:r>
            <a:r>
              <a:rPr lang="en-IN" b="1" spc="-45" dirty="0" smtClean="0">
                <a:latin typeface="Arial"/>
                <a:cs typeface="Arial"/>
              </a:rPr>
              <a:t>ea</a:t>
            </a:r>
            <a:r>
              <a:rPr lang="en-IN" b="1" spc="-80" dirty="0" smtClean="0">
                <a:latin typeface="Arial"/>
                <a:cs typeface="Arial"/>
              </a:rPr>
              <a:t>k</a:t>
            </a:r>
            <a:r>
              <a:rPr lang="en-IN" b="1" spc="-45" dirty="0" smtClean="0">
                <a:latin typeface="Arial"/>
                <a:cs typeface="Arial"/>
              </a:rPr>
              <a:t>er</a:t>
            </a:r>
            <a:r>
              <a:rPr lang="en-IN" b="1" spc="90" dirty="0" smtClean="0">
                <a:latin typeface="Arial"/>
                <a:cs typeface="Arial"/>
              </a:rPr>
              <a:t> </a:t>
            </a:r>
            <a:r>
              <a:rPr lang="en-IN" b="1" spc="-50" dirty="0" smtClean="0">
                <a:latin typeface="Arial"/>
                <a:cs typeface="Arial"/>
              </a:rPr>
              <a:t>Recognition</a:t>
            </a:r>
            <a:r>
              <a:rPr lang="en-IN" b="1" spc="95" dirty="0" smtClean="0">
                <a:latin typeface="Arial"/>
                <a:cs typeface="Arial"/>
              </a:rPr>
              <a:t> </a:t>
            </a:r>
            <a:r>
              <a:rPr lang="en-IN" b="1" spc="-20" dirty="0" smtClean="0">
                <a:latin typeface="Arial"/>
                <a:cs typeface="Arial"/>
              </a:rPr>
              <a:t>with</a:t>
            </a:r>
            <a:r>
              <a:rPr lang="en-IN" b="1" spc="95" dirty="0" smtClean="0">
                <a:latin typeface="Arial"/>
                <a:cs typeface="Arial"/>
              </a:rPr>
              <a:t> </a:t>
            </a:r>
            <a:r>
              <a:rPr lang="en-IN" b="1" spc="15" dirty="0" smtClean="0">
                <a:latin typeface="Arial"/>
                <a:cs typeface="Arial"/>
              </a:rPr>
              <a:t>GMMs</a:t>
            </a:r>
            <a:r>
              <a:rPr lang="en-IN" b="1" spc="95" dirty="0" smtClean="0">
                <a:latin typeface="Arial"/>
                <a:cs typeface="Arial"/>
              </a:rPr>
              <a:t> </a:t>
            </a:r>
            <a:r>
              <a:rPr lang="en-IN" b="1" spc="-25" dirty="0" smtClean="0">
                <a:latin typeface="Arial"/>
                <a:cs typeface="Arial"/>
              </a:rPr>
              <a:t>built</a:t>
            </a:r>
            <a:r>
              <a:rPr lang="en-IN" b="1" spc="95" dirty="0" smtClean="0">
                <a:latin typeface="Arial"/>
                <a:cs typeface="Arial"/>
              </a:rPr>
              <a:t> </a:t>
            </a:r>
            <a:r>
              <a:rPr lang="en-IN" b="1" spc="-70" dirty="0" smtClean="0">
                <a:latin typeface="Arial"/>
                <a:cs typeface="Arial"/>
              </a:rPr>
              <a:t>on</a:t>
            </a:r>
            <a:r>
              <a:rPr lang="en-IN" b="1" spc="90" dirty="0" smtClean="0">
                <a:latin typeface="Arial"/>
                <a:cs typeface="Arial"/>
              </a:rPr>
              <a:t> </a:t>
            </a:r>
            <a:r>
              <a:rPr lang="en-IN" b="1" spc="80" dirty="0" smtClean="0">
                <a:latin typeface="Arial"/>
                <a:cs typeface="Arial"/>
              </a:rPr>
              <a:t>M</a:t>
            </a:r>
            <a:r>
              <a:rPr lang="en-IN" b="1" spc="25" dirty="0" smtClean="0">
                <a:latin typeface="Arial"/>
                <a:cs typeface="Arial"/>
              </a:rPr>
              <a:t>F</a:t>
            </a:r>
            <a:r>
              <a:rPr lang="en-IN" b="1" spc="-75" dirty="0" smtClean="0">
                <a:latin typeface="Arial"/>
                <a:cs typeface="Arial"/>
              </a:rPr>
              <a:t>CCs</a:t>
            </a:r>
            <a:endParaRPr lang="en-IN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Explanation for the Success of the GMM-MFCC approach</a:t>
            </a:r>
          </a:p>
        </p:txBody>
      </p:sp>
      <p:pic>
        <p:nvPicPr>
          <p:cNvPr id="134147" name="Picture 3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/>
          <a:srcRect/>
          <a:stretch>
            <a:fillRect/>
          </a:stretch>
        </p:blipFill>
        <p:spPr>
          <a:xfrm>
            <a:off x="5029200" y="2438400"/>
            <a:ext cx="3019425" cy="2447925"/>
          </a:xfrm>
        </p:spPr>
      </p:pic>
      <p:sp>
        <p:nvSpPr>
          <p:cNvPr id="38916" name="Text Box 4"/>
          <p:cNvSpPr txBox="1">
            <a:spLocks noChangeArrowheads="1"/>
          </p:cNvSpPr>
          <p:nvPr/>
        </p:nvSpPr>
        <p:spPr bwMode="auto">
          <a:xfrm>
            <a:off x="914400" y="2362200"/>
            <a:ext cx="4038600" cy="310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chemeClr val="hlink"/>
              </a:buClr>
              <a:buFont typeface="Wingdings" pitchFamily="2" charset="2"/>
              <a:buNone/>
              <a:defRPr/>
            </a:pPr>
            <a:r>
              <a:rPr lang="en-US" sz="2800" dirty="0">
                <a:latin typeface="+mj-lt"/>
              </a:rPr>
              <a:t>Individual component Gaussians represent broad acoustic classes which reflect some speaker-dependent vocal tract properties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Overview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 marL="609600" indent="-609600"/>
            <a:r>
              <a:rPr lang="en-US" dirty="0" smtClean="0"/>
              <a:t>Speaker Identification Problem</a:t>
            </a:r>
          </a:p>
          <a:p>
            <a:pPr marL="609600" indent="-609600"/>
            <a:r>
              <a:rPr lang="en-US" dirty="0" smtClean="0"/>
              <a:t>Existing features/models, limitations</a:t>
            </a:r>
          </a:p>
          <a:p>
            <a:pPr marL="609600" indent="-609600"/>
            <a:r>
              <a:rPr lang="en-US" dirty="0" smtClean="0"/>
              <a:t>Improving accuracy by </a:t>
            </a:r>
          </a:p>
          <a:p>
            <a:pPr marL="990600" lvl="1" indent="-533400"/>
            <a:r>
              <a:rPr lang="en-US" dirty="0" smtClean="0"/>
              <a:t>Combination of classifiers</a:t>
            </a:r>
          </a:p>
          <a:p>
            <a:pPr marL="990600" lvl="1" indent="-533400"/>
            <a:r>
              <a:rPr lang="en-US" dirty="0" smtClean="0"/>
              <a:t>Principal component transformation</a:t>
            </a:r>
          </a:p>
          <a:p>
            <a:pPr marL="990600" lvl="1" indent="-533400"/>
            <a:r>
              <a:rPr lang="en-US" dirty="0" smtClean="0"/>
              <a:t>Robust statistical procedures</a:t>
            </a:r>
          </a:p>
          <a:p>
            <a:pPr marL="609600" indent="-609600"/>
            <a:r>
              <a:rPr lang="en-US" dirty="0" smtClean="0"/>
              <a:t>Results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Proposed approaches: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4937760"/>
          </a:xfrm>
        </p:spPr>
        <p:txBody>
          <a:bodyPr/>
          <a:lstStyle/>
          <a:p>
            <a:pPr marL="12700" marR="353695" indent="0">
              <a:lnSpc>
                <a:spcPct val="102600"/>
              </a:lnSpc>
            </a:pPr>
            <a:r>
              <a:rPr lang="en-IN" sz="2800" b="1" spc="-65" dirty="0" smtClean="0">
                <a:latin typeface="Arial"/>
                <a:cs typeface="Arial"/>
              </a:rPr>
              <a:t>Use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40" dirty="0" smtClean="0">
                <a:latin typeface="Arial"/>
                <a:cs typeface="Arial"/>
              </a:rPr>
              <a:t>of</a:t>
            </a:r>
            <a:r>
              <a:rPr lang="en-IN" sz="2800" b="1" spc="90" dirty="0" smtClean="0">
                <a:latin typeface="Arial"/>
                <a:cs typeface="Arial"/>
              </a:rPr>
              <a:t> </a:t>
            </a:r>
            <a:r>
              <a:rPr lang="en-IN" sz="2800" b="1" spc="-20" dirty="0" smtClean="0">
                <a:latin typeface="Arial"/>
                <a:cs typeface="Arial"/>
              </a:rPr>
              <a:t>the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40" dirty="0" smtClean="0">
                <a:latin typeface="Arial"/>
                <a:cs typeface="Arial"/>
              </a:rPr>
              <a:t>Principal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60" dirty="0" smtClean="0">
                <a:latin typeface="Arial"/>
                <a:cs typeface="Arial"/>
              </a:rPr>
              <a:t>Com</a:t>
            </a:r>
            <a:r>
              <a:rPr lang="en-IN" sz="2800" b="1" spc="-20" dirty="0" smtClean="0">
                <a:latin typeface="Arial"/>
                <a:cs typeface="Arial"/>
              </a:rPr>
              <a:t>p</a:t>
            </a:r>
            <a:r>
              <a:rPr lang="en-IN" sz="2800" b="1" spc="-40" dirty="0" smtClean="0">
                <a:latin typeface="Arial"/>
                <a:cs typeface="Arial"/>
              </a:rPr>
              <a:t>onent </a:t>
            </a:r>
            <a:r>
              <a:rPr lang="en-IN" sz="2800" b="1" spc="20" dirty="0" smtClean="0">
                <a:latin typeface="Arial"/>
                <a:cs typeface="Arial"/>
              </a:rPr>
              <a:t>T</a:t>
            </a:r>
            <a:r>
              <a:rPr lang="en-IN" sz="2800" b="1" spc="-60" dirty="0" smtClean="0">
                <a:latin typeface="Arial"/>
                <a:cs typeface="Arial"/>
              </a:rPr>
              <a:t>ransf</a:t>
            </a:r>
            <a:r>
              <a:rPr lang="en-IN" sz="2800" b="1" spc="-110" dirty="0" smtClean="0">
                <a:latin typeface="Arial"/>
                <a:cs typeface="Arial"/>
              </a:rPr>
              <a:t>o</a:t>
            </a:r>
            <a:r>
              <a:rPr lang="en-IN" sz="2800" b="1" spc="-30" dirty="0" smtClean="0">
                <a:latin typeface="Arial"/>
                <a:cs typeface="Arial"/>
              </a:rPr>
              <a:t>rmation</a:t>
            </a:r>
            <a:r>
              <a:rPr lang="en-IN" sz="2800" b="1" spc="55" dirty="0" smtClean="0">
                <a:latin typeface="Arial"/>
                <a:cs typeface="Arial"/>
              </a:rPr>
              <a:t> </a:t>
            </a:r>
            <a:r>
              <a:rPr lang="en-IN" sz="2800" spc="5" dirty="0" smtClean="0">
                <a:latin typeface="Arial"/>
                <a:cs typeface="Arial"/>
              </a:rPr>
              <a:t>(PCT)</a:t>
            </a:r>
            <a:r>
              <a:rPr lang="en-IN" sz="2800" spc="60" dirty="0" smtClean="0">
                <a:latin typeface="Arial"/>
                <a:cs typeface="Arial"/>
              </a:rPr>
              <a:t> </a:t>
            </a:r>
            <a:r>
              <a:rPr lang="en-IN" sz="2800" spc="-65" dirty="0" smtClean="0">
                <a:latin typeface="Arial"/>
                <a:cs typeface="Arial"/>
              </a:rPr>
              <a:t>on</a:t>
            </a:r>
            <a:r>
              <a:rPr lang="en-IN" sz="2800" spc="-35" dirty="0" smtClean="0">
                <a:latin typeface="Arial"/>
                <a:cs typeface="Arial"/>
              </a:rPr>
              <a:t> </a:t>
            </a:r>
            <a:r>
              <a:rPr lang="en-IN" sz="2800" spc="-10" dirty="0" smtClean="0">
                <a:latin typeface="Arial"/>
                <a:cs typeface="Arial"/>
              </a:rPr>
              <a:t>M</a:t>
            </a:r>
            <a:r>
              <a:rPr lang="en-IN" sz="2800" spc="-45" dirty="0" smtClean="0">
                <a:latin typeface="Arial"/>
                <a:cs typeface="Arial"/>
              </a:rPr>
              <a:t>F</a:t>
            </a:r>
            <a:r>
              <a:rPr lang="en-IN" sz="2800" spc="-105" dirty="0" smtClean="0">
                <a:latin typeface="Arial"/>
                <a:cs typeface="Arial"/>
              </a:rPr>
              <a:t>CC</a:t>
            </a:r>
            <a:r>
              <a:rPr lang="en-IN" sz="2800" spc="55" dirty="0" smtClean="0">
                <a:latin typeface="Arial"/>
                <a:cs typeface="Arial"/>
              </a:rPr>
              <a:t> </a:t>
            </a:r>
            <a:r>
              <a:rPr lang="en-IN" sz="2800" spc="-55" dirty="0" smtClean="0">
                <a:latin typeface="Arial"/>
                <a:cs typeface="Arial"/>
              </a:rPr>
              <a:t>features</a:t>
            </a:r>
            <a:r>
              <a:rPr lang="en-IN" sz="2800" spc="60" dirty="0" smtClean="0">
                <a:latin typeface="Arial"/>
                <a:cs typeface="Arial"/>
              </a:rPr>
              <a:t> </a:t>
            </a:r>
            <a:r>
              <a:rPr lang="en-IN" sz="2800" spc="-20" dirty="0" smtClean="0">
                <a:latin typeface="Arial"/>
                <a:cs typeface="Arial"/>
              </a:rPr>
              <a:t>b</a:t>
            </a:r>
            <a:r>
              <a:rPr lang="en-IN" sz="2800" spc="-55" dirty="0" smtClean="0">
                <a:latin typeface="Arial"/>
                <a:cs typeface="Arial"/>
              </a:rPr>
              <a:t>ef</a:t>
            </a:r>
            <a:r>
              <a:rPr lang="en-IN" sz="2800" spc="-100" dirty="0" smtClean="0">
                <a:latin typeface="Arial"/>
                <a:cs typeface="Arial"/>
              </a:rPr>
              <a:t>o</a:t>
            </a:r>
            <a:r>
              <a:rPr lang="en-IN" sz="2800" spc="-65" dirty="0" smtClean="0">
                <a:latin typeface="Arial"/>
                <a:cs typeface="Arial"/>
              </a:rPr>
              <a:t>re</a:t>
            </a:r>
            <a:r>
              <a:rPr lang="en-IN" sz="2800" spc="55" dirty="0" smtClean="0">
                <a:latin typeface="Arial"/>
                <a:cs typeface="Arial"/>
              </a:rPr>
              <a:t> </a:t>
            </a:r>
            <a:r>
              <a:rPr lang="en-IN" sz="2800" spc="-30" dirty="0" smtClean="0">
                <a:latin typeface="Arial"/>
                <a:cs typeface="Arial"/>
              </a:rPr>
              <a:t>building</a:t>
            </a:r>
            <a:r>
              <a:rPr lang="en-IN" sz="2800" spc="60" dirty="0" smtClean="0">
                <a:latin typeface="Arial"/>
                <a:cs typeface="Arial"/>
              </a:rPr>
              <a:t> </a:t>
            </a:r>
            <a:r>
              <a:rPr lang="en-IN" sz="2800" spc="-30" dirty="0" smtClean="0">
                <a:latin typeface="Arial"/>
                <a:cs typeface="Arial"/>
              </a:rPr>
              <a:t>individual</a:t>
            </a:r>
            <a:r>
              <a:rPr lang="en-IN" sz="2800" spc="65" dirty="0" smtClean="0">
                <a:latin typeface="Arial"/>
                <a:cs typeface="Arial"/>
              </a:rPr>
              <a:t> </a:t>
            </a:r>
            <a:r>
              <a:rPr lang="en-IN" sz="2800" spc="-90" dirty="0" smtClean="0">
                <a:latin typeface="Arial"/>
                <a:cs typeface="Arial"/>
              </a:rPr>
              <a:t>s</a:t>
            </a:r>
            <a:r>
              <a:rPr lang="en-IN" sz="2800" spc="-70" dirty="0" smtClean="0">
                <a:latin typeface="Arial"/>
                <a:cs typeface="Arial"/>
              </a:rPr>
              <a:t>p</a:t>
            </a:r>
            <a:r>
              <a:rPr lang="en-IN" sz="2800" spc="-90" dirty="0" smtClean="0">
                <a:latin typeface="Arial"/>
                <a:cs typeface="Arial"/>
              </a:rPr>
              <a:t>ea</a:t>
            </a:r>
            <a:r>
              <a:rPr lang="en-IN" sz="2800" spc="-110" dirty="0" smtClean="0">
                <a:latin typeface="Arial"/>
                <a:cs typeface="Arial"/>
              </a:rPr>
              <a:t>k</a:t>
            </a:r>
            <a:r>
              <a:rPr lang="en-IN" sz="2800" spc="-65" dirty="0" smtClean="0">
                <a:latin typeface="Arial"/>
                <a:cs typeface="Arial"/>
              </a:rPr>
              <a:t>er</a:t>
            </a:r>
            <a:r>
              <a:rPr lang="en-IN" sz="2800" spc="55" dirty="0" smtClean="0">
                <a:latin typeface="Arial"/>
                <a:cs typeface="Arial"/>
              </a:rPr>
              <a:t> </a:t>
            </a:r>
            <a:r>
              <a:rPr lang="en-IN" sz="2800" spc="-75" dirty="0" smtClean="0">
                <a:latin typeface="Arial"/>
                <a:cs typeface="Arial"/>
              </a:rPr>
              <a:t>m</a:t>
            </a:r>
            <a:r>
              <a:rPr lang="en-IN" sz="2800" spc="-20" dirty="0" smtClean="0">
                <a:latin typeface="Arial"/>
                <a:cs typeface="Arial"/>
              </a:rPr>
              <a:t>o</a:t>
            </a:r>
            <a:r>
              <a:rPr lang="en-IN" sz="2800" spc="-80" dirty="0" smtClean="0">
                <a:latin typeface="Arial"/>
                <a:cs typeface="Arial"/>
              </a:rPr>
              <a:t>dels</a:t>
            </a:r>
            <a:endParaRPr lang="en-IN" sz="280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</a:pPr>
            <a:endParaRPr lang="en-IN" sz="2000" spc="-1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  <a:buFont typeface="Courier New" pitchFamily="49" charset="0"/>
              <a:buChar char="o"/>
            </a:pPr>
            <a:r>
              <a:rPr lang="en-IN" sz="2000" spc="-50" dirty="0" smtClean="0">
                <a:latin typeface="Arial"/>
                <a:cs typeface="Arial"/>
              </a:rPr>
              <a:t>Inde</a:t>
            </a:r>
            <a:r>
              <a:rPr lang="en-IN" sz="2000" spc="-30" dirty="0" smtClean="0">
                <a:latin typeface="Arial"/>
                <a:cs typeface="Arial"/>
              </a:rPr>
              <a:t>p</a:t>
            </a:r>
            <a:r>
              <a:rPr lang="en-IN" sz="2000" spc="-80" dirty="0" smtClean="0">
                <a:latin typeface="Arial"/>
                <a:cs typeface="Arial"/>
              </a:rPr>
              <a:t>endence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20" dirty="0" smtClean="0">
                <a:latin typeface="Arial"/>
                <a:cs typeface="Arial"/>
              </a:rPr>
              <a:t>of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-10" dirty="0" smtClean="0">
                <a:latin typeface="Arial"/>
                <a:cs typeface="Arial"/>
              </a:rPr>
              <a:t>M</a:t>
            </a:r>
            <a:r>
              <a:rPr lang="en-IN" sz="2000" spc="-40" dirty="0" smtClean="0">
                <a:latin typeface="Arial"/>
                <a:cs typeface="Arial"/>
              </a:rPr>
              <a:t>F</a:t>
            </a:r>
            <a:r>
              <a:rPr lang="en-IN" sz="2000" spc="-90" dirty="0" smtClean="0">
                <a:latin typeface="Arial"/>
                <a:cs typeface="Arial"/>
              </a:rPr>
              <a:t>CC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-50" dirty="0" smtClean="0">
                <a:latin typeface="Arial"/>
                <a:cs typeface="Arial"/>
              </a:rPr>
              <a:t>features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55" dirty="0" smtClean="0">
                <a:latin typeface="Arial"/>
                <a:cs typeface="Arial"/>
              </a:rPr>
              <a:t>is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80" dirty="0" smtClean="0">
                <a:latin typeface="Arial"/>
                <a:cs typeface="Arial"/>
              </a:rPr>
              <a:t>a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-50" dirty="0" smtClean="0">
                <a:latin typeface="Arial"/>
                <a:cs typeface="Arial"/>
              </a:rPr>
              <a:t>questionable</a:t>
            </a:r>
            <a:r>
              <a:rPr lang="en-IN" sz="2000" spc="60" dirty="0" smtClean="0">
                <a:latin typeface="Arial"/>
                <a:cs typeface="Arial"/>
              </a:rPr>
              <a:t> </a:t>
            </a:r>
            <a:r>
              <a:rPr lang="en-IN" sz="2000" spc="-45" dirty="0" smtClean="0">
                <a:latin typeface="Arial"/>
                <a:cs typeface="Arial"/>
              </a:rPr>
              <a:t>assumption.</a:t>
            </a:r>
            <a:r>
              <a:rPr lang="en-IN" sz="2000" spc="-25" dirty="0" smtClean="0">
                <a:latin typeface="Arial"/>
                <a:cs typeface="Arial"/>
              </a:rPr>
              <a:t> </a:t>
            </a: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endParaRPr lang="en-IN" sz="2000" spc="-25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  <a:buFont typeface="Courier New" pitchFamily="49" charset="0"/>
              <a:buChar char="o"/>
            </a:pPr>
            <a:r>
              <a:rPr lang="en-IN" sz="2000" spc="-90" dirty="0" smtClean="0">
                <a:latin typeface="Arial"/>
                <a:cs typeface="Arial"/>
              </a:rPr>
              <a:t>C</a:t>
            </a:r>
            <a:r>
              <a:rPr lang="en-IN" sz="2000" spc="-100" dirty="0" smtClean="0">
                <a:latin typeface="Arial"/>
                <a:cs typeface="Arial"/>
              </a:rPr>
              <a:t>o</a:t>
            </a:r>
            <a:r>
              <a:rPr lang="en-IN" sz="2000" spc="-20" dirty="0" smtClean="0">
                <a:latin typeface="Arial"/>
                <a:cs typeface="Arial"/>
              </a:rPr>
              <a:t>rrelation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35" dirty="0" smtClean="0">
                <a:latin typeface="Arial"/>
                <a:cs typeface="Arial"/>
              </a:rPr>
              <a:t>structures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60" dirty="0" smtClean="0">
                <a:latin typeface="Arial"/>
                <a:cs typeface="Arial"/>
              </a:rPr>
              <a:t>v</a:t>
            </a:r>
            <a:r>
              <a:rPr lang="en-IN" sz="2000" spc="-100" dirty="0" smtClean="0">
                <a:latin typeface="Arial"/>
                <a:cs typeface="Arial"/>
              </a:rPr>
              <a:t>a</a:t>
            </a:r>
            <a:r>
              <a:rPr lang="en-IN" sz="2000" spc="-25" dirty="0" smtClean="0">
                <a:latin typeface="Arial"/>
                <a:cs typeface="Arial"/>
              </a:rPr>
              <a:t>ry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-20" dirty="0" smtClean="0">
                <a:latin typeface="Arial"/>
                <a:cs typeface="Arial"/>
              </a:rPr>
              <a:t>from</a:t>
            </a:r>
            <a:r>
              <a:rPr lang="en-IN" sz="2000" spc="55" dirty="0" smtClean="0">
                <a:latin typeface="Arial"/>
                <a:cs typeface="Arial"/>
              </a:rPr>
              <a:t> </a:t>
            </a:r>
            <a:r>
              <a:rPr lang="en-IN" sz="2000" spc="-80" dirty="0" smtClean="0">
                <a:latin typeface="Arial"/>
                <a:cs typeface="Arial"/>
              </a:rPr>
              <a:t>s</a:t>
            </a:r>
            <a:r>
              <a:rPr lang="en-IN" sz="2000" spc="-65" dirty="0" smtClean="0">
                <a:latin typeface="Arial"/>
                <a:cs typeface="Arial"/>
              </a:rPr>
              <a:t>p</a:t>
            </a:r>
            <a:r>
              <a:rPr lang="en-IN" sz="2000" spc="-75" dirty="0" smtClean="0">
                <a:latin typeface="Arial"/>
                <a:cs typeface="Arial"/>
              </a:rPr>
              <a:t>ea</a:t>
            </a:r>
            <a:r>
              <a:rPr lang="en-IN" sz="2000" spc="-90" dirty="0" smtClean="0">
                <a:latin typeface="Arial"/>
                <a:cs typeface="Arial"/>
              </a:rPr>
              <a:t>k</a:t>
            </a:r>
            <a:r>
              <a:rPr lang="en-IN" sz="2000" spc="-60" dirty="0" smtClean="0">
                <a:latin typeface="Arial"/>
                <a:cs typeface="Arial"/>
              </a:rPr>
              <a:t>er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5" dirty="0" smtClean="0">
                <a:latin typeface="Arial"/>
                <a:cs typeface="Arial"/>
              </a:rPr>
              <a:t>to</a:t>
            </a:r>
            <a:r>
              <a:rPr lang="en-IN" sz="2000" spc="50" dirty="0" smtClean="0">
                <a:latin typeface="Arial"/>
                <a:cs typeface="Arial"/>
              </a:rPr>
              <a:t> </a:t>
            </a:r>
            <a:r>
              <a:rPr lang="en-IN" sz="2000" spc="-80" dirty="0" smtClean="0">
                <a:latin typeface="Arial"/>
                <a:cs typeface="Arial"/>
              </a:rPr>
              <a:t>s</a:t>
            </a:r>
            <a:r>
              <a:rPr lang="en-IN" sz="2000" spc="-65" dirty="0" smtClean="0">
                <a:latin typeface="Arial"/>
                <a:cs typeface="Arial"/>
              </a:rPr>
              <a:t>p</a:t>
            </a:r>
            <a:r>
              <a:rPr lang="en-IN" sz="2000" spc="-75" dirty="0" smtClean="0">
                <a:latin typeface="Arial"/>
                <a:cs typeface="Arial"/>
              </a:rPr>
              <a:t>ea</a:t>
            </a:r>
            <a:r>
              <a:rPr lang="en-IN" sz="2000" spc="-95" dirty="0" smtClean="0">
                <a:latin typeface="Arial"/>
                <a:cs typeface="Arial"/>
              </a:rPr>
              <a:t>k</a:t>
            </a:r>
            <a:r>
              <a:rPr lang="en-IN" sz="2000" spc="-40" dirty="0" smtClean="0">
                <a:latin typeface="Arial"/>
                <a:cs typeface="Arial"/>
              </a:rPr>
              <a:t>er</a:t>
            </a:r>
            <a:r>
              <a:rPr lang="en-IN" sz="2800" spc="-40" dirty="0" smtClean="0">
                <a:latin typeface="Arial"/>
                <a:cs typeface="Arial"/>
              </a:rPr>
              <a:t>.</a:t>
            </a:r>
            <a:endParaRPr lang="en-IN" sz="280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endParaRPr lang="en-IN" sz="2800" spc="-1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</a:pPr>
            <a:endParaRPr lang="en-IN" sz="2400" spc="-1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</a:pPr>
            <a:r>
              <a:rPr lang="en-IN" sz="2400" spc="-10" dirty="0" smtClean="0">
                <a:latin typeface="Arial"/>
                <a:cs typeface="Arial"/>
              </a:rPr>
              <a:t>M</a:t>
            </a:r>
            <a:r>
              <a:rPr lang="en-IN" sz="2400" spc="-45" dirty="0" smtClean="0">
                <a:latin typeface="Arial"/>
                <a:cs typeface="Arial"/>
              </a:rPr>
              <a:t>F</a:t>
            </a:r>
            <a:r>
              <a:rPr lang="en-IN" sz="2400" spc="-105" dirty="0" smtClean="0">
                <a:latin typeface="Arial"/>
                <a:cs typeface="Arial"/>
              </a:rPr>
              <a:t>CC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50" dirty="0" smtClean="0">
                <a:latin typeface="Arial"/>
                <a:cs typeface="Arial"/>
              </a:rPr>
              <a:t>vect</a:t>
            </a:r>
            <a:r>
              <a:rPr lang="en-IN" sz="2400" spc="-85" dirty="0" smtClean="0">
                <a:latin typeface="Arial"/>
                <a:cs typeface="Arial"/>
              </a:rPr>
              <a:t>o</a:t>
            </a:r>
            <a:r>
              <a:rPr lang="en-IN" sz="2400" spc="-65" dirty="0" smtClean="0">
                <a:latin typeface="Arial"/>
                <a:cs typeface="Arial"/>
              </a:rPr>
              <a:t>rs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50" dirty="0" smtClean="0">
                <a:latin typeface="Arial"/>
                <a:cs typeface="Arial"/>
              </a:rPr>
              <a:t>computed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-25" dirty="0" smtClean="0">
                <a:latin typeface="Arial"/>
                <a:cs typeface="Arial"/>
              </a:rPr>
              <a:t>from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85" dirty="0" smtClean="0">
                <a:latin typeface="Arial"/>
                <a:cs typeface="Arial"/>
              </a:rPr>
              <a:t>each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55" dirty="0" smtClean="0">
                <a:latin typeface="Arial"/>
                <a:cs typeface="Arial"/>
              </a:rPr>
              <a:t>frame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-25" dirty="0" smtClean="0">
                <a:latin typeface="Arial"/>
                <a:cs typeface="Arial"/>
              </a:rPr>
              <a:t>of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95" dirty="0" smtClean="0">
                <a:latin typeface="Arial"/>
                <a:cs typeface="Arial"/>
              </a:rPr>
              <a:t>a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25" dirty="0" smtClean="0">
                <a:latin typeface="Arial"/>
                <a:cs typeface="Arial"/>
              </a:rPr>
              <a:t>test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45" dirty="0" smtClean="0">
                <a:latin typeface="Arial"/>
                <a:cs typeface="Arial"/>
              </a:rPr>
              <a:t>utterance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</a:p>
          <a:p>
            <a:pPr marL="12700" marR="25400">
              <a:lnSpc>
                <a:spcPts val="1200"/>
              </a:lnSpc>
              <a:spcBef>
                <a:spcPts val="315"/>
              </a:spcBef>
            </a:pPr>
            <a:endParaRPr lang="en-IN" sz="2400" spc="60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r>
              <a:rPr lang="en-IN" sz="2400" spc="-125" dirty="0" smtClean="0">
                <a:latin typeface="Arial"/>
                <a:cs typeface="Arial"/>
              </a:rPr>
              <a:t>a</a:t>
            </a:r>
            <a:r>
              <a:rPr lang="en-IN" sz="2400" spc="-65" dirty="0" smtClean="0">
                <a:latin typeface="Arial"/>
                <a:cs typeface="Arial"/>
              </a:rPr>
              <a:t>re</a:t>
            </a:r>
            <a:r>
              <a:rPr lang="en-IN" sz="2400" spc="-40" dirty="0" smtClean="0">
                <a:latin typeface="Arial"/>
                <a:cs typeface="Arial"/>
              </a:rPr>
              <a:t> </a:t>
            </a:r>
            <a:r>
              <a:rPr lang="en-IN" sz="2400" spc="-35" dirty="0" smtClean="0">
                <a:latin typeface="Arial"/>
                <a:cs typeface="Arial"/>
              </a:rPr>
              <a:t>transf</a:t>
            </a:r>
            <a:r>
              <a:rPr lang="en-IN" sz="2400" spc="-75" dirty="0" smtClean="0">
                <a:latin typeface="Arial"/>
                <a:cs typeface="Arial"/>
              </a:rPr>
              <a:t>o</a:t>
            </a:r>
            <a:r>
              <a:rPr lang="en-IN" sz="2400" spc="-60" dirty="0" smtClean="0">
                <a:latin typeface="Arial"/>
                <a:cs typeface="Arial"/>
              </a:rPr>
              <a:t>rmed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-80" dirty="0" smtClean="0">
                <a:latin typeface="Arial"/>
                <a:cs typeface="Arial"/>
              </a:rPr>
              <a:t>b</a:t>
            </a:r>
            <a:r>
              <a:rPr lang="en-IN" sz="2400" spc="-50" dirty="0" smtClean="0">
                <a:latin typeface="Arial"/>
                <a:cs typeface="Arial"/>
              </a:rPr>
              <a:t>y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35" dirty="0" smtClean="0">
                <a:latin typeface="Arial"/>
                <a:cs typeface="Arial"/>
              </a:rPr>
              <a:t>the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25" dirty="0" smtClean="0">
                <a:latin typeface="Arial"/>
                <a:cs typeface="Arial"/>
              </a:rPr>
              <a:t>PCT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-70" dirty="0" smtClean="0">
                <a:latin typeface="Arial"/>
                <a:cs typeface="Arial"/>
              </a:rPr>
              <a:t>c</a:t>
            </a:r>
            <a:r>
              <a:rPr lang="en-IN" sz="2400" spc="-110" dirty="0" smtClean="0">
                <a:latin typeface="Arial"/>
                <a:cs typeface="Arial"/>
              </a:rPr>
              <a:t>o</a:t>
            </a:r>
            <a:r>
              <a:rPr lang="en-IN" sz="2400" spc="-60" dirty="0" smtClean="0">
                <a:latin typeface="Arial"/>
                <a:cs typeface="Arial"/>
              </a:rPr>
              <a:t>rres</a:t>
            </a:r>
            <a:r>
              <a:rPr lang="en-IN" sz="2400" spc="-45" dirty="0" smtClean="0">
                <a:latin typeface="Arial"/>
                <a:cs typeface="Arial"/>
              </a:rPr>
              <a:t>ponding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5" dirty="0" smtClean="0">
                <a:latin typeface="Arial"/>
                <a:cs typeface="Arial"/>
              </a:rPr>
              <a:t>to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85" dirty="0" smtClean="0">
                <a:latin typeface="Arial"/>
                <a:cs typeface="Arial"/>
              </a:rPr>
              <a:t>each</a:t>
            </a:r>
            <a:r>
              <a:rPr lang="en-IN" sz="2400" spc="60" dirty="0" smtClean="0">
                <a:latin typeface="Arial"/>
                <a:cs typeface="Arial"/>
              </a:rPr>
              <a:t> </a:t>
            </a:r>
            <a:r>
              <a:rPr lang="en-IN" sz="2400" spc="-90" dirty="0" smtClean="0">
                <a:latin typeface="Arial"/>
                <a:cs typeface="Arial"/>
              </a:rPr>
              <a:t>s</a:t>
            </a:r>
            <a:r>
              <a:rPr lang="en-IN" sz="2400" spc="-70" dirty="0" smtClean="0">
                <a:latin typeface="Arial"/>
                <a:cs typeface="Arial"/>
              </a:rPr>
              <a:t>p</a:t>
            </a:r>
            <a:r>
              <a:rPr lang="en-IN" sz="2400" spc="-90" dirty="0" smtClean="0">
                <a:latin typeface="Arial"/>
                <a:cs typeface="Arial"/>
              </a:rPr>
              <a:t>ea</a:t>
            </a:r>
            <a:r>
              <a:rPr lang="en-IN" sz="2400" spc="-110" dirty="0" smtClean="0">
                <a:latin typeface="Arial"/>
                <a:cs typeface="Arial"/>
              </a:rPr>
              <a:t>k</a:t>
            </a:r>
            <a:r>
              <a:rPr lang="en-IN" sz="2400" spc="-65" dirty="0" smtClean="0">
                <a:latin typeface="Arial"/>
                <a:cs typeface="Arial"/>
              </a:rPr>
              <a:t>er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endParaRPr lang="en-IN" sz="2400" spc="55" dirty="0" smtClean="0">
              <a:latin typeface="Arial"/>
              <a:cs typeface="Arial"/>
            </a:endParaRP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r>
              <a:rPr lang="en-IN" sz="2400" spc="-75" dirty="0" smtClean="0">
                <a:latin typeface="Arial"/>
                <a:cs typeface="Arial"/>
              </a:rPr>
              <a:t>m</a:t>
            </a:r>
            <a:r>
              <a:rPr lang="en-IN" sz="2400" spc="-20" dirty="0" smtClean="0">
                <a:latin typeface="Arial"/>
                <a:cs typeface="Arial"/>
              </a:rPr>
              <a:t>o</a:t>
            </a:r>
            <a:r>
              <a:rPr lang="en-IN" sz="2400" spc="-55" dirty="0" smtClean="0">
                <a:latin typeface="Arial"/>
                <a:cs typeface="Arial"/>
              </a:rPr>
              <a:t>del</a:t>
            </a:r>
            <a:r>
              <a:rPr lang="en-IN" sz="2400" spc="55" dirty="0" smtClean="0">
                <a:latin typeface="Arial"/>
                <a:cs typeface="Arial"/>
              </a:rPr>
              <a:t> </a:t>
            </a:r>
            <a:r>
              <a:rPr lang="en-IN" sz="2400" spc="-20" dirty="0" smtClean="0">
                <a:latin typeface="Arial"/>
                <a:cs typeface="Arial"/>
              </a:rPr>
              <a:t>b</a:t>
            </a:r>
            <a:r>
              <a:rPr lang="en-IN" sz="2400" spc="-55" dirty="0" smtClean="0">
                <a:latin typeface="Arial"/>
                <a:cs typeface="Arial"/>
              </a:rPr>
              <a:t>ef</a:t>
            </a:r>
            <a:r>
              <a:rPr lang="en-IN" sz="2400" spc="-100" dirty="0" smtClean="0">
                <a:latin typeface="Arial"/>
                <a:cs typeface="Arial"/>
              </a:rPr>
              <a:t>o</a:t>
            </a:r>
            <a:r>
              <a:rPr lang="en-IN" sz="2400" spc="-65" dirty="0" smtClean="0">
                <a:latin typeface="Arial"/>
                <a:cs typeface="Arial"/>
              </a:rPr>
              <a:t>re</a:t>
            </a:r>
            <a:r>
              <a:rPr lang="en-IN" sz="2400" spc="-40" dirty="0" smtClean="0">
                <a:latin typeface="Arial"/>
                <a:cs typeface="Arial"/>
              </a:rPr>
              <a:t> </a:t>
            </a:r>
            <a:r>
              <a:rPr lang="en-IN" sz="2400" spc="-35" dirty="0" smtClean="0">
                <a:latin typeface="Arial"/>
                <a:cs typeface="Arial"/>
              </a:rPr>
              <a:t>matching. </a:t>
            </a:r>
            <a:r>
              <a:rPr lang="en-IN" sz="2400" spc="-125" dirty="0" smtClean="0">
                <a:latin typeface="Arial"/>
                <a:cs typeface="Arial"/>
              </a:rPr>
              <a:t> </a:t>
            </a:r>
          </a:p>
          <a:p>
            <a:pPr marL="12700" marR="25400">
              <a:lnSpc>
                <a:spcPts val="1200"/>
              </a:lnSpc>
              <a:spcBef>
                <a:spcPts val="315"/>
              </a:spcBef>
              <a:buNone/>
            </a:pPr>
            <a:endParaRPr lang="en-IN" sz="2400" b="1" spc="-65" dirty="0" smtClean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10"/>
              </a:spcBef>
            </a:pPr>
            <a:r>
              <a:rPr lang="en-IN" sz="2800" b="1" spc="-65" dirty="0" smtClean="0">
                <a:latin typeface="Arial"/>
                <a:cs typeface="Arial"/>
              </a:rPr>
              <a:t>Ensemble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85" dirty="0" smtClean="0">
                <a:latin typeface="Arial"/>
                <a:cs typeface="Arial"/>
              </a:rPr>
              <a:t>classi</a:t>
            </a:r>
            <a:r>
              <a:rPr lang="en-IN" sz="2800" b="1" spc="-35" dirty="0" smtClean="0">
                <a:latin typeface="Arial"/>
                <a:cs typeface="Arial"/>
              </a:rPr>
              <a:t>fication</a:t>
            </a:r>
            <a:endParaRPr lang="en-IN" sz="2800" dirty="0" smtClean="0">
              <a:latin typeface="Arial"/>
              <a:cs typeface="Arial"/>
            </a:endParaRPr>
          </a:p>
          <a:p>
            <a:pPr marL="12700" marR="12700" indent="0">
              <a:lnSpc>
                <a:spcPct val="102600"/>
              </a:lnSpc>
              <a:spcBef>
                <a:spcPts val="300"/>
              </a:spcBef>
            </a:pPr>
            <a:r>
              <a:rPr lang="en-IN" sz="2800" b="1" spc="-65" dirty="0" smtClean="0">
                <a:latin typeface="Arial"/>
                <a:cs typeface="Arial"/>
              </a:rPr>
              <a:t> Use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40" dirty="0" smtClean="0">
                <a:latin typeface="Arial"/>
                <a:cs typeface="Arial"/>
              </a:rPr>
              <a:t>of</a:t>
            </a:r>
            <a:r>
              <a:rPr lang="en-IN" sz="2800" b="1" spc="90" dirty="0" smtClean="0">
                <a:latin typeface="Arial"/>
                <a:cs typeface="Arial"/>
              </a:rPr>
              <a:t> </a:t>
            </a:r>
            <a:r>
              <a:rPr lang="en-IN" sz="2800" b="1" spc="-55" dirty="0" smtClean="0">
                <a:latin typeface="Arial"/>
                <a:cs typeface="Arial"/>
              </a:rPr>
              <a:t>robust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35" dirty="0" smtClean="0">
                <a:latin typeface="Arial"/>
                <a:cs typeface="Arial"/>
              </a:rPr>
              <a:t>statistical</a:t>
            </a:r>
            <a:r>
              <a:rPr lang="en-IN" sz="2800" b="1" spc="95" dirty="0" smtClean="0">
                <a:latin typeface="Arial"/>
                <a:cs typeface="Arial"/>
              </a:rPr>
              <a:t> </a:t>
            </a:r>
            <a:r>
              <a:rPr lang="en-IN" sz="2800" b="1" spc="-35" dirty="0" smtClean="0">
                <a:latin typeface="Arial"/>
                <a:cs typeface="Arial"/>
              </a:rPr>
              <a:t>meth</a:t>
            </a:r>
            <a:r>
              <a:rPr lang="en-IN" sz="2800" b="1" dirty="0" smtClean="0">
                <a:latin typeface="Arial"/>
                <a:cs typeface="Arial"/>
              </a:rPr>
              <a:t>o</a:t>
            </a:r>
            <a:r>
              <a:rPr lang="en-IN" sz="2800" b="1" spc="-110" dirty="0" smtClean="0">
                <a:latin typeface="Arial"/>
                <a:cs typeface="Arial"/>
              </a:rPr>
              <a:t>ds</a:t>
            </a:r>
            <a:endParaRPr lang="en-IN" sz="2800" dirty="0" smtClean="0">
              <a:latin typeface="Arial"/>
              <a:cs typeface="Arial"/>
            </a:endParaRP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Principal Component Transformation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199">
              <a:lnSpc>
                <a:spcPct val="105000"/>
              </a:lnSpc>
            </a:pPr>
            <a:r>
              <a:rPr lang="en-US" sz="2400" dirty="0" smtClean="0"/>
              <a:t>A widely-used linear orthogonal transformation for converting a set of observations on possibly correlated variables into a set of observations on linearly uncorrelated variables called </a:t>
            </a:r>
            <a:r>
              <a:rPr lang="en-US" sz="2400" b="1" dirty="0" smtClean="0"/>
              <a:t>Principal Components</a:t>
            </a:r>
            <a:r>
              <a:rPr lang="en-US" sz="2400" dirty="0" smtClean="0"/>
              <a:t>. </a:t>
            </a:r>
          </a:p>
          <a:p>
            <a:pPr marL="25199">
              <a:lnSpc>
                <a:spcPct val="105000"/>
              </a:lnSpc>
            </a:pPr>
            <a:r>
              <a:rPr lang="en-US" sz="2400" dirty="0" smtClean="0"/>
              <a:t>Since correlation structures differ from speaker to speaker, these transformations are also different for different speakers.</a:t>
            </a:r>
          </a:p>
          <a:p>
            <a:pPr marL="25199">
              <a:lnSpc>
                <a:spcPct val="105000"/>
              </a:lnSpc>
              <a:buNone/>
            </a:pPr>
            <a:endParaRPr lang="en-US" sz="2400" dirty="0" smtClean="0"/>
          </a:p>
          <a:p>
            <a:endParaRPr lang="en-IN" sz="2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PCT (continued)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199">
              <a:lnSpc>
                <a:spcPct val="103000"/>
              </a:lnSpc>
              <a:spcBef>
                <a:spcPts val="248"/>
              </a:spcBef>
            </a:pPr>
            <a:r>
              <a:rPr lang="en-US" sz="2400" dirty="0" smtClean="0"/>
              <a:t>The GMM for a particular speaker is fitted using the MFCCs transformed by the principal component transformations for that speaker.</a:t>
            </a:r>
          </a:p>
          <a:p>
            <a:pPr marL="25199">
              <a:lnSpc>
                <a:spcPct val="103000"/>
              </a:lnSpc>
              <a:spcBef>
                <a:spcPts val="248"/>
              </a:spcBef>
            </a:pPr>
            <a:r>
              <a:rPr lang="en-US" sz="2400" dirty="0" smtClean="0"/>
              <a:t>For testing, to determine the likelihood values with respect to a given target speaker model, the MFCCs from the test utterance are transformed by the principal component transformation corresponding to that speaker.</a:t>
            </a:r>
          </a:p>
          <a:p>
            <a:pPr marL="25199">
              <a:lnSpc>
                <a:spcPct val="103000"/>
              </a:lnSpc>
              <a:spcBef>
                <a:spcPts val="248"/>
              </a:spcBef>
            </a:pPr>
            <a:r>
              <a:rPr lang="en-US" sz="2400" dirty="0" smtClean="0"/>
              <a:t>Dimensionality reduction is not the primary objective of this work, and all </a:t>
            </a:r>
            <a:r>
              <a:rPr lang="en-US" sz="2400" i="1" dirty="0" smtClean="0"/>
              <a:t>D </a:t>
            </a:r>
            <a:r>
              <a:rPr lang="en-US" sz="2400" dirty="0" smtClean="0"/>
              <a:t>principal components have been used.</a:t>
            </a:r>
          </a:p>
          <a:p>
            <a:pPr>
              <a:buNone/>
            </a:pPr>
            <a:endParaRPr lang="en-I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classification:</a:t>
            </a:r>
            <a:br>
              <a:rPr lang="en-US" dirty="0" smtClean="0"/>
            </a:br>
            <a:r>
              <a:rPr lang="en-US" dirty="0" smtClean="0"/>
              <a:t>Common Techniques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/>
              <a:t>Bagging 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Classifiers built from many bootstrap samples</a:t>
            </a:r>
          </a:p>
          <a:p>
            <a:r>
              <a:rPr lang="en-US" dirty="0" smtClean="0"/>
              <a:t>Boosting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</a:t>
            </a:r>
            <a:r>
              <a:rPr lang="en-US" sz="2400" dirty="0" smtClean="0"/>
              <a:t>Classifiers built by varying weights of observations</a:t>
            </a:r>
          </a:p>
          <a:p>
            <a:pPr>
              <a:buFont typeface="Wingdings" pitchFamily="2" charset="2"/>
              <a:buNone/>
            </a:pPr>
            <a:endParaRPr lang="en-US" sz="2800" dirty="0" smtClean="0"/>
          </a:p>
          <a:p>
            <a:pPr>
              <a:buFont typeface="Wingdings" pitchFamily="2" charset="2"/>
              <a:buNone/>
            </a:pPr>
            <a:r>
              <a:rPr lang="en-US" sz="2800" dirty="0" smtClean="0"/>
              <a:t>   Here classifiers are built by varying different parameters of GMM-MFCC model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Ensemble Classification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IN" dirty="0" smtClean="0"/>
              <a:t>To improve classification accuracy, the outcomes of a number of competing classifiers can be combined, for example, by</a:t>
            </a:r>
          </a:p>
          <a:p>
            <a:pPr lvl="1"/>
            <a:r>
              <a:rPr lang="en-IN" dirty="0" smtClean="0"/>
              <a:t>majority voting</a:t>
            </a:r>
          </a:p>
          <a:p>
            <a:pPr lvl="1"/>
            <a:r>
              <a:rPr lang="en-IN" dirty="0" smtClean="0"/>
              <a:t>combining likelihood values from different classifiers suitably</a:t>
            </a:r>
          </a:p>
          <a:p>
            <a:pPr lvl="1"/>
            <a:r>
              <a:rPr lang="en-IN" dirty="0" smtClean="0"/>
              <a:t>ranking the speakers that are most likely from each classifier, to come up with a combined rank for making a final decision.</a:t>
            </a:r>
          </a:p>
          <a:p>
            <a:r>
              <a:rPr lang="en-IN" dirty="0" smtClean="0"/>
              <a:t>In this work, likelihoods computed for a number of classifiers were combined by simple averaging.</a:t>
            </a:r>
          </a:p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Different Classifiers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sz="2000" dirty="0" smtClean="0"/>
              <a:t>With the same training data, it is possible to build distinct MFCC-GMM classifiers, for example, by</a:t>
            </a:r>
          </a:p>
          <a:p>
            <a:r>
              <a:rPr lang="en-IN" sz="2000" dirty="0" smtClean="0"/>
              <a:t>discarding low energy frames:  different threshold values yielded varying (and sometimes better) results.</a:t>
            </a:r>
          </a:p>
          <a:p>
            <a:r>
              <a:rPr lang="en-IN" sz="2000" dirty="0" smtClean="0"/>
              <a:t>using different ranges of frequency of the </a:t>
            </a:r>
            <a:r>
              <a:rPr lang="en-IN" sz="2000" dirty="0" err="1" smtClean="0"/>
              <a:t>cepstrum</a:t>
            </a:r>
            <a:r>
              <a:rPr lang="en-IN" sz="2000" dirty="0" smtClean="0"/>
              <a:t>:  experimentation with various frequency ranges led to varying (and sometimes better) results.</a:t>
            </a:r>
          </a:p>
          <a:p>
            <a:pPr>
              <a:buNone/>
            </a:pPr>
            <a:r>
              <a:rPr lang="en-IN" sz="2000" dirty="0" smtClean="0"/>
              <a:t>Parameters tweaked in this work</a:t>
            </a:r>
          </a:p>
          <a:p>
            <a:r>
              <a:rPr lang="en-IN" sz="2000" dirty="0" smtClean="0"/>
              <a:t>Thresholds for frame energy (both training and testing):  0.0, 0.01, 0.014, 0.0141, 0.015</a:t>
            </a:r>
          </a:p>
          <a:p>
            <a:r>
              <a:rPr lang="en-IN" sz="2000" dirty="0" smtClean="0"/>
              <a:t>Number of MFCCs :  20, 25, 28, 30, 35, 38, 40, 42</a:t>
            </a:r>
          </a:p>
          <a:p>
            <a:r>
              <a:rPr lang="en-IN" sz="2000" dirty="0" smtClean="0"/>
              <a:t>Number of Filters:  24, 25, 28, 30, 35, 36, 38, 40, 42</a:t>
            </a:r>
          </a:p>
          <a:p>
            <a:r>
              <a:rPr lang="en-IN" sz="2000" dirty="0" smtClean="0"/>
              <a:t>Minimum frequency:  0, 200,100</a:t>
            </a:r>
          </a:p>
          <a:p>
            <a:r>
              <a:rPr lang="en-IN" sz="2000" dirty="0" smtClean="0"/>
              <a:t>Maximum frequency:  5500, 4000,6000</a:t>
            </a:r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Matching the test utterance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464653"/>
                </a:solidFill>
              </a:rPr>
              <a:t>Lecture for PGDBA</a:t>
            </a:r>
            <a:endParaRPr lang="en-US" dirty="0">
              <a:solidFill>
                <a:srgbClr val="464653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1524000"/>
            <a:ext cx="81534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latin typeface="+mj-lt"/>
              </a:rPr>
              <a:t> </a:t>
            </a:r>
            <a:r>
              <a:rPr lang="en-US" sz="2400" dirty="0" smtClean="0">
                <a:latin typeface="+mj-lt"/>
              </a:rPr>
              <a:t>The test utterance is again broken into frames,      feature vectors are generated from each frame.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Likelihood values of each of these vectors are    calculated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Assuming independence product of these values is taken as the matching score.</a:t>
            </a: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+mj-lt"/>
              </a:rPr>
              <a:t> The model with the highest matching score was selected.</a:t>
            </a:r>
          </a:p>
          <a:p>
            <a:endParaRPr lang="en-US" b="1" dirty="0" smtClean="0"/>
          </a:p>
          <a:p>
            <a:r>
              <a:rPr lang="en-US" b="1" dirty="0" smtClean="0"/>
              <a:t>      </a:t>
            </a:r>
            <a:endParaRPr lang="en-US" b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571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76400"/>
            <a:ext cx="8229600" cy="4480560"/>
          </a:xfrm>
        </p:spPr>
        <p:txBody>
          <a:bodyPr/>
          <a:lstStyle/>
          <a:p>
            <a:r>
              <a:rPr lang="en-US" dirty="0" smtClean="0"/>
              <a:t>This implies that if      is the j-</a:t>
            </a:r>
            <a:r>
              <a:rPr lang="en-US" dirty="0" err="1" smtClean="0"/>
              <a:t>th</a:t>
            </a:r>
            <a:r>
              <a:rPr lang="en-US" dirty="0" smtClean="0"/>
              <a:t> speaker GMM and </a:t>
            </a:r>
            <a:r>
              <a:rPr lang="en-US" i="1" dirty="0" smtClean="0"/>
              <a:t>   </a:t>
            </a:r>
            <a:r>
              <a:rPr lang="en-US" dirty="0" smtClean="0"/>
              <a:t>is the density of the new utterance from which the feature vectors              are produced, we maximize over j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or equivalently,           </a:t>
            </a:r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dirty="0" smtClean="0"/>
              <a:t>   Instead we can used some robust estimates like median or trimmed mean.  In our experiments, trimmed mean worked much better.                  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464653"/>
                </a:solidFill>
              </a:rPr>
              <a:t>Lecture for PGDBA</a:t>
            </a:r>
            <a:endParaRPr lang="en-US" dirty="0">
              <a:solidFill>
                <a:srgbClr val="464653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1676400"/>
          <a:ext cx="304800" cy="457200"/>
        </p:xfrm>
        <a:graphic>
          <a:graphicData uri="http://schemas.openxmlformats.org/presentationml/2006/ole">
            <p:oleObj spid="_x0000_s181250" name="Equation" r:id="rId4" imgW="177480" imgH="266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04999" y="2514600"/>
          <a:ext cx="1066799" cy="457200"/>
        </p:xfrm>
        <a:graphic>
          <a:graphicData uri="http://schemas.openxmlformats.org/presentationml/2006/ole">
            <p:oleObj spid="_x0000_s181251" name="Equation" r:id="rId5" imgW="533160" imgH="228600" progId="Equation.3">
              <p:embed/>
            </p:oleObj>
          </a:graphicData>
        </a:graphic>
      </p:graphicFrame>
      <p:graphicFrame>
        <p:nvGraphicFramePr>
          <p:cNvPr id="28678" name="Content Placeholder 3"/>
          <p:cNvGraphicFramePr>
            <a:graphicFrameLocks noChangeAspect="1"/>
          </p:cNvGraphicFramePr>
          <p:nvPr/>
        </p:nvGraphicFramePr>
        <p:xfrm>
          <a:off x="838200" y="3276600"/>
          <a:ext cx="1600200" cy="837112"/>
        </p:xfrm>
        <a:graphic>
          <a:graphicData uri="http://schemas.openxmlformats.org/presentationml/2006/ole">
            <p:oleObj spid="_x0000_s181252" name="Equation" r:id="rId6" imgW="825480" imgH="43164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20000" y="1752600"/>
          <a:ext cx="304800" cy="342900"/>
        </p:xfrm>
        <a:graphic>
          <a:graphicData uri="http://schemas.openxmlformats.org/presentationml/2006/ole">
            <p:oleObj spid="_x0000_s181257" name="Equation" r:id="rId7" imgW="203040" imgH="228600" progId="Equation.3">
              <p:embed/>
            </p:oleObj>
          </a:graphicData>
        </a:graphic>
      </p:graphicFrame>
      <p:graphicFrame>
        <p:nvGraphicFramePr>
          <p:cNvPr id="181258" name="Content Placeholder 3"/>
          <p:cNvGraphicFramePr>
            <a:graphicFrameLocks noChangeAspect="1"/>
          </p:cNvGraphicFramePr>
          <p:nvPr/>
        </p:nvGraphicFramePr>
        <p:xfrm>
          <a:off x="5486400" y="3276600"/>
          <a:ext cx="1944688" cy="836613"/>
        </p:xfrm>
        <a:graphic>
          <a:graphicData uri="http://schemas.openxmlformats.org/presentationml/2006/ole">
            <p:oleObj spid="_x0000_s181258" name="Equation" r:id="rId8" imgW="1002960" imgH="431640" progId="Equation.3">
              <p:embed/>
            </p:oleObj>
          </a:graphicData>
        </a:graphic>
      </p:graphicFrame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 Data Sets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en-IN" sz="2000" b="1" dirty="0" smtClean="0"/>
              <a:t>TIMIT and NTIMIT</a:t>
            </a:r>
          </a:p>
          <a:p>
            <a:r>
              <a:rPr lang="en-IN" sz="2000" b="1" dirty="0" smtClean="0"/>
              <a:t>TIMIT:</a:t>
            </a:r>
            <a:r>
              <a:rPr lang="en-IN" sz="2000" dirty="0" smtClean="0"/>
              <a:t> an speech corpus in English Owned by the Linguistic Data</a:t>
            </a:r>
          </a:p>
          <a:p>
            <a:r>
              <a:rPr lang="en-IN" sz="2000" dirty="0" smtClean="0"/>
              <a:t>Consortium (LDC), University of Pennsylvania.</a:t>
            </a:r>
          </a:p>
          <a:p>
            <a:r>
              <a:rPr lang="en-IN" sz="2000" dirty="0" smtClean="0"/>
              <a:t>Clean microphone recordings of 10 different read sentences.</a:t>
            </a:r>
          </a:p>
          <a:p>
            <a:r>
              <a:rPr lang="en-IN" sz="2000" dirty="0" smtClean="0"/>
              <a:t>630 speakers (438 males and 192 females) from eight major dialect regions of the USA.</a:t>
            </a:r>
          </a:p>
          <a:p>
            <a:r>
              <a:rPr lang="en-IN" sz="2000" b="1" dirty="0" smtClean="0"/>
              <a:t>NTIMIT</a:t>
            </a:r>
            <a:r>
              <a:rPr lang="en-IN" sz="2000" dirty="0" smtClean="0"/>
              <a:t>: the TIMIT database played through a carbon-button telephone handset.</a:t>
            </a:r>
          </a:p>
          <a:p>
            <a:endParaRPr lang="en-IN" sz="2000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solidFill>
            <a:schemeClr val="bg2"/>
          </a:solidFill>
        </p:spPr>
        <p:txBody>
          <a:bodyPr/>
          <a:lstStyle/>
          <a:p>
            <a:pPr>
              <a:buNone/>
            </a:pPr>
            <a:r>
              <a:rPr lang="en-IN" sz="1800" b="1" dirty="0" smtClean="0"/>
              <a:t>ISIS and NISIS</a:t>
            </a:r>
          </a:p>
          <a:p>
            <a:r>
              <a:rPr lang="en-IN" sz="1800" dirty="0" smtClean="0"/>
              <a:t>Simultaneously-recorded microphone and telephone speech</a:t>
            </a:r>
          </a:p>
          <a:p>
            <a:r>
              <a:rPr lang="en-IN" sz="1800" dirty="0" smtClean="0"/>
              <a:t>Recorded in the Indian Statistical Institute, Kolkata</a:t>
            </a:r>
          </a:p>
          <a:p>
            <a:r>
              <a:rPr lang="en-IN" sz="1800" dirty="0" smtClean="0"/>
              <a:t>105 speakers (53 male + 52 female) Multiple sessions (four, with gaps</a:t>
            </a:r>
          </a:p>
          <a:p>
            <a:r>
              <a:rPr lang="en-IN" sz="1800" dirty="0" smtClean="0"/>
              <a:t>between sessions of 1 week to 2</a:t>
            </a:r>
          </a:p>
          <a:p>
            <a:r>
              <a:rPr lang="en-IN" sz="1800" dirty="0" smtClean="0"/>
              <a:t>months)</a:t>
            </a:r>
          </a:p>
          <a:p>
            <a:r>
              <a:rPr lang="en-IN" sz="1800" dirty="0" smtClean="0"/>
              <a:t>Spontaneous as well as read speech</a:t>
            </a:r>
          </a:p>
          <a:p>
            <a:r>
              <a:rPr lang="en-IN" sz="1800" dirty="0" smtClean="0"/>
              <a:t>In two languages (</a:t>
            </a:r>
            <a:r>
              <a:rPr lang="en-IN" sz="1800" dirty="0" err="1" smtClean="0"/>
              <a:t>Bangla</a:t>
            </a:r>
            <a:r>
              <a:rPr lang="en-IN" sz="1800" dirty="0" smtClean="0"/>
              <a:t> and English) Recorded in a typical office environment</a:t>
            </a:r>
          </a:p>
          <a:p>
            <a:r>
              <a:rPr lang="en-IN" sz="1800" dirty="0" smtClean="0"/>
              <a:t>with moderate background noise</a:t>
            </a:r>
            <a:endParaRPr lang="en-IN" sz="1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NTIMIT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graphicFrame>
        <p:nvGraphicFramePr>
          <p:cNvPr id="4" name="object 18"/>
          <p:cNvGraphicFramePr>
            <a:graphicFrameLocks noGrp="1"/>
          </p:cNvGraphicFramePr>
          <p:nvPr/>
        </p:nvGraphicFramePr>
        <p:xfrm>
          <a:off x="770421" y="1698800"/>
          <a:ext cx="7612634" cy="3863796"/>
        </p:xfrm>
        <a:graphic>
          <a:graphicData uri="http://schemas.openxmlformats.org/drawingml/2006/table">
            <a:tbl>
              <a:tblPr/>
              <a:tblGrid>
                <a:gridCol w="1048276"/>
                <a:gridCol w="1083009"/>
                <a:gridCol w="1067221"/>
                <a:gridCol w="817781"/>
                <a:gridCol w="1307188"/>
                <a:gridCol w="899877"/>
                <a:gridCol w="1389282"/>
              </a:tblGrid>
              <a:tr h="349704">
                <a:tc rowSpan="3">
                  <a:txBody>
                    <a:bodyPr/>
                    <a:lstStyle/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Using </a:t>
                      </a: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trimmed </a:t>
                      </a: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mean?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Number of </a:t>
                      </a: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Speakers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set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5349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Recognition score with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43741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GMM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PCT-GMM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54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Combination of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37271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GMMs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PCT-GMMs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6:4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55.3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6:4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56.3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61.3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6:4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34.0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40.4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47.2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6:4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36.0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42.0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48.8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8:2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61.5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8:2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8:2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41.0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48.5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56.4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9704"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8:2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63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43.0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0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49.8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58.3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Automatic Speaker Recognition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The use of a machine to recognize a person from a spoken phrase</a:t>
            </a:r>
          </a:p>
          <a:p>
            <a:r>
              <a:rPr lang="en-US" smtClean="0"/>
              <a:t>Two different problems: </a:t>
            </a:r>
          </a:p>
          <a:p>
            <a:pPr lvl="1"/>
            <a:r>
              <a:rPr lang="en-US" smtClean="0"/>
              <a:t>To identify a particular person  </a:t>
            </a:r>
          </a:p>
          <a:p>
            <a:pPr lvl="1"/>
            <a:r>
              <a:rPr lang="en-US" smtClean="0"/>
              <a:t>To verify a person’s claimed identity</a:t>
            </a:r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 with NISIS</a:t>
            </a:r>
            <a:endParaRPr lang="en-IN" dirty="0"/>
          </a:p>
        </p:txBody>
      </p:sp>
      <p:pic>
        <p:nvPicPr>
          <p:cNvPr id="209922" name="Picture 2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2133600"/>
            <a:ext cx="7916179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/>
        <p:txBody>
          <a:bodyPr lIns="0" tIns="0" rIns="0" bIns="0" rtlCol="0">
            <a:noAutofit/>
          </a:bodyPr>
          <a:lstStyle/>
          <a:p>
            <a:pPr marL="25199" defTabSz="914105" fontAlgn="auto">
              <a:spcAft>
                <a:spcPts val="0"/>
              </a:spcAft>
              <a:defRPr/>
            </a:pPr>
            <a:r>
              <a:rPr sz="2200" b="1" spc="-69" dirty="0" smtClean="0">
                <a:latin typeface="Arial"/>
                <a:cs typeface="Arial"/>
              </a:rPr>
              <a:t>Relative</a:t>
            </a:r>
            <a:r>
              <a:rPr sz="2200" b="1" spc="188" dirty="0" smtClean="0">
                <a:latin typeface="Arial"/>
                <a:cs typeface="Arial"/>
              </a:rPr>
              <a:t> </a:t>
            </a:r>
            <a:r>
              <a:rPr sz="2200" b="1" spc="-20" dirty="0" smtClean="0">
                <a:latin typeface="Arial"/>
                <a:cs typeface="Arial"/>
              </a:rPr>
              <a:t>P</a:t>
            </a:r>
            <a:r>
              <a:rPr sz="2200" b="1" spc="-79" dirty="0" smtClean="0">
                <a:latin typeface="Arial"/>
                <a:cs typeface="Arial"/>
              </a:rPr>
              <a:t>erf</a:t>
            </a:r>
            <a:r>
              <a:rPr sz="2200" b="1" spc="-179" dirty="0" smtClean="0">
                <a:latin typeface="Arial"/>
                <a:cs typeface="Arial"/>
              </a:rPr>
              <a:t>o</a:t>
            </a:r>
            <a:r>
              <a:rPr sz="2200" b="1" spc="-60" dirty="0" smtClean="0">
                <a:latin typeface="Arial"/>
                <a:cs typeface="Arial"/>
              </a:rPr>
              <a:t>r</a:t>
            </a:r>
            <a:r>
              <a:rPr sz="2200" b="1" spc="-89" dirty="0" smtClean="0">
                <a:latin typeface="Arial"/>
                <a:cs typeface="Arial"/>
              </a:rPr>
              <a:t>m</a:t>
            </a:r>
            <a:r>
              <a:rPr sz="2200" b="1" spc="-119" dirty="0" smtClean="0">
                <a:latin typeface="Arial"/>
                <a:cs typeface="Arial"/>
              </a:rPr>
              <a:t>ance: </a:t>
            </a:r>
            <a:r>
              <a:rPr sz="2200" b="1" spc="-159" dirty="0" smtClean="0">
                <a:latin typeface="Arial"/>
                <a:cs typeface="Arial"/>
              </a:rPr>
              <a:t> </a:t>
            </a:r>
            <a:r>
              <a:rPr sz="2200" b="1" spc="179" dirty="0" smtClean="0">
                <a:latin typeface="Arial"/>
                <a:cs typeface="Arial"/>
              </a:rPr>
              <a:t>NTIMIT</a:t>
            </a:r>
            <a:r>
              <a:rPr sz="2200" b="1" spc="188" dirty="0" smtClean="0">
                <a:latin typeface="Arial"/>
                <a:cs typeface="Arial"/>
              </a:rPr>
              <a:t> </a:t>
            </a:r>
            <a:r>
              <a:rPr sz="2200" b="1" spc="-109" dirty="0" smtClean="0">
                <a:latin typeface="Arial"/>
                <a:cs typeface="Arial"/>
              </a:rPr>
              <a:t>vis-a-vis</a:t>
            </a:r>
            <a:r>
              <a:rPr sz="2200" b="1" spc="188" dirty="0" smtClean="0">
                <a:latin typeface="Arial"/>
                <a:cs typeface="Arial"/>
              </a:rPr>
              <a:t> </a:t>
            </a:r>
            <a:r>
              <a:rPr sz="2200" b="1" spc="139" dirty="0" smtClean="0">
                <a:latin typeface="Arial"/>
                <a:cs typeface="Arial"/>
              </a:rPr>
              <a:t>N</a:t>
            </a:r>
            <a:r>
              <a:rPr sz="2200" b="1" spc="89" dirty="0" smtClean="0">
                <a:latin typeface="Arial"/>
                <a:cs typeface="Arial"/>
              </a:rPr>
              <a:t>I</a:t>
            </a:r>
            <a:r>
              <a:rPr sz="2200" b="1" spc="-149" dirty="0" smtClean="0">
                <a:latin typeface="Arial"/>
                <a:cs typeface="Arial"/>
              </a:rPr>
              <a:t>S</a:t>
            </a:r>
            <a:r>
              <a:rPr sz="2200" b="1" spc="89" dirty="0" smtClean="0">
                <a:latin typeface="Arial"/>
                <a:cs typeface="Arial"/>
              </a:rPr>
              <a:t>I</a:t>
            </a:r>
            <a:r>
              <a:rPr sz="2200" b="1" spc="-149" dirty="0" smtClean="0"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4821" name="object 10"/>
          <p:cNvSpPr>
            <a:spLocks noChangeArrowheads="1"/>
          </p:cNvSpPr>
          <p:nvPr/>
        </p:nvSpPr>
        <p:spPr bwMode="auto">
          <a:xfrm>
            <a:off x="8989285" y="1635999"/>
            <a:ext cx="101039" cy="2703634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 w="9525">
            <a:noFill/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2" name="object 14"/>
          <p:cNvSpPr>
            <a:spLocks noChangeArrowheads="1"/>
          </p:cNvSpPr>
          <p:nvPr/>
        </p:nvSpPr>
        <p:spPr bwMode="auto">
          <a:xfrm>
            <a:off x="8989286" y="1711361"/>
            <a:ext cx="0" cy="25121"/>
          </a:xfrm>
          <a:custGeom>
            <a:avLst/>
            <a:gdLst>
              <a:gd name="T0" fmla="*/ 0 h 12700"/>
              <a:gd name="T1" fmla="*/ 12700 h 12700"/>
            </a:gdLst>
            <a:ahLst/>
            <a:cxnLst/>
            <a:rect l="0" t="T0" r="0" b="T1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AFAFA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3" name="object 15"/>
          <p:cNvSpPr>
            <a:spLocks noChangeArrowheads="1"/>
          </p:cNvSpPr>
          <p:nvPr/>
        </p:nvSpPr>
        <p:spPr bwMode="auto">
          <a:xfrm>
            <a:off x="8989286" y="1686240"/>
            <a:ext cx="0" cy="25121"/>
          </a:xfrm>
          <a:custGeom>
            <a:avLst/>
            <a:gdLst>
              <a:gd name="T0" fmla="*/ 0 h 12700"/>
              <a:gd name="T1" fmla="*/ 12700 h 12700"/>
            </a:gdLst>
            <a:ahLst/>
            <a:cxnLst/>
            <a:rect l="0" t="T0" r="0" b="T1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CECECE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4" name="object 16"/>
          <p:cNvSpPr>
            <a:spLocks noChangeArrowheads="1"/>
          </p:cNvSpPr>
          <p:nvPr/>
        </p:nvSpPr>
        <p:spPr bwMode="auto">
          <a:xfrm>
            <a:off x="8989286" y="1661119"/>
            <a:ext cx="0" cy="25121"/>
          </a:xfrm>
          <a:custGeom>
            <a:avLst/>
            <a:gdLst>
              <a:gd name="T0" fmla="*/ 0 h 12700"/>
              <a:gd name="T1" fmla="*/ 12700 h 12700"/>
            </a:gdLst>
            <a:ahLst/>
            <a:cxnLst/>
            <a:rect l="0" t="T0" r="0" b="T1"/>
            <a:pathLst>
              <a:path h="12700">
                <a:moveTo>
                  <a:pt x="0" y="1270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EFEFE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sp>
        <p:nvSpPr>
          <p:cNvPr id="34825" name="object 17"/>
          <p:cNvSpPr>
            <a:spLocks noChangeArrowheads="1"/>
          </p:cNvSpPr>
          <p:nvPr/>
        </p:nvSpPr>
        <p:spPr bwMode="auto">
          <a:xfrm>
            <a:off x="8989286" y="1623438"/>
            <a:ext cx="0" cy="37681"/>
          </a:xfrm>
          <a:custGeom>
            <a:avLst/>
            <a:gdLst>
              <a:gd name="T0" fmla="*/ 0 h 19050"/>
              <a:gd name="T1" fmla="*/ 19050 h 19050"/>
            </a:gdLst>
            <a:ahLst/>
            <a:cxnLst/>
            <a:rect l="0" t="T0" r="0" b="T1"/>
            <a:pathLst>
              <a:path h="19050">
                <a:moveTo>
                  <a:pt x="0" y="19050"/>
                </a:moveTo>
                <a:lnTo>
                  <a:pt x="0" y="0"/>
                </a:lnTo>
              </a:path>
            </a:pathLst>
          </a:custGeom>
          <a:noFill/>
          <a:ln w="3175">
            <a:solidFill>
              <a:srgbClr val="FFFFFF"/>
            </a:solidFill>
            <a:miter lim="800000"/>
            <a:headEnd/>
            <a:tailEnd/>
          </a:ln>
        </p:spPr>
        <p:txBody>
          <a:bodyPr lIns="0" tIns="0" rIns="0" bIns="0"/>
          <a:lstStyle/>
          <a:p>
            <a:endParaRPr lang="en-US">
              <a:latin typeface="Calibri" pitchFamily="34" charset="0"/>
            </a:endParaRPr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533399" y="1905000"/>
          <a:ext cx="7818711" cy="2895598"/>
        </p:xfrm>
        <a:graphic>
          <a:graphicData uri="http://schemas.openxmlformats.org/drawingml/2006/table">
            <a:tbl>
              <a:tblPr/>
              <a:tblGrid>
                <a:gridCol w="1159281"/>
                <a:gridCol w="1069115"/>
                <a:gridCol w="1085218"/>
                <a:gridCol w="834038"/>
                <a:gridCol w="1336395"/>
                <a:gridCol w="917764"/>
                <a:gridCol w="1416900"/>
              </a:tblGrid>
              <a:tr h="263971">
                <a:tc rowSpan="3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CORPUS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Using </a:t>
                      </a: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trimmed </a:t>
                      </a: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73025" marR="0" lvl="0" indent="0" algn="ctr" defTabSz="460375" rtl="0" eaLnBrk="1" fontAlgn="base" latinLnBrk="0" hangingPunct="1">
                        <a:lnSpc>
                          <a:spcPts val="95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mean?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Data set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4">
                  <a:txBody>
                    <a:bodyPr/>
                    <a:lstStyle/>
                    <a:p>
                      <a:pPr marL="5349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% Recognition score with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594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GMM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PCT-GMM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2254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Combination of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</a:tr>
              <a:tr h="287402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GMMs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730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PCT-GMMs</a:t>
                      </a: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971">
                <a:tc rowSpan="2">
                  <a:txBody>
                    <a:bodyPr/>
                    <a:lstStyle/>
                    <a:p>
                      <a:pPr marL="936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NTIMIT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21113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6:4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48.0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55.3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50.0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52.0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56.3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rowSpan="2">
                  <a:txBody>
                    <a:bodyPr/>
                    <a:lstStyle/>
                    <a:p>
                      <a:pPr marL="15557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NISIS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69.0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84.0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85.8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72.0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86.0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75.8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89.3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63971">
                <a:tc rowSpan="2">
                  <a:txBody>
                    <a:bodyPr/>
                    <a:lstStyle/>
                    <a:p>
                      <a:pPr marL="93663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NTIMIT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8:2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51.0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53.0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58.0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61.5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59.0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60.0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63.0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67.0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rowSpan="2">
                  <a:txBody>
                    <a:bodyPr/>
                    <a:lstStyle/>
                    <a:p>
                      <a:pPr marL="15557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NISIS</a:t>
                      </a: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76.0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89.0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59469"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Yes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3188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77.0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91.0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3825" marR="0" lvl="0" indent="0" algn="l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78.5</a:t>
                      </a:r>
                      <a:endParaRPr kumimoji="0" lang="en-US" sz="16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6037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92.0</a:t>
                      </a: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0" marR="0" marT="0" marB="0" horzOverflow="overflow">
                    <a:lnL w="505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054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6" name="Date Placeholder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ransition>
    <p:cut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Ongoing Work and Future Directions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25199"/>
            <a:r>
              <a:rPr lang="en-US" sz="2400" dirty="0" smtClean="0"/>
              <a:t>Recall that for identification of the speaker of a test utterance</a:t>
            </a:r>
          </a:p>
          <a:p>
            <a:pPr marL="299837" lvl="1">
              <a:lnSpc>
                <a:spcPts val="2381"/>
              </a:lnSpc>
              <a:spcBef>
                <a:spcPts val="770"/>
              </a:spcBef>
            </a:pPr>
            <a:r>
              <a:rPr lang="en-US" sz="1700" dirty="0" smtClean="0"/>
              <a:t>The utterance is split into frames, and feature vectors are generated from each frame.</a:t>
            </a:r>
          </a:p>
          <a:p>
            <a:pPr marL="299837" lvl="1">
              <a:lnSpc>
                <a:spcPts val="2282"/>
              </a:lnSpc>
            </a:pPr>
            <a:r>
              <a:rPr lang="en-US" sz="1700" dirty="0" smtClean="0"/>
              <a:t>Likelihood values of each of these vectors are calculated.</a:t>
            </a:r>
          </a:p>
          <a:p>
            <a:pPr marL="299837" lvl="1">
              <a:lnSpc>
                <a:spcPts val="2381"/>
              </a:lnSpc>
              <a:spcBef>
                <a:spcPts val="75"/>
              </a:spcBef>
            </a:pPr>
            <a:r>
              <a:rPr lang="en-US" sz="1700" dirty="0" smtClean="0"/>
              <a:t>Assuming independence, the product of these values is taken as the matching score.</a:t>
            </a:r>
          </a:p>
          <a:p>
            <a:pPr marL="299837" lvl="1">
              <a:lnSpc>
                <a:spcPts val="2282"/>
              </a:lnSpc>
            </a:pPr>
            <a:r>
              <a:rPr lang="en-US" sz="1700" dirty="0" smtClean="0"/>
              <a:t>The speaker model with the highest matching score is selected.</a:t>
            </a:r>
          </a:p>
          <a:p>
            <a:pPr marL="25199">
              <a:lnSpc>
                <a:spcPct val="103000"/>
              </a:lnSpc>
              <a:spcBef>
                <a:spcPts val="770"/>
              </a:spcBef>
            </a:pPr>
            <a:r>
              <a:rPr lang="en-US" sz="2400" dirty="0" smtClean="0"/>
              <a:t>If </a:t>
            </a:r>
            <a:r>
              <a:rPr lang="en-US" sz="2400" i="1" dirty="0" smtClean="0"/>
              <a:t>     </a:t>
            </a:r>
            <a:r>
              <a:rPr lang="en-US" sz="2400" dirty="0" smtClean="0"/>
              <a:t>is the GMM for the </a:t>
            </a:r>
            <a:r>
              <a:rPr lang="en-US" sz="2400" i="1" dirty="0" smtClean="0"/>
              <a:t>j</a:t>
            </a:r>
            <a:r>
              <a:rPr lang="en-US" sz="2400" dirty="0" smtClean="0"/>
              <a:t>-</a:t>
            </a:r>
            <a:r>
              <a:rPr lang="en-US" sz="2400" dirty="0" err="1" smtClean="0"/>
              <a:t>th</a:t>
            </a:r>
            <a:r>
              <a:rPr lang="en-US" sz="2400" dirty="0" smtClean="0"/>
              <a:t> speaker and   </a:t>
            </a:r>
            <a:r>
              <a:rPr lang="en-US" sz="2400" i="1" dirty="0" smtClean="0"/>
              <a:t> </a:t>
            </a:r>
            <a:r>
              <a:rPr lang="en-US" sz="2000" i="1" baseline="28000" dirty="0" smtClean="0">
                <a:latin typeface="Meiryo" pitchFamily="34" charset="-128"/>
                <a:ea typeface="Meiryo" pitchFamily="34" charset="-128"/>
                <a:cs typeface="Meiryo" pitchFamily="34" charset="-128"/>
              </a:rPr>
              <a:t>  </a:t>
            </a:r>
            <a:r>
              <a:rPr lang="en-US" sz="2400" dirty="0" smtClean="0"/>
              <a:t>is the </a:t>
            </a:r>
            <a:r>
              <a:rPr lang="en-US" sz="2400" dirty="0" err="1" smtClean="0"/>
              <a:t>pdf</a:t>
            </a:r>
            <a:r>
              <a:rPr lang="en-US" sz="2400" dirty="0" smtClean="0"/>
              <a:t> from which the feature vectors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10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baseline="-1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, . . . , </a:t>
            </a:r>
            <a:r>
              <a:rPr lang="en-US" sz="24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i="1" baseline="-1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i="1" baseline="-100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/>
              <a:t>computed from the test utterance arise, then for speaker recognition,</a:t>
            </a:r>
          </a:p>
          <a:p>
            <a:pPr marL="25199">
              <a:lnSpc>
                <a:spcPct val="103000"/>
              </a:lnSpc>
              <a:spcBef>
                <a:spcPts val="770"/>
              </a:spcBef>
            </a:pPr>
            <a:endParaRPr lang="en-US" sz="2400" dirty="0" smtClean="0"/>
          </a:p>
          <a:p>
            <a:pPr marL="25199">
              <a:lnSpc>
                <a:spcPct val="103000"/>
              </a:lnSpc>
              <a:spcBef>
                <a:spcPts val="770"/>
              </a:spcBef>
            </a:pPr>
            <a:endParaRPr lang="en-US" sz="2400" dirty="0" smtClean="0"/>
          </a:p>
          <a:p>
            <a:pPr marL="25199">
              <a:lnSpc>
                <a:spcPct val="103000"/>
              </a:lnSpc>
              <a:spcBef>
                <a:spcPts val="770"/>
              </a:spcBef>
              <a:buNone/>
            </a:pPr>
            <a:r>
              <a:rPr lang="en-US" sz="2400" dirty="0" smtClean="0"/>
              <a:t>   is maximized.</a:t>
            </a:r>
            <a:endParaRPr lang="en-IN" sz="2000" dirty="0"/>
          </a:p>
        </p:txBody>
      </p:sp>
      <p:graphicFrame>
        <p:nvGraphicFramePr>
          <p:cNvPr id="210946" name="Content Placeholder 3"/>
          <p:cNvGraphicFramePr>
            <a:graphicFrameLocks noChangeAspect="1"/>
          </p:cNvGraphicFramePr>
          <p:nvPr/>
        </p:nvGraphicFramePr>
        <p:xfrm>
          <a:off x="3505200" y="4419600"/>
          <a:ext cx="1600200" cy="831692"/>
        </p:xfrm>
        <a:graphic>
          <a:graphicData uri="http://schemas.openxmlformats.org/presentationml/2006/ole">
            <p:oleObj spid="_x0000_s210946" name="Equation" r:id="rId3" imgW="825480" imgH="43164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1066800" y="3124200"/>
          <a:ext cx="304800" cy="457200"/>
        </p:xfrm>
        <a:graphic>
          <a:graphicData uri="http://schemas.openxmlformats.org/presentationml/2006/ole">
            <p:oleObj spid="_x0000_s210947" name="Equation" r:id="rId4" imgW="177480" imgH="266400" progId="Equation.3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943600" y="3114675"/>
          <a:ext cx="381000" cy="428625"/>
        </p:xfrm>
        <a:graphic>
          <a:graphicData uri="http://schemas.openxmlformats.org/presentationml/2006/ole">
            <p:oleObj spid="_x0000_s210948" name="Equation" r:id="rId5" imgW="203040" imgH="228600" progId="Equation.3">
              <p:embed/>
            </p:oleObj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304800"/>
            <a:ext cx="8229600" cy="5852160"/>
          </a:xfrm>
        </p:spPr>
        <p:txBody>
          <a:bodyPr/>
          <a:lstStyle/>
          <a:p>
            <a:r>
              <a:rPr lang="en-US" dirty="0" smtClean="0"/>
              <a:t>This implies that if      is the j-</a:t>
            </a:r>
            <a:r>
              <a:rPr lang="en-US" dirty="0" err="1" smtClean="0"/>
              <a:t>th</a:t>
            </a:r>
            <a:r>
              <a:rPr lang="en-US" dirty="0" smtClean="0"/>
              <a:t> speaker GMM and </a:t>
            </a:r>
            <a:r>
              <a:rPr lang="en-US" i="1" dirty="0" smtClean="0"/>
              <a:t>   </a:t>
            </a:r>
            <a:r>
              <a:rPr lang="en-US" dirty="0" smtClean="0"/>
              <a:t>is the density of the new utterance from which the feature vectors            are produced, we maximize over j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which is equivalent to maximizing    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where     is the empirical </a:t>
            </a:r>
            <a:r>
              <a:rPr lang="en-US" dirty="0" err="1" smtClean="0"/>
              <a:t>cdf</a:t>
            </a: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This is an estimate of              , maximizing which is</a:t>
            </a:r>
          </a:p>
          <a:p>
            <a:pPr>
              <a:buNone/>
            </a:pPr>
            <a:r>
              <a:rPr lang="en-US" dirty="0" smtClean="0"/>
              <a:t>   equivalent to minimizing             , the KL divergence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This is not robust, particularly in noisy situations. We can perhaps do better with </a:t>
            </a:r>
            <a:r>
              <a:rPr lang="en-US" dirty="0" err="1" smtClean="0"/>
              <a:t>Hellinger</a:t>
            </a:r>
            <a:r>
              <a:rPr lang="en-US" dirty="0" smtClean="0"/>
              <a:t> Distance.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>
                <a:solidFill>
                  <a:srgbClr val="464653"/>
                </a:solidFill>
              </a:rPr>
              <a:t>Lecture for PGDBA</a:t>
            </a:r>
            <a:endParaRPr lang="en-US" dirty="0">
              <a:solidFill>
                <a:srgbClr val="464653"/>
              </a:solidFill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429000" y="381000"/>
          <a:ext cx="304800" cy="457200"/>
        </p:xfrm>
        <a:graphic>
          <a:graphicData uri="http://schemas.openxmlformats.org/presentationml/2006/ole">
            <p:oleObj spid="_x0000_s180226" name="Equation" r:id="rId4" imgW="177480" imgH="266400" progId="Equation.3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981200" y="1143000"/>
          <a:ext cx="889000" cy="381000"/>
        </p:xfrm>
        <a:graphic>
          <a:graphicData uri="http://schemas.openxmlformats.org/presentationml/2006/ole">
            <p:oleObj spid="_x0000_s180227" name="Equation" r:id="rId5" imgW="533160" imgH="228600" progId="Equation.3">
              <p:embed/>
            </p:oleObj>
          </a:graphicData>
        </a:graphic>
      </p:graphicFrame>
      <p:graphicFrame>
        <p:nvGraphicFramePr>
          <p:cNvPr id="28678" name="Content Placeholder 3"/>
          <p:cNvGraphicFramePr>
            <a:graphicFrameLocks noChangeAspect="1"/>
          </p:cNvGraphicFramePr>
          <p:nvPr/>
        </p:nvGraphicFramePr>
        <p:xfrm>
          <a:off x="762000" y="1447800"/>
          <a:ext cx="1600200" cy="837112"/>
        </p:xfrm>
        <a:graphic>
          <a:graphicData uri="http://schemas.openxmlformats.org/presentationml/2006/ole">
            <p:oleObj spid="_x0000_s180228" name="Equation" r:id="rId6" imgW="825480" imgH="431640" progId="Equation.3">
              <p:embed/>
            </p:oleObj>
          </a:graphicData>
        </a:graphic>
      </p:graphicFrame>
      <p:graphicFrame>
        <p:nvGraphicFramePr>
          <p:cNvPr id="28680" name="Object 8"/>
          <p:cNvGraphicFramePr>
            <a:graphicFrameLocks noChangeAspect="1"/>
          </p:cNvGraphicFramePr>
          <p:nvPr/>
        </p:nvGraphicFramePr>
        <p:xfrm>
          <a:off x="762000" y="2362200"/>
          <a:ext cx="3739744" cy="895350"/>
        </p:xfrm>
        <a:graphic>
          <a:graphicData uri="http://schemas.openxmlformats.org/presentationml/2006/ole">
            <p:oleObj spid="_x0000_s180229" name="Equation" r:id="rId7" imgW="1803240" imgH="431640" progId="Equation.3">
              <p:embed/>
            </p:oleObj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5562600" y="2590800"/>
          <a:ext cx="323850" cy="388620"/>
        </p:xfrm>
        <a:graphic>
          <a:graphicData uri="http://schemas.openxmlformats.org/presentationml/2006/ole">
            <p:oleObj spid="_x0000_s180230" name="Equation" r:id="rId8" imgW="190440" imgH="228600" progId="Equation.3">
              <p:embed/>
            </p:oleObj>
          </a:graphicData>
        </a:graphic>
      </p:graphicFrame>
      <p:graphicFrame>
        <p:nvGraphicFramePr>
          <p:cNvPr id="28683" name="Object 11"/>
          <p:cNvGraphicFramePr>
            <a:graphicFrameLocks noChangeAspect="1"/>
          </p:cNvGraphicFramePr>
          <p:nvPr/>
        </p:nvGraphicFramePr>
        <p:xfrm>
          <a:off x="3835400" y="3505200"/>
          <a:ext cx="1143000" cy="457200"/>
        </p:xfrm>
        <a:graphic>
          <a:graphicData uri="http://schemas.openxmlformats.org/presentationml/2006/ole">
            <p:oleObj spid="_x0000_s180231" name="Equation" r:id="rId9" imgW="698400" imgH="279360" progId="Equation.3">
              <p:embed/>
            </p:oleObj>
          </a:graphicData>
        </a:graphic>
      </p:graphicFrame>
      <p:graphicFrame>
        <p:nvGraphicFramePr>
          <p:cNvPr id="28684" name="Object 12"/>
          <p:cNvGraphicFramePr>
            <a:graphicFrameLocks noChangeAspect="1"/>
          </p:cNvGraphicFramePr>
          <p:nvPr/>
        </p:nvGraphicFramePr>
        <p:xfrm>
          <a:off x="4151313" y="3943350"/>
          <a:ext cx="1119187" cy="725488"/>
        </p:xfrm>
        <a:graphic>
          <a:graphicData uri="http://schemas.openxmlformats.org/presentationml/2006/ole">
            <p:oleObj spid="_x0000_s180232" name="Equation" r:id="rId10" imgW="723600" imgH="469800" progId="Equation.3">
              <p:embed/>
            </p:oleObj>
          </a:graphicData>
        </a:graphic>
      </p:graphicFrame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7696200" y="381000"/>
          <a:ext cx="304800" cy="342900"/>
        </p:xfrm>
        <a:graphic>
          <a:graphicData uri="http://schemas.openxmlformats.org/presentationml/2006/ole">
            <p:oleObj spid="_x0000_s180233" name="Equation" r:id="rId11" imgW="203040" imgH="228600" progId="Equation.3">
              <p:embed/>
            </p:oleObj>
          </a:graphicData>
        </a:graphic>
      </p:graphicFrame>
      <p:sp>
        <p:nvSpPr>
          <p:cNvPr id="1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References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304800" y="1447800"/>
            <a:ext cx="8458200" cy="4684713"/>
          </a:xfrm>
        </p:spPr>
        <p:txBody>
          <a:bodyPr/>
          <a:lstStyle/>
          <a:p>
            <a:r>
              <a:rPr lang="en-US" sz="2000" b="1" smtClean="0">
                <a:latin typeface="Arial" pitchFamily="34" charset="0"/>
              </a:rPr>
              <a:t>D. Reynolds and R. Rose</a:t>
            </a:r>
            <a:r>
              <a:rPr lang="en-US" sz="2000" smtClean="0">
                <a:latin typeface="Arial" pitchFamily="34" charset="0"/>
              </a:rPr>
              <a:t>, “Robust Text-Independent Speaker Identification Using Gaussian Mixture Speaker Models,” </a:t>
            </a:r>
            <a:r>
              <a:rPr lang="en-US" sz="2000" i="1" smtClean="0">
                <a:latin typeface="Arial" pitchFamily="34" charset="0"/>
              </a:rPr>
              <a:t>IEEE Transactions on Speech and Audio Processing</a:t>
            </a:r>
            <a:r>
              <a:rPr lang="en-US" sz="2000" smtClean="0">
                <a:latin typeface="Arial" pitchFamily="34" charset="0"/>
              </a:rPr>
              <a:t>, Vol. 3, No. 1, pp. 72-83, 1995.</a:t>
            </a:r>
          </a:p>
          <a:p>
            <a:r>
              <a:rPr lang="en-US" sz="2000" b="1" smtClean="0">
                <a:latin typeface="Arial" pitchFamily="34" charset="0"/>
              </a:rPr>
              <a:t>D. Reynolds, “</a:t>
            </a:r>
            <a:r>
              <a:rPr lang="en-US" sz="2000" smtClean="0">
                <a:latin typeface="Arial" pitchFamily="34" charset="0"/>
              </a:rPr>
              <a:t>Large Population Speaker Identification Using Clean and Telephone Speech”, </a:t>
            </a:r>
            <a:r>
              <a:rPr lang="en-US" sz="2000" i="1" smtClean="0">
                <a:latin typeface="Arial" pitchFamily="34" charset="0"/>
              </a:rPr>
              <a:t>IEEE Signal Processing Letters</a:t>
            </a:r>
            <a:r>
              <a:rPr lang="en-US" sz="2000" smtClean="0">
                <a:latin typeface="Arial" pitchFamily="34" charset="0"/>
              </a:rPr>
              <a:t>, Vol. 2, No. 3,1995.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Arial" pitchFamily="34" charset="0"/>
              </a:rPr>
              <a:t>N. Z. Tishby</a:t>
            </a:r>
            <a:r>
              <a:rPr lang="en-US" sz="2000" smtClean="0">
                <a:latin typeface="Arial" pitchFamily="34" charset="0"/>
              </a:rPr>
              <a:t>, “On the application of mixture AR hidden Markov models to text independent speaker recognition,” </a:t>
            </a:r>
            <a:r>
              <a:rPr lang="en-US" sz="2000" i="1" smtClean="0">
                <a:latin typeface="Arial" pitchFamily="34" charset="0"/>
              </a:rPr>
              <a:t>IEEE Transactions on  Acoustics, Speech and Signal Processing</a:t>
            </a:r>
            <a:r>
              <a:rPr lang="en-US" sz="2000" smtClean="0">
                <a:latin typeface="Arial" pitchFamily="34" charset="0"/>
              </a:rPr>
              <a:t>, vol. 39, no. 3, pp. 563–570, 1991.</a:t>
            </a:r>
          </a:p>
          <a:p>
            <a:pPr>
              <a:lnSpc>
                <a:spcPct val="90000"/>
              </a:lnSpc>
            </a:pPr>
            <a:r>
              <a:rPr lang="en-US" sz="2000" b="1" smtClean="0">
                <a:latin typeface="Arial" pitchFamily="34" charset="0"/>
              </a:rPr>
              <a:t>F. K. Soong, A. E. Rosenberg, L. R. Rabiner, and B.-H. Juang</a:t>
            </a:r>
            <a:r>
              <a:rPr lang="en-US" sz="2000" smtClean="0">
                <a:latin typeface="Arial" pitchFamily="34" charset="0"/>
              </a:rPr>
              <a:t>,  “A vector quantization approach to speaker recognition,” </a:t>
            </a:r>
            <a:r>
              <a:rPr lang="en-US" sz="2000" i="1" smtClean="0">
                <a:latin typeface="Arial" pitchFamily="34" charset="0"/>
              </a:rPr>
              <a:t>AT&amp;T Technical Journal</a:t>
            </a:r>
            <a:r>
              <a:rPr lang="en-US" sz="2000" smtClean="0">
                <a:latin typeface="Arial" pitchFamily="34" charset="0"/>
              </a:rPr>
              <a:t>, vol. 66, no. 2, pp. 14–26, 1987.</a:t>
            </a:r>
          </a:p>
          <a:p>
            <a:pPr>
              <a:buFont typeface="Wingdings" pitchFamily="2" charset="2"/>
              <a:buNone/>
            </a:pPr>
            <a:endParaRPr lang="en-US" sz="2000" smtClean="0">
              <a:latin typeface="Arial" pitchFamily="34" charset="0"/>
            </a:endParaRPr>
          </a:p>
          <a:p>
            <a:endParaRPr lang="en-US" sz="2400" smtClean="0">
              <a:latin typeface="Arial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Building Different Classifiers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47800"/>
            <a:ext cx="8229600" cy="47085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3000" dirty="0" smtClean="0"/>
              <a:t>With the same training data, it is possible to build distinct GMM-MFCC classifiers, for example, by 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000" dirty="0" smtClean="0"/>
              <a:t>changing methods of calculating frame energy 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000" dirty="0" smtClean="0"/>
              <a:t>discarding low energy frames</a:t>
            </a:r>
          </a:p>
          <a:p>
            <a:pPr lvl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Different threshold values yield varying (and sometimes better) results. 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3000" dirty="0" smtClean="0"/>
              <a:t>using different ranges of frequency </a:t>
            </a:r>
          </a:p>
          <a:p>
            <a:pPr lvl="1"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dirty="0" smtClean="0"/>
              <a:t>Experimentation with various frequency ranges led to varying (and sometimes better) results.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Classifiers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" pitchFamily="2" charset="2"/>
              <a:buNone/>
              <a:defRPr/>
            </a:pPr>
            <a:r>
              <a:rPr lang="en-US" sz="2800" dirty="0" smtClean="0"/>
              <a:t>The results of implementing the different classifiers so constructed can be combined by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majority voting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likelihood values from different classifiers can be combined in a suitable way</a:t>
            </a:r>
          </a:p>
          <a:p>
            <a:pPr fontAlgn="auto">
              <a:spcAft>
                <a:spcPts val="0"/>
              </a:spcAft>
              <a:buFont typeface="Wingdings 3"/>
              <a:buChar char=""/>
              <a:defRPr/>
            </a:pPr>
            <a:r>
              <a:rPr lang="en-US" sz="2800" dirty="0" smtClean="0"/>
              <a:t>ranking the speakers that are most likely from each classifier,  to come up with a combined rank for making a final decision. </a:t>
            </a:r>
          </a:p>
          <a:p>
            <a:pPr marL="274320" indent="-274320" fontAlgn="auto">
              <a:spcAft>
                <a:spcPts val="0"/>
              </a:spcAft>
              <a:buFont typeface="Wingdings 3"/>
              <a:buChar char=""/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Parameters tweaked in our work</a:t>
            </a:r>
          </a:p>
        </p:txBody>
      </p:sp>
      <p:sp>
        <p:nvSpPr>
          <p:cNvPr id="109571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Thresholds for frame energy(both training and testing): {0.0, 0.01, 0.014, 0.0141, 0.015}</a:t>
            </a:r>
          </a:p>
          <a:p>
            <a:r>
              <a:rPr lang="en-US" smtClean="0"/>
              <a:t>Number of MFCCs :{20, 25, 28, 30, 35, 38, 40, 42}</a:t>
            </a:r>
          </a:p>
          <a:p>
            <a:r>
              <a:rPr lang="en-US" smtClean="0"/>
              <a:t>Number of Filters:{24, 25, 28, 30, 35, 36, 38, 40, 42}</a:t>
            </a:r>
          </a:p>
          <a:p>
            <a:r>
              <a:rPr lang="en-US" smtClean="0"/>
              <a:t>Minimum frequency:{0, 200,100}</a:t>
            </a:r>
          </a:p>
          <a:p>
            <a:r>
              <a:rPr lang="en-US" smtClean="0"/>
              <a:t>Maximum frequency:{5500, 4000,6000}</a:t>
            </a:r>
          </a:p>
          <a:p>
            <a:r>
              <a:rPr lang="en-US" smtClean="0"/>
              <a:t>Percentage of reduction of frames (for test):{12, 13, 13.5, 14,14.5,  15, 16, 18}</a:t>
            </a:r>
          </a:p>
          <a:p>
            <a:endParaRPr lang="en-US" smtClean="0"/>
          </a:p>
          <a:p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Significance of parameters tweaked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dirty="0" smtClean="0">
                <a:solidFill>
                  <a:srgbClr val="638CAE"/>
                </a:solidFill>
              </a:rPr>
              <a:t>Frame energy</a:t>
            </a:r>
            <a:r>
              <a:rPr lang="en-US" dirty="0" smtClean="0"/>
              <a:t>:  For each speech frame, the energy at time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/>
              <a:t> for the 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l-</a:t>
            </a:r>
            <a:r>
              <a:rPr lang="en-US" dirty="0" err="1" smtClean="0">
                <a:latin typeface="Bookman Old Style" pitchFamily="18" charset="0"/>
                <a:cs typeface="Times New Roman" pitchFamily="18" charset="0"/>
              </a:rPr>
              <a:t>th</a:t>
            </a:r>
            <a:r>
              <a:rPr lang="en-US" dirty="0" smtClean="0">
                <a:latin typeface="Bookman Old Style" pitchFamily="18" charset="0"/>
              </a:rPr>
              <a:t> </a:t>
            </a:r>
            <a:r>
              <a:rPr lang="en-US" dirty="0" err="1" smtClean="0">
                <a:latin typeface="Bookman Old Style" pitchFamily="18" charset="0"/>
              </a:rPr>
              <a:t>mel</a:t>
            </a:r>
            <a:r>
              <a:rPr lang="en-US" dirty="0" smtClean="0">
                <a:latin typeface="Bookman Old Style" pitchFamily="18" charset="0"/>
              </a:rPr>
              <a:t>-scale filter is</a:t>
            </a:r>
          </a:p>
          <a:p>
            <a:endParaRPr lang="en-US" dirty="0" smtClean="0"/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 lvl="1"/>
            <a:r>
              <a:rPr lang="en-US" dirty="0" smtClean="0"/>
              <a:t>where      is the response of the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dirty="0" err="1" smtClean="0"/>
              <a:t>th</a:t>
            </a:r>
            <a:r>
              <a:rPr lang="en-US" dirty="0" smtClean="0"/>
              <a:t> </a:t>
            </a:r>
            <a:r>
              <a:rPr lang="en-US" dirty="0" err="1" smtClean="0"/>
              <a:t>mel</a:t>
            </a:r>
            <a:r>
              <a:rPr lang="en-US" dirty="0" smtClean="0"/>
              <a:t>-scale filter, and</a:t>
            </a:r>
          </a:p>
          <a:p>
            <a:pPr>
              <a:buFont typeface="Wingdings 3" pitchFamily="18" charset="2"/>
              <a:buNone/>
            </a:pPr>
            <a:endParaRPr lang="en-US" dirty="0" smtClean="0"/>
          </a:p>
          <a:p>
            <a:pPr lvl="1"/>
            <a:r>
              <a:rPr lang="en-US" dirty="0" smtClean="0"/>
              <a:t>  </a:t>
            </a:r>
          </a:p>
          <a:p>
            <a:pPr lvl="1"/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],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] </a:t>
            </a:r>
            <a:r>
              <a:rPr lang="en-US" dirty="0" smtClean="0"/>
              <a:t>are respectively the speech signal and a window function.  At time point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dirty="0" smtClean="0"/>
              <a:t>. </a:t>
            </a:r>
          </a:p>
          <a:p>
            <a:r>
              <a:rPr lang="en-US" dirty="0" smtClean="0">
                <a:solidFill>
                  <a:srgbClr val="638CAE"/>
                </a:solidFill>
              </a:rPr>
              <a:t>Frequency range</a:t>
            </a:r>
            <a:r>
              <a:rPr lang="en-US" dirty="0" smtClean="0"/>
              <a:t>:                               to </a:t>
            </a:r>
          </a:p>
          <a:p>
            <a:r>
              <a:rPr lang="en-US" dirty="0" smtClean="0">
                <a:solidFill>
                  <a:srgbClr val="638CAE"/>
                </a:solidFill>
              </a:rPr>
              <a:t>Frame reduction:  </a:t>
            </a:r>
            <a:r>
              <a:rPr lang="en-US" dirty="0" smtClean="0"/>
              <a:t>discarding non-informative frames</a:t>
            </a:r>
            <a:endParaRPr lang="en-US" dirty="0" smtClean="0">
              <a:solidFill>
                <a:srgbClr val="638CAE"/>
              </a:solidFill>
            </a:endParaRPr>
          </a:p>
        </p:txBody>
      </p:sp>
      <p:graphicFrame>
        <p:nvGraphicFramePr>
          <p:cNvPr id="111620" name="Object 2"/>
          <p:cNvGraphicFramePr>
            <a:graphicFrameLocks noChangeAspect="1"/>
          </p:cNvGraphicFramePr>
          <p:nvPr/>
        </p:nvGraphicFramePr>
        <p:xfrm>
          <a:off x="2743200" y="2057400"/>
          <a:ext cx="3449638" cy="738188"/>
        </p:xfrm>
        <a:graphic>
          <a:graphicData uri="http://schemas.openxmlformats.org/presentationml/2006/ole">
            <p:oleObj spid="_x0000_s111620" name="Equation" r:id="rId4" imgW="2197080" imgH="469800" progId="Equation.3">
              <p:embed/>
            </p:oleObj>
          </a:graphicData>
        </a:graphic>
      </p:graphicFrame>
      <p:graphicFrame>
        <p:nvGraphicFramePr>
          <p:cNvPr id="111621" name="Object 3"/>
          <p:cNvGraphicFramePr>
            <a:graphicFrameLocks noChangeAspect="1"/>
          </p:cNvGraphicFramePr>
          <p:nvPr/>
        </p:nvGraphicFramePr>
        <p:xfrm>
          <a:off x="685800" y="3505200"/>
          <a:ext cx="5210175" cy="838200"/>
        </p:xfrm>
        <a:graphic>
          <a:graphicData uri="http://schemas.openxmlformats.org/presentationml/2006/ole">
            <p:oleObj spid="_x0000_s111621" name="Equation" r:id="rId5" imgW="1866600" imgH="342720" progId="Equation.3">
              <p:embed/>
            </p:oleObj>
          </a:graphicData>
        </a:graphic>
      </p:graphicFrame>
      <p:graphicFrame>
        <p:nvGraphicFramePr>
          <p:cNvPr id="111622" name="Object 4"/>
          <p:cNvGraphicFramePr>
            <a:graphicFrameLocks noChangeAspect="1"/>
          </p:cNvGraphicFramePr>
          <p:nvPr/>
        </p:nvGraphicFramePr>
        <p:xfrm>
          <a:off x="6096000" y="3505200"/>
          <a:ext cx="1981200" cy="852488"/>
        </p:xfrm>
        <a:graphic>
          <a:graphicData uri="http://schemas.openxmlformats.org/presentationml/2006/ole">
            <p:oleObj spid="_x0000_s111622" name="Equation" r:id="rId6" imgW="1091880" imgH="469800" progId="Equation.3">
              <p:embed/>
            </p:oleObj>
          </a:graphicData>
        </a:graphic>
      </p:graphicFrame>
      <p:graphicFrame>
        <p:nvGraphicFramePr>
          <p:cNvPr id="111623" name="Object 5"/>
          <p:cNvGraphicFramePr>
            <a:graphicFrameLocks noChangeAspect="1"/>
          </p:cNvGraphicFramePr>
          <p:nvPr/>
        </p:nvGraphicFramePr>
        <p:xfrm>
          <a:off x="1981200" y="3048000"/>
          <a:ext cx="228600" cy="342900"/>
        </p:xfrm>
        <a:graphic>
          <a:graphicData uri="http://schemas.openxmlformats.org/presentationml/2006/ole">
            <p:oleObj spid="_x0000_s111623" name="Equation" r:id="rId7" imgW="152280" imgH="228600" progId="Equation.3">
              <p:embed/>
            </p:oleObj>
          </a:graphicData>
        </a:graphic>
      </p:graphicFrame>
      <p:graphicFrame>
        <p:nvGraphicFramePr>
          <p:cNvPr id="111624" name="Object 6"/>
          <p:cNvGraphicFramePr>
            <a:graphicFrameLocks noChangeAspect="1"/>
          </p:cNvGraphicFramePr>
          <p:nvPr/>
        </p:nvGraphicFramePr>
        <p:xfrm>
          <a:off x="3505200" y="5181600"/>
          <a:ext cx="2260600" cy="388938"/>
        </p:xfrm>
        <a:graphic>
          <a:graphicData uri="http://schemas.openxmlformats.org/presentationml/2006/ole">
            <p:oleObj spid="_x0000_s111624" name="Equation" r:id="rId8" imgW="1231560" imgH="228600" progId="Equation.3">
              <p:embed/>
            </p:oleObj>
          </a:graphicData>
        </a:graphic>
      </p:graphicFrame>
      <p:graphicFrame>
        <p:nvGraphicFramePr>
          <p:cNvPr id="111625" name="Object 8"/>
          <p:cNvGraphicFramePr>
            <a:graphicFrameLocks noChangeAspect="1"/>
          </p:cNvGraphicFramePr>
          <p:nvPr/>
        </p:nvGraphicFramePr>
        <p:xfrm>
          <a:off x="6248400" y="5181600"/>
          <a:ext cx="2382838" cy="381000"/>
        </p:xfrm>
        <a:graphic>
          <a:graphicData uri="http://schemas.openxmlformats.org/presentationml/2006/ole">
            <p:oleObj spid="_x0000_s111625" name="Equation" r:id="rId9" imgW="1269720" imgH="228600" progId="Equation.3">
              <p:embed/>
            </p:oleObj>
          </a:graphicData>
        </a:graphic>
      </p:graphicFrame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Motivation and Applications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mtClean="0"/>
              <a:t>Security</a:t>
            </a:r>
          </a:p>
          <a:p>
            <a:pPr lvl="1">
              <a:lnSpc>
                <a:spcPct val="90000"/>
              </a:lnSpc>
            </a:pPr>
            <a:r>
              <a:rPr lang="en-US" smtClean="0"/>
              <a:t>Access control as a component of a biometric identification system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Phone banking</a:t>
            </a:r>
          </a:p>
          <a:p>
            <a:pPr lvl="2">
              <a:lnSpc>
                <a:spcPct val="90000"/>
              </a:lnSpc>
            </a:pPr>
            <a:r>
              <a:rPr lang="en-US" smtClean="0"/>
              <a:t>Password-less or card-less access</a:t>
            </a:r>
          </a:p>
          <a:p>
            <a:pPr>
              <a:lnSpc>
                <a:spcPct val="90000"/>
              </a:lnSpc>
            </a:pPr>
            <a:r>
              <a:rPr lang="en-US" smtClean="0"/>
              <a:t>Forensics</a:t>
            </a:r>
          </a:p>
          <a:p>
            <a:pPr>
              <a:lnSpc>
                <a:spcPct val="90000"/>
              </a:lnSpc>
            </a:pPr>
            <a:r>
              <a:rPr lang="en-US" smtClean="0"/>
              <a:t>Authentication of speech recordings</a:t>
            </a:r>
          </a:p>
          <a:p>
            <a:pPr>
              <a:lnSpc>
                <a:spcPct val="90000"/>
              </a:lnSpc>
            </a:pPr>
            <a:r>
              <a:rPr lang="en-US" smtClean="0">
                <a:latin typeface="Times New Roman" pitchFamily="18" charset="0"/>
              </a:rPr>
              <a:t>………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100 NTIMIT Speakers (6:4)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447800" y="1905000"/>
          <a:ext cx="6262257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178"/>
                <a:gridCol w="704504"/>
                <a:gridCol w="704504"/>
                <a:gridCol w="704504"/>
                <a:gridCol w="626221"/>
                <a:gridCol w="748145"/>
                <a:gridCol w="914400"/>
                <a:gridCol w="685801"/>
              </a:tblGrid>
              <a:tr h="16002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energy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MFCCs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filters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Minimum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Maximum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correctly classified test utterances 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Accuracy %</a:t>
                      </a:r>
                    </a:p>
                  </a:txBody>
                  <a:tcPr marL="68580" marR="68580" marT="0" marB="0"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Benchmark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37.5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31.5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34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1.1-1.3 Combined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168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100 NTIMIT Speakers (8:2)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676400" y="1752600"/>
          <a:ext cx="6095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4"/>
                <a:gridCol w="685800"/>
                <a:gridCol w="685800"/>
                <a:gridCol w="609600"/>
                <a:gridCol w="609600"/>
                <a:gridCol w="762000"/>
                <a:gridCol w="838195"/>
                <a:gridCol w="762000"/>
              </a:tblGrid>
              <a:tr h="16002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energy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MFCCs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filters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Minimum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Maximum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correctly classified test utterances 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Accuracy %</a:t>
                      </a:r>
                    </a:p>
                  </a:txBody>
                  <a:tcPr marL="68580" marR="68580" marT="0" marB="0"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Benchmark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38.5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41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43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2.1-2.3 combined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94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47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630 NTIMIT Speakers (6:4)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676400" y="1828800"/>
          <a:ext cx="6095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4"/>
                <a:gridCol w="685800"/>
                <a:gridCol w="685800"/>
                <a:gridCol w="685800"/>
                <a:gridCol w="609595"/>
                <a:gridCol w="762000"/>
                <a:gridCol w="838205"/>
                <a:gridCol w="685795"/>
              </a:tblGrid>
              <a:tr h="16002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energy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MFCCs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filters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Minimum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Maximum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correctly classified test utterances 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Accuracy %</a:t>
                      </a:r>
                    </a:p>
                  </a:txBody>
                  <a:tcPr marL="68580" marR="68580" marT="0" marB="0"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Benchmark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611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24.25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744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29.52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651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25.83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780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30.95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1.1-1.3 Combined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848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33.65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630 NTIMIT Speakers (8:2)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447800" y="1676400"/>
          <a:ext cx="6095999" cy="357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4"/>
                <a:gridCol w="685800"/>
                <a:gridCol w="685800"/>
                <a:gridCol w="533400"/>
                <a:gridCol w="685800"/>
                <a:gridCol w="685800"/>
                <a:gridCol w="914395"/>
                <a:gridCol w="762000"/>
              </a:tblGrid>
              <a:tr h="16002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energy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MFCCs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filters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Minimum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Maximum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correctly classified test utterances 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Accuracy %</a:t>
                      </a:r>
                    </a:p>
                  </a:txBody>
                  <a:tcPr marL="68580" marR="68580" marT="0" marB="0"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Benchmark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30.08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37.86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38.97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36.27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2.1-2.3 Combined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519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41.19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630 NTIMIT Speakers (8:2)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</p:nvPr>
        </p:nvGraphicFramePr>
        <p:xfrm>
          <a:off x="1447800" y="1752600"/>
          <a:ext cx="6095999" cy="394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4"/>
                <a:gridCol w="685800"/>
                <a:gridCol w="685800"/>
                <a:gridCol w="533400"/>
                <a:gridCol w="685800"/>
                <a:gridCol w="762000"/>
                <a:gridCol w="838195"/>
                <a:gridCol w="762000"/>
              </a:tblGrid>
              <a:tr h="1600200"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Experiment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</a:t>
                      </a:r>
                      <a:r>
                        <a:rPr lang="en-US" sz="1600" dirty="0" smtClean="0">
                          <a:latin typeface="Times New Roman"/>
                          <a:ea typeface="Times New Roman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/>
                          <a:ea typeface="Times New Roman"/>
                        </a:rPr>
                        <a:t> energy</a:t>
                      </a:r>
                      <a:endParaRPr lang="en-US" sz="1600" dirty="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MFCCs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filters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Minimum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Maximum frequency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No. of correctly classified test utterances </a:t>
                      </a: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Accuracy %</a:t>
                      </a:r>
                    </a:p>
                  </a:txBody>
                  <a:tcPr marL="68580" marR="68580" marT="0" marB="0" vert="vert27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Benchmark</a:t>
                      </a: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379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30.08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3.1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477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37.86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3.2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5500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491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38.97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3.3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0.01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457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36.27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3.4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0.015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20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200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4000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443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35.16</a:t>
                      </a:r>
                    </a:p>
                  </a:txBody>
                  <a:tcPr marL="68580" marR="68580" marT="0" marB="0" anchor="ctr"/>
                </a:tc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>
                          <a:latin typeface="Times New Roman"/>
                          <a:ea typeface="Times New Roman"/>
                        </a:rPr>
                        <a:t>3.1-3.4 Combined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endParaRPr lang="en-US" sz="1600">
                        <a:latin typeface="Times New Roman"/>
                        <a:ea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537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>
                          <a:latin typeface="Times New Roman"/>
                          <a:ea typeface="Times New Roman"/>
                        </a:rPr>
                        <a:t>42.62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Improved Speaker Recognition on NTIMIT 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auto">
              <a:spcAft>
                <a:spcPts val="0"/>
              </a:spcAft>
              <a:buFont typeface="Wingdings 3"/>
              <a:buNone/>
              <a:defRPr/>
            </a:pPr>
            <a:r>
              <a:rPr lang="en-US" dirty="0" smtClean="0"/>
              <a:t>By Principal Component Analysis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smtClean="0"/>
              <a:t>Independence of MFCCs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sz="quarter" idx="4294967295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2800" smtClean="0"/>
              <a:t>Questionable assumption</a:t>
            </a:r>
          </a:p>
          <a:p>
            <a:r>
              <a:rPr lang="en-US" sz="2800" smtClean="0"/>
              <a:t>Correlation structures different for</a:t>
            </a:r>
            <a:r>
              <a:rPr lang="en-US" smtClean="0"/>
              <a:t> speakers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z="2800" smtClean="0"/>
              <a:t>Idea: </a:t>
            </a:r>
          </a:p>
          <a:p>
            <a:r>
              <a:rPr lang="en-US" sz="2800" smtClean="0"/>
              <a:t>Use principal component transformation before building individual speaker models</a:t>
            </a:r>
          </a:p>
          <a:p>
            <a:r>
              <a:rPr lang="en-US" sz="2800" smtClean="0"/>
              <a:t>Transform test utterance by corresponding PC before matching with a speaker model</a:t>
            </a:r>
          </a:p>
          <a:p>
            <a:endParaRPr lang="en-US" sz="280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100 NTIMIT Speakers (8:2)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838200" y="1828800"/>
          <a:ext cx="754380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008"/>
                <a:gridCol w="967154"/>
                <a:gridCol w="483577"/>
                <a:gridCol w="870438"/>
                <a:gridCol w="976567"/>
                <a:gridCol w="924359"/>
                <a:gridCol w="1044497"/>
                <a:gridCol w="990600"/>
                <a:gridCol w="609600"/>
              </a:tblGrid>
              <a:tr h="1656840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energy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MFCCs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 Eigen Vectors Taken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 of reduction of frames (for test)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test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51.50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54.00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53.50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53.50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Results with 100 NTIMIT Speakers (8:2)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752600"/>
          <a:ext cx="7696199" cy="42671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85"/>
                <a:gridCol w="986692"/>
                <a:gridCol w="493346"/>
                <a:gridCol w="888023"/>
                <a:gridCol w="690685"/>
                <a:gridCol w="740454"/>
                <a:gridCol w="1225943"/>
                <a:gridCol w="1131640"/>
                <a:gridCol w="848731"/>
              </a:tblGrid>
              <a:tr h="1656839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energy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MFCCs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 Eigen Vectors Taken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 of reduction of frames (for test)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test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57.50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58.50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1.9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54.00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107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53.50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3506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56.00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Voice as a Biometric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mtClean="0"/>
              <a:t>Not as reliable as fingerprints</a:t>
            </a:r>
          </a:p>
          <a:p>
            <a:r>
              <a:rPr lang="en-US" smtClean="0"/>
              <a:t>Accuracy can increase if other biometrics are used in conjunction</a:t>
            </a:r>
          </a:p>
          <a:p>
            <a:r>
              <a:rPr lang="en-US" smtClean="0"/>
              <a:t>Collection of information easier </a:t>
            </a:r>
          </a:p>
          <a:p>
            <a:pPr lvl="1"/>
            <a:r>
              <a:rPr lang="en-US" smtClean="0"/>
              <a:t>Requires relatively cheaper equipment</a:t>
            </a:r>
          </a:p>
          <a:p>
            <a:pPr lvl="1"/>
            <a:r>
              <a:rPr lang="en-US" smtClean="0"/>
              <a:t>Non-invasive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Results with 100 NTIMIT Speakers (8:2)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524000"/>
          <a:ext cx="7848599" cy="47244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362"/>
                <a:gridCol w="1006230"/>
                <a:gridCol w="503115"/>
                <a:gridCol w="905608"/>
                <a:gridCol w="704362"/>
                <a:gridCol w="755116"/>
                <a:gridCol w="1250219"/>
                <a:gridCol w="1154049"/>
                <a:gridCol w="865538"/>
              </a:tblGrid>
              <a:tr h="1834359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energy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MFCCs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 Eigen Vectors Taken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 of reduction of frames (for test)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test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1.13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57.50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56.50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59.00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8167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1.18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118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59.00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Ensemble Classification after PCA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362200"/>
          <a:ext cx="82296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057400"/>
                <a:gridCol w="2514600"/>
                <a:gridCol w="152400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Combined 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Number of Speakers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test 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1.6, 1.18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123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61.50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1.3, 1.12, 1.14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124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62.00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1.5, 1.9, 1.17, 1.18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125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62.50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1.1, 1.3, 1.10, 1.11, 1.13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100</a:t>
                      </a:r>
                      <a:endParaRPr lang="en-US" sz="160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125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Calibri"/>
                          <a:ea typeface="Times New Roman"/>
                          <a:cs typeface="Times New Roman"/>
                        </a:rPr>
                        <a:t>62.50</a:t>
                      </a:r>
                      <a:endParaRPr lang="en-US" sz="1600" dirty="0">
                        <a:latin typeface="Calibri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Results with 630 NTIMIT Speakers (8:2)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524004"/>
          <a:ext cx="7696199" cy="45719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0685"/>
                <a:gridCol w="986692"/>
                <a:gridCol w="493347"/>
                <a:gridCol w="888023"/>
                <a:gridCol w="690685"/>
                <a:gridCol w="740454"/>
                <a:gridCol w="1225943"/>
                <a:gridCol w="1131639"/>
                <a:gridCol w="848731"/>
              </a:tblGrid>
              <a:tr h="1474518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energy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MFCCs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 Eigen Vectors Taken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 of reduction of frames (for test)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test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565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44.84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566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44.92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48.81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618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49.05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603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47.86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46.83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649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51.51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8718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642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50.95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 smtClean="0"/>
              <a:t>Results with 630 NTIMIT Speakers (8:2) (contd.)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5800" y="1219202"/>
          <a:ext cx="7924800" cy="495299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9672"/>
                <a:gridCol w="1013814"/>
                <a:gridCol w="506907"/>
                <a:gridCol w="929479"/>
                <a:gridCol w="929479"/>
                <a:gridCol w="872060"/>
                <a:gridCol w="928583"/>
                <a:gridCol w="1162745"/>
                <a:gridCol w="872061"/>
              </a:tblGrid>
              <a:tr h="1597394"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Threshold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</a:t>
                      </a:r>
                      <a:r>
                        <a:rPr lang="en-US" sz="160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for frame</a:t>
                      </a:r>
                      <a:r>
                        <a:rPr lang="en-US" sz="1600" baseline="0" dirty="0" smtClean="0"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energy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MFCCs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 Eigen Vectors Taken 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Minimum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Maximum frequency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Percentage of reduction of frames (for test)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</a:t>
                      </a:r>
                      <a:r>
                        <a:rPr lang="en-US" sz="1600" b="1" dirty="0" smtClean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 test 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  <a:tc>
                  <a:txBody>
                    <a:bodyPr/>
                    <a:lstStyle/>
                    <a:p>
                      <a:pPr marL="71755" marR="71755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 vert="vert27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2.9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47.22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595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47.22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659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52.30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0.0141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957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52.14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2.13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578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45.87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587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46.59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13.5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652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51.75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4194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2.16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0.015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38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37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4000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15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644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51.11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Ensemble Classification after PCA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7200" y="2362200"/>
          <a:ext cx="8229600" cy="216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3600"/>
                <a:gridCol w="2057400"/>
                <a:gridCol w="2514600"/>
                <a:gridCol w="1524000"/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Combined Experiment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Number of Speakers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No. of correctly classified test utterances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Accuracy %</a:t>
                      </a:r>
                      <a:endParaRPr lang="en-US" sz="1600" dirty="0">
                        <a:solidFill>
                          <a:schemeClr val="bg1"/>
                        </a:solidFill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2.5, 2.11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687</a:t>
                      </a:r>
                      <a:endParaRPr lang="en-US" sz="160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54.52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2.3, 2.10, 2.12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55.56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2.3, 2.7, 2.9, 2.16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55.63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 smtClean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2.3, 2.4, 2.8, 2.14, 2.15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630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701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i="1" dirty="0">
                          <a:solidFill>
                            <a:srgbClr val="000000"/>
                          </a:solidFill>
                          <a:latin typeface="Times New Roman" pitchFamily="18" charset="0"/>
                          <a:ea typeface="Times New Roman"/>
                          <a:cs typeface="Times New Roman" pitchFamily="18" charset="0"/>
                        </a:rPr>
                        <a:t>55.63</a:t>
                      </a:r>
                      <a:endParaRPr lang="en-US" sz="1600" dirty="0">
                        <a:latin typeface="Times New Roman" pitchFamily="18" charset="0"/>
                        <a:ea typeface="Times New Roman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 of Results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152403" y="1524000"/>
          <a:ext cx="8839193" cy="39273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1997"/>
                <a:gridCol w="59787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  <a:gridCol w="679938"/>
              </a:tblGrid>
              <a:tr h="914400">
                <a:tc>
                  <a:txBody>
                    <a:bodyPr/>
                    <a:lstStyle/>
                    <a:p>
                      <a:r>
                        <a:rPr lang="en-US" sz="1200" b="1" dirty="0" smtClean="0">
                          <a:latin typeface="Arial Narrow" pitchFamily="34" charset="0"/>
                        </a:rPr>
                        <a:t>Number of Speakers</a:t>
                      </a:r>
                      <a:endParaRPr lang="en-US" sz="1200" b="1" dirty="0">
                        <a:latin typeface="Arial Narrow" pitchFamily="34" charset="0"/>
                      </a:endParaRPr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630</a:t>
                      </a:r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533400">
                <a:tc rowSpan="2"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Data </a:t>
                      </a:r>
                    </a:p>
                    <a:p>
                      <a:r>
                        <a:rPr lang="en-US" sz="18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Set</a:t>
                      </a:r>
                    </a:p>
                    <a:p>
                      <a:endParaRPr lang="en-US" b="1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</a:rPr>
                        <a:t>Previous</a:t>
                      </a:r>
                      <a:endParaRPr lang="en-US" sz="16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Previous Combined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 Combined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Previous Combined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Previous Combined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 vert="vert270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en-US" sz="1600" b="1" kern="1200" dirty="0" smtClean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Present Combined</a:t>
                      </a:r>
                      <a:endParaRPr lang="en-US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10652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PCA-GMM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PCA-GMM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PCA-GMM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 anchor="ctr"/>
                </a:tc>
                <a:tc>
                  <a:txBody>
                    <a:bodyPr/>
                    <a:lstStyle/>
                    <a:p>
                      <a:pPr marL="71755" marR="71755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PCA-GMM</a:t>
                      </a:r>
                      <a:endParaRPr lang="en-US" sz="1400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vert="vert270"/>
                </a:tc>
              </a:tr>
              <a:tr h="684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8:2</a:t>
                      </a:r>
                      <a:endParaRPr lang="en-US" sz="1600" dirty="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46.00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56.00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59.00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47.00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61.50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62.50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38.97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42.14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52.30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42.62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49.05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55.63</a:t>
                      </a:r>
                    </a:p>
                  </a:txBody>
                  <a:tcPr marL="68580" marR="68580" marT="0" marB="0" anchor="ctr"/>
                </a:tc>
              </a:tr>
              <a:tr h="6842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6:4</a:t>
                      </a:r>
                      <a:endParaRPr lang="en-US" sz="1600">
                        <a:solidFill>
                          <a:schemeClr val="tx1"/>
                        </a:solidFill>
                        <a:latin typeface="+mn-lt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37.50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48.25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50.75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53.00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55.25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30.95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34.96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42.26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33.65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40.36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00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+mn-lt"/>
                          <a:ea typeface="Times New Roman"/>
                          <a:cs typeface="Times New Roman"/>
                        </a:rPr>
                        <a:t>45.99</a:t>
                      </a: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04800" y="2133600"/>
            <a:ext cx="457200" cy="228600"/>
          </a:xfrm>
          <a:prstGeom prst="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381000" y="3352800"/>
            <a:ext cx="304800" cy="6096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993063" cy="1143000"/>
          </a:xfrm>
        </p:spPr>
        <p:txBody>
          <a:bodyPr/>
          <a:lstStyle/>
          <a:p>
            <a:r>
              <a:rPr lang="en-US" smtClean="0"/>
              <a:t>Issues in Speaker identification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828800"/>
            <a:ext cx="8229600" cy="3352800"/>
          </a:xfrm>
        </p:spPr>
        <p:txBody>
          <a:bodyPr/>
          <a:lstStyle/>
          <a:p>
            <a:r>
              <a:rPr lang="en-US" dirty="0" smtClean="0"/>
              <a:t>Text-dependent vs. Text-independent</a:t>
            </a:r>
          </a:p>
          <a:p>
            <a:r>
              <a:rPr lang="en-US" dirty="0" smtClean="0"/>
              <a:t>Closed-set vs. Open-set</a:t>
            </a:r>
          </a:p>
          <a:p>
            <a:r>
              <a:rPr lang="en-US" dirty="0" smtClean="0"/>
              <a:t>Cooperative vs. Non-cooperative speakers</a:t>
            </a:r>
          </a:p>
          <a:p>
            <a:r>
              <a:rPr lang="en-US" dirty="0" smtClean="0"/>
              <a:t>Quality of speech</a:t>
            </a:r>
          </a:p>
          <a:p>
            <a:r>
              <a:rPr lang="en-US" dirty="0" smtClean="0"/>
              <a:t>Duration of Speech</a:t>
            </a:r>
          </a:p>
          <a:p>
            <a:r>
              <a:rPr lang="en-US" dirty="0" smtClean="0"/>
              <a:t>Channel of recording/transmission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smtClean="0"/>
              <a:t>Speaker Identification Example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smtClean="0"/>
              <a:t>Speaker no. 1</a:t>
            </a:r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endParaRPr lang="en-US" smtClean="0"/>
          </a:p>
          <a:p>
            <a:pPr>
              <a:buFont typeface="Wingdings" pitchFamily="2" charset="2"/>
              <a:buNone/>
            </a:pPr>
            <a:r>
              <a:rPr lang="en-US" smtClean="0"/>
              <a:t>Speaker no. 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  <p:pic>
        <p:nvPicPr>
          <p:cNvPr id="15364" name="Picture 4" descr="example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91000" y="1371600"/>
            <a:ext cx="4572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29" name="Picture 5">
            <a:hlinkClick r:id="" action="ppaction://media"/>
          </p:cNvPr>
          <p:cNvPicPr>
            <a:picLocks noRot="1" noChangeAspect="1" noChangeArrowheads="1"/>
          </p:cNvPicPr>
          <p:nvPr>
            <a:wavAudioFile r:embed="rId1" name="1_1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2971800" y="19812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6630" name="Picture 6">
            <a:hlinkClick r:id="" action="ppaction://media"/>
          </p:cNvPr>
          <p:cNvPicPr>
            <a:picLocks noRot="1" noChangeAspect="1" noChangeArrowheads="1"/>
          </p:cNvPicPr>
          <p:nvPr>
            <a:wavAudioFile r:embed="rId2" name="Seg1.Wav"/>
          </p:nvPr>
        </p:nvPicPr>
        <p:blipFill>
          <a:blip r:embed="rId6"/>
          <a:srcRect/>
          <a:stretch>
            <a:fillRect/>
          </a:stretch>
        </p:blipFill>
        <p:spPr bwMode="auto">
          <a:xfrm>
            <a:off x="3124200" y="4191000"/>
            <a:ext cx="6858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IN" smtClean="0"/>
              <a:t>Lecture for PGDBA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662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00" fill="hold"/>
                                        <p:tgtEl>
                                          <p:spTgt spid="2662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29"/>
                  </p:tgtEl>
                </p:cond>
              </p:nextCondLst>
            </p:seq>
            <p:audi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629"/>
                </p:tgtEl>
              </p:cMediaNode>
            </p:audi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63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2" dur="679" fill="hold"/>
                                        <p:tgtEl>
                                          <p:spTgt spid="2663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630"/>
                  </p:tgtEl>
                </p:cond>
              </p:nextCondLst>
            </p:seq>
            <p:audio>
              <p:cMediaNode>
                <p:cTn id="13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6630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/>
              <a:t>Basic Components of a Speaker Recognition System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762000" y="2209800"/>
            <a:ext cx="7772400" cy="2743200"/>
          </a:xfrm>
        </p:spPr>
        <p:txBody>
          <a:bodyPr/>
          <a:lstStyle/>
          <a:p>
            <a:r>
              <a:rPr lang="en-US" smtClean="0"/>
              <a:t>Features</a:t>
            </a:r>
          </a:p>
          <a:p>
            <a:r>
              <a:rPr lang="en-US" smtClean="0"/>
              <a:t>Speaker Models</a:t>
            </a:r>
          </a:p>
          <a:p>
            <a:pPr lvl="1"/>
            <a:r>
              <a:rPr lang="en-US" smtClean="0"/>
              <a:t>Specification</a:t>
            </a:r>
          </a:p>
          <a:p>
            <a:pPr lvl="1"/>
            <a:r>
              <a:rPr lang="en-US" smtClean="0"/>
              <a:t>Parameter estimation</a:t>
            </a:r>
          </a:p>
          <a:p>
            <a:r>
              <a:rPr lang="en-US" smtClean="0"/>
              <a:t>Matching Criteria or classification rules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Features for Speaker Recognition</a:t>
            </a:r>
          </a:p>
        </p:txBody>
      </p:sp>
      <p:sp>
        <p:nvSpPr>
          <p:cNvPr id="18435" name="Rectangle 1027"/>
          <p:cNvSpPr>
            <a:spLocks noGrp="1" noChangeArrowheads="1"/>
          </p:cNvSpPr>
          <p:nvPr>
            <p:ph sz="quarter" idx="1"/>
          </p:nvPr>
        </p:nvSpPr>
        <p:spPr>
          <a:xfrm>
            <a:off x="457200" y="1219200"/>
            <a:ext cx="8229600" cy="4937125"/>
          </a:xfrm>
        </p:spPr>
        <p:txBody>
          <a:bodyPr/>
          <a:lstStyle/>
          <a:p>
            <a:r>
              <a:rPr lang="en-US" sz="2800" smtClean="0"/>
              <a:t>Domain of Signal Processing experts</a:t>
            </a:r>
          </a:p>
          <a:p>
            <a:r>
              <a:rPr lang="en-US" sz="2800" smtClean="0"/>
              <a:t>Most successful features are essentially </a:t>
            </a:r>
          </a:p>
          <a:p>
            <a:pPr lvl="1"/>
            <a:r>
              <a:rPr lang="en-US" sz="2400" smtClean="0"/>
              <a:t>short-duration (computed on frames of a few milliseconds duration) </a:t>
            </a:r>
          </a:p>
          <a:p>
            <a:pPr lvl="1"/>
            <a:r>
              <a:rPr lang="en-US" sz="2400" smtClean="0"/>
              <a:t>carry spectral information, widely believed to be speaker-specific</a:t>
            </a:r>
          </a:p>
          <a:p>
            <a:r>
              <a:rPr lang="en-US" sz="2800" smtClean="0"/>
              <a:t>Commonly used features: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M</a:t>
            </a:r>
            <a:r>
              <a:rPr lang="en-US" sz="2400" smtClean="0"/>
              <a:t>el </a:t>
            </a:r>
            <a:r>
              <a:rPr lang="en-US" sz="2400" smtClean="0">
                <a:solidFill>
                  <a:schemeClr val="hlink"/>
                </a:solidFill>
              </a:rPr>
              <a:t>F</a:t>
            </a:r>
            <a:r>
              <a:rPr lang="en-US" sz="2400" smtClean="0"/>
              <a:t>requency </a:t>
            </a:r>
            <a:r>
              <a:rPr lang="en-US" sz="2400" smtClean="0">
                <a:solidFill>
                  <a:schemeClr val="hlink"/>
                </a:solidFill>
              </a:rPr>
              <a:t>C</a:t>
            </a:r>
            <a:r>
              <a:rPr lang="en-US" sz="2400" smtClean="0"/>
              <a:t>epstral </a:t>
            </a:r>
            <a:r>
              <a:rPr lang="en-US" sz="2400" smtClean="0">
                <a:solidFill>
                  <a:schemeClr val="hlink"/>
                </a:solidFill>
              </a:rPr>
              <a:t>C</a:t>
            </a:r>
            <a:r>
              <a:rPr lang="en-US" sz="2400" smtClean="0"/>
              <a:t>oefficients (</a:t>
            </a:r>
            <a:r>
              <a:rPr lang="en-US" sz="2400" smtClean="0">
                <a:solidFill>
                  <a:schemeClr val="hlink"/>
                </a:solidFill>
              </a:rPr>
              <a:t>MFCC</a:t>
            </a:r>
            <a:r>
              <a:rPr lang="en-US" sz="2400" smtClean="0"/>
              <a:t>s)</a:t>
            </a:r>
          </a:p>
          <a:p>
            <a:pPr lvl="1"/>
            <a:r>
              <a:rPr lang="en-US" sz="2400" smtClean="0">
                <a:solidFill>
                  <a:schemeClr val="hlink"/>
                </a:solidFill>
              </a:rPr>
              <a:t>L</a:t>
            </a:r>
            <a:r>
              <a:rPr lang="en-US" sz="2400" smtClean="0"/>
              <a:t>inear </a:t>
            </a:r>
            <a:r>
              <a:rPr lang="en-US" sz="2400" smtClean="0">
                <a:solidFill>
                  <a:schemeClr val="hlink"/>
                </a:solidFill>
              </a:rPr>
              <a:t>P</a:t>
            </a:r>
            <a:r>
              <a:rPr lang="en-US" sz="2400" smtClean="0"/>
              <a:t>rediction </a:t>
            </a:r>
            <a:r>
              <a:rPr lang="en-US" sz="2400" smtClean="0">
                <a:solidFill>
                  <a:schemeClr val="hlink"/>
                </a:solidFill>
              </a:rPr>
              <a:t>C</a:t>
            </a:r>
            <a:r>
              <a:rPr lang="en-US" sz="2400" smtClean="0"/>
              <a:t>epstral </a:t>
            </a:r>
            <a:r>
              <a:rPr lang="en-US" sz="2400" smtClean="0">
                <a:solidFill>
                  <a:schemeClr val="hlink"/>
                </a:solidFill>
              </a:rPr>
              <a:t>C</a:t>
            </a:r>
            <a:r>
              <a:rPr lang="en-US" sz="2400" smtClean="0"/>
              <a:t>oefficients (</a:t>
            </a:r>
            <a:r>
              <a:rPr lang="en-US" sz="2400" smtClean="0">
                <a:solidFill>
                  <a:schemeClr val="hlink"/>
                </a:solidFill>
              </a:rPr>
              <a:t>LPCC</a:t>
            </a:r>
            <a:r>
              <a:rPr lang="en-US" sz="2400" smtClean="0"/>
              <a:t>s)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Oct 1, 2015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 smtClean="0"/>
              <a:t>Lecture for PGDBA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ppt/theme/themeOverride2.xml><?xml version="1.0" encoding="utf-8"?>
<a:themeOverride xmlns:a="http://schemas.openxmlformats.org/drawingml/2006/main">
  <a:clrScheme name="Origin">
    <a:dk1>
      <a:sysClr val="windowText" lastClr="000000"/>
    </a:dk1>
    <a:lt1>
      <a:sysClr val="window" lastClr="FFFFFF"/>
    </a:lt1>
    <a:dk2>
      <a:srgbClr val="464653"/>
    </a:dk2>
    <a:lt2>
      <a:srgbClr val="DDE9EC"/>
    </a:lt2>
    <a:accent1>
      <a:srgbClr val="727CA3"/>
    </a:accent1>
    <a:accent2>
      <a:srgbClr val="9FB8CD"/>
    </a:accent2>
    <a:accent3>
      <a:srgbClr val="D2DA7A"/>
    </a:accent3>
    <a:accent4>
      <a:srgbClr val="FADA7A"/>
    </a:accent4>
    <a:accent5>
      <a:srgbClr val="B88472"/>
    </a:accent5>
    <a:accent6>
      <a:srgbClr val="8E736A"/>
    </a:accent6>
    <a:hlink>
      <a:srgbClr val="B292CA"/>
    </a:hlink>
    <a:folHlink>
      <a:srgbClr val="6B56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1211</TotalTime>
  <Words>3609</Words>
  <Application>Microsoft PowerPoint</Application>
  <PresentationFormat>On-screen Show (4:3)</PresentationFormat>
  <Paragraphs>1204</Paragraphs>
  <Slides>55</Slides>
  <Notes>42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58" baseType="lpstr">
      <vt:lpstr>Origin</vt:lpstr>
      <vt:lpstr>Equation</vt:lpstr>
      <vt:lpstr>Picture</vt:lpstr>
      <vt:lpstr>Robust Speaker Identification</vt:lpstr>
      <vt:lpstr>Overview</vt:lpstr>
      <vt:lpstr>Automatic Speaker Recognition</vt:lpstr>
      <vt:lpstr>Motivation and Applications</vt:lpstr>
      <vt:lpstr>Voice as a Biometric</vt:lpstr>
      <vt:lpstr>Issues in Speaker identification</vt:lpstr>
      <vt:lpstr>Speaker Identification Example</vt:lpstr>
      <vt:lpstr>Basic Components of a Speaker Recognition System</vt:lpstr>
      <vt:lpstr>Features for Speaker Recognition</vt:lpstr>
      <vt:lpstr>Mel-Frequency Cepstrum (MFC)</vt:lpstr>
      <vt:lpstr>Computation of MFCCs</vt:lpstr>
      <vt:lpstr>Flow Chart for MFCC Computation</vt:lpstr>
      <vt:lpstr>MFCC Filter Bank</vt:lpstr>
      <vt:lpstr>Mel Scale</vt:lpstr>
      <vt:lpstr>Why Use the Mel Scale?</vt:lpstr>
      <vt:lpstr>Successful Statistical Speaker Models</vt:lpstr>
      <vt:lpstr>GMMs as Speaker Models </vt:lpstr>
      <vt:lpstr>Slide 18</vt:lpstr>
      <vt:lpstr>Explanation for the Success of the GMM-MFCC approach</vt:lpstr>
      <vt:lpstr>Proposed approaches:</vt:lpstr>
      <vt:lpstr>Principal Component Transformation</vt:lpstr>
      <vt:lpstr>PCT (continued)</vt:lpstr>
      <vt:lpstr>Ensemble classification: Common Techniques</vt:lpstr>
      <vt:lpstr>Ensemble Classification</vt:lpstr>
      <vt:lpstr>Building Different Classifiers</vt:lpstr>
      <vt:lpstr>Matching the test utterance</vt:lpstr>
      <vt:lpstr>Slide 27</vt:lpstr>
      <vt:lpstr>Benchmark Data Sets</vt:lpstr>
      <vt:lpstr>Results with NTIMIT</vt:lpstr>
      <vt:lpstr>Results with NISIS</vt:lpstr>
      <vt:lpstr>Relative Performance:  NTIMIT vis-a-vis NISIS</vt:lpstr>
      <vt:lpstr>Ongoing Work and Future Directions</vt:lpstr>
      <vt:lpstr>Slide 33</vt:lpstr>
      <vt:lpstr>References</vt:lpstr>
      <vt:lpstr>Thank you!</vt:lpstr>
      <vt:lpstr>Building Different Classifiers </vt:lpstr>
      <vt:lpstr>Combining Classifiers</vt:lpstr>
      <vt:lpstr>Parameters tweaked in our work</vt:lpstr>
      <vt:lpstr>Significance of parameters tweaked</vt:lpstr>
      <vt:lpstr>Results with 100 NTIMIT Speakers (6:4)</vt:lpstr>
      <vt:lpstr>Results with 100 NTIMIT Speakers (8:2)</vt:lpstr>
      <vt:lpstr>Slide 42</vt:lpstr>
      <vt:lpstr>Results with 630 NTIMIT Speakers (6:4)</vt:lpstr>
      <vt:lpstr>Results with 630 NTIMIT Speakers (8:2)</vt:lpstr>
      <vt:lpstr>Results with 630 NTIMIT Speakers (8:2)</vt:lpstr>
      <vt:lpstr>Improved Speaker Recognition on NTIMIT </vt:lpstr>
      <vt:lpstr>Independence of MFCCs</vt:lpstr>
      <vt:lpstr>Results with 100 NTIMIT Speakers (8:2)</vt:lpstr>
      <vt:lpstr>Results with 100 NTIMIT Speakers (8:2) (contd.)</vt:lpstr>
      <vt:lpstr>Results with 100 NTIMIT Speakers (8:2) (contd.)</vt:lpstr>
      <vt:lpstr>Ensemble Classification after PCA</vt:lpstr>
      <vt:lpstr>Results with 630 NTIMIT Speakers (8:2)</vt:lpstr>
      <vt:lpstr>Results with 630 NTIMIT Speakers (8:2) (contd.)</vt:lpstr>
      <vt:lpstr>Ensemble Classification after PCA</vt:lpstr>
      <vt:lpstr>Summary of Results</vt:lpstr>
    </vt:vector>
  </TitlesOfParts>
  <Company>Indian Statistical Institute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Statistical Methods for Speaker Recognition:  A Review</dc:title>
  <dc:creator>Amita Pal</dc:creator>
  <cp:lastModifiedBy>BIRU</cp:lastModifiedBy>
  <cp:revision>63</cp:revision>
  <dcterms:created xsi:type="dcterms:W3CDTF">2006-12-31T11:02:21Z</dcterms:created>
  <dcterms:modified xsi:type="dcterms:W3CDTF">2015-10-01T23:15:33Z</dcterms:modified>
</cp:coreProperties>
</file>