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</p:sldMasterIdLst>
  <p:notesMasterIdLst>
    <p:notesMasterId r:id="rId19"/>
  </p:notesMasterIdLst>
  <p:sldIdLst>
    <p:sldId id="256" r:id="rId2"/>
    <p:sldId id="266" r:id="rId3"/>
    <p:sldId id="259" r:id="rId4"/>
    <p:sldId id="267" r:id="rId5"/>
    <p:sldId id="268" r:id="rId6"/>
    <p:sldId id="270" r:id="rId7"/>
    <p:sldId id="276" r:id="rId8"/>
    <p:sldId id="275" r:id="rId9"/>
    <p:sldId id="277" r:id="rId10"/>
    <p:sldId id="278" r:id="rId11"/>
    <p:sldId id="281" r:id="rId12"/>
    <p:sldId id="280" r:id="rId13"/>
    <p:sldId id="283" r:id="rId14"/>
    <p:sldId id="282" r:id="rId15"/>
    <p:sldId id="272" r:id="rId16"/>
    <p:sldId id="274" r:id="rId17"/>
    <p:sldId id="260" r:id="rId18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  <p:embeddedFont>
      <p:font typeface="等线" panose="02010600030101010101" pitchFamily="2" charset="-122"/>
      <p:regular r:id="rId29"/>
      <p:bold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71033" autoAdjust="0"/>
  </p:normalViewPr>
  <p:slideViewPr>
    <p:cSldViewPr>
      <p:cViewPr varScale="1">
        <p:scale>
          <a:sx n="41" d="100"/>
          <a:sy n="41" d="100"/>
        </p:scale>
        <p:origin x="124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FYP%20&#20195;&#30721;\Co2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dirty="0"/>
              <a:t>Number</a:t>
            </a:r>
            <a:r>
              <a:rPr lang="en-GB" altLang="zh-CN" baseline="0" dirty="0"/>
              <a:t> of data point for different catalyst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Sheet2!$E$1:$E$8</c:f>
              <c:strCache>
                <c:ptCount val="8"/>
                <c:pt idx="0">
                  <c:v>Pd</c:v>
                </c:pt>
                <c:pt idx="1">
                  <c:v>Zn</c:v>
                </c:pt>
                <c:pt idx="2">
                  <c:v>Ag</c:v>
                </c:pt>
                <c:pt idx="3">
                  <c:v>Au</c:v>
                </c:pt>
                <c:pt idx="4">
                  <c:v>Cu</c:v>
                </c:pt>
                <c:pt idx="5">
                  <c:v>CuO</c:v>
                </c:pt>
                <c:pt idx="6">
                  <c:v>In</c:v>
                </c:pt>
                <c:pt idx="7">
                  <c:v>Sn</c:v>
                </c:pt>
              </c:strCache>
            </c:strRef>
          </c:cat>
          <c:val>
            <c:numRef>
              <c:f>Sheet2!$F$1:$F$8</c:f>
              <c:numCache>
                <c:formatCode>General</c:formatCode>
                <c:ptCount val="8"/>
                <c:pt idx="0">
                  <c:v>33</c:v>
                </c:pt>
                <c:pt idx="1">
                  <c:v>19</c:v>
                </c:pt>
                <c:pt idx="2">
                  <c:v>341</c:v>
                </c:pt>
                <c:pt idx="3">
                  <c:v>72</c:v>
                </c:pt>
                <c:pt idx="4">
                  <c:v>172</c:v>
                </c:pt>
                <c:pt idx="5">
                  <c:v>43</c:v>
                </c:pt>
                <c:pt idx="6">
                  <c:v>25</c:v>
                </c:pt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C8-48CD-8628-39DD05A2A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57976160"/>
        <c:axId val="657973208"/>
        <c:axId val="0"/>
      </c:bar3DChart>
      <c:catAx>
        <c:axId val="657976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973208"/>
        <c:crosses val="autoZero"/>
        <c:auto val="1"/>
        <c:lblAlgn val="ctr"/>
        <c:lblOffset val="100"/>
        <c:noMultiLvlLbl val="0"/>
      </c:catAx>
      <c:valAx>
        <c:axId val="657973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976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3AEC-B5C6-4827-83A1-E23695370B96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63B8C-182C-4FF9-AAD7-90E85A8615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93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63B8C-182C-4FF9-AAD7-90E85A86155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891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63B8C-182C-4FF9-AAD7-90E85A86155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648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63B8C-182C-4FF9-AAD7-90E85A86155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611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63B8C-182C-4FF9-AAD7-90E85A86155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77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63B8C-182C-4FF9-AAD7-90E85A86155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485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63B8C-182C-4FF9-AAD7-90E85A86155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586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63B8C-182C-4FF9-AAD7-90E85A86155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6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63B8C-182C-4FF9-AAD7-90E85A86155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56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63B8C-182C-4FF9-AAD7-90E85A86155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93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63B8C-182C-4FF9-AAD7-90E85A86155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421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63B8C-182C-4FF9-AAD7-90E85A86155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972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63B8C-182C-4FF9-AAD7-90E85A86155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727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63B8C-182C-4FF9-AAD7-90E85A86155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82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63B8C-182C-4FF9-AAD7-90E85A86155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232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63B8C-182C-4FF9-AAD7-90E85A86155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682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0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1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0298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16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050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58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25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7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1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7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5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7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5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9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ikhui7/article/details/103754735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5029200" y="6189851"/>
            <a:ext cx="8874544" cy="2766417"/>
            <a:chOff x="92710" y="92710"/>
            <a:chExt cx="11038481" cy="1669786"/>
          </a:xfrm>
        </p:grpSpPr>
        <p:sp>
          <p:nvSpPr>
            <p:cNvPr id="5" name="Freeform 5"/>
            <p:cNvSpPr/>
            <p:nvPr/>
          </p:nvSpPr>
          <p:spPr>
            <a:xfrm>
              <a:off x="92710" y="92710"/>
              <a:ext cx="11038481" cy="1669786"/>
            </a:xfrm>
            <a:custGeom>
              <a:avLst/>
              <a:gdLst/>
              <a:ahLst/>
              <a:cxnLst/>
              <a:rect l="l" t="t" r="r" b="b"/>
              <a:pathLst>
                <a:path w="11038481" h="1669786">
                  <a:moveTo>
                    <a:pt x="0" y="0"/>
                  </a:moveTo>
                  <a:lnTo>
                    <a:pt x="11038481" y="0"/>
                  </a:lnTo>
                  <a:lnTo>
                    <a:pt x="11038481" y="1669786"/>
                  </a:lnTo>
                  <a:lnTo>
                    <a:pt x="0" y="166978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4154" b="50680"/>
          <a:stretch>
            <a:fillRect/>
          </a:stretch>
        </p:blipFill>
        <p:spPr>
          <a:xfrm>
            <a:off x="10475506" y="7064165"/>
            <a:ext cx="3526020" cy="8458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4154" b="50680"/>
          <a:stretch>
            <a:fillRect/>
          </a:stretch>
        </p:blipFill>
        <p:spPr>
          <a:xfrm>
            <a:off x="4384256" y="7064165"/>
            <a:ext cx="3526020" cy="84583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514600" y="1028700"/>
            <a:ext cx="13750656" cy="7119122"/>
            <a:chOff x="-1059908" y="-219075"/>
            <a:chExt cx="21198159" cy="1846034"/>
          </a:xfrm>
        </p:grpSpPr>
        <p:sp>
          <p:nvSpPr>
            <p:cNvPr id="10" name="TextBox 10"/>
            <p:cNvSpPr txBox="1"/>
            <p:nvPr/>
          </p:nvSpPr>
          <p:spPr>
            <a:xfrm>
              <a:off x="-1059908" y="-219075"/>
              <a:ext cx="21198159" cy="180380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5400"/>
                </a:lnSpc>
              </a:pPr>
              <a:r>
                <a:rPr lang="en-US" sz="7200" dirty="0">
                  <a:ea typeface="字由点字刻宋 Bold"/>
                </a:rPr>
                <a:t>Machine Learning for an electrocatalytic process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235907" y="1119244"/>
              <a:ext cx="9162718" cy="50771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 dirty="0"/>
                <a:t>Student name: </a:t>
              </a:r>
            </a:p>
            <a:p>
              <a:pPr algn="ctr">
                <a:lnSpc>
                  <a:spcPts val="3919"/>
                </a:lnSpc>
              </a:pPr>
              <a:r>
                <a:rPr lang="en-US" sz="2800" dirty="0"/>
                <a:t>Student ID: </a:t>
              </a:r>
            </a:p>
            <a:p>
              <a:pPr algn="ctr">
                <a:lnSpc>
                  <a:spcPts val="3919"/>
                </a:lnSpc>
              </a:pPr>
              <a:r>
                <a:rPr lang="en-US" sz="2800" dirty="0"/>
                <a:t>Supervisor: </a:t>
              </a:r>
            </a:p>
            <a:p>
              <a:pPr algn="ctr">
                <a:lnSpc>
                  <a:spcPts val="3919"/>
                </a:lnSpc>
              </a:pPr>
              <a:r>
                <a:rPr lang="en-US" sz="2800" dirty="0"/>
                <a:t>Assessor: 2021/0</a:t>
              </a:r>
              <a:r>
                <a:rPr lang="en-US" altLang="zh-CN" sz="2800" dirty="0"/>
                <a:t>3</a:t>
              </a:r>
              <a:r>
                <a:rPr lang="en-US" sz="2800" dirty="0"/>
                <a:t>/</a:t>
              </a:r>
              <a:r>
                <a:rPr lang="en-US" altLang="zh-CN" sz="2800" dirty="0"/>
                <a:t>17</a:t>
              </a:r>
              <a:endParaRPr lang="en-US" sz="28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id="{3472B120-FA1A-4926-8BE0-F257833CF6CC}"/>
              </a:ext>
            </a:extLst>
          </p:cNvPr>
          <p:cNvSpPr txBox="1"/>
          <p:nvPr/>
        </p:nvSpPr>
        <p:spPr>
          <a:xfrm>
            <a:off x="-1524000" y="-668176"/>
            <a:ext cx="14855388" cy="2416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560"/>
              </a:lnSpc>
            </a:pPr>
            <a:r>
              <a:rPr lang="en-US" sz="9600" spc="-550" dirty="0">
                <a:solidFill>
                  <a:schemeClr val="bg2">
                    <a:lumMod val="10000"/>
                    <a:alpha val="21961"/>
                  </a:schemeClr>
                </a:solidFill>
              </a:rPr>
              <a:t>Part III – O</a:t>
            </a:r>
            <a:r>
              <a:rPr lang="en-US" altLang="zh-CN" sz="9600" spc="-550" dirty="0">
                <a:solidFill>
                  <a:schemeClr val="bg2">
                    <a:lumMod val="10000"/>
                    <a:alpha val="21961"/>
                  </a:schemeClr>
                </a:solidFill>
              </a:rPr>
              <a:t>ngoing Design</a:t>
            </a:r>
            <a:endParaRPr lang="en-US" sz="9600" spc="-550" dirty="0">
              <a:solidFill>
                <a:schemeClr val="bg2">
                  <a:lumMod val="10000"/>
                  <a:alpha val="21961"/>
                </a:schemeClr>
              </a:solidFill>
            </a:endParaRP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356FC946-6000-4D00-AADA-DF1A070C1FE0}"/>
              </a:ext>
            </a:extLst>
          </p:cNvPr>
          <p:cNvSpPr txBox="1"/>
          <p:nvPr/>
        </p:nvSpPr>
        <p:spPr>
          <a:xfrm>
            <a:off x="7767917" y="1950507"/>
            <a:ext cx="7581900" cy="703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33"/>
              </a:lnSpc>
            </a:pPr>
            <a:r>
              <a:rPr lang="en-US" sz="4309" dirty="0">
                <a:solidFill>
                  <a:srgbClr val="47667F"/>
                </a:solidFill>
                <a:ea typeface="字由点字刻宋 Bold"/>
              </a:rPr>
              <a:t>…A</a:t>
            </a:r>
            <a:r>
              <a:rPr lang="en-US" altLang="zh-CN" sz="4309" dirty="0">
                <a:solidFill>
                  <a:srgbClr val="47667F"/>
                </a:solidFill>
                <a:ea typeface="字由点字刻宋 Bold"/>
              </a:rPr>
              <a:t>rtificial neural network</a:t>
            </a:r>
            <a:endParaRPr lang="en-US" sz="4309" dirty="0">
              <a:solidFill>
                <a:srgbClr val="47667F"/>
              </a:solidFill>
              <a:ea typeface="字由点字刻宋 Bold"/>
            </a:endParaRP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3F07AD9E-9B82-4D14-A406-259E044A28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129796"/>
              </p:ext>
            </p:extLst>
          </p:nvPr>
        </p:nvGraphicFramePr>
        <p:xfrm>
          <a:off x="685800" y="3619500"/>
          <a:ext cx="75819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6D9CE4E-3429-4A92-9CCC-01C3B84F82FD}"/>
              </a:ext>
            </a:extLst>
          </p:cNvPr>
          <p:cNvSpPr txBox="1"/>
          <p:nvPr/>
        </p:nvSpPr>
        <p:spPr>
          <a:xfrm>
            <a:off x="8267700" y="3823447"/>
            <a:ext cx="91821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rgbClr val="002060"/>
                </a:solidFill>
              </a:rPr>
              <a:t>Input</a:t>
            </a:r>
          </a:p>
          <a:p>
            <a:r>
              <a:rPr lang="en-GB" sz="2400" b="1" dirty="0">
                <a:highlight>
                  <a:srgbClr val="FFFF00"/>
                </a:highlight>
              </a:rPr>
              <a:t>Catalyst content</a:t>
            </a:r>
          </a:p>
          <a:p>
            <a:r>
              <a:rPr lang="en-GB" sz="2400" b="1" dirty="0">
                <a:highlight>
                  <a:srgbClr val="FFFF00"/>
                </a:highlight>
              </a:rPr>
              <a:t>Support</a:t>
            </a:r>
            <a:r>
              <a:rPr lang="en-GB" sz="2400" dirty="0"/>
              <a:t>: In2O3, carbon, Cu, Pd, Au, etc.</a:t>
            </a:r>
          </a:p>
          <a:p>
            <a:r>
              <a:rPr lang="en-GB" sz="2400" b="1" dirty="0">
                <a:highlight>
                  <a:srgbClr val="FFFF00"/>
                </a:highlight>
              </a:rPr>
              <a:t>Morphology:</a:t>
            </a:r>
            <a:r>
              <a:rPr lang="en-GB" sz="2400" b="1" dirty="0"/>
              <a:t> </a:t>
            </a:r>
            <a:r>
              <a:rPr lang="en-GB" sz="2400" dirty="0"/>
              <a:t>Foil, </a:t>
            </a:r>
            <a:r>
              <a:rPr lang="en-GB" sz="2400" dirty="0" err="1"/>
              <a:t>nanoporous</a:t>
            </a:r>
            <a:r>
              <a:rPr lang="en-GB" sz="2400" dirty="0"/>
              <a:t>, nanoparticle, nanowire</a:t>
            </a:r>
          </a:p>
          <a:p>
            <a:r>
              <a:rPr lang="en-GB" sz="2400" b="1" dirty="0">
                <a:highlight>
                  <a:srgbClr val="FFFF00"/>
                </a:highlight>
              </a:rPr>
              <a:t>Membrane: </a:t>
            </a:r>
            <a:r>
              <a:rPr lang="en-GB" sz="2400" dirty="0"/>
              <a:t> Nafion115, Nafion117, Nafion212, </a:t>
            </a:r>
            <a:r>
              <a:rPr lang="en-GB" sz="2400" dirty="0" err="1"/>
              <a:t>Fumase</a:t>
            </a:r>
            <a:r>
              <a:rPr lang="en-GB" sz="2400" dirty="0"/>
              <a:t>, </a:t>
            </a:r>
            <a:r>
              <a:rPr lang="en-GB" sz="2400" dirty="0" err="1"/>
              <a:t>Selemion</a:t>
            </a:r>
            <a:r>
              <a:rPr lang="en-GB" sz="2400" dirty="0"/>
              <a:t> </a:t>
            </a:r>
            <a:endParaRPr lang="en-GB" sz="2400" b="1" dirty="0">
              <a:highlight>
                <a:srgbClr val="FFFF00"/>
              </a:highlight>
            </a:endParaRPr>
          </a:p>
          <a:p>
            <a:r>
              <a:rPr lang="en-GB" sz="2400" b="1" dirty="0">
                <a:highlight>
                  <a:srgbClr val="FFFF00"/>
                </a:highlight>
              </a:rPr>
              <a:t>Electrolyte selection:</a:t>
            </a:r>
            <a:r>
              <a:rPr lang="en-GB" sz="2400" b="1" dirty="0"/>
              <a:t> </a:t>
            </a:r>
            <a:r>
              <a:rPr lang="en-GB" sz="2400" dirty="0"/>
              <a:t>0.1M KHCO3, 0.5M KHCO3, 0.1M NaHCO3</a:t>
            </a:r>
          </a:p>
          <a:p>
            <a:r>
              <a:rPr lang="en-GB" sz="2400" b="1" dirty="0">
                <a:highlight>
                  <a:srgbClr val="FFFF00"/>
                </a:highlight>
              </a:rPr>
              <a:t>Anode Compartment:</a:t>
            </a:r>
            <a:r>
              <a:rPr lang="en-GB" sz="2400" b="1" dirty="0"/>
              <a:t> </a:t>
            </a:r>
            <a:r>
              <a:rPr lang="en-GB" sz="2400" dirty="0"/>
              <a:t>Pt</a:t>
            </a:r>
          </a:p>
          <a:p>
            <a:r>
              <a:rPr lang="en-GB" sz="2400" b="1" dirty="0">
                <a:highlight>
                  <a:srgbClr val="FFFF00"/>
                </a:highlight>
              </a:rPr>
              <a:t>Reference electrode:</a:t>
            </a:r>
            <a:r>
              <a:rPr lang="en-GB" sz="2400" b="1" dirty="0"/>
              <a:t> </a:t>
            </a:r>
            <a:r>
              <a:rPr lang="en-GB" sz="2400" dirty="0"/>
              <a:t>Ag/AgCl, saturated calomel electrode</a:t>
            </a:r>
          </a:p>
          <a:p>
            <a:r>
              <a:rPr lang="en-GB" sz="2400" b="1" dirty="0">
                <a:highlight>
                  <a:srgbClr val="FFFF00"/>
                </a:highlight>
              </a:rPr>
              <a:t>PH</a:t>
            </a:r>
          </a:p>
          <a:p>
            <a:r>
              <a:rPr lang="en-GB" sz="2400" b="1" dirty="0">
                <a:highlight>
                  <a:srgbClr val="FFFF00"/>
                </a:highlight>
              </a:rPr>
              <a:t>Rate of carbon dioxide flow</a:t>
            </a:r>
          </a:p>
          <a:p>
            <a:r>
              <a:rPr lang="en-GB" sz="2400" b="1" dirty="0">
                <a:highlight>
                  <a:srgbClr val="FFFF00"/>
                </a:highlight>
              </a:rPr>
              <a:t>Applied voltage</a:t>
            </a:r>
          </a:p>
        </p:txBody>
      </p:sp>
    </p:spTree>
    <p:extLst>
      <p:ext uri="{BB962C8B-B14F-4D97-AF65-F5344CB8AC3E}">
        <p14:creationId xmlns:p14="http://schemas.microsoft.com/office/powerpoint/2010/main" val="300125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id="{3472B120-FA1A-4926-8BE0-F257833CF6CC}"/>
              </a:ext>
            </a:extLst>
          </p:cNvPr>
          <p:cNvSpPr txBox="1"/>
          <p:nvPr/>
        </p:nvSpPr>
        <p:spPr>
          <a:xfrm>
            <a:off x="-1524000" y="-668176"/>
            <a:ext cx="14855388" cy="2416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560"/>
              </a:lnSpc>
            </a:pPr>
            <a:r>
              <a:rPr lang="en-US" sz="9600" spc="-550" dirty="0">
                <a:solidFill>
                  <a:schemeClr val="bg2">
                    <a:lumMod val="10000"/>
                    <a:alpha val="21961"/>
                  </a:schemeClr>
                </a:solidFill>
              </a:rPr>
              <a:t>Part III – O</a:t>
            </a:r>
            <a:r>
              <a:rPr lang="en-US" altLang="zh-CN" sz="9600" spc="-550" dirty="0">
                <a:solidFill>
                  <a:schemeClr val="bg2">
                    <a:lumMod val="10000"/>
                    <a:alpha val="21961"/>
                  </a:schemeClr>
                </a:solidFill>
              </a:rPr>
              <a:t>ngoing Design</a:t>
            </a:r>
            <a:endParaRPr lang="en-US" sz="9600" spc="-550" dirty="0">
              <a:solidFill>
                <a:schemeClr val="bg2">
                  <a:lumMod val="10000"/>
                  <a:alpha val="21961"/>
                </a:schemeClr>
              </a:solidFill>
            </a:endParaRP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356FC946-6000-4D00-AADA-DF1A070C1FE0}"/>
              </a:ext>
            </a:extLst>
          </p:cNvPr>
          <p:cNvSpPr txBox="1"/>
          <p:nvPr/>
        </p:nvSpPr>
        <p:spPr>
          <a:xfrm>
            <a:off x="7767916" y="1950507"/>
            <a:ext cx="8538884" cy="703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33"/>
              </a:lnSpc>
            </a:pPr>
            <a:r>
              <a:rPr lang="en-US" sz="4309" dirty="0">
                <a:solidFill>
                  <a:srgbClr val="47667F"/>
                </a:solidFill>
                <a:ea typeface="字由点字刻宋 Bold"/>
              </a:rPr>
              <a:t>…prediction model and trend plot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0E9702-6E18-4AF0-8A5F-CF797BE96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06" y="4744726"/>
            <a:ext cx="7411869" cy="15906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3B8E03-8CD1-4611-996C-07772793D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3086100"/>
            <a:ext cx="5486400" cy="5791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ABB6BBD-B4F7-4FA4-8840-8BC21CE89747}"/>
              </a:ext>
            </a:extLst>
          </p:cNvPr>
          <p:cNvSpPr txBox="1"/>
          <p:nvPr/>
        </p:nvSpPr>
        <p:spPr>
          <a:xfrm>
            <a:off x="1075765" y="637865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Code of saving trained model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3F42B0-29D9-44FB-91BC-24D02AE3EB44}"/>
              </a:ext>
            </a:extLst>
          </p:cNvPr>
          <p:cNvSpPr txBox="1"/>
          <p:nvPr/>
        </p:nvSpPr>
        <p:spPr>
          <a:xfrm>
            <a:off x="8763000" y="90297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Code of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395019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id="{3472B120-FA1A-4926-8BE0-F257833CF6CC}"/>
              </a:ext>
            </a:extLst>
          </p:cNvPr>
          <p:cNvSpPr txBox="1"/>
          <p:nvPr/>
        </p:nvSpPr>
        <p:spPr>
          <a:xfrm>
            <a:off x="0" y="-673962"/>
            <a:ext cx="14855388" cy="2416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560"/>
              </a:lnSpc>
            </a:pPr>
            <a:r>
              <a:rPr lang="en-US" sz="9600" spc="-550" dirty="0">
                <a:solidFill>
                  <a:schemeClr val="bg2">
                    <a:lumMod val="10000"/>
                    <a:alpha val="21961"/>
                  </a:schemeClr>
                </a:solidFill>
              </a:rPr>
              <a:t>Part IV – Project output so far</a:t>
            </a: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356FC946-6000-4D00-AADA-DF1A070C1FE0}"/>
              </a:ext>
            </a:extLst>
          </p:cNvPr>
          <p:cNvSpPr txBox="1"/>
          <p:nvPr/>
        </p:nvSpPr>
        <p:spPr>
          <a:xfrm>
            <a:off x="7767917" y="1950507"/>
            <a:ext cx="7581900" cy="703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33"/>
              </a:lnSpc>
            </a:pPr>
            <a:r>
              <a:rPr lang="en-US" sz="4309" dirty="0">
                <a:solidFill>
                  <a:srgbClr val="47667F"/>
                </a:solidFill>
                <a:ea typeface="字由点字刻宋 Bold"/>
              </a:rPr>
              <a:t>…A</a:t>
            </a:r>
            <a:r>
              <a:rPr lang="en-US" altLang="zh-CN" sz="4309" dirty="0">
                <a:solidFill>
                  <a:srgbClr val="47667F"/>
                </a:solidFill>
                <a:ea typeface="字由点字刻宋 Bold"/>
              </a:rPr>
              <a:t>rtificial neural network</a:t>
            </a:r>
            <a:endParaRPr lang="en-US" sz="4309" dirty="0">
              <a:solidFill>
                <a:srgbClr val="47667F"/>
              </a:solidFill>
              <a:ea typeface="字由点字刻宋 Bold"/>
            </a:endParaRPr>
          </a:p>
        </p:txBody>
      </p:sp>
      <p:pic>
        <p:nvPicPr>
          <p:cNvPr id="14" name="图片 13" descr="形状&#10;&#10;描述已自动生成">
            <a:extLst>
              <a:ext uri="{FF2B5EF4-FFF2-40B4-BE49-F238E27FC236}">
                <a16:creationId xmlns:a16="http://schemas.microsoft.com/office/drawing/2014/main" id="{A910BC89-4A21-49A8-9A5B-0DF410FB9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83" y="2634311"/>
            <a:ext cx="5834510" cy="3657600"/>
          </a:xfrm>
          <a:prstGeom prst="rect">
            <a:avLst/>
          </a:prstGeom>
        </p:spPr>
      </p:pic>
      <p:pic>
        <p:nvPicPr>
          <p:cNvPr id="16" name="图片 15" descr="图片包含 形状&#10;&#10;描述已自动生成">
            <a:extLst>
              <a:ext uri="{FF2B5EF4-FFF2-40B4-BE49-F238E27FC236}">
                <a16:creationId xmlns:a16="http://schemas.microsoft.com/office/drawing/2014/main" id="{75A7AD06-6C32-4A54-BD88-714A937CB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419" y="2552700"/>
            <a:ext cx="5964694" cy="3739211"/>
          </a:xfrm>
          <a:prstGeom prst="rect">
            <a:avLst/>
          </a:prstGeom>
        </p:spPr>
      </p:pic>
      <p:pic>
        <p:nvPicPr>
          <p:cNvPr id="18" name="图片 17" descr="形状&#10;&#10;描述已自动生成">
            <a:extLst>
              <a:ext uri="{FF2B5EF4-FFF2-40B4-BE49-F238E27FC236}">
                <a16:creationId xmlns:a16="http://schemas.microsoft.com/office/drawing/2014/main" id="{6E2305FD-3B10-44BC-8E4E-96B9662D37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83" y="6164566"/>
            <a:ext cx="5921947" cy="4202672"/>
          </a:xfrm>
          <a:prstGeom prst="rect">
            <a:avLst/>
          </a:prstGeom>
        </p:spPr>
      </p:pic>
      <p:pic>
        <p:nvPicPr>
          <p:cNvPr id="20" name="图片 19" descr="形状&#10;&#10;描述已自动生成">
            <a:extLst>
              <a:ext uri="{FF2B5EF4-FFF2-40B4-BE49-F238E27FC236}">
                <a16:creationId xmlns:a16="http://schemas.microsoft.com/office/drawing/2014/main" id="{04A00A78-6343-4BF4-A4A1-D3D28D4614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419" y="6164566"/>
            <a:ext cx="5786718" cy="41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8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9">
            <a:extLst>
              <a:ext uri="{FF2B5EF4-FFF2-40B4-BE49-F238E27FC236}">
                <a16:creationId xmlns:a16="http://schemas.microsoft.com/office/drawing/2014/main" id="{CD76979B-5F8A-4DD7-968D-E03870FC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-12701"/>
            <a:ext cx="18288001" cy="10299701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CB0BD6-DA8B-4C62-A380-FBF254F22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061DD5-19FF-4028-8EC6-35434F50A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5D830324-2549-48FF-9DCE-52656C4B5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4C93D8FA-C150-4198-81E0-67E60289B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9DB882D-4CF6-404F-AD94-2A39FED11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A7BECA28-3BC7-4E90-B46F-6AE6B1A37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321E725C-18EE-4BB1-9C48-421C51A40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F95C43BE-926A-4C9A-AB44-62E4D524B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226C3F00-2A9E-461A-A1A6-202CD0A2D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0E639C2-20E7-4880-BE5C-A1A247DCE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extBox 8">
            <a:extLst>
              <a:ext uri="{FF2B5EF4-FFF2-40B4-BE49-F238E27FC236}">
                <a16:creationId xmlns:a16="http://schemas.microsoft.com/office/drawing/2014/main" id="{3472B120-FA1A-4926-8BE0-F257833CF6CC}"/>
              </a:ext>
            </a:extLst>
          </p:cNvPr>
          <p:cNvSpPr txBox="1"/>
          <p:nvPr/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spc="-5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Part IV – Project output so far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DE0BF1-D8AA-48E5-B8CD-5CF644613B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6598" r="-4" b="-6131"/>
          <a:stretch/>
        </p:blipFill>
        <p:spPr>
          <a:xfrm>
            <a:off x="1011944" y="5885259"/>
            <a:ext cx="4118029" cy="4038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FC0576F-E618-4B54-BC92-C6041A2BB9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402" r="-2" b="-2108"/>
          <a:stretch/>
        </p:blipFill>
        <p:spPr>
          <a:xfrm>
            <a:off x="5259616" y="2497365"/>
            <a:ext cx="4140315" cy="3586309"/>
          </a:xfrm>
          <a:prstGeom prst="rect">
            <a:avLst/>
          </a:prstGeom>
        </p:spPr>
      </p:pic>
      <p:sp>
        <p:nvSpPr>
          <p:cNvPr id="32" name="Isosceles Triangle 8">
            <a:extLst>
              <a:ext uri="{FF2B5EF4-FFF2-40B4-BE49-F238E27FC236}">
                <a16:creationId xmlns:a16="http://schemas.microsoft.com/office/drawing/2014/main" id="{06A51FAE-5E00-4216-9881-05169938D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9801"/>
            <a:ext cx="714982" cy="42672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CF84543-F759-407B-8389-599C307138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7568" r="2" b="-9506"/>
          <a:stretch/>
        </p:blipFill>
        <p:spPr>
          <a:xfrm>
            <a:off x="1032320" y="2290270"/>
            <a:ext cx="4082308" cy="4038600"/>
          </a:xfrm>
          <a:prstGeom prst="rect">
            <a:avLst/>
          </a:prstGeom>
        </p:spPr>
      </p:pic>
      <p:pic>
        <p:nvPicPr>
          <p:cNvPr id="13" name="图片 12" descr="卡通人物&#10;&#10;中度可信度描述已自动生成">
            <a:extLst>
              <a:ext uri="{FF2B5EF4-FFF2-40B4-BE49-F238E27FC236}">
                <a16:creationId xmlns:a16="http://schemas.microsoft.com/office/drawing/2014/main" id="{DAEF6F5C-CC26-4B88-BC63-9D81ECBBBA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4" t="-10428" r="-1295" b="-2322"/>
          <a:stretch/>
        </p:blipFill>
        <p:spPr>
          <a:xfrm>
            <a:off x="5193955" y="5846535"/>
            <a:ext cx="4264812" cy="38862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2DFA4A4-51C0-459D-9186-2BD52514B788}"/>
              </a:ext>
            </a:extLst>
          </p:cNvPr>
          <p:cNvSpPr txBox="1"/>
          <p:nvPr/>
        </p:nvSpPr>
        <p:spPr>
          <a:xfrm>
            <a:off x="9808661" y="3258740"/>
            <a:ext cx="4422181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Morphology 1 represent foil  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Morphology 2 represent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nanoporous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Morphology 3 represent nanoparticle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Morphology 4 represent nanowire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03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id="{3472B120-FA1A-4926-8BE0-F257833CF6CC}"/>
              </a:ext>
            </a:extLst>
          </p:cNvPr>
          <p:cNvSpPr txBox="1"/>
          <p:nvPr/>
        </p:nvSpPr>
        <p:spPr>
          <a:xfrm>
            <a:off x="1465500" y="6972300"/>
            <a:ext cx="12432052" cy="1642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7200" spc="-5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Part IV – Project output so far</a:t>
            </a:r>
          </a:p>
        </p:txBody>
      </p:sp>
      <p:pic>
        <p:nvPicPr>
          <p:cNvPr id="5" name="图片 4" descr="图表, 表面图&#10;&#10;描述已自动生成">
            <a:extLst>
              <a:ext uri="{FF2B5EF4-FFF2-40B4-BE49-F238E27FC236}">
                <a16:creationId xmlns:a16="http://schemas.microsoft.com/office/drawing/2014/main" id="{7C25620E-F74B-4439-BEA3-F52E4FA94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47" y="2073058"/>
            <a:ext cx="3913175" cy="3633149"/>
          </a:xfrm>
          <a:prstGeom prst="rect">
            <a:avLst/>
          </a:prstGeom>
        </p:spPr>
      </p:pic>
      <p:pic>
        <p:nvPicPr>
          <p:cNvPr id="3" name="图片 2" descr="图表, 表面图&#10;&#10;描述已自动生成">
            <a:extLst>
              <a:ext uri="{FF2B5EF4-FFF2-40B4-BE49-F238E27FC236}">
                <a16:creationId xmlns:a16="http://schemas.microsoft.com/office/drawing/2014/main" id="{98B36700-2DF7-495A-8718-29596AD0B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823" y="2073058"/>
            <a:ext cx="3913174" cy="3633148"/>
          </a:xfrm>
          <a:prstGeom prst="rect">
            <a:avLst/>
          </a:prstGeom>
        </p:spPr>
      </p:pic>
      <p:pic>
        <p:nvPicPr>
          <p:cNvPr id="11" name="图片 10" descr="图表, 表面图&#10;&#10;描述已自动生成">
            <a:extLst>
              <a:ext uri="{FF2B5EF4-FFF2-40B4-BE49-F238E27FC236}">
                <a16:creationId xmlns:a16="http://schemas.microsoft.com/office/drawing/2014/main" id="{CE2023BE-4045-4FF9-B766-3405E397E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26" y="2073058"/>
            <a:ext cx="3910978" cy="363314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21522E0-0600-4AD4-BD9E-2C6985B91987}"/>
              </a:ext>
            </a:extLst>
          </p:cNvPr>
          <p:cNvSpPr txBox="1"/>
          <p:nvPr/>
        </p:nvSpPr>
        <p:spPr>
          <a:xfrm>
            <a:off x="10134600" y="5981700"/>
            <a:ext cx="3762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altLang="zh-CN" sz="2000" dirty="0"/>
              <a:t>upport 1 represent In2O3</a:t>
            </a:r>
            <a:endParaRPr lang="en-GB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AD0177B-7E8A-4B9A-A227-F36B19AEB3A4}"/>
              </a:ext>
            </a:extLst>
          </p:cNvPr>
          <p:cNvSpPr txBox="1"/>
          <p:nvPr/>
        </p:nvSpPr>
        <p:spPr>
          <a:xfrm>
            <a:off x="1600200" y="5981700"/>
            <a:ext cx="379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Support 1 represent Ag</a:t>
            </a:r>
          </a:p>
          <a:p>
            <a:r>
              <a:rPr lang="en-GB" dirty="0"/>
              <a:t>Support 2 represent Pd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A63911-CF6B-403B-AF84-7A631B3A74A6}"/>
              </a:ext>
            </a:extLst>
          </p:cNvPr>
          <p:cNvSpPr txBox="1"/>
          <p:nvPr/>
        </p:nvSpPr>
        <p:spPr>
          <a:xfrm>
            <a:off x="5732823" y="5981700"/>
            <a:ext cx="3913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Support 1 represent Au</a:t>
            </a:r>
          </a:p>
          <a:p>
            <a:r>
              <a:rPr lang="en-GB" dirty="0"/>
              <a:t>Support 2 represent In2O3</a:t>
            </a:r>
          </a:p>
          <a:p>
            <a:r>
              <a:rPr lang="en-GB" dirty="0"/>
              <a:t>Support 3 represent Cu</a:t>
            </a:r>
          </a:p>
          <a:p>
            <a:r>
              <a:rPr lang="en-GB" dirty="0"/>
              <a:t>Support 4 represent Zn</a:t>
            </a:r>
          </a:p>
        </p:txBody>
      </p:sp>
    </p:spTree>
    <p:extLst>
      <p:ext uri="{BB962C8B-B14F-4D97-AF65-F5344CB8AC3E}">
        <p14:creationId xmlns:p14="http://schemas.microsoft.com/office/powerpoint/2010/main" val="230740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id="{3472B120-FA1A-4926-8BE0-F257833CF6CC}"/>
              </a:ext>
            </a:extLst>
          </p:cNvPr>
          <p:cNvSpPr txBox="1"/>
          <p:nvPr/>
        </p:nvSpPr>
        <p:spPr>
          <a:xfrm>
            <a:off x="-1295400" y="-777811"/>
            <a:ext cx="14855388" cy="2416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560"/>
              </a:lnSpc>
            </a:pPr>
            <a:r>
              <a:rPr lang="en-US" sz="9600" spc="-550" dirty="0">
                <a:solidFill>
                  <a:schemeClr val="bg2">
                    <a:lumMod val="10000"/>
                    <a:alpha val="21961"/>
                  </a:schemeClr>
                </a:solidFill>
              </a:rPr>
              <a:t>Part V – Conclusion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0D735C-CC58-4C7B-86DD-C997F1A067F4}"/>
              </a:ext>
            </a:extLst>
          </p:cNvPr>
          <p:cNvSpPr txBox="1"/>
          <p:nvPr/>
        </p:nvSpPr>
        <p:spPr>
          <a:xfrm>
            <a:off x="1752600" y="2247900"/>
            <a:ext cx="105918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Difficulties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(amount and diversity)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Training the ANN model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Learnt and Achieved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PCA and Artificial Neural Network algorithm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Prediction model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Predict the trend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Further 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Increase the amount of data to improve the accuracy of the model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More prediction figures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459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id="{3472B120-FA1A-4926-8BE0-F257833CF6CC}"/>
              </a:ext>
            </a:extLst>
          </p:cNvPr>
          <p:cNvSpPr txBox="1"/>
          <p:nvPr/>
        </p:nvSpPr>
        <p:spPr>
          <a:xfrm>
            <a:off x="-3733800" y="-673962"/>
            <a:ext cx="14855388" cy="2416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560"/>
              </a:lnSpc>
            </a:pPr>
            <a:r>
              <a:rPr lang="en-US" sz="9600" spc="-550" dirty="0">
                <a:solidFill>
                  <a:schemeClr val="bg2">
                    <a:lumMod val="10000"/>
                    <a:alpha val="21961"/>
                  </a:schemeClr>
                </a:solidFill>
              </a:rPr>
              <a:t>Reference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7870D-D2E9-4463-82C0-FCFEF1C81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2324100"/>
            <a:ext cx="13233398" cy="759843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R.H.</a:t>
            </a:r>
            <a:r>
              <a:rPr lang="en-US" altLang="zh-CN" dirty="0"/>
              <a:t>Crabtree, </a:t>
            </a:r>
            <a:r>
              <a:rPr lang="en-US" altLang="zh-CN" i="1" dirty="0"/>
              <a:t>Electrochemical and photoelectrochemical Conversion of CO2 to Alcohols.</a:t>
            </a:r>
            <a:r>
              <a:rPr lang="en-US" altLang="zh-CN" dirty="0"/>
              <a:t> John Wiley &amp; Sons, Ltd.: New York, 2010.</a:t>
            </a:r>
          </a:p>
          <a:p>
            <a:pPr>
              <a:buFont typeface="+mj-lt"/>
              <a:buAutoNum type="arabicPeriod"/>
            </a:pPr>
            <a:r>
              <a:rPr lang="en-US" altLang="zh-CN" dirty="0"/>
              <a:t>Y. Freund and L. Mason, “The alternating decision tree learning algorithm,” in </a:t>
            </a:r>
            <a:r>
              <a:rPr lang="en-US" altLang="zh-CN" i="1" dirty="0" err="1"/>
              <a:t>icml</a:t>
            </a:r>
            <a:r>
              <a:rPr lang="en-US" altLang="zh-CN" dirty="0"/>
              <a:t>, vol.99, 1999, pp.124-133</a:t>
            </a:r>
          </a:p>
          <a:p>
            <a:pPr>
              <a:buFont typeface="+mj-lt"/>
              <a:buAutoNum type="arabicPeriod"/>
            </a:pPr>
            <a:r>
              <a:rPr lang="en-US" altLang="zh-CN" dirty="0"/>
              <a:t>L. E. Raileanu and K. Stoffel, “Theoretical comparison between the </a:t>
            </a:r>
            <a:r>
              <a:rPr lang="en-US" altLang="zh-CN" dirty="0" err="1"/>
              <a:t>gini</a:t>
            </a:r>
            <a:r>
              <a:rPr lang="en-US" altLang="zh-CN" dirty="0"/>
              <a:t> index and information gain criteria” </a:t>
            </a:r>
            <a:r>
              <a:rPr lang="en-US" altLang="zh-CN" i="1" dirty="0"/>
              <a:t>Annals of Mathematics and Artificial Intelligence, </a:t>
            </a:r>
            <a:r>
              <a:rPr lang="en-US" altLang="zh-CN" dirty="0"/>
              <a:t>vol. 41, no. 1, pp. 77-93, 2004</a:t>
            </a:r>
          </a:p>
          <a:p>
            <a:pPr>
              <a:buFont typeface="+mj-lt"/>
              <a:buAutoNum type="arabicPeriod"/>
            </a:pPr>
            <a:r>
              <a:rPr lang="en-US" altLang="zh-CN" dirty="0"/>
              <a:t>NA (2019). “</a:t>
            </a:r>
            <a:r>
              <a:rPr lang="en-US" altLang="zh-CN" i="1" dirty="0"/>
              <a:t>BP neural network principle</a:t>
            </a:r>
            <a:r>
              <a:rPr lang="en-US" altLang="zh-CN" dirty="0"/>
              <a:t>” [online], available: </a:t>
            </a:r>
            <a:r>
              <a:rPr lang="en-US" altLang="zh-CN" dirty="0">
                <a:hlinkClick r:id="rId2"/>
              </a:rPr>
              <a:t>https://blog.csdn.net/ikhui7/article/details/103754735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en-GB" dirty="0"/>
              <a:t>D. F. Specht, “A general regression neural network,” </a:t>
            </a:r>
            <a:r>
              <a:rPr lang="en-GB" i="1" dirty="0"/>
              <a:t>IEEE transactions on </a:t>
            </a:r>
            <a:r>
              <a:rPr lang="en-GB" i="1" dirty="0" err="1"/>
              <a:t>nerural</a:t>
            </a:r>
            <a:r>
              <a:rPr lang="en-GB" i="1" dirty="0"/>
              <a:t> networks, </a:t>
            </a:r>
            <a:r>
              <a:rPr lang="en-GB" dirty="0"/>
              <a:t>vol. 2, no. 6, pp. 568-576, 1991.</a:t>
            </a:r>
          </a:p>
        </p:txBody>
      </p:sp>
    </p:spTree>
    <p:extLst>
      <p:ext uri="{BB962C8B-B14F-4D97-AF65-F5344CB8AC3E}">
        <p14:creationId xmlns:p14="http://schemas.microsoft.com/office/powerpoint/2010/main" val="3012845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29412" y="-958210"/>
            <a:ext cx="19598136" cy="10979147"/>
            <a:chOff x="0" y="0"/>
            <a:chExt cx="26130848" cy="1463886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52303"/>
            <a:stretch>
              <a:fillRect/>
            </a:stretch>
          </p:blipFill>
          <p:spPr>
            <a:xfrm>
              <a:off x="2542388" y="0"/>
              <a:ext cx="23588460" cy="177969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8130" r="55724" b="53512"/>
            <a:stretch>
              <a:fillRect/>
            </a:stretch>
          </p:blipFill>
          <p:spPr>
            <a:xfrm rot="-5400000">
              <a:off x="-5150974" y="6829073"/>
              <a:ext cx="12933087" cy="26311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8130" r="55724" b="53512"/>
            <a:stretch>
              <a:fillRect/>
            </a:stretch>
          </p:blipFill>
          <p:spPr>
            <a:xfrm rot="-5400000">
              <a:off x="18348735" y="6829073"/>
              <a:ext cx="12933087" cy="26311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52303"/>
            <a:stretch>
              <a:fillRect/>
            </a:stretch>
          </p:blipFill>
          <p:spPr>
            <a:xfrm>
              <a:off x="2542388" y="12859164"/>
              <a:ext cx="23588460" cy="1779699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2417451" y="3505334"/>
            <a:ext cx="13411200" cy="3289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599" dirty="0">
                <a:solidFill>
                  <a:srgbClr val="47667F"/>
                </a:solidFill>
                <a:ea typeface="字由点字刻宋 Bold"/>
              </a:rPr>
              <a:t>Thanks for your listening</a:t>
            </a:r>
          </a:p>
        </p:txBody>
      </p:sp>
      <p:sp>
        <p:nvSpPr>
          <p:cNvPr id="12" name="副标题 11">
            <a:extLst>
              <a:ext uri="{FF2B5EF4-FFF2-40B4-BE49-F238E27FC236}">
                <a16:creationId xmlns:a16="http://schemas.microsoft.com/office/drawing/2014/main" id="{2BE78F4C-AD50-47C0-8C9F-E0BE728E5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8798" y="7040814"/>
            <a:ext cx="11650404" cy="1645349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2021/03/17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09800" y="4320668"/>
            <a:ext cx="3419194" cy="1564595"/>
            <a:chOff x="589435" y="206300"/>
            <a:chExt cx="4558925" cy="208612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63605" r="72202" b="26857"/>
            <a:stretch>
              <a:fillRect/>
            </a:stretch>
          </p:blipFill>
          <p:spPr>
            <a:xfrm>
              <a:off x="589435" y="727793"/>
              <a:ext cx="4037632" cy="1385173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606971" y="206300"/>
              <a:ext cx="4541389" cy="20861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299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atin typeface="Calibri"/>
                  <a:ea typeface="字由点字典黑 65J"/>
                </a:rPr>
                <a:t>Outline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字由点字典黑 65J"/>
                <a:cs typeface="+mn-cs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467600" y="2628900"/>
            <a:ext cx="7010399" cy="5832026"/>
            <a:chOff x="0" y="-85725"/>
            <a:chExt cx="9347198" cy="7776035"/>
          </a:xfrm>
        </p:grpSpPr>
        <p:sp>
          <p:nvSpPr>
            <p:cNvPr id="7" name="TextBox 7"/>
            <p:cNvSpPr txBox="1"/>
            <p:nvPr/>
          </p:nvSpPr>
          <p:spPr>
            <a:xfrm>
              <a:off x="1479643" y="1697780"/>
              <a:ext cx="7867555" cy="8037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50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600" dirty="0">
                  <a:solidFill>
                    <a:srgbClr val="626262"/>
                  </a:solidFill>
                  <a:latin typeface="Calibri"/>
                  <a:ea typeface="字由点字典黑 65J"/>
                </a:rPr>
                <a:t>Initial and intermediate designs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Calibri"/>
                <a:ea typeface="字由点字典黑 65J"/>
                <a:cs typeface="+mn-c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538563" y="5101946"/>
              <a:ext cx="7134491" cy="800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50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600" dirty="0">
                  <a:solidFill>
                    <a:srgbClr val="626262"/>
                  </a:solidFill>
                  <a:latin typeface="Calibri"/>
                  <a:ea typeface="字由点字典黑 65J"/>
                </a:rPr>
                <a:t>Project Output So Far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Calibri"/>
                <a:ea typeface="字由点字典黑 65J"/>
                <a:cs typeface="+mn-c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538563" y="6771042"/>
              <a:ext cx="7134491" cy="800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50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600" dirty="0">
                  <a:solidFill>
                    <a:srgbClr val="626262"/>
                  </a:solidFill>
                  <a:latin typeface="Calibri"/>
                  <a:ea typeface="字由点字典黑 65J"/>
                </a:rPr>
                <a:t>Conclusions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Calibri"/>
                <a:ea typeface="字由点字典黑 65J"/>
                <a:cs typeface="+mn-cs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519512" y="-30215"/>
              <a:ext cx="7089799" cy="800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50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626262"/>
                  </a:solidFill>
                  <a:effectLst/>
                  <a:uLnTx/>
                  <a:uFillTx/>
                  <a:latin typeface="Calibri"/>
                  <a:ea typeface="字由点字典黑 65J"/>
                  <a:cs typeface="+mn-cs"/>
                </a:rPr>
                <a:t>Introduction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519512" y="3432850"/>
              <a:ext cx="7089799" cy="800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50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600" dirty="0">
                  <a:solidFill>
                    <a:srgbClr val="626262"/>
                  </a:solidFill>
                  <a:latin typeface="Calibri"/>
                  <a:ea typeface="字由点字典黑 65J"/>
                </a:rPr>
                <a:t>Ongoing design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Calibri"/>
                <a:ea typeface="字由点字典黑 65J"/>
                <a:cs typeface="+mn-cs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1258369" cy="1057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671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1200" cap="none" spc="115" normalizeH="0" baseline="0" noProof="0">
                  <a:ln>
                    <a:noFill/>
                  </a:ln>
                  <a:solidFill>
                    <a:srgbClr val="2251BB"/>
                  </a:solidFill>
                  <a:effectLst/>
                  <a:uLnTx/>
                  <a:uFillTx/>
                  <a:latin typeface="字由点字典黑 65J"/>
                  <a:ea typeface="+mn-ea"/>
                  <a:cs typeface="+mn-cs"/>
                </a:rPr>
                <a:t>01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569085"/>
              <a:ext cx="1066800" cy="1057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671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1200" cap="none" spc="-100" normalizeH="0" baseline="0" noProof="0">
                  <a:ln>
                    <a:noFill/>
                  </a:ln>
                  <a:solidFill>
                    <a:srgbClr val="2251BB"/>
                  </a:solidFill>
                  <a:effectLst/>
                  <a:uLnTx/>
                  <a:uFillTx/>
                  <a:latin typeface="字由点字典黑 65J"/>
                  <a:ea typeface="+mn-ea"/>
                  <a:cs typeface="+mn-cs"/>
                </a:rPr>
                <a:t>02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3233496"/>
              <a:ext cx="1066800" cy="1057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671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1200" cap="none" spc="-86" normalizeH="0" baseline="0" noProof="0">
                  <a:ln>
                    <a:noFill/>
                  </a:ln>
                  <a:solidFill>
                    <a:srgbClr val="2251BB"/>
                  </a:solidFill>
                  <a:effectLst/>
                  <a:uLnTx/>
                  <a:uFillTx/>
                  <a:latin typeface="字由点字典黑 65J"/>
                  <a:ea typeface="+mn-ea"/>
                  <a:cs typeface="+mn-cs"/>
                </a:rPr>
                <a:t>03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4963516"/>
              <a:ext cx="1066800" cy="1057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671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1200" cap="none" spc="-91" normalizeH="0" baseline="0" noProof="0">
                  <a:ln>
                    <a:noFill/>
                  </a:ln>
                  <a:solidFill>
                    <a:srgbClr val="2251BB"/>
                  </a:solidFill>
                  <a:effectLst/>
                  <a:uLnTx/>
                  <a:uFillTx/>
                  <a:latin typeface="字由点字典黑 65J"/>
                  <a:ea typeface="+mn-ea"/>
                  <a:cs typeface="+mn-cs"/>
                </a:rPr>
                <a:t>04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6632612"/>
              <a:ext cx="1066800" cy="1057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671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1200" cap="none" spc="-96" normalizeH="0" baseline="0" noProof="0">
                  <a:ln>
                    <a:noFill/>
                  </a:ln>
                  <a:solidFill>
                    <a:srgbClr val="2251BB"/>
                  </a:solidFill>
                  <a:effectLst/>
                  <a:uLnTx/>
                  <a:uFillTx/>
                  <a:latin typeface="字由点字典黑 65J"/>
                  <a:ea typeface="+mn-ea"/>
                  <a:cs typeface="+mn-cs"/>
                </a:rPr>
                <a:t>05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BA25A55-2C70-4BF4-84B3-DAB0B6A0F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2699"/>
            <a:ext cx="18288001" cy="10299699"/>
            <a:chOff x="0" y="-8467"/>
            <a:chExt cx="12192000" cy="6866467"/>
          </a:xfrm>
        </p:grpSpPr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4DDEB77-23C4-4B9F-A228-97B5599B3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8851FF-DCF2-43C7-8970-B7045ED75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6852C5-306E-46FB-844A-7632E6D39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F40C9C1B-A82E-4755-816B-C827A271F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8E7D1B95-1664-47D2-9F1E-5AE3B8F8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63FECDE-6D49-477E-896A-AEFD1909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42502F9E-0DC0-454C-8CBC-93705382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E4139BD5-2F4F-48E5-930B-BF6BCAF6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B12DD939-5D79-4EC3-A014-5385FA549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1E730207-4624-4450-B869-9F04E05BF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extBox 8">
            <a:extLst>
              <a:ext uri="{FF2B5EF4-FFF2-40B4-BE49-F238E27FC236}">
                <a16:creationId xmlns:a16="http://schemas.microsoft.com/office/drawing/2014/main" id="{3472B120-FA1A-4926-8BE0-F257833CF6CC}"/>
              </a:ext>
            </a:extLst>
          </p:cNvPr>
          <p:cNvSpPr txBox="1"/>
          <p:nvPr/>
        </p:nvSpPr>
        <p:spPr>
          <a:xfrm>
            <a:off x="1478952" y="6709837"/>
            <a:ext cx="12432052" cy="1642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 spc="-5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Part I – I</a:t>
            </a:r>
            <a:r>
              <a:rPr lang="en-US" altLang="zh-CN" sz="7200" spc="-5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ntroduction</a:t>
            </a:r>
            <a:endParaRPr lang="en-US" sz="7200" spc="-55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FDA401-845A-42F2-A269-6B8A873C1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601" y="2330303"/>
            <a:ext cx="3736390" cy="305449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49FE285-151E-4DAE-A347-E6965D5FF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046" y="2618445"/>
            <a:ext cx="3913174" cy="251561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4EDDA12-3FA4-49C2-8B63-8D5F30B397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35" t="5184" r="12941" b="6677"/>
          <a:stretch/>
        </p:blipFill>
        <p:spPr>
          <a:xfrm>
            <a:off x="6160569" y="2388361"/>
            <a:ext cx="3913174" cy="274569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6C0BF89-7E7C-40C8-9D31-CB1A22C0C13E}"/>
              </a:ext>
            </a:extLst>
          </p:cNvPr>
          <p:cNvSpPr txBox="1"/>
          <p:nvPr/>
        </p:nvSpPr>
        <p:spPr>
          <a:xfrm>
            <a:off x="1573299" y="5851907"/>
            <a:ext cx="4003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Environmental Pollution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8CC17D-D3FF-45BF-8C74-78F7936555F2}"/>
              </a:ext>
            </a:extLst>
          </p:cNvPr>
          <p:cNvSpPr txBox="1"/>
          <p:nvPr/>
        </p:nvSpPr>
        <p:spPr>
          <a:xfrm>
            <a:off x="6109015" y="5868023"/>
            <a:ext cx="4301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Electrocatalytic reaction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AF7736-37D5-436D-8493-E1667178C021}"/>
              </a:ext>
            </a:extLst>
          </p:cNvPr>
          <p:cNvSpPr txBox="1"/>
          <p:nvPr/>
        </p:nvSpPr>
        <p:spPr>
          <a:xfrm>
            <a:off x="11406615" y="5806468"/>
            <a:ext cx="325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Catalyst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8420100" y="1528119"/>
            <a:ext cx="6324600" cy="703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33"/>
              </a:lnSpc>
            </a:pPr>
            <a:r>
              <a:rPr lang="en-US" sz="4309" dirty="0">
                <a:solidFill>
                  <a:srgbClr val="47667F"/>
                </a:solidFill>
                <a:ea typeface="字由点字刻宋 Bold"/>
              </a:rPr>
              <a:t>…Initial design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3472B120-FA1A-4926-8BE0-F257833CF6CC}"/>
              </a:ext>
            </a:extLst>
          </p:cNvPr>
          <p:cNvSpPr txBox="1"/>
          <p:nvPr/>
        </p:nvSpPr>
        <p:spPr>
          <a:xfrm>
            <a:off x="-762000" y="-1104899"/>
            <a:ext cx="14706600" cy="5130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560"/>
              </a:lnSpc>
            </a:pPr>
            <a:r>
              <a:rPr lang="en-US" sz="6600" spc="-550" dirty="0">
                <a:solidFill>
                  <a:schemeClr val="bg2">
                    <a:lumMod val="10000"/>
                    <a:alpha val="21961"/>
                  </a:schemeClr>
                </a:solidFill>
              </a:rPr>
              <a:t>Part II – </a:t>
            </a:r>
            <a:r>
              <a:rPr lang="en-US" sz="6600" dirty="0">
                <a:solidFill>
                  <a:srgbClr val="626262"/>
                </a:solidFill>
                <a:latin typeface="Calibri"/>
                <a:ea typeface="字由点字典黑 65J"/>
              </a:rPr>
              <a:t>Initial and intermediate designs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/>
              <a:ea typeface="字由点字典黑 65J"/>
              <a:cs typeface="+mn-cs"/>
            </a:endParaRPr>
          </a:p>
          <a:p>
            <a:pPr algn="ctr">
              <a:lnSpc>
                <a:spcPts val="21560"/>
              </a:lnSpc>
            </a:pPr>
            <a:endParaRPr lang="en-US" sz="9600" spc="-550" dirty="0">
              <a:solidFill>
                <a:schemeClr val="bg2">
                  <a:lumMod val="10000"/>
                  <a:alpha val="21961"/>
                </a:schemeClr>
              </a:solidFill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FDBC05EB-87D6-4D39-8E3C-2D9E8897BB1B}"/>
              </a:ext>
            </a:extLst>
          </p:cNvPr>
          <p:cNvSpPr txBox="1"/>
          <p:nvPr/>
        </p:nvSpPr>
        <p:spPr>
          <a:xfrm>
            <a:off x="1535778" y="4669431"/>
            <a:ext cx="12192000" cy="19854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000"/>
              </a:lnSpc>
            </a:pPr>
            <a:endParaRPr lang="en-GB" sz="3200" dirty="0">
              <a:ea typeface="字由点字典黑 65J"/>
            </a:endParaRPr>
          </a:p>
          <a:p>
            <a:pPr algn="just">
              <a:lnSpc>
                <a:spcPts val="4000"/>
              </a:lnSpc>
            </a:pPr>
            <a:endParaRPr lang="en-GB" sz="3200" dirty="0">
              <a:ea typeface="字由点字典黑 65J"/>
            </a:endParaRPr>
          </a:p>
          <a:p>
            <a:pPr marL="342900" indent="-342900" algn="just">
              <a:lnSpc>
                <a:spcPts val="4000"/>
              </a:lnSpc>
              <a:buFont typeface="Wingdings" panose="05000000000000000000" pitchFamily="2" charset="2"/>
              <a:buChar char="q"/>
            </a:pPr>
            <a:endParaRPr lang="en-GB" sz="3200" dirty="0">
              <a:ea typeface="字由点字典黑 65J"/>
            </a:endParaRPr>
          </a:p>
          <a:p>
            <a:pPr marL="342900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737373"/>
              </a:solidFill>
              <a:ea typeface="字由点字典黑 65J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01496C6-DA60-44AA-8068-06289E545EC6}"/>
              </a:ext>
            </a:extLst>
          </p:cNvPr>
          <p:cNvSpPr/>
          <p:nvPr/>
        </p:nvSpPr>
        <p:spPr>
          <a:xfrm>
            <a:off x="1535778" y="3722112"/>
            <a:ext cx="2209800" cy="1143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the database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E8E8DC4-5F88-4300-AD1C-AF104A3CCB1B}"/>
              </a:ext>
            </a:extLst>
          </p:cNvPr>
          <p:cNvSpPr/>
          <p:nvPr/>
        </p:nvSpPr>
        <p:spPr>
          <a:xfrm>
            <a:off x="10265560" y="3722218"/>
            <a:ext cx="2209800" cy="11428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A8CEA4-EE8B-4955-A3C0-12417CF4E660}"/>
              </a:ext>
            </a:extLst>
          </p:cNvPr>
          <p:cNvSpPr/>
          <p:nvPr/>
        </p:nvSpPr>
        <p:spPr>
          <a:xfrm>
            <a:off x="5900669" y="5866077"/>
            <a:ext cx="2209800" cy="1143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Prediction model 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3C61218-D3F7-42EB-87A9-D4FD824DCBDA}"/>
              </a:ext>
            </a:extLst>
          </p:cNvPr>
          <p:cNvSpPr/>
          <p:nvPr/>
        </p:nvSpPr>
        <p:spPr>
          <a:xfrm>
            <a:off x="1535778" y="8010148"/>
            <a:ext cx="2209800" cy="11428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Predicting trends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FABDC3-192E-43AE-BB29-BA12A81722FE}"/>
              </a:ext>
            </a:extLst>
          </p:cNvPr>
          <p:cNvSpPr/>
          <p:nvPr/>
        </p:nvSpPr>
        <p:spPr>
          <a:xfrm>
            <a:off x="1535778" y="5866183"/>
            <a:ext cx="2209800" cy="11428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Make prediction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3CEA801-C01C-4762-9792-1EA2A125ADAC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3745578" y="4293612"/>
            <a:ext cx="2155091" cy="196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DF52EFF-A606-415C-A5DB-A8327F541D95}"/>
              </a:ext>
            </a:extLst>
          </p:cNvPr>
          <p:cNvSpPr/>
          <p:nvPr/>
        </p:nvSpPr>
        <p:spPr>
          <a:xfrm>
            <a:off x="10234184" y="5868164"/>
            <a:ext cx="2209800" cy="11428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ANN model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7E367C8-D5AD-4D43-93F1-77EE02AEC761}"/>
              </a:ext>
            </a:extLst>
          </p:cNvPr>
          <p:cNvSpPr/>
          <p:nvPr/>
        </p:nvSpPr>
        <p:spPr>
          <a:xfrm>
            <a:off x="5900669" y="3741772"/>
            <a:ext cx="2209800" cy="114289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processing</a:t>
            </a:r>
            <a:endParaRPr lang="en-GB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48CD8C1-4CDD-4D78-96E9-7645C68E7FD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370460" y="4865112"/>
            <a:ext cx="0" cy="11326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3B562B4-87E9-45C1-A86C-7CBEA932460E}"/>
              </a:ext>
            </a:extLst>
          </p:cNvPr>
          <p:cNvCxnSpPr>
            <a:cxnSpLocks/>
            <a:stCxn id="20" idx="3"/>
            <a:endCxn id="11" idx="1"/>
          </p:cNvCxnSpPr>
          <p:nvPr/>
        </p:nvCxnSpPr>
        <p:spPr>
          <a:xfrm flipV="1">
            <a:off x="8110469" y="4293665"/>
            <a:ext cx="2155091" cy="195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5EDC2E0-F29B-43AF-82DE-C85D47F99865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2640678" y="7009077"/>
            <a:ext cx="0" cy="10010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FCDC044-FE3D-4056-9F75-2AF794BB879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110470" y="6439611"/>
            <a:ext cx="2123714" cy="4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240C7CD-B535-451C-BDB7-6209E67ECE2E}"/>
              </a:ext>
            </a:extLst>
          </p:cNvPr>
          <p:cNvCxnSpPr>
            <a:cxnSpLocks/>
          </p:cNvCxnSpPr>
          <p:nvPr/>
        </p:nvCxnSpPr>
        <p:spPr>
          <a:xfrm flipH="1">
            <a:off x="3776954" y="6455323"/>
            <a:ext cx="2123714" cy="4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A4B0792-D7E9-4F31-8357-6A44A8AD753D}"/>
              </a:ext>
            </a:extLst>
          </p:cNvPr>
          <p:cNvSpPr/>
          <p:nvPr/>
        </p:nvSpPr>
        <p:spPr>
          <a:xfrm>
            <a:off x="10265560" y="3741772"/>
            <a:ext cx="2209800" cy="114289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371342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781800" y="1582786"/>
            <a:ext cx="7581900" cy="703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33"/>
              </a:lnSpc>
            </a:pPr>
            <a:r>
              <a:rPr lang="en-US" sz="4309" dirty="0">
                <a:solidFill>
                  <a:srgbClr val="47667F"/>
                </a:solidFill>
                <a:ea typeface="字由点字刻宋 Bold"/>
              </a:rPr>
              <a:t>…</a:t>
            </a:r>
            <a:r>
              <a:rPr lang="en-US" sz="4000" dirty="0">
                <a:solidFill>
                  <a:srgbClr val="47667F"/>
                </a:solidFill>
                <a:ea typeface="字由点字刻宋 Bold"/>
              </a:rPr>
              <a:t>Choose an Optimizer for Ann</a:t>
            </a:r>
            <a:endParaRPr lang="en-US" sz="4309" dirty="0">
              <a:solidFill>
                <a:srgbClr val="47667F"/>
              </a:solidFill>
              <a:ea typeface="字由点字刻宋 Bold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0549BC51-9634-425D-930F-6633A7331611}"/>
              </a:ext>
            </a:extLst>
          </p:cNvPr>
          <p:cNvSpPr txBox="1"/>
          <p:nvPr/>
        </p:nvSpPr>
        <p:spPr>
          <a:xfrm>
            <a:off x="-133289" y="-1053223"/>
            <a:ext cx="14706600" cy="5130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560"/>
              </a:lnSpc>
            </a:pPr>
            <a:r>
              <a:rPr lang="en-US" sz="6600" spc="-550" dirty="0">
                <a:solidFill>
                  <a:schemeClr val="bg2">
                    <a:lumMod val="10000"/>
                    <a:alpha val="21961"/>
                  </a:schemeClr>
                </a:solidFill>
              </a:rPr>
              <a:t>Part II – </a:t>
            </a:r>
            <a:r>
              <a:rPr lang="en-US" sz="6600" dirty="0">
                <a:solidFill>
                  <a:srgbClr val="626262"/>
                </a:solidFill>
                <a:latin typeface="Calibri"/>
                <a:ea typeface="字由点字典黑 65J"/>
              </a:rPr>
              <a:t>Initial and intermediate designs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/>
              <a:ea typeface="字由点字典黑 65J"/>
              <a:cs typeface="+mn-cs"/>
            </a:endParaRPr>
          </a:p>
          <a:p>
            <a:pPr algn="ctr">
              <a:lnSpc>
                <a:spcPts val="21560"/>
              </a:lnSpc>
            </a:pPr>
            <a:endParaRPr lang="en-US" sz="9600" spc="-550" dirty="0">
              <a:solidFill>
                <a:schemeClr val="bg2">
                  <a:lumMod val="10000"/>
                  <a:alpha val="21961"/>
                </a:schemeClr>
              </a:solidFill>
            </a:endParaRPr>
          </a:p>
        </p:txBody>
      </p:sp>
      <p:pic>
        <p:nvPicPr>
          <p:cNvPr id="3" name="图片 2" descr="图表, 表面图&#10;&#10;描述已自动生成">
            <a:extLst>
              <a:ext uri="{FF2B5EF4-FFF2-40B4-BE49-F238E27FC236}">
                <a16:creationId xmlns:a16="http://schemas.microsoft.com/office/drawing/2014/main" id="{14E021A3-5B17-429E-938F-DF5FAB8E8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86126"/>
            <a:ext cx="9753600" cy="755117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7E8F4D9-1CCC-4478-9224-E9A256F08199}"/>
              </a:ext>
            </a:extLst>
          </p:cNvPr>
          <p:cNvSpPr txBox="1"/>
          <p:nvPr/>
        </p:nvSpPr>
        <p:spPr>
          <a:xfrm>
            <a:off x="10906125" y="4475694"/>
            <a:ext cx="2571750" cy="31700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GB" sz="4000" dirty="0" err="1"/>
              <a:t>Rmsprop</a:t>
            </a:r>
            <a:endParaRPr lang="en-GB" sz="4000" dirty="0"/>
          </a:p>
          <a:p>
            <a:pPr algn="ctr"/>
            <a:r>
              <a:rPr lang="en-GB" sz="4000" dirty="0"/>
              <a:t>&amp;</a:t>
            </a:r>
          </a:p>
          <a:p>
            <a:pPr algn="ctr"/>
            <a:r>
              <a:rPr lang="en-GB" sz="4000" dirty="0" err="1"/>
              <a:t>Adadelta</a:t>
            </a:r>
            <a:endParaRPr lang="en-GB" sz="4000" dirty="0"/>
          </a:p>
          <a:p>
            <a:pPr algn="ctr"/>
            <a:r>
              <a:rPr lang="en-GB" sz="4000" dirty="0"/>
              <a:t>&amp;</a:t>
            </a:r>
          </a:p>
          <a:p>
            <a:pPr algn="ctr"/>
            <a:r>
              <a:rPr lang="en-GB" sz="4000" dirty="0" err="1"/>
              <a:t>Adagrad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8662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id="{3472B120-FA1A-4926-8BE0-F257833CF6CC}"/>
              </a:ext>
            </a:extLst>
          </p:cNvPr>
          <p:cNvSpPr txBox="1"/>
          <p:nvPr/>
        </p:nvSpPr>
        <p:spPr>
          <a:xfrm>
            <a:off x="-533400" y="-1067738"/>
            <a:ext cx="14855388" cy="2416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560"/>
              </a:lnSpc>
            </a:pPr>
            <a:r>
              <a:rPr lang="en-US" sz="9600" spc="-550" dirty="0">
                <a:solidFill>
                  <a:schemeClr val="bg2">
                    <a:lumMod val="10000"/>
                    <a:alpha val="21961"/>
                  </a:schemeClr>
                </a:solidFill>
              </a:rPr>
              <a:t>Part III – O</a:t>
            </a:r>
            <a:r>
              <a:rPr lang="en-US" altLang="zh-CN" sz="9600" spc="-550" dirty="0">
                <a:solidFill>
                  <a:schemeClr val="bg2">
                    <a:lumMod val="10000"/>
                    <a:alpha val="21961"/>
                  </a:schemeClr>
                </a:solidFill>
              </a:rPr>
              <a:t>ngoing Design</a:t>
            </a:r>
            <a:endParaRPr lang="en-US" sz="9600" spc="-550" dirty="0">
              <a:solidFill>
                <a:schemeClr val="bg2">
                  <a:lumMod val="10000"/>
                  <a:alpha val="21961"/>
                </a:schemeClr>
              </a:solidFill>
            </a:endParaRP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356FC946-6000-4D00-AADA-DF1A070C1FE0}"/>
              </a:ext>
            </a:extLst>
          </p:cNvPr>
          <p:cNvSpPr txBox="1"/>
          <p:nvPr/>
        </p:nvSpPr>
        <p:spPr>
          <a:xfrm>
            <a:off x="8839200" y="1992950"/>
            <a:ext cx="7581900" cy="703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33"/>
              </a:lnSpc>
            </a:pPr>
            <a:r>
              <a:rPr lang="en-US" sz="4309" dirty="0">
                <a:solidFill>
                  <a:srgbClr val="47667F"/>
                </a:solidFill>
                <a:ea typeface="字由点字刻宋 Bold"/>
              </a:rPr>
              <a:t>…principal component analysis</a:t>
            </a:r>
          </a:p>
        </p:txBody>
      </p:sp>
      <p:pic>
        <p:nvPicPr>
          <p:cNvPr id="3" name="图片 2" descr="图片包含 图形用户界面&#10;&#10;描述已自动生成">
            <a:extLst>
              <a:ext uri="{FF2B5EF4-FFF2-40B4-BE49-F238E27FC236}">
                <a16:creationId xmlns:a16="http://schemas.microsoft.com/office/drawing/2014/main" id="{72EE5E8F-32B3-4199-8CC6-51E7B11F8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41" y="3095540"/>
            <a:ext cx="7166752" cy="51379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5C6571-DF87-4FCD-BE7F-E8DBFE364EC8}"/>
              </a:ext>
            </a:extLst>
          </p:cNvPr>
          <p:cNvSpPr txBox="1"/>
          <p:nvPr/>
        </p:nvSpPr>
        <p:spPr>
          <a:xfrm>
            <a:off x="9072283" y="3048399"/>
            <a:ext cx="6477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Remain 90% of the variance</a:t>
            </a:r>
          </a:p>
          <a:p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Change of dimensionality:</a:t>
            </a:r>
          </a:p>
          <a:p>
            <a:endParaRPr lang="en-GB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3EC26267-E98D-4923-B9CD-8F6CCB300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508" y="5295799"/>
            <a:ext cx="2693717" cy="1154451"/>
          </a:xfrm>
          <a:prstGeom prst="rect">
            <a:avLst/>
          </a:prstGeom>
        </p:spPr>
      </p:pic>
      <p:pic>
        <p:nvPicPr>
          <p:cNvPr id="23" name="图片 22" descr="图形用户界面, 文本, 应用程序&#10;&#10;描述已自动生成">
            <a:extLst>
              <a:ext uri="{FF2B5EF4-FFF2-40B4-BE49-F238E27FC236}">
                <a16:creationId xmlns:a16="http://schemas.microsoft.com/office/drawing/2014/main" id="{251597E1-38F7-48AE-87EE-3363A5A71E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507" y="7658999"/>
            <a:ext cx="2693717" cy="1154450"/>
          </a:xfrm>
          <a:prstGeom prst="rect">
            <a:avLst/>
          </a:prstGeom>
        </p:spPr>
      </p:pic>
      <p:sp>
        <p:nvSpPr>
          <p:cNvPr id="24" name="箭头: 下 23">
            <a:extLst>
              <a:ext uri="{FF2B5EF4-FFF2-40B4-BE49-F238E27FC236}">
                <a16:creationId xmlns:a16="http://schemas.microsoft.com/office/drawing/2014/main" id="{21B37D8A-6678-4C78-9A49-F3BE575BB98E}"/>
              </a:ext>
            </a:extLst>
          </p:cNvPr>
          <p:cNvSpPr/>
          <p:nvPr/>
        </p:nvSpPr>
        <p:spPr>
          <a:xfrm>
            <a:off x="11371908" y="6558825"/>
            <a:ext cx="533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A1521F-6028-44BD-AB46-B3F18E06D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2283" y="3536973"/>
            <a:ext cx="7629525" cy="115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1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id="{3472B120-FA1A-4926-8BE0-F257833CF6CC}"/>
              </a:ext>
            </a:extLst>
          </p:cNvPr>
          <p:cNvSpPr txBox="1"/>
          <p:nvPr/>
        </p:nvSpPr>
        <p:spPr>
          <a:xfrm>
            <a:off x="-1524000" y="-668176"/>
            <a:ext cx="14855388" cy="2416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560"/>
              </a:lnSpc>
            </a:pPr>
            <a:r>
              <a:rPr lang="en-US" sz="9600" spc="-550" dirty="0">
                <a:solidFill>
                  <a:schemeClr val="bg2">
                    <a:lumMod val="10000"/>
                    <a:alpha val="21961"/>
                  </a:schemeClr>
                </a:solidFill>
              </a:rPr>
              <a:t>Part III – O</a:t>
            </a:r>
            <a:r>
              <a:rPr lang="en-US" altLang="zh-CN" sz="9600" spc="-550" dirty="0">
                <a:solidFill>
                  <a:schemeClr val="bg2">
                    <a:lumMod val="10000"/>
                    <a:alpha val="21961"/>
                  </a:schemeClr>
                </a:solidFill>
              </a:rPr>
              <a:t>ngoing Design</a:t>
            </a:r>
            <a:endParaRPr lang="en-US" sz="9600" spc="-550" dirty="0">
              <a:solidFill>
                <a:schemeClr val="bg2">
                  <a:lumMod val="10000"/>
                  <a:alpha val="21961"/>
                </a:schemeClr>
              </a:solidFill>
            </a:endParaRP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356FC946-6000-4D00-AADA-DF1A070C1FE0}"/>
              </a:ext>
            </a:extLst>
          </p:cNvPr>
          <p:cNvSpPr txBox="1"/>
          <p:nvPr/>
        </p:nvSpPr>
        <p:spPr>
          <a:xfrm>
            <a:off x="7767916" y="1950507"/>
            <a:ext cx="9681884" cy="703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33"/>
              </a:lnSpc>
            </a:pPr>
            <a:r>
              <a:rPr lang="en-US" sz="4309" dirty="0">
                <a:solidFill>
                  <a:srgbClr val="47667F"/>
                </a:solidFill>
                <a:ea typeface="字由点字刻宋 Bold"/>
              </a:rPr>
              <a:t>…</a:t>
            </a:r>
            <a:r>
              <a:rPr lang="en-US" sz="4309" dirty="0">
                <a:ea typeface="字由点字刻宋 Bold"/>
              </a:rPr>
              <a:t>Structure of A</a:t>
            </a:r>
            <a:r>
              <a:rPr lang="en-US" altLang="zh-CN" sz="4309" dirty="0">
                <a:ea typeface="字由点字刻宋 Bold"/>
              </a:rPr>
              <a:t>rtificial neural network</a:t>
            </a:r>
            <a:endParaRPr lang="en-US" sz="4309" dirty="0">
              <a:ea typeface="字由点字刻宋 Bold"/>
            </a:endParaRPr>
          </a:p>
        </p:txBody>
      </p:sp>
      <p:pic>
        <p:nvPicPr>
          <p:cNvPr id="4" name="图片 3" descr="图示&#10;&#10;中度可信度描述已自动生成">
            <a:extLst>
              <a:ext uri="{FF2B5EF4-FFF2-40B4-BE49-F238E27FC236}">
                <a16:creationId xmlns:a16="http://schemas.microsoft.com/office/drawing/2014/main" id="{FE1B9334-00E4-43BF-B57F-AEC0F5566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54482"/>
            <a:ext cx="10820400" cy="70175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6676A6-0597-47CE-B90A-33A67A9B4E3C}"/>
              </a:ext>
            </a:extLst>
          </p:cNvPr>
          <p:cNvSpPr txBox="1"/>
          <p:nvPr/>
        </p:nvSpPr>
        <p:spPr>
          <a:xfrm>
            <a:off x="11887200" y="3924300"/>
            <a:ext cx="4495800" cy="316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600" dirty="0"/>
              <a:t>Input dimension:       45</a:t>
            </a:r>
          </a:p>
          <a:p>
            <a:pPr>
              <a:lnSpc>
                <a:spcPct val="200000"/>
              </a:lnSpc>
            </a:pPr>
            <a:r>
              <a:rPr lang="en-GB" sz="2600" dirty="0"/>
              <a:t>First hidden layer:     47</a:t>
            </a:r>
          </a:p>
          <a:p>
            <a:pPr>
              <a:lnSpc>
                <a:spcPct val="200000"/>
              </a:lnSpc>
            </a:pPr>
            <a:r>
              <a:rPr lang="en-GB" sz="2600" dirty="0"/>
              <a:t>Second hidden layer: 49</a:t>
            </a:r>
          </a:p>
          <a:p>
            <a:pPr>
              <a:lnSpc>
                <a:spcPct val="200000"/>
              </a:lnSpc>
            </a:pPr>
            <a:r>
              <a:rPr lang="en-GB" sz="2600" dirty="0"/>
              <a:t>Output:       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12978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id="{3472B120-FA1A-4926-8BE0-F257833CF6CC}"/>
              </a:ext>
            </a:extLst>
          </p:cNvPr>
          <p:cNvSpPr txBox="1"/>
          <p:nvPr/>
        </p:nvSpPr>
        <p:spPr>
          <a:xfrm>
            <a:off x="-1524000" y="-668176"/>
            <a:ext cx="14855388" cy="2416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560"/>
              </a:lnSpc>
            </a:pPr>
            <a:r>
              <a:rPr lang="en-US" sz="9600" spc="-550" dirty="0">
                <a:solidFill>
                  <a:schemeClr val="bg2">
                    <a:lumMod val="10000"/>
                    <a:alpha val="21961"/>
                  </a:schemeClr>
                </a:solidFill>
              </a:rPr>
              <a:t>Part III – O</a:t>
            </a:r>
            <a:r>
              <a:rPr lang="en-US" altLang="zh-CN" sz="9600" spc="-550" dirty="0">
                <a:solidFill>
                  <a:schemeClr val="bg2">
                    <a:lumMod val="10000"/>
                    <a:alpha val="21961"/>
                  </a:schemeClr>
                </a:solidFill>
              </a:rPr>
              <a:t>ngoing Design</a:t>
            </a:r>
            <a:endParaRPr lang="en-US" sz="9600" spc="-550" dirty="0">
              <a:solidFill>
                <a:schemeClr val="bg2">
                  <a:lumMod val="10000"/>
                  <a:alpha val="21961"/>
                </a:schemeClr>
              </a:solidFill>
            </a:endParaRP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356FC946-6000-4D00-AADA-DF1A070C1FE0}"/>
              </a:ext>
            </a:extLst>
          </p:cNvPr>
          <p:cNvSpPr txBox="1"/>
          <p:nvPr/>
        </p:nvSpPr>
        <p:spPr>
          <a:xfrm>
            <a:off x="7767917" y="1950507"/>
            <a:ext cx="7581900" cy="703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33"/>
              </a:lnSpc>
            </a:pPr>
            <a:r>
              <a:rPr lang="en-US" sz="4309" dirty="0">
                <a:solidFill>
                  <a:srgbClr val="47667F"/>
                </a:solidFill>
                <a:ea typeface="字由点字刻宋 Bold"/>
              </a:rPr>
              <a:t>…A</a:t>
            </a:r>
            <a:r>
              <a:rPr lang="en-US" altLang="zh-CN" sz="4309" dirty="0">
                <a:solidFill>
                  <a:srgbClr val="47667F"/>
                </a:solidFill>
                <a:ea typeface="字由点字刻宋 Bold"/>
              </a:rPr>
              <a:t>rtificial neural network</a:t>
            </a:r>
            <a:endParaRPr lang="en-US" sz="4309" dirty="0">
              <a:solidFill>
                <a:srgbClr val="47667F"/>
              </a:solidFill>
              <a:ea typeface="字由点字刻宋 Bold"/>
            </a:endParaRPr>
          </a:p>
        </p:txBody>
      </p:sp>
      <p:pic>
        <p:nvPicPr>
          <p:cNvPr id="19" name="图片 18" descr="图表&#10;&#10;描述已自动生成">
            <a:extLst>
              <a:ext uri="{FF2B5EF4-FFF2-40B4-BE49-F238E27FC236}">
                <a16:creationId xmlns:a16="http://schemas.microsoft.com/office/drawing/2014/main" id="{A927B263-F4FB-4307-AF0C-5E502B3FF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6101"/>
            <a:ext cx="8746683" cy="6248399"/>
          </a:xfrm>
          <a:prstGeom prst="rect">
            <a:avLst/>
          </a:prstGeom>
        </p:spPr>
      </p:pic>
      <p:pic>
        <p:nvPicPr>
          <p:cNvPr id="22" name="图片 21" descr="形状&#10;&#10;低可信度描述已自动生成">
            <a:extLst>
              <a:ext uri="{FF2B5EF4-FFF2-40B4-BE49-F238E27FC236}">
                <a16:creationId xmlns:a16="http://schemas.microsoft.com/office/drawing/2014/main" id="{F0C73302-8F2F-4035-AAD8-2BA01768A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352" y="4762500"/>
            <a:ext cx="7293137" cy="45720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8068ACA-3462-43FF-A940-7120D0D40E62}"/>
              </a:ext>
            </a:extLst>
          </p:cNvPr>
          <p:cNvSpPr txBox="1"/>
          <p:nvPr/>
        </p:nvSpPr>
        <p:spPr>
          <a:xfrm>
            <a:off x="9525000" y="3593055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Epochs:           500</a:t>
            </a:r>
          </a:p>
          <a:p>
            <a:r>
              <a:rPr lang="en-GB" sz="2800" dirty="0"/>
              <a:t>Batch size:      20</a:t>
            </a:r>
          </a:p>
        </p:txBody>
      </p:sp>
    </p:spTree>
    <p:extLst>
      <p:ext uri="{BB962C8B-B14F-4D97-AF65-F5344CB8AC3E}">
        <p14:creationId xmlns:p14="http://schemas.microsoft.com/office/powerpoint/2010/main" val="294113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id="{3472B120-FA1A-4926-8BE0-F257833CF6CC}"/>
              </a:ext>
            </a:extLst>
          </p:cNvPr>
          <p:cNvSpPr txBox="1"/>
          <p:nvPr/>
        </p:nvSpPr>
        <p:spPr>
          <a:xfrm>
            <a:off x="-1524000" y="-668176"/>
            <a:ext cx="14855388" cy="2416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560"/>
              </a:lnSpc>
            </a:pPr>
            <a:r>
              <a:rPr lang="en-US" sz="9600" spc="-550" dirty="0">
                <a:solidFill>
                  <a:schemeClr val="bg2">
                    <a:lumMod val="10000"/>
                    <a:alpha val="21961"/>
                  </a:schemeClr>
                </a:solidFill>
              </a:rPr>
              <a:t>Part III – O</a:t>
            </a:r>
            <a:r>
              <a:rPr lang="en-US" altLang="zh-CN" sz="9600" spc="-550" dirty="0">
                <a:solidFill>
                  <a:schemeClr val="bg2">
                    <a:lumMod val="10000"/>
                    <a:alpha val="21961"/>
                  </a:schemeClr>
                </a:solidFill>
              </a:rPr>
              <a:t>ngoing Design</a:t>
            </a:r>
            <a:endParaRPr lang="en-US" sz="9600" spc="-550" dirty="0">
              <a:solidFill>
                <a:schemeClr val="bg2">
                  <a:lumMod val="10000"/>
                  <a:alpha val="21961"/>
                </a:schemeClr>
              </a:solidFill>
            </a:endParaRP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356FC946-6000-4D00-AADA-DF1A070C1FE0}"/>
              </a:ext>
            </a:extLst>
          </p:cNvPr>
          <p:cNvSpPr txBox="1"/>
          <p:nvPr/>
        </p:nvSpPr>
        <p:spPr>
          <a:xfrm>
            <a:off x="7767917" y="1950507"/>
            <a:ext cx="7581900" cy="703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33"/>
              </a:lnSpc>
            </a:pPr>
            <a:r>
              <a:rPr lang="en-US" sz="4309" dirty="0">
                <a:solidFill>
                  <a:srgbClr val="47667F"/>
                </a:solidFill>
                <a:ea typeface="字由点字刻宋 Bold"/>
              </a:rPr>
              <a:t>…A</a:t>
            </a:r>
            <a:r>
              <a:rPr lang="en-US" altLang="zh-CN" sz="4309" dirty="0">
                <a:solidFill>
                  <a:srgbClr val="47667F"/>
                </a:solidFill>
                <a:ea typeface="字由点字刻宋 Bold"/>
              </a:rPr>
              <a:t>rtificial neural network</a:t>
            </a:r>
            <a:endParaRPr lang="en-US" sz="4309" dirty="0">
              <a:solidFill>
                <a:srgbClr val="47667F"/>
              </a:solidFill>
              <a:ea typeface="字由点字刻宋 Bold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8068ACA-3462-43FF-A940-7120D0D40E62}"/>
              </a:ext>
            </a:extLst>
          </p:cNvPr>
          <p:cNvSpPr txBox="1"/>
          <p:nvPr/>
        </p:nvSpPr>
        <p:spPr>
          <a:xfrm>
            <a:off x="9829800" y="3695700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Epochs:           2000</a:t>
            </a:r>
          </a:p>
          <a:p>
            <a:r>
              <a:rPr lang="en-GB" sz="2800" dirty="0"/>
              <a:t>Batch size:      2</a:t>
            </a:r>
          </a:p>
        </p:txBody>
      </p:sp>
      <p:pic>
        <p:nvPicPr>
          <p:cNvPr id="3" name="图片 2" descr="图片包含 折线图&#10;&#10;描述已自动生成">
            <a:extLst>
              <a:ext uri="{FF2B5EF4-FFF2-40B4-BE49-F238E27FC236}">
                <a16:creationId xmlns:a16="http://schemas.microsoft.com/office/drawing/2014/main" id="{6EA2F2A6-E7F9-40BA-B8E8-7B6BEFD0D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90900"/>
            <a:ext cx="9296400" cy="6273500"/>
          </a:xfrm>
          <a:prstGeom prst="rect">
            <a:avLst/>
          </a:prstGeom>
        </p:spPr>
      </p:pic>
      <p:pic>
        <p:nvPicPr>
          <p:cNvPr id="7" name="图片 6" descr="形状&#10;&#10;描述已自动生成">
            <a:extLst>
              <a:ext uri="{FF2B5EF4-FFF2-40B4-BE49-F238E27FC236}">
                <a16:creationId xmlns:a16="http://schemas.microsoft.com/office/drawing/2014/main" id="{579D6B3B-F211-46E4-BBF2-70F29E24B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4991100"/>
            <a:ext cx="6243365" cy="391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7382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19194</TotalTime>
  <Words>571</Words>
  <Application>Microsoft Office PowerPoint</Application>
  <PresentationFormat>自定义</PresentationFormat>
  <Paragraphs>130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Wingdings 3</vt:lpstr>
      <vt:lpstr>字由点字典黑 65J</vt:lpstr>
      <vt:lpstr>Trebuchet MS</vt:lpstr>
      <vt:lpstr>Calibri</vt:lpstr>
      <vt:lpstr>等线</vt:lpstr>
      <vt:lpstr>Wingdings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浅色山脉云雾产品介绍演示文稿</dc:title>
  <dc:creator>Shanpeng Tang</dc:creator>
  <cp:lastModifiedBy>Tang, Shanpeng</cp:lastModifiedBy>
  <cp:revision>174</cp:revision>
  <dcterms:created xsi:type="dcterms:W3CDTF">2006-08-16T00:00:00Z</dcterms:created>
  <dcterms:modified xsi:type="dcterms:W3CDTF">2022-04-18T20:50:39Z</dcterms:modified>
  <dc:identifier>DAERpYfEkSk</dc:identifier>
</cp:coreProperties>
</file>