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897"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6" d="100"/>
          <a:sy n="56" d="100"/>
        </p:scale>
        <p:origin x="328" y="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1EBECF-29E9-45F2-A1C6-ED4741E14B8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C6992FA-38BA-495E-A482-7F005AB269BE}">
      <dgm:prSet custT="1"/>
      <dgm:spPr/>
      <dgm:t>
        <a:bodyPr/>
        <a:lstStyle/>
        <a:p>
          <a:r>
            <a:rPr lang="en-IN" sz="2400" dirty="0"/>
            <a:t>Trying to find the best results by making different combination of features-</a:t>
          </a:r>
          <a:endParaRPr lang="en-US" sz="2400" dirty="0"/>
        </a:p>
      </dgm:t>
    </dgm:pt>
    <dgm:pt modelId="{C281CF9A-3527-4156-B5C7-1043FC1B0637}" type="parTrans" cxnId="{9F20EA06-604C-41A5-9AA0-D11F04A3129D}">
      <dgm:prSet/>
      <dgm:spPr/>
      <dgm:t>
        <a:bodyPr/>
        <a:lstStyle/>
        <a:p>
          <a:endParaRPr lang="en-US"/>
        </a:p>
      </dgm:t>
    </dgm:pt>
    <dgm:pt modelId="{CA580933-3AB0-471F-BA80-C8B0F3C438B2}" type="sibTrans" cxnId="{9F20EA06-604C-41A5-9AA0-D11F04A3129D}">
      <dgm:prSet/>
      <dgm:spPr/>
      <dgm:t>
        <a:bodyPr/>
        <a:lstStyle/>
        <a:p>
          <a:endParaRPr lang="en-US"/>
        </a:p>
      </dgm:t>
    </dgm:pt>
    <dgm:pt modelId="{B50BF33D-E75E-46C0-A144-1CFE4DE8D4BE}">
      <dgm:prSet custT="1"/>
      <dgm:spPr/>
      <dgm:t>
        <a:bodyPr/>
        <a:lstStyle/>
        <a:p>
          <a:r>
            <a:rPr lang="en-IN" sz="2400"/>
            <a:t>only unigrams</a:t>
          </a:r>
          <a:endParaRPr lang="en-US" sz="2400"/>
        </a:p>
      </dgm:t>
    </dgm:pt>
    <dgm:pt modelId="{9E1030D6-596D-4967-A869-5B061448A249}" type="parTrans" cxnId="{E717CCD3-D894-4BED-B1BC-DFB61A9F6514}">
      <dgm:prSet/>
      <dgm:spPr/>
      <dgm:t>
        <a:bodyPr/>
        <a:lstStyle/>
        <a:p>
          <a:endParaRPr lang="en-US"/>
        </a:p>
      </dgm:t>
    </dgm:pt>
    <dgm:pt modelId="{88C97254-3FBE-4364-A5E1-D18F4EC72245}" type="sibTrans" cxnId="{E717CCD3-D894-4BED-B1BC-DFB61A9F6514}">
      <dgm:prSet/>
      <dgm:spPr/>
      <dgm:t>
        <a:bodyPr/>
        <a:lstStyle/>
        <a:p>
          <a:endParaRPr lang="en-US"/>
        </a:p>
      </dgm:t>
    </dgm:pt>
    <dgm:pt modelId="{849C8E6F-674D-415A-B2FE-C576E12A4C3E}">
      <dgm:prSet custT="1"/>
      <dgm:spPr/>
      <dgm:t>
        <a:bodyPr/>
        <a:lstStyle/>
        <a:p>
          <a:r>
            <a:rPr lang="en-IN" sz="2400"/>
            <a:t>unigrams + bigrams and trigrams,</a:t>
          </a:r>
          <a:endParaRPr lang="en-US" sz="2400"/>
        </a:p>
      </dgm:t>
    </dgm:pt>
    <dgm:pt modelId="{CE61D1C5-92FF-4222-881B-8994BA5A04B8}" type="parTrans" cxnId="{F0D2355A-C31F-4C92-A6A7-CD7B4BA822EA}">
      <dgm:prSet/>
      <dgm:spPr/>
      <dgm:t>
        <a:bodyPr/>
        <a:lstStyle/>
        <a:p>
          <a:endParaRPr lang="en-US"/>
        </a:p>
      </dgm:t>
    </dgm:pt>
    <dgm:pt modelId="{FA92615B-8853-493E-B770-9FBD7C5111A8}" type="sibTrans" cxnId="{F0D2355A-C31F-4C92-A6A7-CD7B4BA822EA}">
      <dgm:prSet/>
      <dgm:spPr/>
      <dgm:t>
        <a:bodyPr/>
        <a:lstStyle/>
        <a:p>
          <a:endParaRPr lang="en-US"/>
        </a:p>
      </dgm:t>
    </dgm:pt>
    <dgm:pt modelId="{20694398-2354-447F-A551-F16BEA623A88}">
      <dgm:prSet custT="1"/>
      <dgm:spPr/>
      <dgm:t>
        <a:bodyPr/>
        <a:lstStyle/>
        <a:p>
          <a:r>
            <a:rPr lang="en-IN" sz="2400"/>
            <a:t>unigrams + negation</a:t>
          </a:r>
          <a:endParaRPr lang="en-US" sz="2400"/>
        </a:p>
      </dgm:t>
    </dgm:pt>
    <dgm:pt modelId="{00E047CC-B1B3-4907-A9AB-F39E9C445C8C}" type="parTrans" cxnId="{522CFDDC-5DB5-4D8E-871F-A9E5BD160329}">
      <dgm:prSet/>
      <dgm:spPr/>
      <dgm:t>
        <a:bodyPr/>
        <a:lstStyle/>
        <a:p>
          <a:endParaRPr lang="en-US"/>
        </a:p>
      </dgm:t>
    </dgm:pt>
    <dgm:pt modelId="{FE77645F-2CA8-4E3B-A380-699139ED2D7C}" type="sibTrans" cxnId="{522CFDDC-5DB5-4D8E-871F-A9E5BD160329}">
      <dgm:prSet/>
      <dgm:spPr/>
      <dgm:t>
        <a:bodyPr/>
        <a:lstStyle/>
        <a:p>
          <a:endParaRPr lang="en-US"/>
        </a:p>
      </dgm:t>
    </dgm:pt>
    <dgm:pt modelId="{A0CF3CC5-DD81-4EAD-AF7E-7AF16C64954D}">
      <dgm:prSet custT="1"/>
      <dgm:spPr/>
      <dgm:t>
        <a:bodyPr/>
        <a:lstStyle/>
        <a:p>
          <a:r>
            <a:rPr lang="en-IN" sz="2400" dirty="0"/>
            <a:t>unigrams + bigrams and trigrams + negation.</a:t>
          </a:r>
          <a:endParaRPr lang="en-US" sz="2400" dirty="0"/>
        </a:p>
      </dgm:t>
    </dgm:pt>
    <dgm:pt modelId="{FF9B7BA2-BEE4-4667-8659-82624D4DB844}" type="parTrans" cxnId="{6BB30DEF-84D1-42C9-8D9F-03834F3B8BD1}">
      <dgm:prSet/>
      <dgm:spPr/>
      <dgm:t>
        <a:bodyPr/>
        <a:lstStyle/>
        <a:p>
          <a:endParaRPr lang="en-US"/>
        </a:p>
      </dgm:t>
    </dgm:pt>
    <dgm:pt modelId="{E7529D13-0C2D-40AE-B1EF-1C2B7329922F}" type="sibTrans" cxnId="{6BB30DEF-84D1-42C9-8D9F-03834F3B8BD1}">
      <dgm:prSet/>
      <dgm:spPr/>
      <dgm:t>
        <a:bodyPr/>
        <a:lstStyle/>
        <a:p>
          <a:endParaRPr lang="en-US"/>
        </a:p>
      </dgm:t>
    </dgm:pt>
    <dgm:pt modelId="{8D014909-26B1-426D-AB54-68B87187EA75}">
      <dgm:prSet custT="1"/>
      <dgm:spPr/>
      <dgm:t>
        <a:bodyPr/>
        <a:lstStyle/>
        <a:p>
          <a:r>
            <a:rPr lang="en-IN" sz="2400"/>
            <a:t>Classifier used-</a:t>
          </a:r>
          <a:endParaRPr lang="en-US" sz="2400"/>
        </a:p>
      </dgm:t>
    </dgm:pt>
    <dgm:pt modelId="{E7AE9BC5-8270-4EE4-B570-396F0BF260D0}" type="parTrans" cxnId="{9718603E-090E-4E6F-BAEB-A84E6EC3EEF9}">
      <dgm:prSet/>
      <dgm:spPr/>
      <dgm:t>
        <a:bodyPr/>
        <a:lstStyle/>
        <a:p>
          <a:endParaRPr lang="en-US"/>
        </a:p>
      </dgm:t>
    </dgm:pt>
    <dgm:pt modelId="{AACF6ECC-EB8A-46AD-8CA2-567638F6DD77}" type="sibTrans" cxnId="{9718603E-090E-4E6F-BAEB-A84E6EC3EEF9}">
      <dgm:prSet/>
      <dgm:spPr/>
      <dgm:t>
        <a:bodyPr/>
        <a:lstStyle/>
        <a:p>
          <a:endParaRPr lang="en-US"/>
        </a:p>
      </dgm:t>
    </dgm:pt>
    <dgm:pt modelId="{76E7FB41-B003-4C24-A130-6B3E54F0A7DC}">
      <dgm:prSet custT="1"/>
      <dgm:spPr/>
      <dgm:t>
        <a:bodyPr/>
        <a:lstStyle/>
        <a:p>
          <a:r>
            <a:rPr lang="en-IN" sz="2400"/>
            <a:t>Naive Bayes</a:t>
          </a:r>
          <a:endParaRPr lang="en-US" sz="2400"/>
        </a:p>
      </dgm:t>
    </dgm:pt>
    <dgm:pt modelId="{FE46DCEC-2E62-4B5C-93DD-C1062C78020E}" type="parTrans" cxnId="{FA30FEDC-06A5-4ED6-9316-69EBA788DC28}">
      <dgm:prSet/>
      <dgm:spPr/>
      <dgm:t>
        <a:bodyPr/>
        <a:lstStyle/>
        <a:p>
          <a:endParaRPr lang="en-US"/>
        </a:p>
      </dgm:t>
    </dgm:pt>
    <dgm:pt modelId="{E2FFA782-7F31-4FD3-A174-5FE57CBB8FCC}" type="sibTrans" cxnId="{FA30FEDC-06A5-4ED6-9316-69EBA788DC28}">
      <dgm:prSet/>
      <dgm:spPr/>
      <dgm:t>
        <a:bodyPr/>
        <a:lstStyle/>
        <a:p>
          <a:endParaRPr lang="en-US"/>
        </a:p>
      </dgm:t>
    </dgm:pt>
    <dgm:pt modelId="{D58A109B-F98B-4008-913F-7AF4C514D087}">
      <dgm:prSet custT="1"/>
      <dgm:spPr/>
      <dgm:t>
        <a:bodyPr/>
        <a:lstStyle/>
        <a:p>
          <a:r>
            <a:rPr lang="en-IN" sz="2400"/>
            <a:t>Maximum Entropy</a:t>
          </a:r>
          <a:endParaRPr lang="en-US" sz="2400"/>
        </a:p>
      </dgm:t>
    </dgm:pt>
    <dgm:pt modelId="{18EA6A53-4090-48EA-8631-CBF81B1B9407}" type="parTrans" cxnId="{F1378070-6D40-487C-AA94-7FD69832BA51}">
      <dgm:prSet/>
      <dgm:spPr/>
      <dgm:t>
        <a:bodyPr/>
        <a:lstStyle/>
        <a:p>
          <a:endParaRPr lang="en-US"/>
        </a:p>
      </dgm:t>
    </dgm:pt>
    <dgm:pt modelId="{D347F77C-11C2-40CA-858D-2575B0DDB716}" type="sibTrans" cxnId="{F1378070-6D40-487C-AA94-7FD69832BA51}">
      <dgm:prSet/>
      <dgm:spPr/>
      <dgm:t>
        <a:bodyPr/>
        <a:lstStyle/>
        <a:p>
          <a:endParaRPr lang="en-US"/>
        </a:p>
      </dgm:t>
    </dgm:pt>
    <dgm:pt modelId="{B49BBB3D-D1C2-4510-84A8-1A2917165B0A}">
      <dgm:prSet custT="1"/>
      <dgm:spPr/>
      <dgm:t>
        <a:bodyPr/>
        <a:lstStyle/>
        <a:p>
          <a:r>
            <a:rPr lang="en-IN" sz="2400" dirty="0"/>
            <a:t>Cross Validation </a:t>
          </a:r>
          <a:endParaRPr lang="en-US" sz="2400" dirty="0"/>
        </a:p>
      </dgm:t>
    </dgm:pt>
    <dgm:pt modelId="{EA98E690-7F43-4D07-8EDA-2B49639AAB03}" type="parTrans" cxnId="{AC441F6D-0C83-4FBD-89D6-0D3AB2BB27D6}">
      <dgm:prSet/>
      <dgm:spPr/>
      <dgm:t>
        <a:bodyPr/>
        <a:lstStyle/>
        <a:p>
          <a:endParaRPr lang="en-US"/>
        </a:p>
      </dgm:t>
    </dgm:pt>
    <dgm:pt modelId="{52A2F26F-081C-407E-B0AC-C72654034374}" type="sibTrans" cxnId="{AC441F6D-0C83-4FBD-89D6-0D3AB2BB27D6}">
      <dgm:prSet/>
      <dgm:spPr/>
      <dgm:t>
        <a:bodyPr/>
        <a:lstStyle/>
        <a:p>
          <a:endParaRPr lang="en-US"/>
        </a:p>
      </dgm:t>
    </dgm:pt>
    <dgm:pt modelId="{EFB1C4C2-BDA8-4472-B9D1-4A447B3F2D0E}">
      <dgm:prSet custT="1"/>
      <dgm:spPr/>
      <dgm:t>
        <a:bodyPr/>
        <a:lstStyle/>
        <a:p>
          <a:r>
            <a:rPr lang="en-IN" sz="2400"/>
            <a:t>10 fold for each of the 10 parts</a:t>
          </a:r>
          <a:endParaRPr lang="en-US" sz="2400"/>
        </a:p>
      </dgm:t>
    </dgm:pt>
    <dgm:pt modelId="{138DEA92-140F-497B-896C-DBADBFA79FAC}" type="parTrans" cxnId="{DA22DF39-5F7A-47C2-92DA-7C84BBF17B46}">
      <dgm:prSet/>
      <dgm:spPr/>
      <dgm:t>
        <a:bodyPr/>
        <a:lstStyle/>
        <a:p>
          <a:endParaRPr lang="en-US"/>
        </a:p>
      </dgm:t>
    </dgm:pt>
    <dgm:pt modelId="{1724E81D-2F16-43C0-95D7-5F80AF374DED}" type="sibTrans" cxnId="{DA22DF39-5F7A-47C2-92DA-7C84BBF17B46}">
      <dgm:prSet/>
      <dgm:spPr/>
      <dgm:t>
        <a:bodyPr/>
        <a:lstStyle/>
        <a:p>
          <a:endParaRPr lang="en-US"/>
        </a:p>
      </dgm:t>
    </dgm:pt>
    <dgm:pt modelId="{326C5C77-37C1-4A8B-8534-A9CB9219402C}" type="pres">
      <dgm:prSet presAssocID="{9C1EBECF-29E9-45F2-A1C6-ED4741E14B8B}" presName="linear" presStyleCnt="0">
        <dgm:presLayoutVars>
          <dgm:animLvl val="lvl"/>
          <dgm:resizeHandles val="exact"/>
        </dgm:presLayoutVars>
      </dgm:prSet>
      <dgm:spPr/>
    </dgm:pt>
    <dgm:pt modelId="{1B6E0434-9750-4318-8383-B3C67295CE28}" type="pres">
      <dgm:prSet presAssocID="{CC6992FA-38BA-495E-A482-7F005AB269BE}" presName="parentText" presStyleLbl="node1" presStyleIdx="0" presStyleCnt="2">
        <dgm:presLayoutVars>
          <dgm:chMax val="0"/>
          <dgm:bulletEnabled val="1"/>
        </dgm:presLayoutVars>
      </dgm:prSet>
      <dgm:spPr/>
    </dgm:pt>
    <dgm:pt modelId="{E744DDBF-FD2F-477C-911F-FD8021326CD7}" type="pres">
      <dgm:prSet presAssocID="{CC6992FA-38BA-495E-A482-7F005AB269BE}" presName="childText" presStyleLbl="revTx" presStyleIdx="0" presStyleCnt="2">
        <dgm:presLayoutVars>
          <dgm:bulletEnabled val="1"/>
        </dgm:presLayoutVars>
      </dgm:prSet>
      <dgm:spPr/>
    </dgm:pt>
    <dgm:pt modelId="{50FA7E6A-0332-42A3-B7FF-CE506640EB23}" type="pres">
      <dgm:prSet presAssocID="{8D014909-26B1-426D-AB54-68B87187EA75}" presName="parentText" presStyleLbl="node1" presStyleIdx="1" presStyleCnt="2">
        <dgm:presLayoutVars>
          <dgm:chMax val="0"/>
          <dgm:bulletEnabled val="1"/>
        </dgm:presLayoutVars>
      </dgm:prSet>
      <dgm:spPr/>
    </dgm:pt>
    <dgm:pt modelId="{1CEB664C-532E-417C-A3BF-F6ED4D2C4DA6}" type="pres">
      <dgm:prSet presAssocID="{8D014909-26B1-426D-AB54-68B87187EA75}" presName="childText" presStyleLbl="revTx" presStyleIdx="1" presStyleCnt="2">
        <dgm:presLayoutVars>
          <dgm:bulletEnabled val="1"/>
        </dgm:presLayoutVars>
      </dgm:prSet>
      <dgm:spPr/>
    </dgm:pt>
  </dgm:ptLst>
  <dgm:cxnLst>
    <dgm:cxn modelId="{9F20EA06-604C-41A5-9AA0-D11F04A3129D}" srcId="{9C1EBECF-29E9-45F2-A1C6-ED4741E14B8B}" destId="{CC6992FA-38BA-495E-A482-7F005AB269BE}" srcOrd="0" destOrd="0" parTransId="{C281CF9A-3527-4156-B5C7-1043FC1B0637}" sibTransId="{CA580933-3AB0-471F-BA80-C8B0F3C438B2}"/>
    <dgm:cxn modelId="{89E0E416-AD8C-4E30-B022-2838076439FA}" type="presOf" srcId="{CC6992FA-38BA-495E-A482-7F005AB269BE}" destId="{1B6E0434-9750-4318-8383-B3C67295CE28}" srcOrd="0" destOrd="0" presId="urn:microsoft.com/office/officeart/2005/8/layout/vList2"/>
    <dgm:cxn modelId="{F9E87E28-01AB-4EBC-978C-57D6140E270B}" type="presOf" srcId="{20694398-2354-447F-A551-F16BEA623A88}" destId="{E744DDBF-FD2F-477C-911F-FD8021326CD7}" srcOrd="0" destOrd="2" presId="urn:microsoft.com/office/officeart/2005/8/layout/vList2"/>
    <dgm:cxn modelId="{DA22DF39-5F7A-47C2-92DA-7C84BBF17B46}" srcId="{B49BBB3D-D1C2-4510-84A8-1A2917165B0A}" destId="{EFB1C4C2-BDA8-4472-B9D1-4A447B3F2D0E}" srcOrd="0" destOrd="0" parTransId="{138DEA92-140F-497B-896C-DBADBFA79FAC}" sibTransId="{1724E81D-2F16-43C0-95D7-5F80AF374DED}"/>
    <dgm:cxn modelId="{E57BC03A-E712-40BB-B9EF-0059CF7F9C2D}" type="presOf" srcId="{B49BBB3D-D1C2-4510-84A8-1A2917165B0A}" destId="{1CEB664C-532E-417C-A3BF-F6ED4D2C4DA6}" srcOrd="0" destOrd="2" presId="urn:microsoft.com/office/officeart/2005/8/layout/vList2"/>
    <dgm:cxn modelId="{9718603E-090E-4E6F-BAEB-A84E6EC3EEF9}" srcId="{9C1EBECF-29E9-45F2-A1C6-ED4741E14B8B}" destId="{8D014909-26B1-426D-AB54-68B87187EA75}" srcOrd="1" destOrd="0" parTransId="{E7AE9BC5-8270-4EE4-B570-396F0BF260D0}" sibTransId="{AACF6ECC-EB8A-46AD-8CA2-567638F6DD77}"/>
    <dgm:cxn modelId="{AC441F6D-0C83-4FBD-89D6-0D3AB2BB27D6}" srcId="{8D014909-26B1-426D-AB54-68B87187EA75}" destId="{B49BBB3D-D1C2-4510-84A8-1A2917165B0A}" srcOrd="2" destOrd="0" parTransId="{EA98E690-7F43-4D07-8EDA-2B49639AAB03}" sibTransId="{52A2F26F-081C-407E-B0AC-C72654034374}"/>
    <dgm:cxn modelId="{F1378070-6D40-487C-AA94-7FD69832BA51}" srcId="{8D014909-26B1-426D-AB54-68B87187EA75}" destId="{D58A109B-F98B-4008-913F-7AF4C514D087}" srcOrd="1" destOrd="0" parTransId="{18EA6A53-4090-48EA-8631-CBF81B1B9407}" sibTransId="{D347F77C-11C2-40CA-858D-2575B0DDB716}"/>
    <dgm:cxn modelId="{ABB82A75-448A-4D83-85B8-F0A4C40700A9}" type="presOf" srcId="{B50BF33D-E75E-46C0-A144-1CFE4DE8D4BE}" destId="{E744DDBF-FD2F-477C-911F-FD8021326CD7}" srcOrd="0" destOrd="0" presId="urn:microsoft.com/office/officeart/2005/8/layout/vList2"/>
    <dgm:cxn modelId="{F0D2355A-C31F-4C92-A6A7-CD7B4BA822EA}" srcId="{CC6992FA-38BA-495E-A482-7F005AB269BE}" destId="{849C8E6F-674D-415A-B2FE-C576E12A4C3E}" srcOrd="1" destOrd="0" parTransId="{CE61D1C5-92FF-4222-881B-8994BA5A04B8}" sibTransId="{FA92615B-8853-493E-B770-9FBD7C5111A8}"/>
    <dgm:cxn modelId="{A9E77D5A-E154-4F08-AF97-C8140DD1C718}" type="presOf" srcId="{849C8E6F-674D-415A-B2FE-C576E12A4C3E}" destId="{E744DDBF-FD2F-477C-911F-FD8021326CD7}" srcOrd="0" destOrd="1" presId="urn:microsoft.com/office/officeart/2005/8/layout/vList2"/>
    <dgm:cxn modelId="{539CFB95-398D-4476-94EA-D82AED149B61}" type="presOf" srcId="{A0CF3CC5-DD81-4EAD-AF7E-7AF16C64954D}" destId="{E744DDBF-FD2F-477C-911F-FD8021326CD7}" srcOrd="0" destOrd="3" presId="urn:microsoft.com/office/officeart/2005/8/layout/vList2"/>
    <dgm:cxn modelId="{CADD5CA0-BA99-49D0-B0A4-4EF1ED870E04}" type="presOf" srcId="{EFB1C4C2-BDA8-4472-B9D1-4A447B3F2D0E}" destId="{1CEB664C-532E-417C-A3BF-F6ED4D2C4DA6}" srcOrd="0" destOrd="3" presId="urn:microsoft.com/office/officeart/2005/8/layout/vList2"/>
    <dgm:cxn modelId="{7C50CFA6-1010-4098-8DB7-D569DA619179}" type="presOf" srcId="{9C1EBECF-29E9-45F2-A1C6-ED4741E14B8B}" destId="{326C5C77-37C1-4A8B-8534-A9CB9219402C}" srcOrd="0" destOrd="0" presId="urn:microsoft.com/office/officeart/2005/8/layout/vList2"/>
    <dgm:cxn modelId="{1EF31FC7-18B2-4DDE-9C27-64420BC5C8F6}" type="presOf" srcId="{D58A109B-F98B-4008-913F-7AF4C514D087}" destId="{1CEB664C-532E-417C-A3BF-F6ED4D2C4DA6}" srcOrd="0" destOrd="1" presId="urn:microsoft.com/office/officeart/2005/8/layout/vList2"/>
    <dgm:cxn modelId="{E717CCD3-D894-4BED-B1BC-DFB61A9F6514}" srcId="{CC6992FA-38BA-495E-A482-7F005AB269BE}" destId="{B50BF33D-E75E-46C0-A144-1CFE4DE8D4BE}" srcOrd="0" destOrd="0" parTransId="{9E1030D6-596D-4967-A869-5B061448A249}" sibTransId="{88C97254-3FBE-4364-A5E1-D18F4EC72245}"/>
    <dgm:cxn modelId="{522CFDDC-5DB5-4D8E-871F-A9E5BD160329}" srcId="{CC6992FA-38BA-495E-A482-7F005AB269BE}" destId="{20694398-2354-447F-A551-F16BEA623A88}" srcOrd="2" destOrd="0" parTransId="{00E047CC-B1B3-4907-A9AB-F39E9C445C8C}" sibTransId="{FE77645F-2CA8-4E3B-A380-699139ED2D7C}"/>
    <dgm:cxn modelId="{FA30FEDC-06A5-4ED6-9316-69EBA788DC28}" srcId="{8D014909-26B1-426D-AB54-68B87187EA75}" destId="{76E7FB41-B003-4C24-A130-6B3E54F0A7DC}" srcOrd="0" destOrd="0" parTransId="{FE46DCEC-2E62-4B5C-93DD-C1062C78020E}" sibTransId="{E2FFA782-7F31-4FD3-A174-5FE57CBB8FCC}"/>
    <dgm:cxn modelId="{E7E75EE0-CC91-4F6F-AFF9-D7837A92C29D}" type="presOf" srcId="{76E7FB41-B003-4C24-A130-6B3E54F0A7DC}" destId="{1CEB664C-532E-417C-A3BF-F6ED4D2C4DA6}" srcOrd="0" destOrd="0" presId="urn:microsoft.com/office/officeart/2005/8/layout/vList2"/>
    <dgm:cxn modelId="{6BB30DEF-84D1-42C9-8D9F-03834F3B8BD1}" srcId="{CC6992FA-38BA-495E-A482-7F005AB269BE}" destId="{A0CF3CC5-DD81-4EAD-AF7E-7AF16C64954D}" srcOrd="3" destOrd="0" parTransId="{FF9B7BA2-BEE4-4667-8659-82624D4DB844}" sibTransId="{E7529D13-0C2D-40AE-B1EF-1C2B7329922F}"/>
    <dgm:cxn modelId="{81AE98F2-2CFD-4CB1-B567-5ED4834F2ECE}" type="presOf" srcId="{8D014909-26B1-426D-AB54-68B87187EA75}" destId="{50FA7E6A-0332-42A3-B7FF-CE506640EB23}" srcOrd="0" destOrd="0" presId="urn:microsoft.com/office/officeart/2005/8/layout/vList2"/>
    <dgm:cxn modelId="{2F74DA7B-6E1C-4FD8-BD0C-B02C14B651F6}" type="presParOf" srcId="{326C5C77-37C1-4A8B-8534-A9CB9219402C}" destId="{1B6E0434-9750-4318-8383-B3C67295CE28}" srcOrd="0" destOrd="0" presId="urn:microsoft.com/office/officeart/2005/8/layout/vList2"/>
    <dgm:cxn modelId="{7206D3E7-9186-4B15-BD26-D04B4B96292D}" type="presParOf" srcId="{326C5C77-37C1-4A8B-8534-A9CB9219402C}" destId="{E744DDBF-FD2F-477C-911F-FD8021326CD7}" srcOrd="1" destOrd="0" presId="urn:microsoft.com/office/officeart/2005/8/layout/vList2"/>
    <dgm:cxn modelId="{E5783843-D8EE-468C-B205-AA8CD7716EC2}" type="presParOf" srcId="{326C5C77-37C1-4A8B-8534-A9CB9219402C}" destId="{50FA7E6A-0332-42A3-B7FF-CE506640EB23}" srcOrd="2" destOrd="0" presId="urn:microsoft.com/office/officeart/2005/8/layout/vList2"/>
    <dgm:cxn modelId="{0735C7E4-AA07-4FA7-AF36-F4FC4B656656}" type="presParOf" srcId="{326C5C77-37C1-4A8B-8534-A9CB9219402C}" destId="{1CEB664C-532E-417C-A3BF-F6ED4D2C4DA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E0434-9750-4318-8383-B3C67295CE28}">
      <dsp:nvSpPr>
        <dsp:cNvPr id="0" name=""/>
        <dsp:cNvSpPr/>
      </dsp:nvSpPr>
      <dsp:spPr>
        <a:xfrm>
          <a:off x="0" y="15471"/>
          <a:ext cx="6797675" cy="11793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Trying to find the best results by making different combination of features-</a:t>
          </a:r>
          <a:endParaRPr lang="en-US" sz="2400" kern="1200" dirty="0"/>
        </a:p>
      </dsp:txBody>
      <dsp:txXfrm>
        <a:off x="57572" y="73043"/>
        <a:ext cx="6682531" cy="1064216"/>
      </dsp:txXfrm>
    </dsp:sp>
    <dsp:sp modelId="{E744DDBF-FD2F-477C-911F-FD8021326CD7}">
      <dsp:nvSpPr>
        <dsp:cNvPr id="0" name=""/>
        <dsp:cNvSpPr/>
      </dsp:nvSpPr>
      <dsp:spPr>
        <a:xfrm>
          <a:off x="0" y="1194831"/>
          <a:ext cx="6797675" cy="163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a:t>only unigrams</a:t>
          </a:r>
          <a:endParaRPr lang="en-US" sz="2400" kern="1200"/>
        </a:p>
        <a:p>
          <a:pPr marL="228600" lvl="1" indent="-228600" algn="l" defTabSz="1066800">
            <a:lnSpc>
              <a:spcPct val="90000"/>
            </a:lnSpc>
            <a:spcBef>
              <a:spcPct val="0"/>
            </a:spcBef>
            <a:spcAft>
              <a:spcPct val="20000"/>
            </a:spcAft>
            <a:buChar char="•"/>
          </a:pPr>
          <a:r>
            <a:rPr lang="en-IN" sz="2400" kern="1200"/>
            <a:t>unigrams + bigrams and trigrams,</a:t>
          </a:r>
          <a:endParaRPr lang="en-US" sz="2400" kern="1200"/>
        </a:p>
        <a:p>
          <a:pPr marL="228600" lvl="1" indent="-228600" algn="l" defTabSz="1066800">
            <a:lnSpc>
              <a:spcPct val="90000"/>
            </a:lnSpc>
            <a:spcBef>
              <a:spcPct val="0"/>
            </a:spcBef>
            <a:spcAft>
              <a:spcPct val="20000"/>
            </a:spcAft>
            <a:buChar char="•"/>
          </a:pPr>
          <a:r>
            <a:rPr lang="en-IN" sz="2400" kern="1200"/>
            <a:t>unigrams + negation</a:t>
          </a:r>
          <a:endParaRPr lang="en-US" sz="2400" kern="1200"/>
        </a:p>
        <a:p>
          <a:pPr marL="228600" lvl="1" indent="-228600" algn="l" defTabSz="1066800">
            <a:lnSpc>
              <a:spcPct val="90000"/>
            </a:lnSpc>
            <a:spcBef>
              <a:spcPct val="0"/>
            </a:spcBef>
            <a:spcAft>
              <a:spcPct val="20000"/>
            </a:spcAft>
            <a:buChar char="•"/>
          </a:pPr>
          <a:r>
            <a:rPr lang="en-IN" sz="2400" kern="1200" dirty="0"/>
            <a:t>unigrams + bigrams and trigrams + negation.</a:t>
          </a:r>
          <a:endParaRPr lang="en-US" sz="2400" kern="1200" dirty="0"/>
        </a:p>
      </dsp:txBody>
      <dsp:txXfrm>
        <a:off x="0" y="1194831"/>
        <a:ext cx="6797675" cy="1630124"/>
      </dsp:txXfrm>
    </dsp:sp>
    <dsp:sp modelId="{50FA7E6A-0332-42A3-B7FF-CE506640EB23}">
      <dsp:nvSpPr>
        <dsp:cNvPr id="0" name=""/>
        <dsp:cNvSpPr/>
      </dsp:nvSpPr>
      <dsp:spPr>
        <a:xfrm>
          <a:off x="0" y="2824956"/>
          <a:ext cx="6797675" cy="117936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Classifier used-</a:t>
          </a:r>
          <a:endParaRPr lang="en-US" sz="2400" kern="1200"/>
        </a:p>
      </dsp:txBody>
      <dsp:txXfrm>
        <a:off x="57572" y="2882528"/>
        <a:ext cx="6682531" cy="1064216"/>
      </dsp:txXfrm>
    </dsp:sp>
    <dsp:sp modelId="{1CEB664C-532E-417C-A3BF-F6ED4D2C4DA6}">
      <dsp:nvSpPr>
        <dsp:cNvPr id="0" name=""/>
        <dsp:cNvSpPr/>
      </dsp:nvSpPr>
      <dsp:spPr>
        <a:xfrm>
          <a:off x="0" y="4004316"/>
          <a:ext cx="6797675" cy="163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a:t>Naive Bayes</a:t>
          </a:r>
          <a:endParaRPr lang="en-US" sz="2400" kern="1200"/>
        </a:p>
        <a:p>
          <a:pPr marL="228600" lvl="1" indent="-228600" algn="l" defTabSz="1066800">
            <a:lnSpc>
              <a:spcPct val="90000"/>
            </a:lnSpc>
            <a:spcBef>
              <a:spcPct val="0"/>
            </a:spcBef>
            <a:spcAft>
              <a:spcPct val="20000"/>
            </a:spcAft>
            <a:buChar char="•"/>
          </a:pPr>
          <a:r>
            <a:rPr lang="en-IN" sz="2400" kern="1200"/>
            <a:t>Maximum Entropy</a:t>
          </a:r>
          <a:endParaRPr lang="en-US" sz="2400" kern="1200"/>
        </a:p>
        <a:p>
          <a:pPr marL="228600" lvl="1" indent="-228600" algn="l" defTabSz="1066800">
            <a:lnSpc>
              <a:spcPct val="90000"/>
            </a:lnSpc>
            <a:spcBef>
              <a:spcPct val="0"/>
            </a:spcBef>
            <a:spcAft>
              <a:spcPct val="20000"/>
            </a:spcAft>
            <a:buChar char="•"/>
          </a:pPr>
          <a:r>
            <a:rPr lang="en-IN" sz="2400" kern="1200" dirty="0"/>
            <a:t>Cross Validation </a:t>
          </a:r>
          <a:endParaRPr lang="en-US" sz="2400" kern="1200" dirty="0"/>
        </a:p>
        <a:p>
          <a:pPr marL="457200" lvl="2" indent="-228600" algn="l" defTabSz="1066800">
            <a:lnSpc>
              <a:spcPct val="90000"/>
            </a:lnSpc>
            <a:spcBef>
              <a:spcPct val="0"/>
            </a:spcBef>
            <a:spcAft>
              <a:spcPct val="20000"/>
            </a:spcAft>
            <a:buChar char="•"/>
          </a:pPr>
          <a:r>
            <a:rPr lang="en-IN" sz="2400" kern="1200"/>
            <a:t>10 fold for each of the 10 parts</a:t>
          </a:r>
          <a:endParaRPr lang="en-US" sz="2400" kern="1200"/>
        </a:p>
      </dsp:txBody>
      <dsp:txXfrm>
        <a:off x="0" y="4004316"/>
        <a:ext cx="6797675" cy="16301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adf289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6adf289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6adf289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6adf2893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904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79836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9787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41338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762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128573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870750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30552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767778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8940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632919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724987"/>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2"/>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Google Shape;143;p18"/>
          <p:cNvSpPr txBox="1">
            <a:spLocks noGrp="1"/>
          </p:cNvSpPr>
          <p:nvPr>
            <p:ph type="ctrTitle"/>
          </p:nvPr>
        </p:nvSpPr>
        <p:spPr>
          <a:xfrm>
            <a:off x="965201" y="643467"/>
            <a:ext cx="6255026" cy="5054008"/>
          </a:xfrm>
          <a:prstGeom prst="rect">
            <a:avLst/>
          </a:prstGeom>
        </p:spPr>
        <p:txBody>
          <a:bodyPr spcFirstLastPara="1" vert="horz" lIns="91440" tIns="45720" rIns="91440" bIns="45720" rtlCol="0" anchor="ctr" anchorCtr="0">
            <a:normAutofit/>
          </a:bodyPr>
          <a:lstStyle/>
          <a:p>
            <a:pPr marL="0" lvl="0" indent="0" algn="ctr">
              <a:spcAft>
                <a:spcPts val="0"/>
              </a:spcAft>
              <a:buClr>
                <a:schemeClr val="accent1"/>
              </a:buClr>
              <a:buSzPts val="5400"/>
            </a:pPr>
            <a:r>
              <a:rPr lang="en-US" sz="6000" kern="1200" dirty="0">
                <a:latin typeface="+mn-lt"/>
                <a:ea typeface="+mj-ea"/>
                <a:cs typeface="+mj-cs"/>
              </a:rPr>
              <a:t>Sentiment Analysis of Twitter Data</a:t>
            </a:r>
          </a:p>
        </p:txBody>
      </p:sp>
      <p:sp>
        <p:nvSpPr>
          <p:cNvPr id="144" name="Google Shape;144;p18"/>
          <p:cNvSpPr txBox="1">
            <a:spLocks noGrp="1"/>
          </p:cNvSpPr>
          <p:nvPr>
            <p:ph type="subTitle" idx="1"/>
          </p:nvPr>
        </p:nvSpPr>
        <p:spPr>
          <a:xfrm>
            <a:off x="7870994" y="643467"/>
            <a:ext cx="3959047" cy="5054008"/>
          </a:xfrm>
          <a:prstGeom prst="rect">
            <a:avLst/>
          </a:prstGeom>
        </p:spPr>
        <p:txBody>
          <a:bodyPr spcFirstLastPara="1" vert="horz" lIns="91440" tIns="45720" rIns="91440" bIns="45720" rtlCol="0" anchor="ctr" anchorCtr="0">
            <a:normAutofit/>
          </a:bodyPr>
          <a:lstStyle/>
          <a:p>
            <a:pPr marL="0" lvl="0" indent="-228600">
              <a:spcBef>
                <a:spcPts val="0"/>
              </a:spcBef>
              <a:spcAft>
                <a:spcPts val="0"/>
              </a:spcAft>
              <a:buSzPts val="1332"/>
              <a:buFont typeface="Arial" panose="020B0604020202020204" pitchFamily="34" charset="0"/>
              <a:buChar char="•"/>
            </a:pPr>
            <a:r>
              <a:rPr lang="en-US" sz="2200" b="1" dirty="0" err="1">
                <a:solidFill>
                  <a:schemeClr val="tx1"/>
                </a:solidFill>
                <a:latin typeface="+mn-lt"/>
              </a:rPr>
              <a:t>Amulya</a:t>
            </a:r>
            <a:r>
              <a:rPr lang="en-US" sz="2200" b="1" dirty="0">
                <a:solidFill>
                  <a:schemeClr val="tx1"/>
                </a:solidFill>
                <a:latin typeface="+mn-lt"/>
              </a:rPr>
              <a:t> Nayak</a:t>
            </a:r>
          </a:p>
          <a:p>
            <a:pPr marL="0" lvl="0" indent="-228600">
              <a:spcBef>
                <a:spcPts val="1000"/>
              </a:spcBef>
              <a:spcAft>
                <a:spcPts val="0"/>
              </a:spcAft>
              <a:buSzPts val="1332"/>
              <a:buFont typeface="Arial" panose="020B0604020202020204" pitchFamily="34" charset="0"/>
              <a:buChar char="•"/>
            </a:pPr>
            <a:r>
              <a:rPr lang="en-US" sz="2200" b="1" dirty="0" err="1">
                <a:solidFill>
                  <a:schemeClr val="tx1"/>
                </a:solidFill>
                <a:latin typeface="+mn-lt"/>
              </a:rPr>
              <a:t>Suhasini</a:t>
            </a:r>
            <a:r>
              <a:rPr lang="en-US" sz="2200" b="1" dirty="0">
                <a:solidFill>
                  <a:schemeClr val="tx1"/>
                </a:solidFill>
                <a:latin typeface="+mn-lt"/>
              </a:rPr>
              <a:t> KL</a:t>
            </a:r>
          </a:p>
          <a:p>
            <a:pPr marL="0" lvl="0" indent="-228600">
              <a:spcBef>
                <a:spcPts val="1000"/>
              </a:spcBef>
              <a:spcAft>
                <a:spcPts val="0"/>
              </a:spcAft>
              <a:buSzPts val="1332"/>
              <a:buFont typeface="Arial" panose="020B0604020202020204" pitchFamily="34" charset="0"/>
              <a:buChar char="•"/>
            </a:pPr>
            <a:r>
              <a:rPr lang="en-US" sz="2200" b="1" dirty="0">
                <a:solidFill>
                  <a:schemeClr val="tx1"/>
                </a:solidFill>
                <a:latin typeface="+mn-lt"/>
              </a:rPr>
              <a:t>Bharath Kumar </a:t>
            </a:r>
            <a:r>
              <a:rPr lang="en-US" sz="2200" b="1" dirty="0" err="1">
                <a:solidFill>
                  <a:schemeClr val="tx1"/>
                </a:solidFill>
                <a:latin typeface="+mn-lt"/>
              </a:rPr>
              <a:t>Karre</a:t>
            </a:r>
            <a:endParaRPr lang="en-US" sz="2200" b="1" dirty="0">
              <a:solidFill>
                <a:schemeClr val="tx1"/>
              </a:solidFill>
              <a:latin typeface="+mn-lt"/>
            </a:endParaRPr>
          </a:p>
          <a:p>
            <a:pPr marL="0" lvl="0" indent="-228600">
              <a:spcBef>
                <a:spcPts val="1000"/>
              </a:spcBef>
              <a:spcAft>
                <a:spcPts val="0"/>
              </a:spcAft>
              <a:buSzPts val="1332"/>
              <a:buFont typeface="Arial" panose="020B0604020202020204" pitchFamily="34" charset="0"/>
              <a:buChar char="•"/>
            </a:pPr>
            <a:r>
              <a:rPr lang="en-US" sz="2200" b="1" dirty="0" err="1">
                <a:solidFill>
                  <a:schemeClr val="tx1"/>
                </a:solidFill>
                <a:latin typeface="+mn-lt"/>
              </a:rPr>
              <a:t>Manjusha</a:t>
            </a:r>
            <a:endParaRPr lang="en-US" sz="2200" b="1" dirty="0">
              <a:solidFill>
                <a:schemeClr val="tx1"/>
              </a:solidFill>
              <a:latin typeface="+mn-lt"/>
            </a:endParaRPr>
          </a:p>
          <a:p>
            <a:pPr marL="0" lvl="0" indent="-228600">
              <a:spcBef>
                <a:spcPts val="1000"/>
              </a:spcBef>
              <a:spcAft>
                <a:spcPts val="0"/>
              </a:spcAft>
              <a:buSzPts val="1332"/>
              <a:buFont typeface="Arial" panose="020B0604020202020204" pitchFamily="34" charset="0"/>
              <a:buChar char="•"/>
            </a:pPr>
            <a:r>
              <a:rPr lang="en-US" sz="2200" b="1" dirty="0">
                <a:solidFill>
                  <a:schemeClr val="tx1"/>
                </a:solidFill>
                <a:latin typeface="+mn-lt"/>
              </a:rPr>
              <a:t>Shruti Suryawanshi</a:t>
            </a:r>
            <a:br>
              <a:rPr lang="en-US" sz="2200" b="1" dirty="0">
                <a:solidFill>
                  <a:schemeClr val="tx1"/>
                </a:solidFill>
                <a:latin typeface="+mn-lt"/>
              </a:rPr>
            </a:br>
            <a:endParaRPr lang="en-US" sz="2200" b="1" dirty="0">
              <a:solidFill>
                <a:schemeClr val="tx1"/>
              </a:solidFill>
              <a:latin typeface="+mn-lt"/>
            </a:endParaRPr>
          </a:p>
        </p:txBody>
      </p:sp>
      <p:cxnSp>
        <p:nvCxnSpPr>
          <p:cNvPr id="87" name="Straight Connector 86">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90">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4"/>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 name="Google Shape;205;p27"/>
          <p:cNvSpPr txBox="1">
            <a:spLocks noGrp="1"/>
          </p:cNvSpPr>
          <p:nvPr>
            <p:ph type="title"/>
          </p:nvPr>
        </p:nvSpPr>
        <p:spPr>
          <a:xfrm>
            <a:off x="492370" y="605896"/>
            <a:ext cx="3084844" cy="5646208"/>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accent1"/>
              </a:buClr>
              <a:buSzPts val="3600"/>
              <a:buFont typeface="Trebuchet MS"/>
              <a:buNone/>
            </a:pPr>
            <a:r>
              <a:rPr lang="en-IN" sz="3600">
                <a:solidFill>
                  <a:srgbClr val="FFFFFF"/>
                </a:solidFill>
              </a:rPr>
              <a:t>Conclusion</a:t>
            </a:r>
          </a:p>
        </p:txBody>
      </p:sp>
      <p:sp>
        <p:nvSpPr>
          <p:cNvPr id="88" name="Rectangle 8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 name="Google Shape;206;p27"/>
          <p:cNvSpPr txBox="1">
            <a:spLocks noGrp="1"/>
          </p:cNvSpPr>
          <p:nvPr>
            <p:ph idx="1"/>
          </p:nvPr>
        </p:nvSpPr>
        <p:spPr>
          <a:xfrm>
            <a:off x="4742016" y="605896"/>
            <a:ext cx="6413663" cy="5646208"/>
          </a:xfrm>
          <a:prstGeom prst="rect">
            <a:avLst/>
          </a:prstGeom>
        </p:spPr>
        <p:txBody>
          <a:bodyPr spcFirstLastPara="1" lIns="91425" tIns="45700" rIns="91425" bIns="45700" anchor="ctr" anchorCtr="0">
            <a:normAutofit/>
          </a:bodyPr>
          <a:lstStyle/>
          <a:p>
            <a:pPr marL="342900" lvl="0" indent="-342900" rtl="0">
              <a:spcBef>
                <a:spcPts val="0"/>
              </a:spcBef>
              <a:spcAft>
                <a:spcPts val="0"/>
              </a:spcAft>
              <a:buSzPts val="1440"/>
              <a:buChar char="►"/>
            </a:pPr>
            <a:r>
              <a:rPr lang="en-IN" dirty="0"/>
              <a:t>Data Set : Labelled(supervised)</a:t>
            </a:r>
            <a:endParaRPr lang="en-US" dirty="0"/>
          </a:p>
          <a:p>
            <a:pPr marL="342900" lvl="0" indent="-342900" rtl="0">
              <a:spcBef>
                <a:spcPts val="1000"/>
              </a:spcBef>
              <a:spcAft>
                <a:spcPts val="0"/>
              </a:spcAft>
              <a:buSzPts val="1440"/>
              <a:buChar char="►"/>
            </a:pPr>
            <a:r>
              <a:rPr lang="en-IN" dirty="0"/>
              <a:t>Classifier : Naïve Bayes classifier is the only classifier we are implementing.</a:t>
            </a:r>
            <a:endParaRPr lang="en-US" dirty="0"/>
          </a:p>
          <a:p>
            <a:pPr marL="342900" lvl="0" indent="-342900" rtl="0">
              <a:spcBef>
                <a:spcPts val="1000"/>
              </a:spcBef>
              <a:spcAft>
                <a:spcPts val="0"/>
              </a:spcAft>
              <a:buSzPts val="1440"/>
              <a:buChar char="►"/>
            </a:pPr>
            <a:r>
              <a:rPr lang="en-IN" dirty="0"/>
              <a:t>Naive Bayes classifier achieves highest average accuracy by implementing features</a:t>
            </a:r>
            <a:endParaRPr lang="en-US" dirty="0"/>
          </a:p>
          <a:p>
            <a:pPr marL="0" lvl="0" indent="0" rtl="0">
              <a:spcBef>
                <a:spcPts val="1000"/>
              </a:spcBef>
              <a:spcAft>
                <a:spcPts val="0"/>
              </a:spcAft>
              <a:buSzPts val="1440"/>
              <a:buNone/>
            </a:pPr>
            <a:r>
              <a:rPr lang="en-IN" dirty="0"/>
              <a:t>1.       Unigrams+ negation detection gives accuracy 74.955%</a:t>
            </a:r>
            <a:endParaRPr lang="en-US" dirty="0"/>
          </a:p>
          <a:p>
            <a:pPr marL="0" lvl="0" indent="0" rtl="0">
              <a:spcBef>
                <a:spcPts val="1000"/>
              </a:spcBef>
              <a:spcAft>
                <a:spcPts val="0"/>
              </a:spcAft>
              <a:buSzPts val="1440"/>
              <a:buNone/>
            </a:pPr>
            <a:r>
              <a:rPr lang="en-IN" dirty="0"/>
              <a:t>2.       Unigrams+ negation detection + higher order n-grams(bigrams and trigrams) 74.955%</a:t>
            </a:r>
            <a:endParaRPr lang="en-US" dirty="0"/>
          </a:p>
          <a:p>
            <a:pPr marL="342900" lvl="0" indent="-342900" rtl="0">
              <a:spcBef>
                <a:spcPts val="1000"/>
              </a:spcBef>
              <a:spcAft>
                <a:spcPts val="0"/>
              </a:spcAft>
              <a:buSzPts val="1440"/>
              <a:buChar char="►"/>
            </a:pPr>
            <a:r>
              <a:rPr lang="en-IN" dirty="0"/>
              <a:t>Maximum Entropy classifier average accuracy is</a:t>
            </a:r>
            <a:endParaRPr lang="en-US" dirty="0"/>
          </a:p>
          <a:p>
            <a:pPr marL="0" lvl="0" indent="0" rtl="0">
              <a:spcBef>
                <a:spcPts val="1000"/>
              </a:spcBef>
              <a:spcAft>
                <a:spcPts val="0"/>
              </a:spcAft>
              <a:buSzPts val="1440"/>
              <a:buNone/>
            </a:pPr>
            <a:r>
              <a:rPr lang="en-IN" dirty="0"/>
              <a:t>1.       Unigrams+ negation detection gives accuracy 73.024%</a:t>
            </a:r>
            <a:endParaRPr lang="en-US" dirty="0"/>
          </a:p>
          <a:p>
            <a:pPr marL="0" lvl="0" indent="0" rtl="0">
              <a:spcBef>
                <a:spcPts val="1000"/>
              </a:spcBef>
              <a:spcAft>
                <a:spcPts val="0"/>
              </a:spcAft>
              <a:buSzPts val="1440"/>
              <a:buNone/>
            </a:pPr>
            <a:r>
              <a:rPr lang="en-IN" dirty="0"/>
              <a:t>2.       Unigrams+ negation detection + higher order n-grams(bigrams and trigrams) 73.024%</a:t>
            </a:r>
            <a:endParaRPr lang="en-US" dirty="0"/>
          </a:p>
          <a:p>
            <a:pPr marL="342900" lvl="0" indent="-342900" rtl="0">
              <a:spcBef>
                <a:spcPts val="1000"/>
              </a:spcBef>
              <a:spcAft>
                <a:spcPts val="0"/>
              </a:spcAft>
              <a:buSzPts val="1440"/>
              <a:buChar char="►"/>
            </a:pPr>
            <a:r>
              <a:rPr lang="en-IN" dirty="0"/>
              <a:t>In conclusion, Naive Bayes achieves highest accuracy.</a:t>
            </a:r>
            <a:endParaRPr lang="en-US" dirty="0"/>
          </a:p>
        </p:txBody>
      </p:sp>
      <p:sp>
        <p:nvSpPr>
          <p:cNvPr id="207" name="Google Shape;207;p27"/>
          <p:cNvSpPr txBox="1">
            <a:spLocks noGrp="1"/>
          </p:cNvSpPr>
          <p:nvPr>
            <p:ph type="sldNum" sz="quarter" idx="12"/>
          </p:nvPr>
        </p:nvSpPr>
        <p:spPr>
          <a:xfrm>
            <a:off x="10123055" y="6459785"/>
            <a:ext cx="1089428"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IN">
                <a:solidFill>
                  <a:schemeClr val="tx2"/>
                </a:solidFill>
              </a:rPr>
              <a:pPr marL="0" lvl="0" indent="0" rtl="0">
                <a:spcBef>
                  <a:spcPts val="0"/>
                </a:spcBef>
                <a:spcAft>
                  <a:spcPts val="600"/>
                </a:spcAft>
                <a:buClr>
                  <a:srgbClr val="000000"/>
                </a:buClr>
                <a:buFont typeface="Arial"/>
                <a:buNone/>
              </a:pPr>
              <a:t>10</a:t>
            </a:fld>
            <a:endParaRPr lang="en-IN">
              <a:solidFill>
                <a:schemeClr val="tx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1"/>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2" name="Google Shape;212;p28"/>
          <p:cNvSpPr txBox="1">
            <a:spLocks noGrp="1"/>
          </p:cNvSpPr>
          <p:nvPr>
            <p:ph type="title"/>
          </p:nvPr>
        </p:nvSpPr>
        <p:spPr>
          <a:xfrm>
            <a:off x="492370" y="605896"/>
            <a:ext cx="3084844" cy="5646208"/>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accent1"/>
              </a:buClr>
              <a:buSzPts val="3600"/>
              <a:buFont typeface="Trebuchet MS"/>
              <a:buNone/>
            </a:pPr>
            <a:r>
              <a:rPr lang="en-IN" sz="3600">
                <a:solidFill>
                  <a:srgbClr val="FFFFFF"/>
                </a:solidFill>
              </a:rPr>
              <a:t>Future Work</a:t>
            </a:r>
          </a:p>
        </p:txBody>
      </p:sp>
      <p:sp>
        <p:nvSpPr>
          <p:cNvPr id="95" name="Rectangle 9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3" name="Google Shape;213;p28"/>
          <p:cNvSpPr txBox="1">
            <a:spLocks noGrp="1"/>
          </p:cNvSpPr>
          <p:nvPr>
            <p:ph idx="1"/>
          </p:nvPr>
        </p:nvSpPr>
        <p:spPr>
          <a:xfrm>
            <a:off x="4742016" y="605896"/>
            <a:ext cx="6413663" cy="5646208"/>
          </a:xfrm>
          <a:prstGeom prst="rect">
            <a:avLst/>
          </a:prstGeom>
        </p:spPr>
        <p:txBody>
          <a:bodyPr spcFirstLastPara="1" lIns="91425" tIns="45700" rIns="91425" bIns="45700" anchor="ctr" anchorCtr="0">
            <a:normAutofit/>
          </a:bodyPr>
          <a:lstStyle/>
          <a:p>
            <a:pPr marL="342900" lvl="0" indent="-342900" rtl="0">
              <a:spcBef>
                <a:spcPts val="0"/>
              </a:spcBef>
              <a:spcAft>
                <a:spcPts val="0"/>
              </a:spcAft>
              <a:buSzPts val="1440"/>
              <a:buChar char="►"/>
            </a:pPr>
            <a:r>
              <a:rPr lang="en-IN" b="1" u="sng" dirty="0"/>
              <a:t>Multilingual</a:t>
            </a:r>
            <a:r>
              <a:rPr lang="en-IN" u="sng" dirty="0"/>
              <a:t> : </a:t>
            </a:r>
            <a:r>
              <a:rPr lang="en-IN" dirty="0"/>
              <a:t>Create a sentiment classifier applicable to many languages used in   twitter. Ex. 22 official languages in India.</a:t>
            </a:r>
            <a:endParaRPr lang="en-US" dirty="0"/>
          </a:p>
          <a:p>
            <a:pPr marL="342900" lvl="0" indent="-342900" rtl="0">
              <a:spcBef>
                <a:spcPts val="1000"/>
              </a:spcBef>
              <a:spcAft>
                <a:spcPts val="0"/>
              </a:spcAft>
              <a:buSzPts val="1440"/>
              <a:buChar char="►"/>
            </a:pPr>
            <a:r>
              <a:rPr lang="en-IN" b="1" u="sng" dirty="0"/>
              <a:t>Semantic Analysis: </a:t>
            </a:r>
            <a:r>
              <a:rPr lang="en-IN" dirty="0"/>
              <a:t>Understanding nouns helps us classify a tweet better. Ex. If Apple and </a:t>
            </a:r>
            <a:r>
              <a:rPr lang="en-IN" dirty="0" err="1"/>
              <a:t>iphone</a:t>
            </a:r>
            <a:r>
              <a:rPr lang="en-IN" dirty="0"/>
              <a:t> used in the same line. Classifier should be able to identify “Apple” is a company and “</a:t>
            </a:r>
            <a:r>
              <a:rPr lang="en-IN" dirty="0" err="1"/>
              <a:t>iphone</a:t>
            </a:r>
            <a:r>
              <a:rPr lang="en-IN" dirty="0"/>
              <a:t>” is a product.</a:t>
            </a:r>
            <a:endParaRPr lang="en-US" dirty="0"/>
          </a:p>
        </p:txBody>
      </p:sp>
      <p:sp>
        <p:nvSpPr>
          <p:cNvPr id="214" name="Google Shape;214;p28"/>
          <p:cNvSpPr txBox="1">
            <a:spLocks noGrp="1"/>
          </p:cNvSpPr>
          <p:nvPr>
            <p:ph type="sldNum" sz="quarter" idx="12"/>
          </p:nvPr>
        </p:nvSpPr>
        <p:spPr>
          <a:xfrm>
            <a:off x="10123055" y="6459785"/>
            <a:ext cx="1089428"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IN">
                <a:solidFill>
                  <a:schemeClr val="tx2"/>
                </a:solidFill>
              </a:rPr>
              <a:pPr marL="0" lvl="0" indent="0" rtl="0">
                <a:spcBef>
                  <a:spcPts val="0"/>
                </a:spcBef>
                <a:spcAft>
                  <a:spcPts val="600"/>
                </a:spcAft>
                <a:buClr>
                  <a:srgbClr val="000000"/>
                </a:buClr>
                <a:buFont typeface="Arial"/>
                <a:buNone/>
              </a:pPr>
              <a:t>11</a:t>
            </a:fld>
            <a:endParaRPr lang="en-IN">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8"/>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9" name="Google Shape;219;p29"/>
          <p:cNvSpPr txBox="1">
            <a:spLocks noGrp="1"/>
          </p:cNvSpPr>
          <p:nvPr>
            <p:ph type="title"/>
          </p:nvPr>
        </p:nvSpPr>
        <p:spPr>
          <a:xfrm>
            <a:off x="492370" y="605896"/>
            <a:ext cx="3084844" cy="5646208"/>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accent1"/>
              </a:buClr>
              <a:buSzPts val="3600"/>
              <a:buFont typeface="Trebuchet MS"/>
              <a:buNone/>
            </a:pPr>
            <a:r>
              <a:rPr lang="en-IN" sz="3600">
                <a:solidFill>
                  <a:srgbClr val="FFFFFF"/>
                </a:solidFill>
              </a:rPr>
              <a:t>References</a:t>
            </a:r>
          </a:p>
        </p:txBody>
      </p:sp>
      <p:sp>
        <p:nvSpPr>
          <p:cNvPr id="102" name="Rectangle 10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0" name="Google Shape;220;p29"/>
          <p:cNvSpPr txBox="1">
            <a:spLocks noGrp="1"/>
          </p:cNvSpPr>
          <p:nvPr>
            <p:ph idx="1"/>
          </p:nvPr>
        </p:nvSpPr>
        <p:spPr>
          <a:xfrm>
            <a:off x="4742016" y="605896"/>
            <a:ext cx="6413663" cy="5646208"/>
          </a:xfrm>
          <a:prstGeom prst="rect">
            <a:avLst/>
          </a:prstGeom>
        </p:spPr>
        <p:txBody>
          <a:bodyPr spcFirstLastPara="1" lIns="91425" tIns="45700" rIns="91425" bIns="45700" anchor="ctr" anchorCtr="0">
            <a:normAutofit/>
          </a:bodyPr>
          <a:lstStyle/>
          <a:p>
            <a:pPr marL="342900" lvl="0" indent="-342900" rtl="0">
              <a:spcBef>
                <a:spcPts val="0"/>
              </a:spcBef>
              <a:spcAft>
                <a:spcPts val="0"/>
              </a:spcAft>
              <a:buSzPts val="1440"/>
              <a:buChar char="►"/>
            </a:pPr>
            <a:r>
              <a:rPr lang="en-IN"/>
              <a:t>“Twitter as a corpus for sentiment analysis and opinion mining” by Alexander Pak and Patrick Paroubek</a:t>
            </a:r>
            <a:endParaRPr lang="en-US"/>
          </a:p>
          <a:p>
            <a:pPr marL="342900" lvl="0" indent="-342900" rtl="0">
              <a:spcBef>
                <a:spcPts val="1000"/>
              </a:spcBef>
              <a:spcAft>
                <a:spcPts val="0"/>
              </a:spcAft>
              <a:buSzPts val="1440"/>
              <a:buChar char="►"/>
            </a:pPr>
            <a:r>
              <a:rPr lang="en-IN"/>
              <a:t> “Twitter sentiment analysis: The good the bad and the omg!” by Johanna Moore , Theresa Wilson and Efthymios Kouloumpis.</a:t>
            </a:r>
            <a:endParaRPr lang="en-US"/>
          </a:p>
        </p:txBody>
      </p:sp>
      <p:sp>
        <p:nvSpPr>
          <p:cNvPr id="221" name="Google Shape;221;p29"/>
          <p:cNvSpPr txBox="1">
            <a:spLocks noGrp="1"/>
          </p:cNvSpPr>
          <p:nvPr>
            <p:ph type="sldNum" sz="quarter" idx="12"/>
          </p:nvPr>
        </p:nvSpPr>
        <p:spPr>
          <a:xfrm>
            <a:off x="10123055" y="6459785"/>
            <a:ext cx="1089428"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IN">
                <a:solidFill>
                  <a:schemeClr val="tx2"/>
                </a:solidFill>
              </a:rPr>
              <a:pPr marL="0" lvl="0" indent="0" rtl="0">
                <a:spcBef>
                  <a:spcPts val="0"/>
                </a:spcBef>
                <a:spcAft>
                  <a:spcPts val="600"/>
                </a:spcAft>
                <a:buClr>
                  <a:srgbClr val="000000"/>
                </a:buClr>
                <a:buFont typeface="Arial"/>
                <a:buNone/>
              </a:pPr>
              <a:t>12</a:t>
            </a:fld>
            <a:endParaRPr lang="en-IN">
              <a:solidFill>
                <a:schemeClr val="tx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5"/>
        <p:cNvGrpSpPr/>
        <p:nvPr/>
      </p:nvGrpSpPr>
      <p:grpSpPr>
        <a:xfrm>
          <a:off x="0" y="0"/>
          <a:ext cx="0" cy="0"/>
          <a:chOff x="0" y="0"/>
          <a:chExt cx="0" cy="0"/>
        </a:xfrm>
      </p:grpSpPr>
      <p:sp>
        <p:nvSpPr>
          <p:cNvPr id="104" name="Rectangle 103">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Rectangle 105">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8" name="Straight Connector 107">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0" name="Rectangle 109">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Google Shape;226;p30"/>
          <p:cNvSpPr txBox="1">
            <a:spLocks noGrp="1"/>
          </p:cNvSpPr>
          <p:nvPr>
            <p:ph type="title"/>
          </p:nvPr>
        </p:nvSpPr>
        <p:spPr>
          <a:xfrm>
            <a:off x="965201" y="643467"/>
            <a:ext cx="6255026" cy="5054008"/>
          </a:xfrm>
          <a:prstGeom prst="rect">
            <a:avLst/>
          </a:prstGeom>
        </p:spPr>
        <p:txBody>
          <a:bodyPr spcFirstLastPara="1" vert="horz" lIns="91440" tIns="45720" rIns="91440" bIns="45720" rtlCol="0" anchor="ctr" anchorCtr="0">
            <a:normAutofit/>
          </a:bodyPr>
          <a:lstStyle/>
          <a:p>
            <a:pPr marL="0" lvl="0" indent="0" algn="r">
              <a:spcAft>
                <a:spcPts val="0"/>
              </a:spcAft>
              <a:buClr>
                <a:schemeClr val="accent1"/>
              </a:buClr>
              <a:buSzPts val="6600"/>
            </a:pPr>
            <a:br>
              <a:rPr lang="en-US" sz="8000">
                <a:solidFill>
                  <a:schemeClr val="tx1">
                    <a:lumMod val="85000"/>
                    <a:lumOff val="15000"/>
                  </a:schemeClr>
                </a:solidFill>
              </a:rPr>
            </a:br>
            <a:br>
              <a:rPr lang="en-US" sz="8000">
                <a:solidFill>
                  <a:schemeClr val="tx1">
                    <a:lumMod val="85000"/>
                    <a:lumOff val="15000"/>
                  </a:schemeClr>
                </a:solidFill>
              </a:rPr>
            </a:br>
            <a:r>
              <a:rPr lang="en-US" sz="8000">
                <a:solidFill>
                  <a:schemeClr val="tx1">
                    <a:lumMod val="85000"/>
                    <a:lumOff val="15000"/>
                  </a:schemeClr>
                </a:solidFill>
              </a:rPr>
              <a:t>Thank You</a:t>
            </a:r>
          </a:p>
        </p:txBody>
      </p:sp>
      <p:cxnSp>
        <p:nvCxnSpPr>
          <p:cNvPr id="112" name="Straight Connector 111">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6" name="Rectangle 115">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7" name="Google Shape;227;p30"/>
          <p:cNvSpPr txBox="1">
            <a:spLocks noGrp="1"/>
          </p:cNvSpPr>
          <p:nvPr>
            <p:ph type="sldNum" sz="quarter" idx="12"/>
          </p:nvPr>
        </p:nvSpPr>
        <p:spPr>
          <a:xfrm>
            <a:off x="9900458" y="6459785"/>
            <a:ext cx="1312025" cy="365125"/>
          </a:xfrm>
          <a:prstGeom prst="rect">
            <a:avLst/>
          </a:prstGeom>
        </p:spPr>
        <p:txBody>
          <a:bodyPr spcFirstLastPara="1" vert="horz" lIns="91440" tIns="45720" rIns="91440" bIns="45720" rtlCol="0" anchor="ctr" anchorCtr="0">
            <a:normAutofit/>
          </a:bodyPr>
          <a:lstStyle/>
          <a:p>
            <a:pPr lvl="0" indent="0">
              <a:spcBef>
                <a:spcPts val="0"/>
              </a:spcBef>
              <a:spcAft>
                <a:spcPts val="600"/>
              </a:spcAft>
              <a:buClr>
                <a:srgbClr val="000000"/>
              </a:buClr>
              <a:buFont typeface="Arial"/>
              <a:buNone/>
            </a:pPr>
            <a:fld id="{00000000-1234-1234-1234-123412341234}" type="slidenum">
              <a:rPr lang="en-US"/>
              <a:pPr lvl="0" indent="0">
                <a:spcBef>
                  <a:spcPts val="0"/>
                </a:spcBef>
                <a:spcAft>
                  <a:spcPts val="600"/>
                </a:spcAft>
                <a:buClr>
                  <a:srgbClr val="000000"/>
                </a:buClr>
                <a:buFont typeface="Arial"/>
                <a:buNone/>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31"/>
          <p:cNvPicPr preferRelativeResize="0"/>
          <p:nvPr/>
        </p:nvPicPr>
        <p:blipFill rotWithShape="1">
          <a:blip r:embed="rId3">
            <a:alphaModFix/>
          </a:blip>
          <a:srcRect/>
          <a:stretch/>
        </p:blipFill>
        <p:spPr>
          <a:xfrm>
            <a:off x="3835021" y="1473958"/>
            <a:ext cx="3175379" cy="2869442"/>
          </a:xfrm>
          <a:prstGeom prst="rect">
            <a:avLst/>
          </a:prstGeom>
          <a:noFill/>
          <a:ln>
            <a:noFill/>
          </a:ln>
        </p:spPr>
      </p:pic>
      <p:sp>
        <p:nvSpPr>
          <p:cNvPr id="233" name="Google Shape;233;p31"/>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8"/>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Google Shape;149;p19"/>
          <p:cNvSpPr txBox="1">
            <a:spLocks noGrp="1"/>
          </p:cNvSpPr>
          <p:nvPr>
            <p:ph type="title"/>
          </p:nvPr>
        </p:nvSpPr>
        <p:spPr>
          <a:xfrm>
            <a:off x="492370" y="605896"/>
            <a:ext cx="3084844" cy="5646208"/>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accent1"/>
              </a:buClr>
              <a:buSzPts val="3600"/>
              <a:buFont typeface="Trebuchet MS"/>
              <a:buNone/>
            </a:pPr>
            <a:r>
              <a:rPr lang="en-IN" sz="3600">
                <a:solidFill>
                  <a:srgbClr val="FFFFFF"/>
                </a:solidFill>
              </a:rPr>
              <a:t>Introduction</a:t>
            </a:r>
          </a:p>
        </p:txBody>
      </p:sp>
      <p:sp>
        <p:nvSpPr>
          <p:cNvPr id="96" name="Rectangle 9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0" name="Google Shape;150;p19"/>
          <p:cNvSpPr txBox="1">
            <a:spLocks noGrp="1"/>
          </p:cNvSpPr>
          <p:nvPr>
            <p:ph idx="1"/>
          </p:nvPr>
        </p:nvSpPr>
        <p:spPr>
          <a:xfrm>
            <a:off x="4742016" y="605896"/>
            <a:ext cx="6859434" cy="5646208"/>
          </a:xfrm>
          <a:prstGeom prst="rect">
            <a:avLst/>
          </a:prstGeom>
        </p:spPr>
        <p:txBody>
          <a:bodyPr spcFirstLastPara="1" lIns="91425" tIns="45700" rIns="91425" bIns="45700" anchor="ctr" anchorCtr="0">
            <a:normAutofit/>
          </a:bodyPr>
          <a:lstStyle/>
          <a:p>
            <a:pPr marL="342900" lvl="0" indent="-342900" rtl="0">
              <a:spcBef>
                <a:spcPts val="0"/>
              </a:spcBef>
              <a:spcAft>
                <a:spcPts val="0"/>
              </a:spcAft>
              <a:buSzPts val="1440"/>
              <a:buChar char="►"/>
            </a:pPr>
            <a:r>
              <a:rPr lang="en-US" dirty="0">
                <a:solidFill>
                  <a:schemeClr val="tx1"/>
                </a:solidFill>
              </a:rPr>
              <a:t>Expression of real-time opinions through text, blogs, reviews, and tweets on a variety of topics to discuss on a range of content like current issues, complaints, and review of products.</a:t>
            </a:r>
          </a:p>
          <a:p>
            <a:pPr marL="342900" lvl="0" indent="-342900" rtl="0">
              <a:spcBef>
                <a:spcPts val="1000"/>
              </a:spcBef>
              <a:spcAft>
                <a:spcPts val="0"/>
              </a:spcAft>
              <a:buSzPts val="1440"/>
              <a:buChar char="►"/>
            </a:pPr>
            <a:r>
              <a:rPr lang="en-US" dirty="0">
                <a:solidFill>
                  <a:schemeClr val="tx1"/>
                </a:solidFill>
              </a:rPr>
              <a:t>In the recent day’s companies producing or launching a new product, scrap the web for any information related to the product and get the sentiment that is associated with the product.</a:t>
            </a:r>
          </a:p>
          <a:p>
            <a:pPr marL="342900" lvl="0" indent="-342900" rtl="0">
              <a:spcBef>
                <a:spcPts val="1000"/>
              </a:spcBef>
              <a:spcAft>
                <a:spcPts val="0"/>
              </a:spcAft>
              <a:buSzPts val="1920"/>
              <a:buChar char="►"/>
            </a:pPr>
            <a:r>
              <a:rPr lang="en-US" dirty="0">
                <a:solidFill>
                  <a:schemeClr val="tx1"/>
                </a:solidFill>
              </a:rPr>
              <a:t>Goal</a:t>
            </a:r>
          </a:p>
          <a:p>
            <a:pPr marL="742950" lvl="1" indent="-285750" rtl="0">
              <a:spcBef>
                <a:spcPts val="1000"/>
              </a:spcBef>
              <a:spcAft>
                <a:spcPts val="0"/>
              </a:spcAft>
              <a:buSzPts val="1440"/>
              <a:buFont typeface="Noto Sans Symbols"/>
              <a:buChar char="❑"/>
            </a:pPr>
            <a:r>
              <a:rPr lang="en-US" sz="2000" dirty="0">
                <a:solidFill>
                  <a:schemeClr val="tx1"/>
                </a:solidFill>
              </a:rPr>
              <a:t>Classifying the sentiment by extracting the data from Twitter to gauge the sentiment of the tweets into positive, negative and neutral.</a:t>
            </a:r>
          </a:p>
          <a:p>
            <a:pPr marL="742950" lvl="1" indent="-285750" rtl="0">
              <a:spcBef>
                <a:spcPts val="1000"/>
              </a:spcBef>
              <a:spcAft>
                <a:spcPts val="0"/>
              </a:spcAft>
              <a:buSzPts val="1440"/>
              <a:buFont typeface="Noto Sans Symbols"/>
              <a:buChar char="❑"/>
            </a:pPr>
            <a:r>
              <a:rPr lang="en-US" sz="2000" dirty="0">
                <a:solidFill>
                  <a:schemeClr val="tx1"/>
                </a:solidFill>
              </a:rPr>
              <a:t>This projects aim is to gauge the sentiment of the people for the upcoming Indian general elections.</a:t>
            </a:r>
          </a:p>
        </p:txBody>
      </p:sp>
      <p:sp>
        <p:nvSpPr>
          <p:cNvPr id="151" name="Google Shape;151;p19"/>
          <p:cNvSpPr txBox="1">
            <a:spLocks noGrp="1"/>
          </p:cNvSpPr>
          <p:nvPr>
            <p:ph type="sldNum" sz="quarter" idx="12"/>
          </p:nvPr>
        </p:nvSpPr>
        <p:spPr>
          <a:xfrm>
            <a:off x="10123055" y="6459785"/>
            <a:ext cx="1089428"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IN">
                <a:solidFill>
                  <a:schemeClr val="tx2"/>
                </a:solidFill>
              </a:rPr>
              <a:pPr marL="0" lvl="0" indent="0" rtl="0">
                <a:spcBef>
                  <a:spcPts val="0"/>
                </a:spcBef>
                <a:spcAft>
                  <a:spcPts val="600"/>
                </a:spcAft>
                <a:buClr>
                  <a:srgbClr val="000000"/>
                </a:buClr>
                <a:buFont typeface="Arial"/>
                <a:buNone/>
              </a:pPr>
              <a:t>2</a:t>
            </a:fld>
            <a:endParaRPr lang="en-IN">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5"/>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 name="Google Shape;156;p20"/>
          <p:cNvSpPr txBox="1">
            <a:spLocks noGrp="1"/>
          </p:cNvSpPr>
          <p:nvPr>
            <p:ph type="title"/>
          </p:nvPr>
        </p:nvSpPr>
        <p:spPr>
          <a:xfrm>
            <a:off x="492370" y="605896"/>
            <a:ext cx="3084844" cy="5646208"/>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accent1"/>
              </a:buClr>
              <a:buSzPts val="3600"/>
              <a:buFont typeface="Trebuchet MS"/>
              <a:buNone/>
            </a:pPr>
            <a:r>
              <a:rPr lang="en-IN" sz="3600">
                <a:solidFill>
                  <a:srgbClr val="FFFFFF"/>
                </a:solidFill>
              </a:rPr>
              <a:t>Related Work</a:t>
            </a:r>
          </a:p>
        </p:txBody>
      </p:sp>
      <p:sp>
        <p:nvSpPr>
          <p:cNvPr id="103" name="Rectangle 10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 name="Google Shape;157;p20"/>
          <p:cNvSpPr txBox="1">
            <a:spLocks noGrp="1"/>
          </p:cNvSpPr>
          <p:nvPr>
            <p:ph idx="1"/>
          </p:nvPr>
        </p:nvSpPr>
        <p:spPr>
          <a:xfrm>
            <a:off x="4742016" y="605895"/>
            <a:ext cx="7115466" cy="5853889"/>
          </a:xfrm>
          <a:prstGeom prst="rect">
            <a:avLst/>
          </a:prstGeom>
        </p:spPr>
        <p:txBody>
          <a:bodyPr spcFirstLastPara="1" lIns="91425" tIns="45700" rIns="91425" bIns="45700" anchor="ctr" anchorCtr="0">
            <a:noAutofit/>
          </a:bodyPr>
          <a:lstStyle/>
          <a:p>
            <a:pPr marL="342900" lvl="0" indent="-342900" rtl="0">
              <a:spcBef>
                <a:spcPts val="0"/>
              </a:spcBef>
              <a:spcAft>
                <a:spcPts val="0"/>
              </a:spcAft>
              <a:buSzPts val="1920"/>
              <a:buChar char="►"/>
            </a:pPr>
            <a:r>
              <a:rPr lang="en-US" b="1" u="sng" dirty="0"/>
              <a:t>Go, </a:t>
            </a:r>
            <a:r>
              <a:rPr lang="en-US" b="1" u="sng" dirty="0" err="1"/>
              <a:t>Bhayani</a:t>
            </a:r>
            <a:r>
              <a:rPr lang="en-US" b="1" u="sng" dirty="0"/>
              <a:t> and Huang (2009): </a:t>
            </a:r>
            <a:endParaRPr lang="en-US" b="1" dirty="0"/>
          </a:p>
          <a:p>
            <a:pPr marL="342900" lvl="0" indent="-342900" rtl="0">
              <a:spcBef>
                <a:spcPts val="1000"/>
              </a:spcBef>
              <a:spcAft>
                <a:spcPts val="0"/>
              </a:spcAft>
              <a:buSzPts val="1520"/>
              <a:buFont typeface="Noto Sans Symbols"/>
              <a:buChar char="❑"/>
            </a:pPr>
            <a:r>
              <a:rPr lang="en-US" dirty="0"/>
              <a:t>Collected training dataset directly from Twitter in order to classify the tweets as a negative or positive sentiment.</a:t>
            </a:r>
          </a:p>
          <a:p>
            <a:pPr marL="342900" lvl="0" indent="-342900" rtl="0">
              <a:spcBef>
                <a:spcPts val="1000"/>
              </a:spcBef>
              <a:spcAft>
                <a:spcPts val="0"/>
              </a:spcAft>
              <a:buSzPts val="1520"/>
              <a:buFont typeface="Noto Sans Symbols"/>
              <a:buChar char="❑"/>
            </a:pPr>
            <a:r>
              <a:rPr lang="en-US" dirty="0"/>
              <a:t>They had tried various features like unigram, bigram, and part of speech to train their model and classify using Naïve Bayes, Support vector machine and maximum entropy. </a:t>
            </a:r>
          </a:p>
          <a:p>
            <a:pPr marL="342900" lvl="0" indent="-342900" rtl="0">
              <a:spcBef>
                <a:spcPts val="1000"/>
              </a:spcBef>
              <a:spcAft>
                <a:spcPts val="0"/>
              </a:spcAft>
              <a:buSzPts val="1520"/>
              <a:buFont typeface="Noto Sans Symbols"/>
              <a:buChar char="❑"/>
            </a:pPr>
            <a:r>
              <a:rPr lang="en-US" dirty="0"/>
              <a:t>They had concluded that Naïve Bayes is the best classifier and bigrams alone are not helpful for sentiment prediction.</a:t>
            </a:r>
          </a:p>
          <a:p>
            <a:pPr marL="342900" lvl="0" indent="-342900" rtl="0">
              <a:spcBef>
                <a:spcPts val="1000"/>
              </a:spcBef>
              <a:spcAft>
                <a:spcPts val="0"/>
              </a:spcAft>
              <a:buSzPts val="1920"/>
              <a:buChar char="►"/>
            </a:pPr>
            <a:r>
              <a:rPr lang="en-US" b="1" u="sng" dirty="0"/>
              <a:t>Pak and </a:t>
            </a:r>
            <a:r>
              <a:rPr lang="en-US" b="1" u="sng" dirty="0" err="1"/>
              <a:t>Paroubek</a:t>
            </a:r>
            <a:r>
              <a:rPr lang="en-US" b="1" u="sng" dirty="0"/>
              <a:t> (2010):</a:t>
            </a:r>
            <a:r>
              <a:rPr lang="en-US" b="1" dirty="0"/>
              <a:t> </a:t>
            </a:r>
          </a:p>
          <a:p>
            <a:pPr marL="342900" lvl="0" indent="-342900" rtl="0">
              <a:spcBef>
                <a:spcPts val="1000"/>
              </a:spcBef>
              <a:spcAft>
                <a:spcPts val="0"/>
              </a:spcAft>
              <a:buSzPts val="1520"/>
              <a:buFont typeface="Noto Sans Symbols"/>
              <a:buChar char="❑"/>
            </a:pPr>
            <a:r>
              <a:rPr lang="en-US" dirty="0"/>
              <a:t>They identified that using creative and inform language make it difficult to analyze the tweets. </a:t>
            </a:r>
          </a:p>
          <a:p>
            <a:pPr marL="342900" lvl="0" indent="-342900" rtl="0">
              <a:spcBef>
                <a:spcPts val="1000"/>
              </a:spcBef>
              <a:spcAft>
                <a:spcPts val="0"/>
              </a:spcAft>
              <a:buSzPts val="1520"/>
              <a:buFont typeface="Noto Sans Symbols"/>
              <a:buChar char="❑"/>
            </a:pPr>
            <a:r>
              <a:rPr lang="en-US" dirty="0"/>
              <a:t>They have leveraged the previous work done in this field using the #tag to build their classifier. </a:t>
            </a:r>
          </a:p>
          <a:p>
            <a:pPr marL="342900" lvl="0" indent="-342900" rtl="0">
              <a:spcBef>
                <a:spcPts val="1000"/>
              </a:spcBef>
              <a:spcAft>
                <a:spcPts val="0"/>
              </a:spcAft>
              <a:buSzPts val="1520"/>
              <a:buFont typeface="Noto Sans Symbols"/>
              <a:buChar char="❑"/>
            </a:pPr>
            <a:r>
              <a:rPr lang="en-US" dirty="0"/>
              <a:t>They have used Edinburgh twitter dataset to manually annotate the hashtags and run the classifier on the corpus to classify the sentiment</a:t>
            </a:r>
          </a:p>
          <a:p>
            <a:pPr marL="342900" lvl="0" indent="-251459" rtl="0">
              <a:spcBef>
                <a:spcPts val="1000"/>
              </a:spcBef>
              <a:spcAft>
                <a:spcPts val="0"/>
              </a:spcAft>
              <a:buSzPts val="1440"/>
              <a:buNone/>
            </a:pPr>
            <a:endParaRPr lang="en-US" dirty="0"/>
          </a:p>
        </p:txBody>
      </p:sp>
      <p:sp>
        <p:nvSpPr>
          <p:cNvPr id="158" name="Google Shape;158;p20"/>
          <p:cNvSpPr txBox="1">
            <a:spLocks noGrp="1"/>
          </p:cNvSpPr>
          <p:nvPr>
            <p:ph type="sldNum" sz="quarter" idx="12"/>
          </p:nvPr>
        </p:nvSpPr>
        <p:spPr>
          <a:xfrm>
            <a:off x="10123055" y="6459785"/>
            <a:ext cx="1089428"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IN">
                <a:solidFill>
                  <a:schemeClr val="tx2"/>
                </a:solidFill>
              </a:rPr>
              <a:pPr marL="0" lvl="0" indent="0" rtl="0">
                <a:spcBef>
                  <a:spcPts val="0"/>
                </a:spcBef>
                <a:spcAft>
                  <a:spcPts val="600"/>
                </a:spcAft>
                <a:buClr>
                  <a:srgbClr val="000000"/>
                </a:buClr>
                <a:buFont typeface="Arial"/>
                <a:buNone/>
              </a:pPr>
              <a:t>3</a:t>
            </a:fld>
            <a:endParaRPr lang="en-IN">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1097280" y="674370"/>
            <a:ext cx="10058400" cy="10629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IN" b="1" dirty="0">
                <a:latin typeface="+mn-lt"/>
              </a:rPr>
              <a:t>Approach</a:t>
            </a:r>
            <a:endParaRPr b="1" dirty="0">
              <a:latin typeface="+mn-lt"/>
            </a:endParaRPr>
          </a:p>
        </p:txBody>
      </p:sp>
      <p:pic>
        <p:nvPicPr>
          <p:cNvPr id="164" name="Google Shape;164;p21" descr="A close up of a device&#10;&#10;Description automatically generated"/>
          <p:cNvPicPr preferRelativeResize="0">
            <a:picLocks noGrp="1"/>
          </p:cNvPicPr>
          <p:nvPr>
            <p:ph idx="1"/>
          </p:nvPr>
        </p:nvPicPr>
        <p:blipFill rotWithShape="1">
          <a:blip r:embed="rId3">
            <a:alphaModFix/>
          </a:blip>
          <a:stretch/>
        </p:blipFill>
        <p:spPr>
          <a:xfrm>
            <a:off x="1096963" y="2547387"/>
            <a:ext cx="10058400" cy="2620477"/>
          </a:xfrm>
          <a:prstGeom prst="rect">
            <a:avLst/>
          </a:prstGeom>
          <a:noFill/>
          <a:ln>
            <a:noFill/>
          </a:ln>
        </p:spPr>
      </p:pic>
      <p:sp>
        <p:nvSpPr>
          <p:cNvPr id="165" name="Google Shape;165;p21"/>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9"/>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 name="Google Shape;170;p22"/>
          <p:cNvSpPr txBox="1">
            <a:spLocks noGrp="1"/>
          </p:cNvSpPr>
          <p:nvPr>
            <p:ph type="title"/>
          </p:nvPr>
        </p:nvSpPr>
        <p:spPr>
          <a:xfrm>
            <a:off x="492370" y="605896"/>
            <a:ext cx="3084844" cy="5646208"/>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accent1"/>
              </a:buClr>
              <a:buSzPts val="3600"/>
              <a:buFont typeface="Trebuchet MS"/>
              <a:buNone/>
            </a:pPr>
            <a:r>
              <a:rPr lang="en-IN" sz="3600">
                <a:solidFill>
                  <a:srgbClr val="FFFFFF"/>
                </a:solidFill>
              </a:rPr>
              <a:t>Pre-Processing</a:t>
            </a:r>
          </a:p>
        </p:txBody>
      </p:sp>
      <p:sp>
        <p:nvSpPr>
          <p:cNvPr id="117" name="Rectangle 116">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 name="Google Shape;171;p22"/>
          <p:cNvSpPr txBox="1">
            <a:spLocks noGrp="1"/>
          </p:cNvSpPr>
          <p:nvPr>
            <p:ph idx="1"/>
          </p:nvPr>
        </p:nvSpPr>
        <p:spPr>
          <a:xfrm>
            <a:off x="4566936" y="378707"/>
            <a:ext cx="7290592" cy="6263640"/>
          </a:xfrm>
          <a:prstGeom prst="rect">
            <a:avLst/>
          </a:prstGeom>
        </p:spPr>
        <p:txBody>
          <a:bodyPr spcFirstLastPara="1" lIns="91425" tIns="45700" rIns="91425" bIns="45700" anchor="ctr" anchorCtr="0">
            <a:noAutofit/>
          </a:bodyPr>
          <a:lstStyle/>
          <a:p>
            <a:pPr marL="342900" lvl="0" indent="-342900" rtl="0">
              <a:spcBef>
                <a:spcPts val="0"/>
              </a:spcBef>
              <a:spcAft>
                <a:spcPts val="0"/>
              </a:spcAft>
              <a:buSzPts val="1224"/>
              <a:buChar char="►"/>
            </a:pPr>
            <a:r>
              <a:rPr lang="en-US" dirty="0"/>
              <a:t>User-generated data that is available on the web is not present in the form so that it can be directly used for learning of the model.</a:t>
            </a:r>
          </a:p>
          <a:p>
            <a:pPr marL="342900" lvl="0" indent="-342900" rtl="0">
              <a:spcBef>
                <a:spcPts val="1000"/>
              </a:spcBef>
              <a:spcAft>
                <a:spcPts val="0"/>
              </a:spcAft>
              <a:buSzPts val="1224"/>
              <a:buChar char="►"/>
            </a:pPr>
            <a:r>
              <a:rPr lang="en-US" dirty="0"/>
              <a:t>We have applied an extensive set of pre-processing to decrease the feature size to make it suitable for machine learning algorithms.</a:t>
            </a:r>
          </a:p>
          <a:p>
            <a:pPr marL="342900" lvl="0" indent="-342900" rtl="0">
              <a:spcBef>
                <a:spcPts val="1000"/>
              </a:spcBef>
              <a:spcAft>
                <a:spcPts val="0"/>
              </a:spcAft>
              <a:buSzPts val="1224"/>
              <a:buFont typeface="Trebuchet MS"/>
              <a:buAutoNum type="arabicPeriod"/>
            </a:pPr>
            <a:r>
              <a:rPr lang="en-US" b="1" u="sng" dirty="0"/>
              <a:t>Hashtags</a:t>
            </a:r>
            <a:r>
              <a:rPr lang="en-US" dirty="0"/>
              <a:t>: A phrase that is prefixed with # in order to target a specific topic and increase the visibility by generating more no of tweets for that particular topic. </a:t>
            </a:r>
          </a:p>
          <a:p>
            <a:pPr marL="342900" lvl="0" indent="-342900" rtl="0">
              <a:spcBef>
                <a:spcPts val="1000"/>
              </a:spcBef>
              <a:spcAft>
                <a:spcPts val="0"/>
              </a:spcAft>
              <a:buSzPts val="1224"/>
              <a:buFont typeface="Noto Sans Symbols"/>
              <a:buChar char="❑"/>
            </a:pPr>
            <a:r>
              <a:rPr lang="en-US" dirty="0"/>
              <a:t>Ex: #Champions #football </a:t>
            </a:r>
          </a:p>
          <a:p>
            <a:pPr marL="342900" lvl="0" indent="-342900" rtl="0">
              <a:spcBef>
                <a:spcPts val="1000"/>
              </a:spcBef>
              <a:spcAft>
                <a:spcPts val="0"/>
              </a:spcAft>
              <a:buSzPts val="1224"/>
              <a:buFont typeface="Noto Sans Symbols"/>
              <a:buChar char="❑"/>
            </a:pPr>
            <a:r>
              <a:rPr lang="en-US" dirty="0"/>
              <a:t>Regular expression: #(\w+)</a:t>
            </a:r>
          </a:p>
          <a:p>
            <a:pPr marL="342900" lvl="0" indent="-342900" rtl="0">
              <a:spcBef>
                <a:spcPts val="1000"/>
              </a:spcBef>
              <a:spcAft>
                <a:spcPts val="0"/>
              </a:spcAft>
              <a:buSzPts val="1224"/>
              <a:buFont typeface="Noto Sans Symbols"/>
              <a:buChar char="❑"/>
            </a:pPr>
            <a:r>
              <a:rPr lang="en-US" dirty="0"/>
              <a:t>Replaced with: HASH_\1</a:t>
            </a:r>
          </a:p>
          <a:p>
            <a:pPr marL="0" lvl="0" indent="0" rtl="0">
              <a:spcBef>
                <a:spcPts val="1000"/>
              </a:spcBef>
              <a:spcAft>
                <a:spcPts val="0"/>
              </a:spcAft>
              <a:buSzPts val="1224"/>
              <a:buNone/>
            </a:pPr>
            <a:r>
              <a:rPr lang="en-US" b="1" u="sng" dirty="0"/>
              <a:t>2. </a:t>
            </a:r>
            <a:r>
              <a:rPr lang="en-US" b="1" u="sng" dirty="0" err="1"/>
              <a:t>Handels</a:t>
            </a:r>
            <a:r>
              <a:rPr lang="en-US" dirty="0"/>
              <a:t>: Every user has a unique name that starts with @. So, any content that starts with an @ is directed towards a particular user. </a:t>
            </a:r>
          </a:p>
          <a:p>
            <a:pPr marL="342900" lvl="0" indent="-342900" rtl="0">
              <a:spcBef>
                <a:spcPts val="1000"/>
              </a:spcBef>
              <a:spcAft>
                <a:spcPts val="0"/>
              </a:spcAft>
              <a:buSzPts val="1224"/>
              <a:buFont typeface="Noto Sans Symbols"/>
              <a:buChar char="❑"/>
            </a:pPr>
            <a:r>
              <a:rPr lang="en-US" dirty="0"/>
              <a:t>Ex: @Microsoft, @</a:t>
            </a:r>
            <a:r>
              <a:rPr lang="en-US" dirty="0" err="1"/>
              <a:t>umich</a:t>
            </a:r>
            <a:endParaRPr lang="en-US" dirty="0"/>
          </a:p>
          <a:p>
            <a:pPr marL="342900" lvl="0" indent="-342900" rtl="0">
              <a:spcBef>
                <a:spcPts val="1000"/>
              </a:spcBef>
              <a:spcAft>
                <a:spcPts val="0"/>
              </a:spcAft>
              <a:buSzPts val="1224"/>
              <a:buFont typeface="Noto Sans Symbols"/>
              <a:buChar char="❑"/>
            </a:pPr>
            <a:r>
              <a:rPr lang="en-US" dirty="0"/>
              <a:t>Regular expression: @(\w+)</a:t>
            </a:r>
          </a:p>
          <a:p>
            <a:pPr marL="342900" lvl="0" indent="-342900" rtl="0">
              <a:spcBef>
                <a:spcPts val="1000"/>
              </a:spcBef>
              <a:spcAft>
                <a:spcPts val="0"/>
              </a:spcAft>
              <a:buSzPts val="1224"/>
              <a:buFont typeface="Noto Sans Symbols"/>
              <a:buChar char="❑"/>
            </a:pPr>
            <a:r>
              <a:rPr lang="en-US" dirty="0"/>
              <a:t>Replaced with: HNDL_\1</a:t>
            </a:r>
          </a:p>
        </p:txBody>
      </p:sp>
      <p:sp>
        <p:nvSpPr>
          <p:cNvPr id="172" name="Google Shape;172;p22"/>
          <p:cNvSpPr txBox="1">
            <a:spLocks noGrp="1"/>
          </p:cNvSpPr>
          <p:nvPr>
            <p:ph type="sldNum" sz="quarter" idx="12"/>
          </p:nvPr>
        </p:nvSpPr>
        <p:spPr>
          <a:xfrm>
            <a:off x="10123055" y="6459785"/>
            <a:ext cx="1089428"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IN">
                <a:solidFill>
                  <a:schemeClr val="tx2"/>
                </a:solidFill>
              </a:rPr>
              <a:pPr marL="0" lvl="0" indent="0" rtl="0">
                <a:spcBef>
                  <a:spcPts val="0"/>
                </a:spcBef>
                <a:spcAft>
                  <a:spcPts val="600"/>
                </a:spcAft>
                <a:buClr>
                  <a:srgbClr val="000000"/>
                </a:buClr>
                <a:buFont typeface="Arial"/>
                <a:buNone/>
              </a:pPr>
              <a:t>5</a:t>
            </a:fld>
            <a:endParaRPr lang="en-IN">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6"/>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 name="Google Shape;177;p23"/>
          <p:cNvSpPr txBox="1">
            <a:spLocks noGrp="1"/>
          </p:cNvSpPr>
          <p:nvPr>
            <p:ph type="title"/>
          </p:nvPr>
        </p:nvSpPr>
        <p:spPr>
          <a:xfrm>
            <a:off x="492370" y="605896"/>
            <a:ext cx="3084844" cy="5646208"/>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accent1"/>
              </a:buClr>
              <a:buSzPts val="3600"/>
              <a:buFont typeface="Trebuchet MS"/>
              <a:buNone/>
            </a:pPr>
            <a:r>
              <a:rPr lang="en-IN" sz="3600">
                <a:solidFill>
                  <a:srgbClr val="FFFFFF"/>
                </a:solidFill>
              </a:rPr>
              <a:t>Contd….</a:t>
            </a:r>
          </a:p>
        </p:txBody>
      </p:sp>
      <p:sp>
        <p:nvSpPr>
          <p:cNvPr id="124" name="Rectangle 12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Google Shape;178;p23"/>
          <p:cNvSpPr txBox="1">
            <a:spLocks noGrp="1"/>
          </p:cNvSpPr>
          <p:nvPr>
            <p:ph idx="1"/>
          </p:nvPr>
        </p:nvSpPr>
        <p:spPr>
          <a:xfrm>
            <a:off x="4742016" y="33091"/>
            <a:ext cx="6957614" cy="6426694"/>
          </a:xfrm>
          <a:prstGeom prst="rect">
            <a:avLst/>
          </a:prstGeom>
        </p:spPr>
        <p:txBody>
          <a:bodyPr spcFirstLastPara="1" lIns="91425" tIns="45700" rIns="91425" bIns="45700" anchor="ctr" anchorCtr="0">
            <a:normAutofit/>
          </a:bodyPr>
          <a:lstStyle/>
          <a:p>
            <a:pPr marL="0" lvl="0" indent="0" rtl="0">
              <a:spcBef>
                <a:spcPts val="0"/>
              </a:spcBef>
              <a:spcAft>
                <a:spcPts val="0"/>
              </a:spcAft>
              <a:buSzPts val="1332"/>
              <a:buNone/>
            </a:pPr>
            <a:r>
              <a:rPr lang="en-US" sz="1800" dirty="0"/>
              <a:t>3. </a:t>
            </a:r>
            <a:r>
              <a:rPr lang="en-US" sz="1800" b="1" u="sng" dirty="0"/>
              <a:t>URLs</a:t>
            </a:r>
            <a:r>
              <a:rPr lang="en-US" sz="1800" dirty="0"/>
              <a:t>: Users often use hyperlinks to share content from a different website in their tweet. Which is generally used to lead the user out of twitters domain. From the classification point of view, URLs don’t have any impact, but these URLs can contain valuable information pertaining to the tweets.</a:t>
            </a:r>
            <a:r>
              <a:rPr lang="en-US" sz="1800" b="1" u="sng" dirty="0"/>
              <a:t> </a:t>
            </a:r>
            <a:endParaRPr lang="en-US" sz="1800" dirty="0"/>
          </a:p>
          <a:p>
            <a:pPr marL="342900" lvl="0" indent="-342900" rtl="0">
              <a:spcBef>
                <a:spcPts val="1000"/>
              </a:spcBef>
              <a:spcAft>
                <a:spcPts val="0"/>
              </a:spcAft>
              <a:buSzPts val="1332"/>
              <a:buFont typeface="Noto Sans Symbols"/>
              <a:buChar char="❑"/>
            </a:pPr>
            <a:r>
              <a:rPr lang="en-US" sz="1800" dirty="0"/>
              <a:t>Regular expression: (</a:t>
            </a:r>
            <a:r>
              <a:rPr lang="en-US" sz="1800" dirty="0" err="1"/>
              <a:t>http|https</a:t>
            </a:r>
            <a:r>
              <a:rPr lang="en-US" sz="1800" dirty="0"/>
              <a:t>)://[a-zA-Z0-9\\./]+</a:t>
            </a:r>
          </a:p>
          <a:p>
            <a:pPr marL="342900" lvl="0" indent="-342900" rtl="0">
              <a:spcBef>
                <a:spcPts val="1000"/>
              </a:spcBef>
              <a:spcAft>
                <a:spcPts val="0"/>
              </a:spcAft>
              <a:buSzPts val="1332"/>
              <a:buFont typeface="Noto Sans Symbols"/>
              <a:buChar char="❑"/>
            </a:pPr>
            <a:r>
              <a:rPr lang="en-US" sz="1800" dirty="0"/>
              <a:t>Replaced with URL</a:t>
            </a:r>
          </a:p>
          <a:p>
            <a:pPr marL="0" lvl="0" indent="0" rtl="0">
              <a:spcBef>
                <a:spcPts val="1000"/>
              </a:spcBef>
              <a:spcAft>
                <a:spcPts val="0"/>
              </a:spcAft>
              <a:buSzPts val="1332"/>
              <a:buNone/>
            </a:pPr>
            <a:r>
              <a:rPr lang="en-US" sz="1800" b="1" u="sng" dirty="0"/>
              <a:t>4.Punctuations</a:t>
            </a:r>
            <a:r>
              <a:rPr lang="en-US" sz="1800" dirty="0"/>
              <a:t>: Certain punctuations play an important role in expressing the sentiment of the text like exclamation which generally means excited, question mark, etc. each word boundary was replaced with the relevant punctuation and every single quote present in the text was removed. Ex. ‘.’ replaced with: PUNC_DOT </a:t>
            </a:r>
          </a:p>
          <a:p>
            <a:pPr marL="0" lvl="0" indent="0" rtl="0">
              <a:spcBef>
                <a:spcPts val="1000"/>
              </a:spcBef>
              <a:spcAft>
                <a:spcPts val="0"/>
              </a:spcAft>
              <a:buSzPts val="1332"/>
              <a:buNone/>
            </a:pPr>
            <a:r>
              <a:rPr lang="en-US" sz="1800" dirty="0"/>
              <a:t>5. </a:t>
            </a:r>
            <a:r>
              <a:rPr lang="en-US" sz="1800" b="1" dirty="0"/>
              <a:t>Emoticons</a:t>
            </a:r>
            <a:r>
              <a:rPr lang="en-US" sz="1800" dirty="0"/>
              <a:t>: Emoticons are the most relevant part while extracting the sentiment from microblogging sites. Each emoticon was replaced with a word in the corpus. Ex. ‘:-), :), (:, (-:’ replaced with EMOT_SMILEY</a:t>
            </a:r>
          </a:p>
          <a:p>
            <a:pPr marL="0" lvl="0" indent="0" rtl="0">
              <a:spcBef>
                <a:spcPts val="1000"/>
              </a:spcBef>
              <a:spcAft>
                <a:spcPts val="0"/>
              </a:spcAft>
              <a:buSzPts val="1332"/>
              <a:buNone/>
            </a:pPr>
            <a:r>
              <a:rPr lang="en-US" sz="1800" dirty="0"/>
              <a:t>6. </a:t>
            </a:r>
            <a:r>
              <a:rPr lang="en-US" sz="1800" b="1" u="sng" dirty="0"/>
              <a:t>Repeating Characters:</a:t>
            </a:r>
            <a:r>
              <a:rPr lang="en-US" sz="1800" dirty="0"/>
              <a:t> When on a certain excited mood people often repeat or elongate the word. So, these characters are replaced as two words in the dataset. Ex: </a:t>
            </a:r>
            <a:r>
              <a:rPr lang="en-US" sz="1800" dirty="0" err="1"/>
              <a:t>Gooooood</a:t>
            </a:r>
            <a:r>
              <a:rPr lang="en-US" sz="1800" dirty="0"/>
              <a:t>, </a:t>
            </a:r>
            <a:r>
              <a:rPr lang="en-US" sz="1800" dirty="0" err="1"/>
              <a:t>Hungryyyy</a:t>
            </a:r>
            <a:endParaRPr lang="en-US" sz="1800" dirty="0"/>
          </a:p>
          <a:p>
            <a:pPr marL="342900" lvl="0" indent="-342900" rtl="0">
              <a:spcBef>
                <a:spcPts val="1000"/>
              </a:spcBef>
              <a:spcAft>
                <a:spcPts val="0"/>
              </a:spcAft>
              <a:buSzPts val="1332"/>
              <a:buFont typeface="Noto Sans Symbols"/>
              <a:buChar char="❑"/>
            </a:pPr>
            <a:r>
              <a:rPr lang="en-US" sz="1800" dirty="0"/>
              <a:t>Regular expression: (.)\1{1,}</a:t>
            </a:r>
          </a:p>
          <a:p>
            <a:pPr marL="342900" lvl="0" indent="-342900" rtl="0">
              <a:spcBef>
                <a:spcPts val="1000"/>
              </a:spcBef>
              <a:spcAft>
                <a:spcPts val="0"/>
              </a:spcAft>
              <a:buSzPts val="1332"/>
              <a:buFont typeface="Noto Sans Symbols"/>
              <a:buChar char="❑"/>
            </a:pPr>
            <a:r>
              <a:rPr lang="en-US" sz="1800" dirty="0"/>
              <a:t>Replaced with: \1\1</a:t>
            </a:r>
          </a:p>
        </p:txBody>
      </p:sp>
      <p:sp>
        <p:nvSpPr>
          <p:cNvPr id="179" name="Google Shape;179;p23"/>
          <p:cNvSpPr txBox="1">
            <a:spLocks noGrp="1"/>
          </p:cNvSpPr>
          <p:nvPr>
            <p:ph type="sldNum" sz="quarter" idx="12"/>
          </p:nvPr>
        </p:nvSpPr>
        <p:spPr>
          <a:xfrm>
            <a:off x="10123055" y="6459785"/>
            <a:ext cx="1089428"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IN">
                <a:solidFill>
                  <a:schemeClr val="tx2"/>
                </a:solidFill>
              </a:rPr>
              <a:pPr marL="0" lvl="0" indent="0" rtl="0">
                <a:spcBef>
                  <a:spcPts val="0"/>
                </a:spcBef>
                <a:spcAft>
                  <a:spcPts val="600"/>
                </a:spcAft>
                <a:buClr>
                  <a:srgbClr val="000000"/>
                </a:buClr>
                <a:buFont typeface="Arial"/>
                <a:buNone/>
              </a:pPr>
              <a:t>6</a:t>
            </a:fld>
            <a:endParaRPr lang="en-IN">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3"/>
        <p:cNvGrpSpPr/>
        <p:nvPr/>
      </p:nvGrpSpPr>
      <p:grpSpPr>
        <a:xfrm>
          <a:off x="0" y="0"/>
          <a:ext cx="0" cy="0"/>
          <a:chOff x="0" y="0"/>
          <a:chExt cx="0" cy="0"/>
        </a:xfrm>
      </p:grpSpPr>
      <p:sp useBgFill="1">
        <p:nvSpPr>
          <p:cNvPr id="193" name="Rectangle 192">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 name="Google Shape;184;p24"/>
          <p:cNvSpPr txBox="1">
            <a:spLocks noGrp="1"/>
          </p:cNvSpPr>
          <p:nvPr>
            <p:ph type="title"/>
          </p:nvPr>
        </p:nvSpPr>
        <p:spPr>
          <a:xfrm>
            <a:off x="492370" y="516835"/>
            <a:ext cx="3084844" cy="5772840"/>
          </a:xfrm>
          <a:prstGeom prst="rect">
            <a:avLst/>
          </a:prstGeom>
        </p:spPr>
        <p:txBody>
          <a:bodyPr spcFirstLastPara="1" lIns="91425" tIns="45700" rIns="91425" bIns="45700" anchor="ctr" anchorCtr="0">
            <a:normAutofit/>
          </a:bodyPr>
          <a:lstStyle/>
          <a:p>
            <a:pPr marL="0" lvl="0" indent="0" rtl="0">
              <a:spcBef>
                <a:spcPts val="0"/>
              </a:spcBef>
              <a:spcAft>
                <a:spcPts val="0"/>
              </a:spcAft>
              <a:buNone/>
            </a:pPr>
            <a:r>
              <a:rPr lang="en-IN" sz="3600">
                <a:solidFill>
                  <a:srgbClr val="FFFFFF"/>
                </a:solidFill>
              </a:rPr>
              <a:t>Experiments:</a:t>
            </a:r>
          </a:p>
        </p:txBody>
      </p:sp>
      <p:sp>
        <p:nvSpPr>
          <p:cNvPr id="197" name="Rectangle 196">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 name="Google Shape;186;p24"/>
          <p:cNvSpPr txBox="1">
            <a:spLocks noGrp="1"/>
          </p:cNvSpPr>
          <p:nvPr>
            <p:ph type="sldNum" sz="quarter" idx="12"/>
          </p:nvPr>
        </p:nvSpPr>
        <p:spPr>
          <a:xfrm>
            <a:off x="10123055" y="6459785"/>
            <a:ext cx="1089428"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IN">
                <a:solidFill>
                  <a:schemeClr val="tx2"/>
                </a:solidFill>
              </a:rPr>
              <a:pPr marL="0" lvl="0" indent="0" rtl="0">
                <a:spcBef>
                  <a:spcPts val="0"/>
                </a:spcBef>
                <a:spcAft>
                  <a:spcPts val="600"/>
                </a:spcAft>
                <a:buClr>
                  <a:srgbClr val="000000"/>
                </a:buClr>
                <a:buFont typeface="Arial"/>
                <a:buNone/>
              </a:pPr>
              <a:t>7</a:t>
            </a:fld>
            <a:endParaRPr lang="en-IN">
              <a:solidFill>
                <a:schemeClr val="tx2"/>
              </a:solidFill>
            </a:endParaRPr>
          </a:p>
        </p:txBody>
      </p:sp>
      <p:graphicFrame>
        <p:nvGraphicFramePr>
          <p:cNvPr id="188" name="Google Shape;185;p24">
            <a:extLst>
              <a:ext uri="{FF2B5EF4-FFF2-40B4-BE49-F238E27FC236}">
                <a16:creationId xmlns:a16="http://schemas.microsoft.com/office/drawing/2014/main" id="{31740CFB-D5FC-46CB-BAF3-CA979F2E2DD6}"/>
              </a:ext>
            </a:extLst>
          </p:cNvPr>
          <p:cNvGraphicFramePr>
            <a:graphicFrameLocks noGrp="1"/>
          </p:cNvGraphicFramePr>
          <p:nvPr>
            <p:ph idx="1"/>
            <p:extLst>
              <p:ext uri="{D42A27DB-BD31-4B8C-83A1-F6EECF244321}">
                <p14:modId xmlns:p14="http://schemas.microsoft.com/office/powerpoint/2010/main" val="38625079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0"/>
        <p:cNvGrpSpPr/>
        <p:nvPr/>
      </p:nvGrpSpPr>
      <p:grpSpPr>
        <a:xfrm>
          <a:off x="0" y="0"/>
          <a:ext cx="0" cy="0"/>
          <a:chOff x="0" y="0"/>
          <a:chExt cx="0" cy="0"/>
        </a:xfrm>
      </p:grpSpPr>
      <p:sp useBgFill="1">
        <p:nvSpPr>
          <p:cNvPr id="198" name="Rectangle 19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6" name="Rectangle 19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 name="Google Shape;191;p25"/>
          <p:cNvSpPr txBox="1">
            <a:spLocks noGrp="1"/>
          </p:cNvSpPr>
          <p:nvPr>
            <p:ph type="title"/>
          </p:nvPr>
        </p:nvSpPr>
        <p:spPr>
          <a:xfrm>
            <a:off x="492370" y="605896"/>
            <a:ext cx="3084844" cy="5646208"/>
          </a:xfrm>
          <a:prstGeom prst="rect">
            <a:avLst/>
          </a:prstGeom>
        </p:spPr>
        <p:txBody>
          <a:bodyPr spcFirstLastPara="1" lIns="91425" tIns="45700" rIns="91425" bIns="45700" anchor="ctr" anchorCtr="0">
            <a:normAutofit/>
          </a:bodyPr>
          <a:lstStyle/>
          <a:p>
            <a:pPr marL="38100" lvl="0" rtl="0">
              <a:spcBef>
                <a:spcPts val="0"/>
              </a:spcBef>
              <a:spcAft>
                <a:spcPts val="0"/>
              </a:spcAft>
              <a:buClr>
                <a:srgbClr val="3F3F3F"/>
              </a:buClr>
              <a:buSzPts val="3000"/>
            </a:pPr>
            <a:r>
              <a:rPr lang="en-IN" sz="3600" b="1" dirty="0">
                <a:solidFill>
                  <a:srgbClr val="FFFFFF"/>
                </a:solidFill>
              </a:rPr>
              <a:t>Naïve Bayes</a:t>
            </a:r>
          </a:p>
        </p:txBody>
      </p:sp>
      <p:sp>
        <p:nvSpPr>
          <p:cNvPr id="207" name="Rectangle 20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 name="Google Shape;192;p25"/>
          <p:cNvSpPr txBox="1">
            <a:spLocks noGrp="1"/>
          </p:cNvSpPr>
          <p:nvPr>
            <p:ph idx="1"/>
          </p:nvPr>
        </p:nvSpPr>
        <p:spPr>
          <a:xfrm>
            <a:off x="4742016" y="605896"/>
            <a:ext cx="7099464" cy="5646208"/>
          </a:xfrm>
          <a:prstGeom prst="rect">
            <a:avLst/>
          </a:prstGeom>
        </p:spPr>
        <p:txBody>
          <a:bodyPr spcFirstLastPara="1" lIns="91425" tIns="45700" rIns="91425" bIns="45700" anchor="ctr" anchorCtr="0">
            <a:normAutofit/>
          </a:bodyPr>
          <a:lstStyle/>
          <a:p>
            <a:pPr marL="431800" indent="-342900">
              <a:lnSpc>
                <a:spcPct val="100000"/>
              </a:lnSpc>
              <a:spcAft>
                <a:spcPts val="0"/>
              </a:spcAft>
              <a:buClr>
                <a:srgbClr val="333333"/>
              </a:buClr>
              <a:buSzPts val="2200"/>
              <a:buFont typeface="Wingdings" panose="05000000000000000000" pitchFamily="2" charset="2"/>
              <a:buChar char="Ø"/>
            </a:pPr>
            <a:r>
              <a:rPr lang="en-US" sz="2200" dirty="0">
                <a:solidFill>
                  <a:schemeClr val="tx1"/>
                </a:solidFill>
                <a:highlight>
                  <a:srgbClr val="FFFFFF"/>
                </a:highlight>
                <a:ea typeface="Georgia"/>
                <a:cs typeface="Georgia"/>
                <a:sym typeface="Georgia"/>
              </a:rPr>
              <a:t>It has been used because of its simplicity in both during training and classifying stage.  </a:t>
            </a:r>
          </a:p>
          <a:p>
            <a:pPr marL="431800" indent="-342900">
              <a:lnSpc>
                <a:spcPct val="100000"/>
              </a:lnSpc>
              <a:spcBef>
                <a:spcPts val="0"/>
              </a:spcBef>
              <a:spcAft>
                <a:spcPts val="0"/>
              </a:spcAft>
              <a:buClr>
                <a:srgbClr val="333333"/>
              </a:buClr>
              <a:buSzPts val="2200"/>
              <a:buFont typeface="Wingdings" panose="05000000000000000000" pitchFamily="2" charset="2"/>
              <a:buChar char="Ø"/>
            </a:pPr>
            <a:r>
              <a:rPr lang="en-US" sz="2200" dirty="0">
                <a:solidFill>
                  <a:schemeClr val="tx1"/>
                </a:solidFill>
                <a:highlight>
                  <a:srgbClr val="FFFFFF"/>
                </a:highlight>
                <a:ea typeface="Georgia"/>
                <a:cs typeface="Georgia"/>
                <a:sym typeface="Georgia"/>
              </a:rPr>
              <a:t>It is a probabilistic classifier and can learn the pattern of examining a set of documents that has been categorized. </a:t>
            </a:r>
          </a:p>
          <a:p>
            <a:pPr marL="431800" indent="-342900">
              <a:lnSpc>
                <a:spcPct val="100000"/>
              </a:lnSpc>
              <a:spcBef>
                <a:spcPts val="0"/>
              </a:spcBef>
              <a:spcAft>
                <a:spcPts val="0"/>
              </a:spcAft>
              <a:buClr>
                <a:srgbClr val="333333"/>
              </a:buClr>
              <a:buSzPts val="2200"/>
              <a:buFont typeface="Wingdings" panose="05000000000000000000" pitchFamily="2" charset="2"/>
              <a:buChar char="Ø"/>
            </a:pPr>
            <a:r>
              <a:rPr lang="en-US" sz="2200" dirty="0">
                <a:solidFill>
                  <a:schemeClr val="tx1"/>
                </a:solidFill>
                <a:highlight>
                  <a:srgbClr val="FFFFFF"/>
                </a:highlight>
                <a:ea typeface="Georgia"/>
                <a:cs typeface="Georgia"/>
                <a:sym typeface="Georgia"/>
              </a:rPr>
              <a:t>It compare the contents with the list of words to classify the documents to their right category.</a:t>
            </a:r>
          </a:p>
          <a:p>
            <a:pPr marL="88900" indent="0">
              <a:lnSpc>
                <a:spcPct val="100000"/>
              </a:lnSpc>
              <a:spcBef>
                <a:spcPts val="0"/>
              </a:spcBef>
              <a:spcAft>
                <a:spcPts val="0"/>
              </a:spcAft>
              <a:buClr>
                <a:srgbClr val="333333"/>
              </a:buClr>
              <a:buSzPts val="2200"/>
              <a:buNone/>
            </a:pPr>
            <a:endParaRPr lang="en-US" sz="2200" dirty="0">
              <a:solidFill>
                <a:schemeClr val="tx1"/>
              </a:solidFill>
              <a:highlight>
                <a:srgbClr val="FFFFFF"/>
              </a:highlight>
              <a:ea typeface="Georgia"/>
              <a:cs typeface="Georgia"/>
              <a:sym typeface="Georgia"/>
            </a:endParaRPr>
          </a:p>
          <a:p>
            <a:pPr marL="88900" indent="0" algn="ctr">
              <a:lnSpc>
                <a:spcPct val="100000"/>
              </a:lnSpc>
              <a:spcBef>
                <a:spcPts val="0"/>
              </a:spcBef>
              <a:spcAft>
                <a:spcPts val="0"/>
              </a:spcAft>
              <a:buClr>
                <a:srgbClr val="333333"/>
              </a:buClr>
              <a:buSzPts val="2200"/>
              <a:buNone/>
            </a:pPr>
            <a:endParaRPr lang="en-US" sz="2200" dirty="0">
              <a:solidFill>
                <a:schemeClr val="tx1"/>
              </a:solidFill>
              <a:highlight>
                <a:srgbClr val="FFFFFF"/>
              </a:highlight>
              <a:ea typeface="Georgia"/>
              <a:cs typeface="Georgia"/>
              <a:sym typeface="Georgia"/>
            </a:endParaRPr>
          </a:p>
          <a:p>
            <a:pPr marL="88900" indent="0" algn="ctr">
              <a:lnSpc>
                <a:spcPct val="100000"/>
              </a:lnSpc>
              <a:spcBef>
                <a:spcPts val="0"/>
              </a:spcBef>
              <a:spcAft>
                <a:spcPts val="0"/>
              </a:spcAft>
              <a:buClr>
                <a:srgbClr val="333333"/>
              </a:buClr>
              <a:buSzPts val="2200"/>
              <a:buNone/>
            </a:pPr>
            <a:endParaRPr lang="en-US" sz="2200" dirty="0">
              <a:solidFill>
                <a:schemeClr val="tx1"/>
              </a:solidFill>
              <a:highlight>
                <a:srgbClr val="FFFFFF"/>
              </a:highlight>
              <a:ea typeface="Georgia"/>
              <a:cs typeface="Georgia"/>
              <a:sym typeface="Georgia"/>
            </a:endParaRPr>
          </a:p>
          <a:p>
            <a:pPr marL="201168" lvl="1" indent="0" algn="just">
              <a:lnSpc>
                <a:spcPct val="100000"/>
              </a:lnSpc>
              <a:spcAft>
                <a:spcPts val="0"/>
              </a:spcAft>
              <a:buClr>
                <a:schemeClr val="dk1"/>
              </a:buClr>
              <a:buSzPts val="1100"/>
              <a:buNone/>
            </a:pPr>
            <a:r>
              <a:rPr lang="en-US" sz="2000" dirty="0">
                <a:solidFill>
                  <a:schemeClr val="tx1"/>
                </a:solidFill>
                <a:highlight>
                  <a:srgbClr val="FFFFFF"/>
                </a:highlight>
              </a:rPr>
              <a:t>Class c* is assigned to tweet d, where, f represents a feature and </a:t>
            </a:r>
            <a:r>
              <a:rPr lang="en-US" sz="2000" dirty="0" err="1">
                <a:solidFill>
                  <a:schemeClr val="tx1"/>
                </a:solidFill>
                <a:highlight>
                  <a:srgbClr val="FFFFFF"/>
                </a:highlight>
              </a:rPr>
              <a:t>ni</a:t>
            </a:r>
            <a:r>
              <a:rPr lang="en-US" sz="2000" dirty="0">
                <a:solidFill>
                  <a:schemeClr val="tx1"/>
                </a:solidFill>
                <a:highlight>
                  <a:srgbClr val="FFFFFF"/>
                </a:highlight>
              </a:rPr>
              <a:t> (d) represents the count of feature f </a:t>
            </a:r>
            <a:r>
              <a:rPr lang="en-US" sz="2000" dirty="0" err="1">
                <a:solidFill>
                  <a:schemeClr val="tx1"/>
                </a:solidFill>
                <a:highlight>
                  <a:srgbClr val="FFFFFF"/>
                </a:highlight>
              </a:rPr>
              <a:t>i</a:t>
            </a:r>
            <a:r>
              <a:rPr lang="en-US" sz="2000" dirty="0">
                <a:solidFill>
                  <a:schemeClr val="tx1"/>
                </a:solidFill>
                <a:highlight>
                  <a:srgbClr val="FFFFFF"/>
                </a:highlight>
              </a:rPr>
              <a:t> found in tweet d. There are a total of m features. Parameters P(c) and P (</a:t>
            </a:r>
            <a:r>
              <a:rPr lang="en-US" sz="2000" dirty="0" err="1">
                <a:solidFill>
                  <a:schemeClr val="tx1"/>
                </a:solidFill>
                <a:highlight>
                  <a:srgbClr val="FFFFFF"/>
                </a:highlight>
              </a:rPr>
              <a:t>f|c</a:t>
            </a:r>
            <a:r>
              <a:rPr lang="en-US" sz="2000" dirty="0">
                <a:solidFill>
                  <a:schemeClr val="tx1"/>
                </a:solidFill>
                <a:highlight>
                  <a:srgbClr val="FFFFFF"/>
                </a:highlight>
              </a:rPr>
              <a:t>) are obtained through maximum likelihood estimates which are incremented by one for smoothing.</a:t>
            </a:r>
            <a:endParaRPr lang="en-US" sz="2000" b="1" dirty="0">
              <a:solidFill>
                <a:schemeClr val="tx1"/>
              </a:solidFill>
            </a:endParaRPr>
          </a:p>
        </p:txBody>
      </p:sp>
      <p:sp>
        <p:nvSpPr>
          <p:cNvPr id="193" name="Google Shape;193;p25"/>
          <p:cNvSpPr txBox="1">
            <a:spLocks noGrp="1"/>
          </p:cNvSpPr>
          <p:nvPr>
            <p:ph type="sldNum" sz="quarter" idx="12"/>
          </p:nvPr>
        </p:nvSpPr>
        <p:spPr>
          <a:xfrm>
            <a:off x="10123055" y="6459785"/>
            <a:ext cx="1089428"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IN">
                <a:solidFill>
                  <a:schemeClr val="tx2"/>
                </a:solidFill>
              </a:rPr>
              <a:pPr marL="0" lvl="0" indent="0" rtl="0">
                <a:spcBef>
                  <a:spcPts val="0"/>
                </a:spcBef>
                <a:spcAft>
                  <a:spcPts val="600"/>
                </a:spcAft>
                <a:buClr>
                  <a:srgbClr val="000000"/>
                </a:buClr>
                <a:buFont typeface="Arial"/>
                <a:buNone/>
              </a:pPr>
              <a:t>8</a:t>
            </a:fld>
            <a:endParaRPr lang="en-IN">
              <a:solidFill>
                <a:schemeClr val="tx2"/>
              </a:solidFill>
            </a:endParaRPr>
          </a:p>
        </p:txBody>
      </p:sp>
      <p:pic>
        <p:nvPicPr>
          <p:cNvPr id="2" name="Picture 1">
            <a:extLst>
              <a:ext uri="{FF2B5EF4-FFF2-40B4-BE49-F238E27FC236}">
                <a16:creationId xmlns:a16="http://schemas.microsoft.com/office/drawing/2014/main" id="{BD553B29-4CB6-4ABB-A212-B882D9F145F1}"/>
              </a:ext>
            </a:extLst>
          </p:cNvPr>
          <p:cNvPicPr>
            <a:picLocks noChangeAspect="1"/>
          </p:cNvPicPr>
          <p:nvPr/>
        </p:nvPicPr>
        <p:blipFill>
          <a:blip r:embed="rId3"/>
          <a:stretch>
            <a:fillRect/>
          </a:stretch>
        </p:blipFill>
        <p:spPr>
          <a:xfrm>
            <a:off x="6093157" y="3317557"/>
            <a:ext cx="3629025" cy="7715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7"/>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 name="Google Shape;198;p26"/>
          <p:cNvSpPr txBox="1">
            <a:spLocks noGrp="1"/>
          </p:cNvSpPr>
          <p:nvPr>
            <p:ph type="title"/>
          </p:nvPr>
        </p:nvSpPr>
        <p:spPr>
          <a:xfrm>
            <a:off x="492370" y="605896"/>
            <a:ext cx="3084844" cy="5646208"/>
          </a:xfrm>
          <a:prstGeom prst="rect">
            <a:avLst/>
          </a:prstGeom>
        </p:spPr>
        <p:txBody>
          <a:bodyPr spcFirstLastPara="1" lIns="91425" tIns="45700" rIns="91425" bIns="45700" anchor="ctr" anchorCtr="0">
            <a:normAutofit/>
          </a:bodyPr>
          <a:lstStyle/>
          <a:p>
            <a:pPr marL="0" lvl="0" indent="0" rtl="0">
              <a:spcBef>
                <a:spcPts val="0"/>
              </a:spcBef>
              <a:spcAft>
                <a:spcPts val="0"/>
              </a:spcAft>
              <a:buNone/>
            </a:pPr>
            <a:r>
              <a:rPr lang="en-IN" sz="3600" dirty="0">
                <a:solidFill>
                  <a:srgbClr val="FFFFFF"/>
                </a:solidFill>
              </a:rPr>
              <a:t>Maximum Entropy</a:t>
            </a:r>
          </a:p>
        </p:txBody>
      </p:sp>
      <p:sp>
        <p:nvSpPr>
          <p:cNvPr id="81" name="Rectangle 8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 name="Google Shape;199;p26"/>
          <p:cNvSpPr txBox="1">
            <a:spLocks noGrp="1"/>
          </p:cNvSpPr>
          <p:nvPr>
            <p:ph idx="1"/>
          </p:nvPr>
        </p:nvSpPr>
        <p:spPr>
          <a:xfrm>
            <a:off x="4742016" y="605896"/>
            <a:ext cx="6509676" cy="5646208"/>
          </a:xfrm>
          <a:prstGeom prst="rect">
            <a:avLst/>
          </a:prstGeom>
        </p:spPr>
        <p:txBody>
          <a:bodyPr spcFirstLastPara="1" lIns="91425" tIns="45700" rIns="91425" bIns="45700" anchor="ctr" anchorCtr="0">
            <a:normAutofit/>
          </a:bodyPr>
          <a:lstStyle/>
          <a:p>
            <a:pPr>
              <a:spcBef>
                <a:spcPts val="1000"/>
              </a:spcBef>
              <a:spcAft>
                <a:spcPts val="0"/>
              </a:spcAft>
              <a:buFont typeface="Wingdings" panose="05000000000000000000" pitchFamily="2" charset="2"/>
              <a:buChar char="Ø"/>
            </a:pPr>
            <a:r>
              <a:rPr lang="en-IN" dirty="0"/>
              <a:t>Maximum entropy maximizes the entropy defined on the conditional probability distribution.  </a:t>
            </a:r>
          </a:p>
          <a:p>
            <a:pPr>
              <a:spcBef>
                <a:spcPts val="1000"/>
              </a:spcBef>
              <a:spcAft>
                <a:spcPts val="0"/>
              </a:spcAft>
              <a:buFont typeface="Wingdings" panose="05000000000000000000" pitchFamily="2" charset="2"/>
              <a:buChar char="Ø"/>
            </a:pPr>
            <a:r>
              <a:rPr lang="en-IN" dirty="0"/>
              <a:t>It even handles overlap feature and is same as logistic regression which finds distribution over classes. </a:t>
            </a:r>
          </a:p>
          <a:p>
            <a:pPr>
              <a:spcBef>
                <a:spcPts val="1000"/>
              </a:spcBef>
              <a:spcAft>
                <a:spcPts val="0"/>
              </a:spcAft>
              <a:buFont typeface="Wingdings" panose="05000000000000000000" pitchFamily="2" charset="2"/>
              <a:buChar char="Ø"/>
            </a:pPr>
            <a:r>
              <a:rPr lang="en-IN" dirty="0"/>
              <a:t>It also follows certain feature exception constraints Where, c is the class, d is the tweet, and ƛ is a weight vector. </a:t>
            </a:r>
          </a:p>
          <a:p>
            <a:pPr marL="0" indent="0">
              <a:spcBef>
                <a:spcPts val="1000"/>
              </a:spcBef>
              <a:spcAft>
                <a:spcPts val="0"/>
              </a:spcAft>
              <a:buNone/>
            </a:pPr>
            <a:endParaRPr lang="en-IN" dirty="0"/>
          </a:p>
          <a:p>
            <a:pPr marL="0" indent="0">
              <a:spcBef>
                <a:spcPts val="1000"/>
              </a:spcBef>
              <a:spcAft>
                <a:spcPts val="0"/>
              </a:spcAft>
              <a:buNone/>
            </a:pPr>
            <a:endParaRPr lang="en-IN" dirty="0"/>
          </a:p>
          <a:p>
            <a:pPr marL="0" indent="0">
              <a:spcBef>
                <a:spcPts val="1000"/>
              </a:spcBef>
              <a:spcAft>
                <a:spcPts val="0"/>
              </a:spcAft>
              <a:buNone/>
            </a:pPr>
            <a:endParaRPr lang="en-IN" dirty="0"/>
          </a:p>
          <a:p>
            <a:pPr marL="0" indent="0">
              <a:spcBef>
                <a:spcPts val="1000"/>
              </a:spcBef>
              <a:spcAft>
                <a:spcPts val="0"/>
              </a:spcAft>
              <a:buNone/>
            </a:pPr>
            <a:endParaRPr lang="en-IN" dirty="0"/>
          </a:p>
          <a:p>
            <a:pPr>
              <a:spcBef>
                <a:spcPts val="1000"/>
              </a:spcBef>
              <a:spcAft>
                <a:spcPts val="0"/>
              </a:spcAft>
              <a:buFont typeface="Wingdings" panose="05000000000000000000" pitchFamily="2" charset="2"/>
              <a:buChar char="Ø"/>
            </a:pPr>
            <a:r>
              <a:rPr lang="en-IN" dirty="0"/>
              <a:t>The weight vectors decide the significance of a feature in classification.</a:t>
            </a:r>
            <a:endParaRPr lang="en-US" dirty="0"/>
          </a:p>
        </p:txBody>
      </p:sp>
      <p:sp>
        <p:nvSpPr>
          <p:cNvPr id="200" name="Google Shape;200;p26"/>
          <p:cNvSpPr txBox="1">
            <a:spLocks noGrp="1"/>
          </p:cNvSpPr>
          <p:nvPr>
            <p:ph type="sldNum" sz="quarter" idx="12"/>
          </p:nvPr>
        </p:nvSpPr>
        <p:spPr>
          <a:xfrm>
            <a:off x="10123055" y="6459785"/>
            <a:ext cx="1089428"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IN">
                <a:solidFill>
                  <a:schemeClr val="tx2"/>
                </a:solidFill>
              </a:rPr>
              <a:pPr marL="0" lvl="0" indent="0" rtl="0">
                <a:spcBef>
                  <a:spcPts val="0"/>
                </a:spcBef>
                <a:spcAft>
                  <a:spcPts val="600"/>
                </a:spcAft>
                <a:buClr>
                  <a:srgbClr val="000000"/>
                </a:buClr>
                <a:buFont typeface="Arial"/>
                <a:buNone/>
              </a:pPr>
              <a:t>9</a:t>
            </a:fld>
            <a:endParaRPr lang="en-IN">
              <a:solidFill>
                <a:schemeClr val="tx2"/>
              </a:solidFill>
            </a:endParaRPr>
          </a:p>
        </p:txBody>
      </p:sp>
      <p:pic>
        <p:nvPicPr>
          <p:cNvPr id="2" name="Picture 1">
            <a:extLst>
              <a:ext uri="{FF2B5EF4-FFF2-40B4-BE49-F238E27FC236}">
                <a16:creationId xmlns:a16="http://schemas.microsoft.com/office/drawing/2014/main" id="{1AF045D4-20C6-450A-B5E6-1D2E426972FF}"/>
              </a:ext>
            </a:extLst>
          </p:cNvPr>
          <p:cNvPicPr>
            <a:picLocks noChangeAspect="1"/>
          </p:cNvPicPr>
          <p:nvPr/>
        </p:nvPicPr>
        <p:blipFill>
          <a:blip r:embed="rId3"/>
          <a:stretch>
            <a:fillRect/>
          </a:stretch>
        </p:blipFill>
        <p:spPr>
          <a:xfrm>
            <a:off x="5601652" y="3429000"/>
            <a:ext cx="3686175" cy="1257300"/>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957</Words>
  <Application>Microsoft Office PowerPoint</Application>
  <PresentationFormat>Widescreen</PresentationFormat>
  <Paragraphs>100</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Georgia</vt:lpstr>
      <vt:lpstr>Noto Sans Symbols</vt:lpstr>
      <vt:lpstr>Trebuchet MS</vt:lpstr>
      <vt:lpstr>Wingdings</vt:lpstr>
      <vt:lpstr>Retrospect</vt:lpstr>
      <vt:lpstr>Sentiment Analysis of Twitter Data</vt:lpstr>
      <vt:lpstr>Introduction</vt:lpstr>
      <vt:lpstr>Related Work</vt:lpstr>
      <vt:lpstr>Approach</vt:lpstr>
      <vt:lpstr>Pre-Processing</vt:lpstr>
      <vt:lpstr>Contd….</vt:lpstr>
      <vt:lpstr>Experiments:</vt:lpstr>
      <vt:lpstr>Naïve Bayes</vt:lpstr>
      <vt:lpstr>Maximum Entropy</vt:lpstr>
      <vt:lpstr>Conclusion</vt:lpstr>
      <vt:lpstr>Future Work</vt:lpstr>
      <vt:lpstr>References</vt:lpstr>
      <vt:lpstr>  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Twitter Data</dc:title>
  <dc:creator>Suryawanshi, Shruti</dc:creator>
  <cp:lastModifiedBy>Suryawanshi, Shruti</cp:lastModifiedBy>
  <cp:revision>1</cp:revision>
  <dcterms:created xsi:type="dcterms:W3CDTF">2019-04-23T20:44:33Z</dcterms:created>
  <dcterms:modified xsi:type="dcterms:W3CDTF">2019-04-23T20:44:57Z</dcterms:modified>
</cp:coreProperties>
</file>