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19" autoAdjust="0"/>
  </p:normalViewPr>
  <p:slideViewPr>
    <p:cSldViewPr snapToGrid="0">
      <p:cViewPr varScale="1">
        <p:scale>
          <a:sx n="105" d="100"/>
          <a:sy n="105" d="100"/>
        </p:scale>
        <p:origin x="277"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4/21/2020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4/21/2020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940573" y="2046803"/>
            <a:ext cx="4977726" cy="2161859"/>
          </a:xfrm>
        </p:spPr>
        <p:txBody>
          <a:bodyPr>
            <a:normAutofit/>
          </a:bodyPr>
          <a:lstStyle/>
          <a:p>
            <a:r>
              <a:rPr lang="en-US" sz="4000" dirty="0"/>
              <a:t>Battle of Neighborhoods</a:t>
            </a:r>
            <a:endParaRPr lang="en-IN" sz="40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Gnyana Teja Samudrala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5C88-A487-40CA-89F6-4F0C9930A4E2}"/>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67ED1EF9-A7B9-4317-AAB6-1F2157EF8663}"/>
              </a:ext>
            </a:extLst>
          </p:cNvPr>
          <p:cNvPicPr>
            <a:picLocks noGrp="1" noChangeAspect="1"/>
          </p:cNvPicPr>
          <p:nvPr>
            <p:ph sz="half" idx="1"/>
          </p:nvPr>
        </p:nvPicPr>
        <p:blipFill>
          <a:blip r:embed="rId2"/>
          <a:stretch>
            <a:fillRect/>
          </a:stretch>
        </p:blipFill>
        <p:spPr>
          <a:xfrm>
            <a:off x="488483" y="2267002"/>
            <a:ext cx="5607517" cy="3421275"/>
          </a:xfrm>
          <a:prstGeom prst="rect">
            <a:avLst/>
          </a:prstGeom>
        </p:spPr>
      </p:pic>
      <p:sp>
        <p:nvSpPr>
          <p:cNvPr id="4" name="Content Placeholder 3">
            <a:extLst>
              <a:ext uri="{FF2B5EF4-FFF2-40B4-BE49-F238E27FC236}">
                <a16:creationId xmlns:a16="http://schemas.microsoft.com/office/drawing/2014/main" id="{5B3DE81E-D27F-42AD-A43E-A69EF1D2831B}"/>
              </a:ext>
            </a:extLst>
          </p:cNvPr>
          <p:cNvSpPr>
            <a:spLocks noGrp="1"/>
          </p:cNvSpPr>
          <p:nvPr>
            <p:ph sz="half" idx="2"/>
          </p:nvPr>
        </p:nvSpPr>
        <p:spPr/>
        <p:txBody>
          <a:bodyPr>
            <a:normAutofit fontScale="77500" lnSpcReduction="20000"/>
          </a:bodyPr>
          <a:lstStyle/>
          <a:p>
            <a:r>
              <a:rPr lang="en-US" dirty="0"/>
              <a:t>So, in cluster 1 we have a total of 50 neighborhood options to decide. From each of the neighborhood we get the list of venues belonging to the outdoor and recreation category. We repeat a similar kind of most common venue categories among them and cluster them into 3 groups. We can remove cluster 2 &amp; 3 from the option as we have occurrences of a yoga studio in all 3 most common venues and on the other hand cluster 1 frequency for yoga studio is low. So cluster 1 is where we need to look closely for a potential neighborhood. </a:t>
            </a:r>
            <a:endParaRPr lang="en-IN" dirty="0"/>
          </a:p>
          <a:p>
            <a:r>
              <a:rPr lang="en-US" dirty="0"/>
              <a:t>The cluster 1 data has 13 neighborhoods to choose from, but by removing the neighborhoods with yoga studio among 3 most common venues we are down to eight venues to choose from. </a:t>
            </a:r>
            <a:endParaRPr lang="en-IN" dirty="0"/>
          </a:p>
        </p:txBody>
      </p:sp>
    </p:spTree>
    <p:extLst>
      <p:ext uri="{BB962C8B-B14F-4D97-AF65-F5344CB8AC3E}">
        <p14:creationId xmlns:p14="http://schemas.microsoft.com/office/powerpoint/2010/main" val="91798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B28C-185A-49BB-9465-BE4D2CFD55B8}"/>
              </a:ext>
            </a:extLst>
          </p:cNvPr>
          <p:cNvSpPr>
            <a:spLocks noGrp="1"/>
          </p:cNvSpPr>
          <p:nvPr>
            <p:ph type="title"/>
          </p:nvPr>
        </p:nvSpPr>
        <p:spPr/>
        <p:txBody>
          <a:bodyPr/>
          <a:lstStyle/>
          <a:p>
            <a:r>
              <a:rPr lang="en-US" dirty="0"/>
              <a:t>Conclusion</a:t>
            </a:r>
            <a:endParaRPr lang="en-IN" dirty="0"/>
          </a:p>
        </p:txBody>
      </p:sp>
      <p:sp>
        <p:nvSpPr>
          <p:cNvPr id="4" name="Content Placeholder 3">
            <a:extLst>
              <a:ext uri="{FF2B5EF4-FFF2-40B4-BE49-F238E27FC236}">
                <a16:creationId xmlns:a16="http://schemas.microsoft.com/office/drawing/2014/main" id="{8B49D211-4918-4F43-A4EE-7650632B8892}"/>
              </a:ext>
            </a:extLst>
          </p:cNvPr>
          <p:cNvSpPr>
            <a:spLocks noGrp="1"/>
          </p:cNvSpPr>
          <p:nvPr>
            <p:ph sz="half" idx="2"/>
          </p:nvPr>
        </p:nvSpPr>
        <p:spPr/>
        <p:txBody>
          <a:bodyPr>
            <a:normAutofit fontScale="70000" lnSpcReduction="20000"/>
          </a:bodyPr>
          <a:lstStyle/>
          <a:p>
            <a:r>
              <a:rPr lang="en-US" dirty="0"/>
              <a:t>Among the 8 potential neighborhoods presented, the first 6 neighborhoods have yoga studio among 10 most common venues. But the last two does not have a yoga studio among 10 most common venues, so these two are a better candidate for establishing a new yoga studio. But among these two going for Moore Park, Summerhill East neighborhood is a good option as it has Gym, tennis court and other outdoor physical activities, and opening a yoga studio there might be a useful as people in that neighborhood give an importance to physical fitness. But on the other hand, CN Tower has other kinds of activities in 10 most common venues which are sculpture garden, farm and forest which does not show their interest to a yoga studio. Hence Moore Park, Summerhill East the red marker in the map shown in fig.9 is the best potential neighborhood for opening a yoga studio. </a:t>
            </a:r>
            <a:endParaRPr lang="en-IN" dirty="0"/>
          </a:p>
        </p:txBody>
      </p:sp>
      <p:pic>
        <p:nvPicPr>
          <p:cNvPr id="5" name="Content Placeholder 4" descr="A screenshot of a cell phone&#10;&#10;Description automatically generated">
            <a:extLst>
              <a:ext uri="{FF2B5EF4-FFF2-40B4-BE49-F238E27FC236}">
                <a16:creationId xmlns:a16="http://schemas.microsoft.com/office/drawing/2014/main" id="{F2B035D8-BC56-4CBD-AE1B-DE0CA83008CF}"/>
              </a:ext>
            </a:extLst>
          </p:cNvPr>
          <p:cNvPicPr>
            <a:picLocks noGrp="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34291" y="2103120"/>
            <a:ext cx="5727469" cy="3129280"/>
          </a:xfrm>
          <a:prstGeom prst="rect">
            <a:avLst/>
          </a:prstGeom>
        </p:spPr>
      </p:pic>
    </p:spTree>
    <p:extLst>
      <p:ext uri="{BB962C8B-B14F-4D97-AF65-F5344CB8AC3E}">
        <p14:creationId xmlns:p14="http://schemas.microsoft.com/office/powerpoint/2010/main" val="283325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191E6DA-080F-4CC6-8227-4267A9F47A99}"/>
              </a:ext>
            </a:extLst>
          </p:cNvPr>
          <p:cNvSpPr>
            <a:spLocks noGrp="1"/>
          </p:cNvSpPr>
          <p:nvPr>
            <p:ph type="title"/>
          </p:nvPr>
        </p:nvSpPr>
        <p:spPr>
          <a:xfrm>
            <a:off x="1066800" y="642594"/>
            <a:ext cx="10058400" cy="1371600"/>
          </a:xfrm>
        </p:spPr>
        <p:txBody>
          <a:bodyPr/>
          <a:lstStyle/>
          <a:p>
            <a:r>
              <a:rPr lang="en-US" dirty="0"/>
              <a:t>Conclusion</a:t>
            </a:r>
          </a:p>
        </p:txBody>
      </p:sp>
      <p:pic>
        <p:nvPicPr>
          <p:cNvPr id="6" name="Picture 5" descr="A picture containing text, map&#10;&#10;Description automatically generated">
            <a:extLst>
              <a:ext uri="{FF2B5EF4-FFF2-40B4-BE49-F238E27FC236}">
                <a16:creationId xmlns:a16="http://schemas.microsoft.com/office/drawing/2014/main" id="{55575D33-C009-47F7-8D5D-24EAA322461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392218" y="2014194"/>
            <a:ext cx="7449127" cy="3910934"/>
          </a:xfrm>
          <a:prstGeom prst="rect">
            <a:avLst/>
          </a:prstGeom>
        </p:spPr>
      </p:pic>
    </p:spTree>
    <p:extLst>
      <p:ext uri="{BB962C8B-B14F-4D97-AF65-F5344CB8AC3E}">
        <p14:creationId xmlns:p14="http://schemas.microsoft.com/office/powerpoint/2010/main" val="326424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Introduction</a:t>
            </a:r>
          </a:p>
        </p:txBody>
      </p:sp>
      <p:sp>
        <p:nvSpPr>
          <p:cNvPr id="4" name="Content Placeholder 3">
            <a:extLst>
              <a:ext uri="{FF2B5EF4-FFF2-40B4-BE49-F238E27FC236}">
                <a16:creationId xmlns:a16="http://schemas.microsoft.com/office/drawing/2014/main" id="{23E267BA-FCBD-47DF-B3F8-F991BD8F6503}"/>
              </a:ext>
            </a:extLst>
          </p:cNvPr>
          <p:cNvSpPr>
            <a:spLocks noGrp="1"/>
          </p:cNvSpPr>
          <p:nvPr>
            <p:ph idx="1"/>
          </p:nvPr>
        </p:nvSpPr>
        <p:spPr/>
        <p:txBody>
          <a:bodyPr/>
          <a:lstStyle/>
          <a:p>
            <a:r>
              <a:rPr lang="en-US" dirty="0"/>
              <a:t>The business activity within any local market tends to be unevenly distributed, some neighborhoods simply attract more activity than others. Economic development within a neighborhood also tends to have a direct impact on several measures of well-being among its residents.</a:t>
            </a:r>
            <a:endParaRPr lang="en-IN" dirty="0"/>
          </a:p>
          <a:p>
            <a:r>
              <a:rPr lang="en-US" dirty="0"/>
              <a:t>So, for this reason a fitness expert who is trying to open an own Yoga studio in Toronto, Canada wants to do analysis of the neighborhood in deciding the place to establish the business. </a:t>
            </a:r>
            <a:endParaRPr lang="en-IN"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1FC17-732B-4B7E-A275-ACFAC1885FED}"/>
              </a:ext>
            </a:extLst>
          </p:cNvPr>
          <p:cNvSpPr>
            <a:spLocks noGrp="1"/>
          </p:cNvSpPr>
          <p:nvPr>
            <p:ph type="title"/>
          </p:nvPr>
        </p:nvSpPr>
        <p:spPr/>
        <p:txBody>
          <a:bodyPr/>
          <a:lstStyle/>
          <a:p>
            <a:pPr algn="ctr"/>
            <a:r>
              <a:rPr lang="en-US" dirty="0"/>
              <a:t>Data description</a:t>
            </a:r>
            <a:endParaRPr lang="en-IN" dirty="0"/>
          </a:p>
        </p:txBody>
      </p:sp>
      <p:sp>
        <p:nvSpPr>
          <p:cNvPr id="3" name="Content Placeholder 2">
            <a:extLst>
              <a:ext uri="{FF2B5EF4-FFF2-40B4-BE49-F238E27FC236}">
                <a16:creationId xmlns:a16="http://schemas.microsoft.com/office/drawing/2014/main" id="{5C44D0F6-FDAF-470F-AD8A-A59A089FBE5F}"/>
              </a:ext>
            </a:extLst>
          </p:cNvPr>
          <p:cNvSpPr>
            <a:spLocks noGrp="1"/>
          </p:cNvSpPr>
          <p:nvPr>
            <p:ph idx="1"/>
          </p:nvPr>
        </p:nvSpPr>
        <p:spPr/>
        <p:txBody>
          <a:bodyPr/>
          <a:lstStyle/>
          <a:p>
            <a:r>
              <a:rPr lang="en-US" dirty="0"/>
              <a:t>The list of neighborhoods in Toronto are fetched from the </a:t>
            </a:r>
            <a:r>
              <a:rPr lang="en-US" u="sng" dirty="0">
                <a:hlinkClick r:id="rId2"/>
              </a:rPr>
              <a:t>Wikipedia page</a:t>
            </a:r>
            <a:r>
              <a:rPr lang="en-US" dirty="0"/>
              <a:t>. Also, the latitude and longitude of these locations are added by using the geocoder package. By using the foursquare API, we can get a list of various venues that are present in each of the neighborhood.</a:t>
            </a:r>
          </a:p>
          <a:p>
            <a:pPr lvl="0"/>
            <a:r>
              <a:rPr lang="en-US" sz="1600" dirty="0"/>
              <a:t>We obtain top 100 venues of each neighborhood in 1000m radius.</a:t>
            </a:r>
            <a:endParaRPr lang="en-IN" sz="1600" dirty="0"/>
          </a:p>
          <a:p>
            <a:pPr lvl="1"/>
            <a:r>
              <a:rPr lang="en-US" sz="1400" dirty="0"/>
              <a:t>Using this analyze most common top 10 places of each neighborhood.</a:t>
            </a:r>
            <a:endParaRPr lang="en-IN" sz="1400" dirty="0"/>
          </a:p>
          <a:p>
            <a:pPr lvl="1"/>
            <a:r>
              <a:rPr lang="en-US" sz="1400" dirty="0"/>
              <a:t>Then cluster the neighborhoods. </a:t>
            </a:r>
            <a:endParaRPr lang="en-IN" sz="1400" dirty="0"/>
          </a:p>
          <a:p>
            <a:pPr lvl="1"/>
            <a:r>
              <a:rPr lang="en-US" sz="1400" dirty="0"/>
              <a:t>From this clustering we can decide on a subset of neighborhoods for consideration.</a:t>
            </a:r>
            <a:endParaRPr lang="en-IN" sz="1400" dirty="0"/>
          </a:p>
          <a:p>
            <a:pPr lvl="0"/>
            <a:r>
              <a:rPr lang="en-US" sz="1600" dirty="0"/>
              <a:t>Once we have the first subset of neighborhoods, then we fetch the details of venues which offer physical fitness such as gyms, yoga studios, spas, pools etc.</a:t>
            </a:r>
            <a:endParaRPr lang="en-IN" sz="1600" dirty="0"/>
          </a:p>
          <a:p>
            <a:pPr lvl="1"/>
            <a:r>
              <a:rPr lang="en-US" sz="1400" dirty="0"/>
              <a:t>From this data we can analyze and cluster each neighborhood with what type of venues they have and give out a well data backed judgement of the locality to open a yoga studio. </a:t>
            </a:r>
            <a:endParaRPr lang="en-IN" sz="1400" dirty="0"/>
          </a:p>
          <a:p>
            <a:pPr marL="0" indent="0">
              <a:buNone/>
            </a:pPr>
            <a:endParaRPr lang="en-IN" dirty="0"/>
          </a:p>
        </p:txBody>
      </p:sp>
    </p:spTree>
    <p:extLst>
      <p:ext uri="{BB962C8B-B14F-4D97-AF65-F5344CB8AC3E}">
        <p14:creationId xmlns:p14="http://schemas.microsoft.com/office/powerpoint/2010/main" val="184081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AC1C-6EDC-473F-ABBD-86D0DC57C595}"/>
              </a:ext>
            </a:extLst>
          </p:cNvPr>
          <p:cNvSpPr>
            <a:spLocks noGrp="1"/>
          </p:cNvSpPr>
          <p:nvPr>
            <p:ph type="title"/>
          </p:nvPr>
        </p:nvSpPr>
        <p:spPr>
          <a:xfrm>
            <a:off x="1066800" y="642594"/>
            <a:ext cx="10058400" cy="1371600"/>
          </a:xfrm>
        </p:spPr>
        <p:txBody>
          <a:bodyPr anchor="ctr">
            <a:normAutofit/>
          </a:bodyPr>
          <a:lstStyle/>
          <a:p>
            <a:r>
              <a:rPr lang="en-US" dirty="0"/>
              <a:t>Methodology</a:t>
            </a:r>
            <a:endParaRPr lang="en-IN" dirty="0"/>
          </a:p>
        </p:txBody>
      </p:sp>
      <p:pic>
        <p:nvPicPr>
          <p:cNvPr id="7" name="Content Placeholder 6" descr="A screenshot of a cell phone&#10;&#10;Description automatically generated">
            <a:extLst>
              <a:ext uri="{FF2B5EF4-FFF2-40B4-BE49-F238E27FC236}">
                <a16:creationId xmlns:a16="http://schemas.microsoft.com/office/drawing/2014/main" id="{B0803BFC-5790-47D3-9E24-210C91D15907}"/>
              </a:ext>
            </a:extLst>
          </p:cNvPr>
          <p:cNvPicPr>
            <a:picLocks noGrp="1" noChangeAspect="1"/>
          </p:cNvPicPr>
          <p:nvPr>
            <p:ph sz="half" idx="1"/>
          </p:nvPr>
        </p:nvPicPr>
        <p:blipFill>
          <a:blip r:embed="rId2"/>
          <a:stretch>
            <a:fillRect/>
          </a:stretch>
        </p:blipFill>
        <p:spPr>
          <a:xfrm>
            <a:off x="1066800" y="3120733"/>
            <a:ext cx="4663440" cy="1713814"/>
          </a:xfrm>
          <a:noFill/>
        </p:spPr>
      </p:pic>
      <p:sp>
        <p:nvSpPr>
          <p:cNvPr id="18" name="Content Placeholder 2">
            <a:extLst>
              <a:ext uri="{FF2B5EF4-FFF2-40B4-BE49-F238E27FC236}">
                <a16:creationId xmlns:a16="http://schemas.microsoft.com/office/drawing/2014/main" id="{259D0CB4-1625-49C0-A4B6-CE25F4283961}"/>
              </a:ext>
            </a:extLst>
          </p:cNvPr>
          <p:cNvSpPr>
            <a:spLocks noGrp="1"/>
          </p:cNvSpPr>
          <p:nvPr>
            <p:ph sz="half" idx="2"/>
          </p:nvPr>
        </p:nvSpPr>
        <p:spPr>
          <a:xfrm>
            <a:off x="6461760" y="2103120"/>
            <a:ext cx="4663440" cy="3749040"/>
          </a:xfrm>
        </p:spPr>
        <p:txBody>
          <a:bodyPr>
            <a:normAutofit/>
          </a:bodyPr>
          <a:lstStyle/>
          <a:p>
            <a:r>
              <a:rPr lang="en-US" b="1"/>
              <a:t>Scraping neighborhood data</a:t>
            </a:r>
            <a:endParaRPr lang="en-IN" b="1"/>
          </a:p>
          <a:p>
            <a:r>
              <a:rPr lang="en-US"/>
              <a:t>This is the first step, in which we obtain the neighborhood data of Toronto from the Wikipedia page. Once we have the data, the not assigned borough rows are removed from the data frame. </a:t>
            </a:r>
            <a:r>
              <a:rPr lang="en-US" dirty="0"/>
              <a:t>This data frame has 103 entries, which means we have that many number of options to choose from. </a:t>
            </a:r>
            <a:endParaRPr lang="en-IN"/>
          </a:p>
          <a:p>
            <a:endParaRPr lang="en-IN"/>
          </a:p>
          <a:p>
            <a:pPr marL="0" indent="0">
              <a:buNone/>
            </a:pPr>
            <a:endParaRPr lang="en-IN"/>
          </a:p>
        </p:txBody>
      </p:sp>
    </p:spTree>
    <p:extLst>
      <p:ext uri="{BB962C8B-B14F-4D97-AF65-F5344CB8AC3E}">
        <p14:creationId xmlns:p14="http://schemas.microsoft.com/office/powerpoint/2010/main" val="98574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EEA8-FC82-4926-8A59-80FFFF5FB8B0}"/>
              </a:ext>
            </a:extLst>
          </p:cNvPr>
          <p:cNvSpPr>
            <a:spLocks noGrp="1"/>
          </p:cNvSpPr>
          <p:nvPr>
            <p:ph type="title"/>
          </p:nvPr>
        </p:nvSpPr>
        <p:spPr>
          <a:xfrm>
            <a:off x="1066800" y="642594"/>
            <a:ext cx="10058400" cy="1371600"/>
          </a:xfrm>
        </p:spPr>
        <p:txBody>
          <a:bodyPr anchor="ctr">
            <a:normAutofit/>
          </a:bodyPr>
          <a:lstStyle/>
          <a:p>
            <a:r>
              <a:rPr lang="en-US" dirty="0"/>
              <a:t>Methodology</a:t>
            </a:r>
            <a:endParaRPr lang="en-IN" dirty="0"/>
          </a:p>
        </p:txBody>
      </p:sp>
      <p:pic>
        <p:nvPicPr>
          <p:cNvPr id="6" name="Picture Placeholder 5" descr="A screenshot of a cell phone&#10;&#10;Description automatically generated">
            <a:extLst>
              <a:ext uri="{FF2B5EF4-FFF2-40B4-BE49-F238E27FC236}">
                <a16:creationId xmlns:a16="http://schemas.microsoft.com/office/drawing/2014/main" id="{143125DB-10B9-4A61-815B-99C60A27EFB3}"/>
              </a:ext>
            </a:extLst>
          </p:cNvPr>
          <p:cNvPicPr>
            <a:picLocks noGrp="1" noChangeAspect="1"/>
          </p:cNvPicPr>
          <p:nvPr>
            <p:ph sz="half" idx="1"/>
          </p:nvPr>
        </p:nvPicPr>
        <p:blipFill>
          <a:blip r:embed="rId2"/>
          <a:stretch>
            <a:fillRect/>
          </a:stretch>
        </p:blipFill>
        <p:spPr>
          <a:xfrm>
            <a:off x="598983" y="3164180"/>
            <a:ext cx="5862777" cy="1626920"/>
          </a:xfrm>
          <a:noFill/>
        </p:spPr>
      </p:pic>
      <p:sp>
        <p:nvSpPr>
          <p:cNvPr id="4" name="Text Placeholder 3">
            <a:extLst>
              <a:ext uri="{FF2B5EF4-FFF2-40B4-BE49-F238E27FC236}">
                <a16:creationId xmlns:a16="http://schemas.microsoft.com/office/drawing/2014/main" id="{DF16E949-0405-4514-A9C9-7573CA9C69D2}"/>
              </a:ext>
            </a:extLst>
          </p:cNvPr>
          <p:cNvSpPr>
            <a:spLocks noGrp="1"/>
          </p:cNvSpPr>
          <p:nvPr>
            <p:ph sz="half" idx="2"/>
          </p:nvPr>
        </p:nvSpPr>
        <p:spPr>
          <a:xfrm>
            <a:off x="6461760" y="2103120"/>
            <a:ext cx="4663440" cy="3749040"/>
          </a:xfrm>
        </p:spPr>
        <p:txBody>
          <a:bodyPr>
            <a:normAutofit/>
          </a:bodyPr>
          <a:lstStyle/>
          <a:p>
            <a:r>
              <a:rPr lang="en-US" b="1" dirty="0"/>
              <a:t>Merging Latitude and Longitude</a:t>
            </a:r>
            <a:endParaRPr lang="en-IN" b="1" dirty="0"/>
          </a:p>
          <a:p>
            <a:r>
              <a:rPr lang="en-US" dirty="0"/>
              <a:t>Now using the geocoder package, we get the latitude and longitude of each neighborhood and put it in the data frame. </a:t>
            </a:r>
            <a:endParaRPr lang="en-IN" dirty="0"/>
          </a:p>
        </p:txBody>
      </p:sp>
    </p:spTree>
    <p:extLst>
      <p:ext uri="{BB962C8B-B14F-4D97-AF65-F5344CB8AC3E}">
        <p14:creationId xmlns:p14="http://schemas.microsoft.com/office/powerpoint/2010/main" val="932235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48FC-2683-47B8-9D04-242E3791CFBD}"/>
              </a:ext>
            </a:extLst>
          </p:cNvPr>
          <p:cNvSpPr>
            <a:spLocks noGrp="1"/>
          </p:cNvSpPr>
          <p:nvPr>
            <p:ph type="title"/>
          </p:nvPr>
        </p:nvSpPr>
        <p:spPr/>
        <p:txBody>
          <a:bodyPr/>
          <a:lstStyle/>
          <a:p>
            <a:r>
              <a:rPr lang="en-US" dirty="0"/>
              <a:t>Methodology</a:t>
            </a:r>
            <a:endParaRPr lang="en-IN" dirty="0"/>
          </a:p>
        </p:txBody>
      </p:sp>
      <p:pic>
        <p:nvPicPr>
          <p:cNvPr id="6" name="Content Placeholder 5" descr="A screenshot of a cell phone&#10;&#10;Description automatically generated">
            <a:extLst>
              <a:ext uri="{FF2B5EF4-FFF2-40B4-BE49-F238E27FC236}">
                <a16:creationId xmlns:a16="http://schemas.microsoft.com/office/drawing/2014/main" id="{1A5AF70A-7AC5-48FC-B30B-621BC464CBFF}"/>
              </a:ext>
            </a:extLst>
          </p:cNvPr>
          <p:cNvPicPr>
            <a:picLocks noGrp="1" noChangeAspect="1"/>
          </p:cNvPicPr>
          <p:nvPr>
            <p:ph sz="half" idx="1"/>
          </p:nvPr>
        </p:nvPicPr>
        <p:blipFill>
          <a:blip r:embed="rId2"/>
          <a:stretch>
            <a:fillRect/>
          </a:stretch>
        </p:blipFill>
        <p:spPr>
          <a:xfrm>
            <a:off x="486752" y="2315688"/>
            <a:ext cx="5829158" cy="1757547"/>
          </a:xfrm>
        </p:spPr>
      </p:pic>
      <p:sp>
        <p:nvSpPr>
          <p:cNvPr id="4" name="Content Placeholder 3">
            <a:extLst>
              <a:ext uri="{FF2B5EF4-FFF2-40B4-BE49-F238E27FC236}">
                <a16:creationId xmlns:a16="http://schemas.microsoft.com/office/drawing/2014/main" id="{92473636-23F9-4F43-BBF6-38969BE26251}"/>
              </a:ext>
            </a:extLst>
          </p:cNvPr>
          <p:cNvSpPr>
            <a:spLocks noGrp="1"/>
          </p:cNvSpPr>
          <p:nvPr>
            <p:ph sz="half" idx="2"/>
          </p:nvPr>
        </p:nvSpPr>
        <p:spPr/>
        <p:txBody>
          <a:bodyPr/>
          <a:lstStyle/>
          <a:p>
            <a:r>
              <a:rPr lang="en-US" b="1" dirty="0"/>
              <a:t>Fetching the top 100 venues</a:t>
            </a:r>
            <a:endParaRPr lang="en-IN" b="1" dirty="0"/>
          </a:p>
          <a:p>
            <a:r>
              <a:rPr lang="en-US" dirty="0"/>
              <a:t>Using the foursquare API, we collect top 100 venues around 1000m radius of each neighborhood. These venues belong to various categories, in this case we got a total number of 327 unique categories of venues. </a:t>
            </a:r>
            <a:endParaRPr lang="en-IN" dirty="0"/>
          </a:p>
        </p:txBody>
      </p:sp>
    </p:spTree>
    <p:extLst>
      <p:ext uri="{BB962C8B-B14F-4D97-AF65-F5344CB8AC3E}">
        <p14:creationId xmlns:p14="http://schemas.microsoft.com/office/powerpoint/2010/main" val="63636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4D50D-0F1F-4ECB-A503-4D3169C52CB7}"/>
              </a:ext>
            </a:extLst>
          </p:cNvPr>
          <p:cNvSpPr>
            <a:spLocks noGrp="1"/>
          </p:cNvSpPr>
          <p:nvPr>
            <p:ph type="title"/>
          </p:nvPr>
        </p:nvSpPr>
        <p:spPr/>
        <p:txBody>
          <a:bodyPr/>
          <a:lstStyle/>
          <a:p>
            <a:r>
              <a:rPr lang="en-US" dirty="0"/>
              <a:t>Methodology</a:t>
            </a:r>
            <a:endParaRPr lang="en-IN" dirty="0"/>
          </a:p>
        </p:txBody>
      </p:sp>
      <p:pic>
        <p:nvPicPr>
          <p:cNvPr id="5" name="Content Placeholder 4">
            <a:extLst>
              <a:ext uri="{FF2B5EF4-FFF2-40B4-BE49-F238E27FC236}">
                <a16:creationId xmlns:a16="http://schemas.microsoft.com/office/drawing/2014/main" id="{1100D5A4-6E95-4C0F-9988-0661125C69EE}"/>
              </a:ext>
            </a:extLst>
          </p:cNvPr>
          <p:cNvPicPr>
            <a:picLocks noGrp="1" noChangeAspect="1"/>
          </p:cNvPicPr>
          <p:nvPr>
            <p:ph sz="half" idx="1"/>
          </p:nvPr>
        </p:nvPicPr>
        <p:blipFill>
          <a:blip r:embed="rId2"/>
          <a:stretch>
            <a:fillRect/>
          </a:stretch>
        </p:blipFill>
        <p:spPr>
          <a:xfrm>
            <a:off x="672238" y="2592431"/>
            <a:ext cx="5789522" cy="1743015"/>
          </a:xfrm>
          <a:prstGeom prst="rect">
            <a:avLst/>
          </a:prstGeom>
        </p:spPr>
      </p:pic>
      <p:sp>
        <p:nvSpPr>
          <p:cNvPr id="4" name="Content Placeholder 3">
            <a:extLst>
              <a:ext uri="{FF2B5EF4-FFF2-40B4-BE49-F238E27FC236}">
                <a16:creationId xmlns:a16="http://schemas.microsoft.com/office/drawing/2014/main" id="{96D3BFEA-883A-4A4E-99B1-C72255385DEC}"/>
              </a:ext>
            </a:extLst>
          </p:cNvPr>
          <p:cNvSpPr>
            <a:spLocks noGrp="1"/>
          </p:cNvSpPr>
          <p:nvPr>
            <p:ph sz="half" idx="2"/>
          </p:nvPr>
        </p:nvSpPr>
        <p:spPr/>
        <p:txBody>
          <a:bodyPr/>
          <a:lstStyle/>
          <a:p>
            <a:r>
              <a:rPr lang="en-US" dirty="0"/>
              <a:t>From this we analyze the occurrence of each category type and sort them out as 10 most common places for each neighborhood, to get an idea of each type of neighborhood.</a:t>
            </a:r>
            <a:endParaRPr lang="en-IN" dirty="0"/>
          </a:p>
        </p:txBody>
      </p:sp>
    </p:spTree>
    <p:extLst>
      <p:ext uri="{BB962C8B-B14F-4D97-AF65-F5344CB8AC3E}">
        <p14:creationId xmlns:p14="http://schemas.microsoft.com/office/powerpoint/2010/main" val="63610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6CD7-E7D4-4F68-9E04-4D68C1C7C2D3}"/>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521F62EC-1B83-4CD9-956B-542DEC812555}"/>
              </a:ext>
            </a:extLst>
          </p:cNvPr>
          <p:cNvSpPr>
            <a:spLocks noGrp="1"/>
          </p:cNvSpPr>
          <p:nvPr>
            <p:ph sz="half" idx="1"/>
          </p:nvPr>
        </p:nvSpPr>
        <p:spPr/>
        <p:txBody>
          <a:bodyPr>
            <a:normAutofit fontScale="92500" lnSpcReduction="20000"/>
          </a:bodyPr>
          <a:lstStyle/>
          <a:p>
            <a:r>
              <a:rPr lang="en-US" b="1" dirty="0"/>
              <a:t>Clustering</a:t>
            </a:r>
            <a:endParaRPr lang="en-IN" b="1" dirty="0"/>
          </a:p>
          <a:p>
            <a:r>
              <a:rPr lang="en-US" dirty="0"/>
              <a:t>The K-Means clustering algorithm is used to cluster the neighborhoods, depending on the 10 most common venue categories. We cluster them into 5 groups. By looking at each of the cluster we can get an idea of what cluster to proceed to for establishing a yoga studio. Once a cluster is decided we can move ahead with further refining the cluster to decide upon a specific neighborhood. The results of the clustering are discussed in the results section.</a:t>
            </a:r>
            <a:endParaRPr lang="en-IN" dirty="0"/>
          </a:p>
          <a:p>
            <a:endParaRPr lang="en-IN" dirty="0"/>
          </a:p>
        </p:txBody>
      </p:sp>
      <p:sp>
        <p:nvSpPr>
          <p:cNvPr id="4" name="Content Placeholder 3">
            <a:extLst>
              <a:ext uri="{FF2B5EF4-FFF2-40B4-BE49-F238E27FC236}">
                <a16:creationId xmlns:a16="http://schemas.microsoft.com/office/drawing/2014/main" id="{09AC7BD4-A35D-4C02-AB9F-A2712493C6AB}"/>
              </a:ext>
            </a:extLst>
          </p:cNvPr>
          <p:cNvSpPr>
            <a:spLocks noGrp="1"/>
          </p:cNvSpPr>
          <p:nvPr>
            <p:ph sz="half" idx="2"/>
          </p:nvPr>
        </p:nvSpPr>
        <p:spPr/>
        <p:txBody>
          <a:bodyPr>
            <a:normAutofit fontScale="92500" lnSpcReduction="20000"/>
          </a:bodyPr>
          <a:lstStyle/>
          <a:p>
            <a:r>
              <a:rPr lang="en-US" b="1" dirty="0"/>
              <a:t>Fetching venues of Outdoor and Recreation category</a:t>
            </a:r>
            <a:endParaRPr lang="en-IN" b="1" dirty="0"/>
          </a:p>
          <a:p>
            <a:r>
              <a:rPr lang="en-US" dirty="0"/>
              <a:t>Once the cluster is decided from a above method, we fetch the venues belonging to the outdoor and recreation category from the foursquare API. Once we have the venues, we repeat the same process of analyzing by getting the 10 most common venues of each neighborhood and clustering. This time clustering is done into 3 groups. </a:t>
            </a:r>
            <a:endParaRPr lang="en-IN" dirty="0"/>
          </a:p>
        </p:txBody>
      </p:sp>
    </p:spTree>
    <p:extLst>
      <p:ext uri="{BB962C8B-B14F-4D97-AF65-F5344CB8AC3E}">
        <p14:creationId xmlns:p14="http://schemas.microsoft.com/office/powerpoint/2010/main" val="123351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6EC2-0EC1-431E-8A38-70D9661B6021}"/>
              </a:ext>
            </a:extLst>
          </p:cNvPr>
          <p:cNvSpPr>
            <a:spLocks noGrp="1"/>
          </p:cNvSpPr>
          <p:nvPr>
            <p:ph type="title"/>
          </p:nvPr>
        </p:nvSpPr>
        <p:spPr>
          <a:xfrm>
            <a:off x="1066800" y="642594"/>
            <a:ext cx="10058400" cy="1371600"/>
          </a:xfrm>
        </p:spPr>
        <p:txBody>
          <a:bodyPr anchor="ctr">
            <a:normAutofit/>
          </a:bodyPr>
          <a:lstStyle/>
          <a:p>
            <a:r>
              <a:rPr lang="en-US" dirty="0"/>
              <a:t>Results</a:t>
            </a:r>
            <a:endParaRPr lang="en-IN" dirty="0"/>
          </a:p>
        </p:txBody>
      </p:sp>
      <p:pic>
        <p:nvPicPr>
          <p:cNvPr id="8" name="Content Placeholder 7">
            <a:extLst>
              <a:ext uri="{FF2B5EF4-FFF2-40B4-BE49-F238E27FC236}">
                <a16:creationId xmlns:a16="http://schemas.microsoft.com/office/drawing/2014/main" id="{539D96B4-3BDC-48B7-BA7B-8FF943E348AE}"/>
              </a:ext>
            </a:extLst>
          </p:cNvPr>
          <p:cNvPicPr>
            <a:picLocks noGrp="1" noChangeAspect="1"/>
          </p:cNvPicPr>
          <p:nvPr>
            <p:ph sz="half" idx="1"/>
          </p:nvPr>
        </p:nvPicPr>
        <p:blipFill>
          <a:blip r:embed="rId2"/>
          <a:stretch>
            <a:fillRect/>
          </a:stretch>
        </p:blipFill>
        <p:spPr>
          <a:xfrm>
            <a:off x="1320800" y="2103119"/>
            <a:ext cx="4257964" cy="4268125"/>
          </a:xfrm>
          <a:prstGeom prst="rect">
            <a:avLst/>
          </a:prstGeom>
          <a:noFill/>
        </p:spPr>
      </p:pic>
      <p:sp>
        <p:nvSpPr>
          <p:cNvPr id="15" name="Content Placeholder 3">
            <a:extLst>
              <a:ext uri="{FF2B5EF4-FFF2-40B4-BE49-F238E27FC236}">
                <a16:creationId xmlns:a16="http://schemas.microsoft.com/office/drawing/2014/main" id="{94672C56-3C3F-4FF3-B7B6-381BD59B80EF}"/>
              </a:ext>
            </a:extLst>
          </p:cNvPr>
          <p:cNvSpPr>
            <a:spLocks noGrp="1"/>
          </p:cNvSpPr>
          <p:nvPr>
            <p:ph sz="half" idx="2"/>
          </p:nvPr>
        </p:nvSpPr>
        <p:spPr>
          <a:xfrm>
            <a:off x="6461760" y="2103120"/>
            <a:ext cx="4663440" cy="3749040"/>
          </a:xfrm>
        </p:spPr>
        <p:txBody>
          <a:bodyPr>
            <a:normAutofit fontScale="85000" lnSpcReduction="10000"/>
          </a:bodyPr>
          <a:lstStyle/>
          <a:p>
            <a:r>
              <a:rPr lang="en-US" dirty="0"/>
              <a:t>From the first clustering of top 100 venues of all categories, we get to know the neighborhoods based on the frequency of occurrence of each category in top 3 most common places. From the bar graph below in fig.6 corresponding to each cluster we can observe cluster 1 would be the idea spot to establish a yoga studio as gym is the third most common category in this cluster and it occurred more frequently than any other cluster. All the other cluster are ideal places where we can have food joints, shopping malls, and tourism spots, which are not a place we want to establish a yoga studio. </a:t>
            </a:r>
            <a:endParaRPr lang="en-IN" dirty="0"/>
          </a:p>
          <a:p>
            <a:pPr marL="0" indent="0">
              <a:buNone/>
            </a:pPr>
            <a:endParaRPr lang="en-US" dirty="0"/>
          </a:p>
        </p:txBody>
      </p:sp>
    </p:spTree>
    <p:extLst>
      <p:ext uri="{BB962C8B-B14F-4D97-AF65-F5344CB8AC3E}">
        <p14:creationId xmlns:p14="http://schemas.microsoft.com/office/powerpoint/2010/main" val="900178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1002</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Garamond</vt:lpstr>
      <vt:lpstr>SavonVTI</vt:lpstr>
      <vt:lpstr>Battle of Neighborhoods</vt:lpstr>
      <vt:lpstr>Introduction</vt:lpstr>
      <vt:lpstr>Data description</vt:lpstr>
      <vt:lpstr>Methodology</vt:lpstr>
      <vt:lpstr>Methodology</vt:lpstr>
      <vt:lpstr>Methodology</vt:lpstr>
      <vt:lpstr>Methodology</vt:lpstr>
      <vt:lpstr>Methodology</vt:lpstr>
      <vt:lpstr>Results</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2020-04-21T19:51:20Z</dcterms:created>
  <dcterms:modified xsi:type="dcterms:W3CDTF">2020-04-21T19:52:34Z</dcterms:modified>
</cp:coreProperties>
</file>