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5" r:id="rId5"/>
    <p:sldId id="256" r:id="rId6"/>
    <p:sldId id="259"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380154-6FC6-4033-AD9F-21073F6EB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1582288-D6E0-467A-AAF6-362A5EF60F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5850FD7-2422-4D65-80CA-D3641041C412}"/>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11938B5F-68B5-48C3-AA95-A4026876B0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0B0860D-E7CC-49E1-BF1E-88BA79D9ADD6}"/>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274030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7F9E9B-F4D7-43B7-B10A-618DB79C09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4C8DDFA-080B-49F6-BA75-07A0CA3E79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F3317DB-F88B-425D-802E-A47EC231E3A1}"/>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908A9DE8-15DF-4888-B2DA-6B225678DE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4A9C9B4-ED4E-4380-BF5E-D461E3A2DE7C}"/>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248101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8291A77-034A-4CE0-AC76-50D78CD699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5C018E6-33AC-4D35-AFA6-15A54A3085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C478D3D-D2BC-4E2B-BBB3-ED7B0B36ADA0}"/>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BE7484C8-73B4-4B6E-B1BE-C35EDB90EA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9A0076A-023C-4E48-981A-CC4307A10AC3}"/>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14715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B20C19-B781-48E0-88D6-34FF592742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8A7E115-233F-4E9B-805F-1452245A59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CEFEA00-69DB-48E0-B672-2B704CA935A9}"/>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3F17CC7D-7FBD-48FC-9598-8A2775FB98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8F4E11D-8144-46AB-BDA0-2E8ACCA07460}"/>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312205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E9961-9686-4CEB-8361-DA6EC04F5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9E21183-0645-4AC1-9B71-A17EF19CD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2718459-060D-4A65-8F81-FE641A7C2FBC}"/>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F434311E-B614-4C44-A4AD-3C324BE48D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FF6FCE9-733D-434D-B990-80AB39A03027}"/>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42454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6481E6-FEA7-459C-8A50-9469127E4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7789C83-884A-4492-B00B-330B3EE4B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B1A52DA-8BF1-4481-A122-58084E564A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0FFE1EE-06A5-438A-9343-994052DF280E}"/>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6" name="Footer Placeholder 5">
            <a:extLst>
              <a:ext uri="{FF2B5EF4-FFF2-40B4-BE49-F238E27FC236}">
                <a16:creationId xmlns="" xmlns:a16="http://schemas.microsoft.com/office/drawing/2014/main" id="{C02ABAD9-FD35-4DC2-8D79-05CA9C924A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747A2F9-CC73-449B-A9E5-DD88D18CE908}"/>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413713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B25B24-5895-41E1-A4E0-649AB1040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14B9F32-52C6-45C6-88FD-B8C6F0D1C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EE6671D-595A-42A9-8810-26FB643BA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0CFBD97-BD9C-429C-8A99-9138FD02E1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DECE3ED-891E-4FB9-AB04-5F90BD8387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81D6B27-14E9-45B2-9ED2-38DBDAFBE6E0}"/>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8" name="Footer Placeholder 7">
            <a:extLst>
              <a:ext uri="{FF2B5EF4-FFF2-40B4-BE49-F238E27FC236}">
                <a16:creationId xmlns="" xmlns:a16="http://schemas.microsoft.com/office/drawing/2014/main" id="{B49CC248-FA1C-4519-A50A-0C255B79B3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247C7DC8-CF0F-4394-91E4-2B57633282BE}"/>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289367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A0549E-8878-48E1-B6EF-FE4CA9DB5F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9463018-8479-42AF-BA25-68955EC7280F}"/>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4" name="Footer Placeholder 3">
            <a:extLst>
              <a:ext uri="{FF2B5EF4-FFF2-40B4-BE49-F238E27FC236}">
                <a16:creationId xmlns="" xmlns:a16="http://schemas.microsoft.com/office/drawing/2014/main" id="{251D6300-B475-4399-A32D-34FEC010AEA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7FB083DA-1E45-4703-806F-2C9912506C9F}"/>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895096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79B373D-7182-4A05-A275-19C135A1319D}"/>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3" name="Footer Placeholder 2">
            <a:extLst>
              <a:ext uri="{FF2B5EF4-FFF2-40B4-BE49-F238E27FC236}">
                <a16:creationId xmlns="" xmlns:a16="http://schemas.microsoft.com/office/drawing/2014/main" id="{BE41FA90-3EBC-43DF-82C4-F6EA813D97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CBCAF4B2-88BB-4EA1-B9D6-A91C55593B99}"/>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420537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331529-FA8E-4A92-9629-3A1C575F3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19EF58B-F1AB-4979-BAD7-21B61ECBA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B988B67-41E6-4C77-B876-0A3F3226E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2EA362D-A9B7-430C-9B8D-F5377F7E6AB1}"/>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6" name="Footer Placeholder 5">
            <a:extLst>
              <a:ext uri="{FF2B5EF4-FFF2-40B4-BE49-F238E27FC236}">
                <a16:creationId xmlns="" xmlns:a16="http://schemas.microsoft.com/office/drawing/2014/main" id="{C03D4A55-74B0-47F2-929A-DF58A12BF2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1F61D97-EA31-4B60-AAA2-580FD168D227}"/>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45924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798787-A79D-47D9-A873-D646726BB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EF39CE0-E228-4DBF-B391-6F429237D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847DA221-1527-48D9-8A69-52E6BB4CE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965C470-27DA-4CB2-8DB2-B870881AFEC4}"/>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6" name="Footer Placeholder 5">
            <a:extLst>
              <a:ext uri="{FF2B5EF4-FFF2-40B4-BE49-F238E27FC236}">
                <a16:creationId xmlns="" xmlns:a16="http://schemas.microsoft.com/office/drawing/2014/main" id="{2A116ABE-570A-47B8-97F7-CFCC8C6520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6BD42A1-26BA-4EF8-B8DA-F9DAF492F0AA}"/>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42422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E512CCF-9718-4290-BCCC-195E15CBF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633CFF6-C7E6-4CBD-A276-7017B62021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605E3D0-11D8-42CA-B4C5-4965EC957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F17CC049-86A8-4123-90EA-5DF0B07C52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D2E7EFF7-7B9F-4FC4-AAEC-8B5DE3497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6BF1E-0C5A-46EC-ACA6-9A69A0903C09}" type="slidenum">
              <a:rPr lang="en-US" smtClean="0"/>
              <a:t>‹#›</a:t>
            </a:fld>
            <a:endParaRPr lang="en-US" dirty="0"/>
          </a:p>
        </p:txBody>
      </p:sp>
    </p:spTree>
    <p:extLst>
      <p:ext uri="{BB962C8B-B14F-4D97-AF65-F5344CB8AC3E}">
        <p14:creationId xmlns:p14="http://schemas.microsoft.com/office/powerpoint/2010/main" val="1209868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34883"/>
            <a:ext cx="9144000" cy="2387600"/>
          </a:xfrm>
        </p:spPr>
        <p:txBody>
          <a:bodyPr>
            <a:normAutofit fontScale="90000"/>
          </a:bodyPr>
          <a:lstStyle/>
          <a:p>
            <a:r>
              <a:rPr lang="en-US" dirty="0" smtClean="0"/>
              <a:t>LAB CONNECTIVITY BASICS</a:t>
            </a:r>
            <a:br>
              <a:rPr lang="en-US" dirty="0" smtClean="0"/>
            </a:br>
            <a:r>
              <a:rPr lang="en-US" dirty="0"/>
              <a:t/>
            </a:r>
            <a:br>
              <a:rPr lang="en-US" dirty="0"/>
            </a:br>
            <a:r>
              <a:rPr lang="en-US" dirty="0" smtClean="0"/>
              <a:t>PE 1</a:t>
            </a:r>
            <a:endParaRPr lang="en-US" dirty="0"/>
          </a:p>
        </p:txBody>
      </p:sp>
    </p:spTree>
    <p:extLst>
      <p:ext uri="{BB962C8B-B14F-4D97-AF65-F5344CB8AC3E}">
        <p14:creationId xmlns:p14="http://schemas.microsoft.com/office/powerpoint/2010/main" val="178727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 xmlns:a16="http://schemas.microsoft.com/office/drawing/2014/main" id="{08C4FCC1-C9B9-40F3-B01D-60182E68A5A8}"/>
              </a:ext>
            </a:extLst>
          </p:cNvPr>
          <p:cNvCxnSpPr>
            <a:cxnSpLocks/>
          </p:cNvCxnSpPr>
          <p:nvPr/>
        </p:nvCxnSpPr>
        <p:spPr>
          <a:xfrm>
            <a:off x="1449731" y="2351910"/>
            <a:ext cx="0" cy="64008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 xmlns:a16="http://schemas.microsoft.com/office/drawing/2014/main" id="{381CE329-72D9-43EE-AC6E-D2E0502049CD}"/>
              </a:ext>
            </a:extLst>
          </p:cNvPr>
          <p:cNvCxnSpPr>
            <a:cxnSpLocks/>
          </p:cNvCxnSpPr>
          <p:nvPr/>
        </p:nvCxnSpPr>
        <p:spPr>
          <a:xfrm>
            <a:off x="1624013" y="3017393"/>
            <a:ext cx="9648825" cy="16615"/>
          </a:xfrm>
          <a:prstGeom prst="line">
            <a:avLst/>
          </a:prstGeom>
          <a:ln w="28575"/>
        </p:spPr>
        <p:style>
          <a:lnRef idx="1">
            <a:schemeClr val="dk1"/>
          </a:lnRef>
          <a:fillRef idx="0">
            <a:schemeClr val="dk1"/>
          </a:fillRef>
          <a:effectRef idx="0">
            <a:schemeClr val="dk1"/>
          </a:effectRef>
          <a:fontRef idx="minor">
            <a:schemeClr val="tx1"/>
          </a:fontRef>
        </p:style>
      </p:cxnSp>
      <p:pic>
        <p:nvPicPr>
          <p:cNvPr id="4" name="Picture 7" descr="C:\Users\ecoffey\AppData\Local\Temp\Rar$DRa0.386\30067_Device_router_critical_64.png">
            <a:extLst>
              <a:ext uri="{FF2B5EF4-FFF2-40B4-BE49-F238E27FC236}">
                <a16:creationId xmlns="" xmlns:a16="http://schemas.microsoft.com/office/drawing/2014/main" id="{287EC4B7-1496-4D7E-8812-B4058D3222D8}"/>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6706163" y="2589049"/>
            <a:ext cx="856687" cy="8566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C:\Users\ecoffey\AppData\Local\Temp\Rar$DRa0.160\30042_Device_layer3_switch_default_256.png">
            <a:extLst>
              <a:ext uri="{FF2B5EF4-FFF2-40B4-BE49-F238E27FC236}">
                <a16:creationId xmlns="" xmlns:a16="http://schemas.microsoft.com/office/drawing/2014/main" id="{16063A48-151E-4768-B0E5-C5AC703991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838" y="2682940"/>
            <a:ext cx="668906" cy="6689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83DFFBE0-42DC-4E5F-AB97-547E1078380E}"/>
              </a:ext>
            </a:extLst>
          </p:cNvPr>
          <p:cNvSpPr txBox="1"/>
          <p:nvPr/>
        </p:nvSpPr>
        <p:spPr>
          <a:xfrm>
            <a:off x="1712344" y="2507023"/>
            <a:ext cx="1326131" cy="461665"/>
          </a:xfrm>
          <a:prstGeom prst="rect">
            <a:avLst/>
          </a:prstGeom>
          <a:noFill/>
        </p:spPr>
        <p:txBody>
          <a:bodyPr wrap="square" rtlCol="0">
            <a:spAutoFit/>
          </a:bodyPr>
          <a:lstStyle/>
          <a:p>
            <a:r>
              <a:rPr lang="en-US" sz="1200" dirty="0"/>
              <a:t>G0/1</a:t>
            </a:r>
          </a:p>
          <a:p>
            <a:r>
              <a:rPr lang="en-US" sz="1200" dirty="0"/>
              <a:t>VLAN 101,201</a:t>
            </a:r>
          </a:p>
        </p:txBody>
      </p:sp>
      <p:sp>
        <p:nvSpPr>
          <p:cNvPr id="9" name="TextBox 8">
            <a:extLst>
              <a:ext uri="{FF2B5EF4-FFF2-40B4-BE49-F238E27FC236}">
                <a16:creationId xmlns="" xmlns:a16="http://schemas.microsoft.com/office/drawing/2014/main" id="{5A879E55-AD4F-4A5D-960A-53533834B67F}"/>
              </a:ext>
            </a:extLst>
          </p:cNvPr>
          <p:cNvSpPr txBox="1"/>
          <p:nvPr/>
        </p:nvSpPr>
        <p:spPr>
          <a:xfrm>
            <a:off x="5831344" y="3034008"/>
            <a:ext cx="1050469" cy="276999"/>
          </a:xfrm>
          <a:prstGeom prst="rect">
            <a:avLst/>
          </a:prstGeom>
          <a:noFill/>
        </p:spPr>
        <p:txBody>
          <a:bodyPr wrap="square" rtlCol="0">
            <a:spAutoFit/>
          </a:bodyPr>
          <a:lstStyle/>
          <a:p>
            <a:r>
              <a:rPr lang="en-US" sz="1200" dirty="0"/>
              <a:t>G0/0/0.201</a:t>
            </a:r>
          </a:p>
        </p:txBody>
      </p:sp>
      <p:sp>
        <p:nvSpPr>
          <p:cNvPr id="10" name="Explosion: 14 Points 9">
            <a:extLst>
              <a:ext uri="{FF2B5EF4-FFF2-40B4-BE49-F238E27FC236}">
                <a16:creationId xmlns="" xmlns:a16="http://schemas.microsoft.com/office/drawing/2014/main" id="{C5298957-65D5-4C75-8769-027CFBAF04A8}"/>
              </a:ext>
            </a:extLst>
          </p:cNvPr>
          <p:cNvSpPr/>
          <p:nvPr/>
        </p:nvSpPr>
        <p:spPr>
          <a:xfrm>
            <a:off x="3311241" y="2531336"/>
            <a:ext cx="1971675" cy="914400"/>
          </a:xfrm>
          <a:prstGeom prst="irregularSeal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Class Equipment</a:t>
            </a:r>
          </a:p>
        </p:txBody>
      </p:sp>
      <p:cxnSp>
        <p:nvCxnSpPr>
          <p:cNvPr id="11" name="Straight Connector 10">
            <a:extLst>
              <a:ext uri="{FF2B5EF4-FFF2-40B4-BE49-F238E27FC236}">
                <a16:creationId xmlns="" xmlns:a16="http://schemas.microsoft.com/office/drawing/2014/main" id="{7A412793-80A1-433C-8433-DD1DA5ED2B5C}"/>
              </a:ext>
            </a:extLst>
          </p:cNvPr>
          <p:cNvCxnSpPr>
            <a:cxnSpLocks/>
          </p:cNvCxnSpPr>
          <p:nvPr/>
        </p:nvCxnSpPr>
        <p:spPr>
          <a:xfrm>
            <a:off x="4239590" y="3172507"/>
            <a:ext cx="0" cy="2539211"/>
          </a:xfrm>
          <a:prstGeom prst="line">
            <a:avLst/>
          </a:prstGeom>
          <a:ln w="28575"/>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 xmlns:a16="http://schemas.microsoft.com/office/drawing/2014/main" id="{4B4D0BBD-46A6-425F-9146-6BD8A14495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0657" y="5519413"/>
            <a:ext cx="597865" cy="597865"/>
          </a:xfrm>
          <a:prstGeom prst="rect">
            <a:avLst/>
          </a:prstGeom>
        </p:spPr>
      </p:pic>
      <p:sp>
        <p:nvSpPr>
          <p:cNvPr id="15" name="TextBox 14">
            <a:extLst>
              <a:ext uri="{FF2B5EF4-FFF2-40B4-BE49-F238E27FC236}">
                <a16:creationId xmlns="" xmlns:a16="http://schemas.microsoft.com/office/drawing/2014/main" id="{7FF4C1C7-5D7A-407F-92E2-06F3F3AE81A5}"/>
              </a:ext>
            </a:extLst>
          </p:cNvPr>
          <p:cNvSpPr txBox="1"/>
          <p:nvPr/>
        </p:nvSpPr>
        <p:spPr>
          <a:xfrm>
            <a:off x="4239589" y="4086752"/>
            <a:ext cx="1326131" cy="276999"/>
          </a:xfrm>
          <a:prstGeom prst="rect">
            <a:avLst/>
          </a:prstGeom>
          <a:noFill/>
        </p:spPr>
        <p:txBody>
          <a:bodyPr wrap="square" rtlCol="0">
            <a:spAutoFit/>
          </a:bodyPr>
          <a:lstStyle/>
          <a:p>
            <a:r>
              <a:rPr lang="en-US" sz="1200" dirty="0"/>
              <a:t>VLAN 101</a:t>
            </a:r>
          </a:p>
        </p:txBody>
      </p:sp>
      <p:sp>
        <p:nvSpPr>
          <p:cNvPr id="16" name="TextBox 15">
            <a:extLst>
              <a:ext uri="{FF2B5EF4-FFF2-40B4-BE49-F238E27FC236}">
                <a16:creationId xmlns="" xmlns:a16="http://schemas.microsoft.com/office/drawing/2014/main" id="{F228080B-2346-49DB-9E86-DD82EEEE1CFB}"/>
              </a:ext>
            </a:extLst>
          </p:cNvPr>
          <p:cNvSpPr txBox="1"/>
          <p:nvPr/>
        </p:nvSpPr>
        <p:spPr>
          <a:xfrm>
            <a:off x="5282916" y="2741485"/>
            <a:ext cx="1326131" cy="276999"/>
          </a:xfrm>
          <a:prstGeom prst="rect">
            <a:avLst/>
          </a:prstGeom>
          <a:noFill/>
        </p:spPr>
        <p:txBody>
          <a:bodyPr wrap="square" rtlCol="0">
            <a:spAutoFit/>
          </a:bodyPr>
          <a:lstStyle/>
          <a:p>
            <a:r>
              <a:rPr lang="en-US" sz="1200" dirty="0"/>
              <a:t>VLAN 201</a:t>
            </a:r>
          </a:p>
        </p:txBody>
      </p:sp>
      <p:sp>
        <p:nvSpPr>
          <p:cNvPr id="17" name="TextBox 16">
            <a:extLst>
              <a:ext uri="{FF2B5EF4-FFF2-40B4-BE49-F238E27FC236}">
                <a16:creationId xmlns="" xmlns:a16="http://schemas.microsoft.com/office/drawing/2014/main" id="{7FAC28E3-3DC4-4F76-8D28-4E1655C22011}"/>
              </a:ext>
            </a:extLst>
          </p:cNvPr>
          <p:cNvSpPr txBox="1"/>
          <p:nvPr/>
        </p:nvSpPr>
        <p:spPr>
          <a:xfrm>
            <a:off x="675825" y="1890245"/>
            <a:ext cx="2362650" cy="461665"/>
          </a:xfrm>
          <a:prstGeom prst="rect">
            <a:avLst/>
          </a:prstGeom>
          <a:noFill/>
        </p:spPr>
        <p:txBody>
          <a:bodyPr wrap="square" rtlCol="0">
            <a:spAutoFit/>
          </a:bodyPr>
          <a:lstStyle/>
          <a:p>
            <a:r>
              <a:rPr lang="en-US" sz="1200" dirty="0"/>
              <a:t>VLAN 101 – 22.18.101.1 /29</a:t>
            </a:r>
          </a:p>
          <a:p>
            <a:r>
              <a:rPr lang="en-US" sz="1200" dirty="0"/>
              <a:t>VLAN 201 – 22.18.201.1 /29</a:t>
            </a:r>
          </a:p>
        </p:txBody>
      </p:sp>
      <p:sp>
        <p:nvSpPr>
          <p:cNvPr id="18" name="TextBox 17">
            <a:extLst>
              <a:ext uri="{FF2B5EF4-FFF2-40B4-BE49-F238E27FC236}">
                <a16:creationId xmlns="" xmlns:a16="http://schemas.microsoft.com/office/drawing/2014/main" id="{0D4196D6-493F-4C79-9A78-03DA960F39D4}"/>
              </a:ext>
            </a:extLst>
          </p:cNvPr>
          <p:cNvSpPr txBox="1"/>
          <p:nvPr/>
        </p:nvSpPr>
        <p:spPr>
          <a:xfrm>
            <a:off x="844669" y="3290287"/>
            <a:ext cx="1326131" cy="461665"/>
          </a:xfrm>
          <a:prstGeom prst="rect">
            <a:avLst/>
          </a:prstGeom>
          <a:noFill/>
        </p:spPr>
        <p:txBody>
          <a:bodyPr wrap="square" rtlCol="0">
            <a:spAutoFit/>
          </a:bodyPr>
          <a:lstStyle/>
          <a:p>
            <a:pPr algn="ctr"/>
            <a:r>
              <a:rPr lang="en-US" sz="1200" dirty="0"/>
              <a:t>STUDENT L3 SWITCH</a:t>
            </a:r>
          </a:p>
        </p:txBody>
      </p:sp>
      <p:sp>
        <p:nvSpPr>
          <p:cNvPr id="19" name="TextBox 18">
            <a:extLst>
              <a:ext uri="{FF2B5EF4-FFF2-40B4-BE49-F238E27FC236}">
                <a16:creationId xmlns="" xmlns:a16="http://schemas.microsoft.com/office/drawing/2014/main" id="{F5544AB4-79B8-4666-9478-F13BC5CBC3E3}"/>
              </a:ext>
            </a:extLst>
          </p:cNvPr>
          <p:cNvSpPr txBox="1"/>
          <p:nvPr/>
        </p:nvSpPr>
        <p:spPr>
          <a:xfrm>
            <a:off x="3704147" y="6121901"/>
            <a:ext cx="1326131" cy="461665"/>
          </a:xfrm>
          <a:prstGeom prst="rect">
            <a:avLst/>
          </a:prstGeom>
          <a:noFill/>
        </p:spPr>
        <p:txBody>
          <a:bodyPr wrap="square" rtlCol="0">
            <a:spAutoFit/>
          </a:bodyPr>
          <a:lstStyle/>
          <a:p>
            <a:r>
              <a:rPr lang="en-US" sz="1200" dirty="0"/>
              <a:t>STUDENT LAN</a:t>
            </a:r>
          </a:p>
          <a:p>
            <a:r>
              <a:rPr lang="en-US" sz="1200" dirty="0"/>
              <a:t>22.18.101.0 /29</a:t>
            </a:r>
          </a:p>
        </p:txBody>
      </p:sp>
      <p:sp>
        <p:nvSpPr>
          <p:cNvPr id="20" name="TextBox 19">
            <a:extLst>
              <a:ext uri="{FF2B5EF4-FFF2-40B4-BE49-F238E27FC236}">
                <a16:creationId xmlns="" xmlns:a16="http://schemas.microsoft.com/office/drawing/2014/main" id="{4CC7EC13-7967-473D-81DB-31AF84077410}"/>
              </a:ext>
            </a:extLst>
          </p:cNvPr>
          <p:cNvSpPr txBox="1"/>
          <p:nvPr/>
        </p:nvSpPr>
        <p:spPr>
          <a:xfrm>
            <a:off x="6496321" y="2467165"/>
            <a:ext cx="1326131" cy="276999"/>
          </a:xfrm>
          <a:prstGeom prst="rect">
            <a:avLst/>
          </a:prstGeom>
          <a:noFill/>
        </p:spPr>
        <p:txBody>
          <a:bodyPr wrap="square" rtlCol="0">
            <a:spAutoFit/>
          </a:bodyPr>
          <a:lstStyle/>
          <a:p>
            <a:pPr algn="ctr"/>
            <a:r>
              <a:rPr lang="en-US" sz="1200" dirty="0"/>
              <a:t>STUDENT ROUTER</a:t>
            </a:r>
          </a:p>
        </p:txBody>
      </p:sp>
      <p:cxnSp>
        <p:nvCxnSpPr>
          <p:cNvPr id="22" name="Straight Connector 21">
            <a:extLst>
              <a:ext uri="{FF2B5EF4-FFF2-40B4-BE49-F238E27FC236}">
                <a16:creationId xmlns="" xmlns:a16="http://schemas.microsoft.com/office/drawing/2014/main" id="{F6ADB6C9-9DB3-4764-94AF-C4E839BDAB92}"/>
              </a:ext>
            </a:extLst>
          </p:cNvPr>
          <p:cNvCxnSpPr>
            <a:cxnSpLocks/>
          </p:cNvCxnSpPr>
          <p:nvPr/>
        </p:nvCxnSpPr>
        <p:spPr>
          <a:xfrm rot="16200000">
            <a:off x="1472704" y="2031870"/>
            <a:ext cx="0" cy="640080"/>
          </a:xfrm>
          <a:prstGeom prst="line">
            <a:avLst/>
          </a:prstGeom>
          <a:ln w="28575"/>
        </p:spPr>
        <p:style>
          <a:lnRef idx="1">
            <a:schemeClr val="dk1"/>
          </a:lnRef>
          <a:fillRef idx="0">
            <a:schemeClr val="dk1"/>
          </a:fillRef>
          <a:effectRef idx="0">
            <a:schemeClr val="dk1"/>
          </a:effectRef>
          <a:fontRef idx="minor">
            <a:schemeClr val="tx1"/>
          </a:fontRef>
        </p:style>
      </p:cxnSp>
      <p:pic>
        <p:nvPicPr>
          <p:cNvPr id="23" name="Picture 7" descr="C:\Users\ecoffey\AppData\Local\Temp\Rar$DRa0.386\30067_Device_router_critical_64.png">
            <a:extLst>
              <a:ext uri="{FF2B5EF4-FFF2-40B4-BE49-F238E27FC236}">
                <a16:creationId xmlns="" xmlns:a16="http://schemas.microsoft.com/office/drawing/2014/main" id="{794D1C23-ED67-4612-BC8A-948F6D7D18A2}"/>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0781962" y="2589049"/>
            <a:ext cx="856687" cy="85668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 xmlns:a16="http://schemas.microsoft.com/office/drawing/2014/main" id="{7E9A32D8-4874-4DA1-A8E6-4365FD06D346}"/>
              </a:ext>
            </a:extLst>
          </p:cNvPr>
          <p:cNvSpPr txBox="1"/>
          <p:nvPr/>
        </p:nvSpPr>
        <p:spPr>
          <a:xfrm>
            <a:off x="10547239" y="3275668"/>
            <a:ext cx="1326131" cy="646331"/>
          </a:xfrm>
          <a:prstGeom prst="rect">
            <a:avLst/>
          </a:prstGeom>
          <a:noFill/>
        </p:spPr>
        <p:txBody>
          <a:bodyPr wrap="square" rtlCol="0">
            <a:spAutoFit/>
          </a:bodyPr>
          <a:lstStyle/>
          <a:p>
            <a:pPr algn="ctr"/>
            <a:r>
              <a:rPr lang="en-US" sz="1200" dirty="0"/>
              <a:t>LAB CORE ROUTER</a:t>
            </a:r>
          </a:p>
          <a:p>
            <a:pPr algn="ctr"/>
            <a:r>
              <a:rPr lang="en-US" sz="1200" dirty="0"/>
              <a:t>(INSTRUCTOR)</a:t>
            </a:r>
          </a:p>
        </p:txBody>
      </p:sp>
      <p:sp>
        <p:nvSpPr>
          <p:cNvPr id="25" name="Explosion: 14 Points 24">
            <a:extLst>
              <a:ext uri="{FF2B5EF4-FFF2-40B4-BE49-F238E27FC236}">
                <a16:creationId xmlns="" xmlns:a16="http://schemas.microsoft.com/office/drawing/2014/main" id="{D399AECC-E79C-4C66-9E35-13428B49C723}"/>
              </a:ext>
            </a:extLst>
          </p:cNvPr>
          <p:cNvSpPr/>
          <p:nvPr/>
        </p:nvSpPr>
        <p:spPr>
          <a:xfrm>
            <a:off x="8162963" y="2421206"/>
            <a:ext cx="2366319" cy="1134660"/>
          </a:xfrm>
          <a:prstGeom prst="irregularSeal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IPv6 DMVPN</a:t>
            </a:r>
          </a:p>
          <a:p>
            <a:pPr algn="ctr"/>
            <a:r>
              <a:rPr lang="en-US" sz="1100" dirty="0"/>
              <a:t>And</a:t>
            </a:r>
          </a:p>
          <a:p>
            <a:pPr algn="ctr"/>
            <a:r>
              <a:rPr lang="en-US" sz="1100" dirty="0"/>
              <a:t>4-over-6</a:t>
            </a:r>
          </a:p>
        </p:txBody>
      </p:sp>
      <p:cxnSp>
        <p:nvCxnSpPr>
          <p:cNvPr id="27" name="Straight Connector 26">
            <a:extLst>
              <a:ext uri="{FF2B5EF4-FFF2-40B4-BE49-F238E27FC236}">
                <a16:creationId xmlns="" xmlns:a16="http://schemas.microsoft.com/office/drawing/2014/main" id="{F90DF970-A006-4393-9CB8-440036509101}"/>
              </a:ext>
            </a:extLst>
          </p:cNvPr>
          <p:cNvCxnSpPr>
            <a:cxnSpLocks/>
          </p:cNvCxnSpPr>
          <p:nvPr/>
        </p:nvCxnSpPr>
        <p:spPr>
          <a:xfrm>
            <a:off x="11210304" y="2121077"/>
            <a:ext cx="0" cy="64008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 xmlns:a16="http://schemas.microsoft.com/office/drawing/2014/main" id="{646D5A68-3222-41CB-9B46-4C000A577DB6}"/>
              </a:ext>
            </a:extLst>
          </p:cNvPr>
          <p:cNvCxnSpPr>
            <a:cxnSpLocks/>
          </p:cNvCxnSpPr>
          <p:nvPr/>
        </p:nvCxnSpPr>
        <p:spPr>
          <a:xfrm rot="16200000">
            <a:off x="11188204" y="1801037"/>
            <a:ext cx="0" cy="640080"/>
          </a:xfrm>
          <a:prstGeom prst="line">
            <a:avLst/>
          </a:prstGeom>
          <a:ln w="28575"/>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 xmlns:a16="http://schemas.microsoft.com/office/drawing/2014/main" id="{27568663-17BD-44D4-A039-17E04F960F28}"/>
              </a:ext>
            </a:extLst>
          </p:cNvPr>
          <p:cNvSpPr txBox="1"/>
          <p:nvPr/>
        </p:nvSpPr>
        <p:spPr>
          <a:xfrm>
            <a:off x="10487296" y="1450393"/>
            <a:ext cx="1326131" cy="646331"/>
          </a:xfrm>
          <a:prstGeom prst="rect">
            <a:avLst/>
          </a:prstGeom>
          <a:noFill/>
        </p:spPr>
        <p:txBody>
          <a:bodyPr wrap="square" rtlCol="0">
            <a:spAutoFit/>
          </a:bodyPr>
          <a:lstStyle/>
          <a:p>
            <a:pPr algn="ctr"/>
            <a:r>
              <a:rPr lang="en-US" sz="1200" dirty="0"/>
              <a:t>WAN NETWORK</a:t>
            </a:r>
          </a:p>
          <a:p>
            <a:pPr algn="ctr"/>
            <a:r>
              <a:rPr lang="en-US" sz="1200" dirty="0"/>
              <a:t>LAB FILESHARE</a:t>
            </a:r>
          </a:p>
          <a:p>
            <a:pPr algn="ctr"/>
            <a:r>
              <a:rPr lang="en-US" sz="1200" dirty="0"/>
              <a:t>INSTRUCTOR PC</a:t>
            </a:r>
          </a:p>
        </p:txBody>
      </p:sp>
      <p:sp>
        <p:nvSpPr>
          <p:cNvPr id="2" name="TextBox 1"/>
          <p:cNvSpPr txBox="1"/>
          <p:nvPr/>
        </p:nvSpPr>
        <p:spPr>
          <a:xfrm>
            <a:off x="190005" y="296883"/>
            <a:ext cx="4309385" cy="369332"/>
          </a:xfrm>
          <a:prstGeom prst="rect">
            <a:avLst/>
          </a:prstGeom>
          <a:noFill/>
        </p:spPr>
        <p:txBody>
          <a:bodyPr wrap="none" rtlCol="0">
            <a:spAutoFit/>
          </a:bodyPr>
          <a:lstStyle/>
          <a:p>
            <a:r>
              <a:rPr lang="en-US" dirty="0" smtClean="0"/>
              <a:t>This example is using Student 1’s IP scheme.</a:t>
            </a:r>
            <a:endParaRPr lang="en-US" dirty="0"/>
          </a:p>
        </p:txBody>
      </p:sp>
      <p:sp>
        <p:nvSpPr>
          <p:cNvPr id="3" name="Rectangular Callout 2"/>
          <p:cNvSpPr/>
          <p:nvPr/>
        </p:nvSpPr>
        <p:spPr>
          <a:xfrm>
            <a:off x="429907" y="4221349"/>
            <a:ext cx="2729128" cy="1940307"/>
          </a:xfrm>
          <a:prstGeom prst="wedgeRectCallou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The student layer 3 switch serves as the gateway for all student PC and VM traffic. The 1xx VLAN (101, in this case) is the Student LAN network. The student PC is the .3, the NFA is the .4, the IQ Core VM is the .2 and the gateway on the switch is the .1 </a:t>
            </a:r>
            <a:endParaRPr lang="en-US" sz="1400" dirty="0">
              <a:solidFill>
                <a:schemeClr val="tx1"/>
              </a:solidFill>
            </a:endParaRPr>
          </a:p>
        </p:txBody>
      </p:sp>
      <p:sp>
        <p:nvSpPr>
          <p:cNvPr id="26" name="TextBox 25">
            <a:extLst>
              <a:ext uri="{FF2B5EF4-FFF2-40B4-BE49-F238E27FC236}">
                <a16:creationId xmlns="" xmlns:a16="http://schemas.microsoft.com/office/drawing/2014/main" id="{7FF4C1C7-5D7A-407F-92E2-06F3F3AE81A5}"/>
              </a:ext>
            </a:extLst>
          </p:cNvPr>
          <p:cNvSpPr txBox="1"/>
          <p:nvPr/>
        </p:nvSpPr>
        <p:spPr>
          <a:xfrm>
            <a:off x="4202360" y="5237791"/>
            <a:ext cx="1326131" cy="276999"/>
          </a:xfrm>
          <a:prstGeom prst="rect">
            <a:avLst/>
          </a:prstGeom>
          <a:noFill/>
        </p:spPr>
        <p:txBody>
          <a:bodyPr wrap="square" rtlCol="0">
            <a:spAutoFit/>
          </a:bodyPr>
          <a:lstStyle/>
          <a:p>
            <a:r>
              <a:rPr lang="en-US" sz="1200" dirty="0" smtClean="0"/>
              <a:t>.3</a:t>
            </a:r>
            <a:endParaRPr lang="en-US" sz="1200" dirty="0"/>
          </a:p>
        </p:txBody>
      </p:sp>
      <p:sp>
        <p:nvSpPr>
          <p:cNvPr id="30" name="Rectangular Callout 29"/>
          <p:cNvSpPr/>
          <p:nvPr/>
        </p:nvSpPr>
        <p:spPr>
          <a:xfrm>
            <a:off x="5030278" y="190912"/>
            <a:ext cx="4315603" cy="1940307"/>
          </a:xfrm>
          <a:prstGeom prst="wedgeRectCallou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The student router is the uplink for all LAN traffic and establishes the connections/tunnels with all other lab devices. It is accessible via an OSPF link with the layer 3 switch. Before the router can be accessed via SSH, the student must configure their L3 switch for this adjacency. The 2xx VLAN (201 in this example) is the common subnet that the L3 switch and router become neighbors on. The OSPF network type is point-to-point. </a:t>
            </a:r>
            <a:endParaRPr lang="en-US" sz="1400" dirty="0">
              <a:solidFill>
                <a:schemeClr val="tx1"/>
              </a:solidFill>
            </a:endParaRPr>
          </a:p>
        </p:txBody>
      </p:sp>
      <p:sp>
        <p:nvSpPr>
          <p:cNvPr id="31" name="Rectangular Callout 30"/>
          <p:cNvSpPr/>
          <p:nvPr/>
        </p:nvSpPr>
        <p:spPr>
          <a:xfrm>
            <a:off x="8543710" y="4242485"/>
            <a:ext cx="2729128" cy="1580929"/>
          </a:xfrm>
          <a:prstGeom prst="wedgeRectCallou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A series of tunnels and neighbor adjacencies are built between the student router and instructor-managed lab devices that are used to obtain access to lab resources and meet lab objectives.</a:t>
            </a:r>
            <a:endParaRPr lang="en-US" sz="1400" dirty="0">
              <a:solidFill>
                <a:schemeClr val="tx1"/>
              </a:solidFill>
            </a:endParaRPr>
          </a:p>
        </p:txBody>
      </p:sp>
      <p:sp>
        <p:nvSpPr>
          <p:cNvPr id="6" name="Left Arrow 5"/>
          <p:cNvSpPr/>
          <p:nvPr/>
        </p:nvSpPr>
        <p:spPr>
          <a:xfrm>
            <a:off x="4644226" y="5596185"/>
            <a:ext cx="742735" cy="196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5386961" y="5032949"/>
            <a:ext cx="1520031" cy="1384995"/>
          </a:xfrm>
          <a:prstGeom prst="rect">
            <a:avLst/>
          </a:prstGeom>
          <a:noFill/>
        </p:spPr>
        <p:txBody>
          <a:bodyPr wrap="none" rtlCol="0">
            <a:spAutoFit/>
          </a:bodyPr>
          <a:lstStyle/>
          <a:p>
            <a:r>
              <a:rPr lang="en-US" sz="1400" dirty="0" smtClean="0"/>
              <a:t>SSH to the </a:t>
            </a:r>
          </a:p>
          <a:p>
            <a:r>
              <a:rPr lang="en-US" sz="1400" dirty="0"/>
              <a:t>s</a:t>
            </a:r>
            <a:r>
              <a:rPr lang="en-US" sz="1400" dirty="0" smtClean="0"/>
              <a:t>tudent router</a:t>
            </a:r>
          </a:p>
          <a:p>
            <a:r>
              <a:rPr lang="en-US" sz="1400" dirty="0"/>
              <a:t>f</a:t>
            </a:r>
            <a:r>
              <a:rPr lang="en-US" sz="1400" dirty="0" smtClean="0"/>
              <a:t>rom a putty </a:t>
            </a:r>
          </a:p>
          <a:p>
            <a:r>
              <a:rPr lang="en-US" sz="1400" dirty="0"/>
              <a:t>s</a:t>
            </a:r>
            <a:r>
              <a:rPr lang="en-US" sz="1400" dirty="0" smtClean="0"/>
              <a:t>ession on the PC,</a:t>
            </a:r>
          </a:p>
          <a:p>
            <a:r>
              <a:rPr lang="en-US" sz="1400" dirty="0"/>
              <a:t>n</a:t>
            </a:r>
            <a:r>
              <a:rPr lang="en-US" sz="1400" dirty="0" smtClean="0"/>
              <a:t>ot from the </a:t>
            </a:r>
          </a:p>
          <a:p>
            <a:r>
              <a:rPr lang="en-US" sz="1400" dirty="0"/>
              <a:t>s</a:t>
            </a:r>
            <a:r>
              <a:rPr lang="en-US" sz="1400" dirty="0" smtClean="0"/>
              <a:t>tudent L3 switch.</a:t>
            </a:r>
            <a:endParaRPr lang="en-US" sz="1400" dirty="0"/>
          </a:p>
        </p:txBody>
      </p:sp>
    </p:spTree>
    <p:extLst>
      <p:ext uri="{BB962C8B-B14F-4D97-AF65-F5344CB8AC3E}">
        <p14:creationId xmlns:p14="http://schemas.microsoft.com/office/powerpoint/2010/main" val="53780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 xmlns:a16="http://schemas.microsoft.com/office/drawing/2014/main" id="{08C4FCC1-C9B9-40F3-B01D-60182E68A5A8}"/>
              </a:ext>
            </a:extLst>
          </p:cNvPr>
          <p:cNvCxnSpPr>
            <a:cxnSpLocks/>
          </p:cNvCxnSpPr>
          <p:nvPr/>
        </p:nvCxnSpPr>
        <p:spPr>
          <a:xfrm flipH="1">
            <a:off x="1829741" y="1793498"/>
            <a:ext cx="8560" cy="1317249"/>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 xmlns:a16="http://schemas.microsoft.com/office/drawing/2014/main" id="{381CE329-72D9-43EE-AC6E-D2E0502049CD}"/>
              </a:ext>
            </a:extLst>
          </p:cNvPr>
          <p:cNvCxnSpPr>
            <a:cxnSpLocks/>
          </p:cNvCxnSpPr>
          <p:nvPr/>
        </p:nvCxnSpPr>
        <p:spPr>
          <a:xfrm>
            <a:off x="2004023" y="3136150"/>
            <a:ext cx="5486400" cy="16615"/>
          </a:xfrm>
          <a:prstGeom prst="line">
            <a:avLst/>
          </a:prstGeom>
          <a:ln w="28575"/>
        </p:spPr>
        <p:style>
          <a:lnRef idx="1">
            <a:schemeClr val="dk1"/>
          </a:lnRef>
          <a:fillRef idx="0">
            <a:schemeClr val="dk1"/>
          </a:fillRef>
          <a:effectRef idx="0">
            <a:schemeClr val="dk1"/>
          </a:effectRef>
          <a:fontRef idx="minor">
            <a:schemeClr val="tx1"/>
          </a:fontRef>
        </p:style>
      </p:cxnSp>
      <p:pic>
        <p:nvPicPr>
          <p:cNvPr id="4" name="Picture 7" descr="C:\Users\ecoffey\AppData\Local\Temp\Rar$DRa0.386\30067_Device_router_critical_64.png">
            <a:extLst>
              <a:ext uri="{FF2B5EF4-FFF2-40B4-BE49-F238E27FC236}">
                <a16:creationId xmlns="" xmlns:a16="http://schemas.microsoft.com/office/drawing/2014/main" id="{287EC4B7-1496-4D7E-8812-B4058D3222D8}"/>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7086173" y="2707806"/>
            <a:ext cx="856687" cy="8566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C:\Users\ecoffey\AppData\Local\Temp\Rar$DRa0.160\30042_Device_layer3_switch_default_256.png">
            <a:extLst>
              <a:ext uri="{FF2B5EF4-FFF2-40B4-BE49-F238E27FC236}">
                <a16:creationId xmlns="" xmlns:a16="http://schemas.microsoft.com/office/drawing/2014/main" id="{16063A48-151E-4768-B0E5-C5AC703991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3848" y="2801697"/>
            <a:ext cx="668906" cy="6689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83DFFBE0-42DC-4E5F-AB97-547E1078380E}"/>
              </a:ext>
            </a:extLst>
          </p:cNvPr>
          <p:cNvSpPr txBox="1"/>
          <p:nvPr/>
        </p:nvSpPr>
        <p:spPr>
          <a:xfrm>
            <a:off x="2092354" y="2625780"/>
            <a:ext cx="1326131" cy="461665"/>
          </a:xfrm>
          <a:prstGeom prst="rect">
            <a:avLst/>
          </a:prstGeom>
          <a:noFill/>
        </p:spPr>
        <p:txBody>
          <a:bodyPr wrap="square" rtlCol="0">
            <a:spAutoFit/>
          </a:bodyPr>
          <a:lstStyle/>
          <a:p>
            <a:r>
              <a:rPr lang="en-US" sz="1200" dirty="0"/>
              <a:t>G0/1</a:t>
            </a:r>
          </a:p>
          <a:p>
            <a:r>
              <a:rPr lang="en-US" sz="1200" dirty="0"/>
              <a:t>VLAN 201</a:t>
            </a:r>
          </a:p>
        </p:txBody>
      </p:sp>
      <p:sp>
        <p:nvSpPr>
          <p:cNvPr id="9" name="TextBox 8">
            <a:extLst>
              <a:ext uri="{FF2B5EF4-FFF2-40B4-BE49-F238E27FC236}">
                <a16:creationId xmlns="" xmlns:a16="http://schemas.microsoft.com/office/drawing/2014/main" id="{5A879E55-AD4F-4A5D-960A-53533834B67F}"/>
              </a:ext>
            </a:extLst>
          </p:cNvPr>
          <p:cNvSpPr txBox="1"/>
          <p:nvPr/>
        </p:nvSpPr>
        <p:spPr>
          <a:xfrm>
            <a:off x="6211354" y="3152765"/>
            <a:ext cx="1050469" cy="276999"/>
          </a:xfrm>
          <a:prstGeom prst="rect">
            <a:avLst/>
          </a:prstGeom>
          <a:noFill/>
        </p:spPr>
        <p:txBody>
          <a:bodyPr wrap="square" rtlCol="0">
            <a:spAutoFit/>
          </a:bodyPr>
          <a:lstStyle/>
          <a:p>
            <a:r>
              <a:rPr lang="en-US" sz="1200" dirty="0"/>
              <a:t>G0/0/0.201</a:t>
            </a:r>
          </a:p>
        </p:txBody>
      </p:sp>
      <p:sp>
        <p:nvSpPr>
          <p:cNvPr id="16" name="TextBox 15">
            <a:extLst>
              <a:ext uri="{FF2B5EF4-FFF2-40B4-BE49-F238E27FC236}">
                <a16:creationId xmlns="" xmlns:a16="http://schemas.microsoft.com/office/drawing/2014/main" id="{F228080B-2346-49DB-9E86-DD82EEEE1CFB}"/>
              </a:ext>
            </a:extLst>
          </p:cNvPr>
          <p:cNvSpPr txBox="1"/>
          <p:nvPr/>
        </p:nvSpPr>
        <p:spPr>
          <a:xfrm>
            <a:off x="4255466" y="2801697"/>
            <a:ext cx="1326131" cy="276999"/>
          </a:xfrm>
          <a:prstGeom prst="rect">
            <a:avLst/>
          </a:prstGeom>
          <a:noFill/>
        </p:spPr>
        <p:txBody>
          <a:bodyPr wrap="square" rtlCol="0">
            <a:spAutoFit/>
          </a:bodyPr>
          <a:lstStyle/>
          <a:p>
            <a:r>
              <a:rPr lang="en-US" sz="1200" dirty="0"/>
              <a:t>VLAN 201</a:t>
            </a:r>
          </a:p>
        </p:txBody>
      </p:sp>
      <p:sp>
        <p:nvSpPr>
          <p:cNvPr id="17" name="TextBox 16">
            <a:extLst>
              <a:ext uri="{FF2B5EF4-FFF2-40B4-BE49-F238E27FC236}">
                <a16:creationId xmlns="" xmlns:a16="http://schemas.microsoft.com/office/drawing/2014/main" id="{7FAC28E3-3DC4-4F76-8D28-4E1655C22011}"/>
              </a:ext>
            </a:extLst>
          </p:cNvPr>
          <p:cNvSpPr txBox="1"/>
          <p:nvPr/>
        </p:nvSpPr>
        <p:spPr>
          <a:xfrm>
            <a:off x="1386603" y="962501"/>
            <a:ext cx="3598745" cy="830997"/>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INT VLAN 201</a:t>
            </a:r>
          </a:p>
          <a:p>
            <a:r>
              <a:rPr lang="en-US" sz="1200" dirty="0">
                <a:latin typeface="Courier New" panose="02070309020205020404" pitchFamily="49" charset="0"/>
                <a:cs typeface="Courier New" panose="02070309020205020404" pitchFamily="49" charset="0"/>
              </a:rPr>
              <a:t>IP ADD 22.18.201.1 255.255.255.248</a:t>
            </a:r>
          </a:p>
          <a:p>
            <a:r>
              <a:rPr lang="en-US" sz="1200" dirty="0">
                <a:latin typeface="Courier New" panose="02070309020205020404" pitchFamily="49" charset="0"/>
                <a:cs typeface="Courier New" panose="02070309020205020404" pitchFamily="49" charset="0"/>
              </a:rPr>
              <a:t>IP OSPF 1 AREA 1</a:t>
            </a:r>
          </a:p>
          <a:p>
            <a:r>
              <a:rPr lang="en-US" sz="1200" dirty="0">
                <a:latin typeface="Courier New" panose="02070309020205020404" pitchFamily="49" charset="0"/>
                <a:cs typeface="Courier New" panose="02070309020205020404" pitchFamily="49" charset="0"/>
              </a:rPr>
              <a:t>IP OSPF NETWORK POINT-TO-POINT</a:t>
            </a:r>
          </a:p>
        </p:txBody>
      </p:sp>
      <p:sp>
        <p:nvSpPr>
          <p:cNvPr id="18" name="TextBox 17">
            <a:extLst>
              <a:ext uri="{FF2B5EF4-FFF2-40B4-BE49-F238E27FC236}">
                <a16:creationId xmlns="" xmlns:a16="http://schemas.microsoft.com/office/drawing/2014/main" id="{0D4196D6-493F-4C79-9A78-03DA960F39D4}"/>
              </a:ext>
            </a:extLst>
          </p:cNvPr>
          <p:cNvSpPr txBox="1"/>
          <p:nvPr/>
        </p:nvSpPr>
        <p:spPr>
          <a:xfrm>
            <a:off x="1224679" y="3409044"/>
            <a:ext cx="1326131" cy="461665"/>
          </a:xfrm>
          <a:prstGeom prst="rect">
            <a:avLst/>
          </a:prstGeom>
          <a:noFill/>
        </p:spPr>
        <p:txBody>
          <a:bodyPr wrap="square" rtlCol="0">
            <a:spAutoFit/>
          </a:bodyPr>
          <a:lstStyle/>
          <a:p>
            <a:pPr algn="ctr"/>
            <a:r>
              <a:rPr lang="en-US" sz="1200" dirty="0"/>
              <a:t>STUDENT L3 SWITCH</a:t>
            </a:r>
          </a:p>
        </p:txBody>
      </p:sp>
      <p:sp>
        <p:nvSpPr>
          <p:cNvPr id="20" name="TextBox 19">
            <a:extLst>
              <a:ext uri="{FF2B5EF4-FFF2-40B4-BE49-F238E27FC236}">
                <a16:creationId xmlns="" xmlns:a16="http://schemas.microsoft.com/office/drawing/2014/main" id="{4CC7EC13-7967-473D-81DB-31AF84077410}"/>
              </a:ext>
            </a:extLst>
          </p:cNvPr>
          <p:cNvSpPr txBox="1"/>
          <p:nvPr/>
        </p:nvSpPr>
        <p:spPr>
          <a:xfrm>
            <a:off x="6876331" y="2585922"/>
            <a:ext cx="1326131" cy="276999"/>
          </a:xfrm>
          <a:prstGeom prst="rect">
            <a:avLst/>
          </a:prstGeom>
          <a:noFill/>
        </p:spPr>
        <p:txBody>
          <a:bodyPr wrap="square" rtlCol="0">
            <a:spAutoFit/>
          </a:bodyPr>
          <a:lstStyle/>
          <a:p>
            <a:pPr algn="ctr"/>
            <a:r>
              <a:rPr lang="en-US" sz="1200" dirty="0"/>
              <a:t>STUDENT ROUTER</a:t>
            </a:r>
          </a:p>
        </p:txBody>
      </p:sp>
      <p:cxnSp>
        <p:nvCxnSpPr>
          <p:cNvPr id="22" name="Straight Connector 21">
            <a:extLst>
              <a:ext uri="{FF2B5EF4-FFF2-40B4-BE49-F238E27FC236}">
                <a16:creationId xmlns="" xmlns:a16="http://schemas.microsoft.com/office/drawing/2014/main" id="{F6ADB6C9-9DB3-4764-94AF-C4E839BDAB92}"/>
              </a:ext>
            </a:extLst>
          </p:cNvPr>
          <p:cNvCxnSpPr>
            <a:cxnSpLocks/>
          </p:cNvCxnSpPr>
          <p:nvPr/>
        </p:nvCxnSpPr>
        <p:spPr>
          <a:xfrm rot="16200000">
            <a:off x="1823888" y="1488284"/>
            <a:ext cx="0" cy="640080"/>
          </a:xfrm>
          <a:prstGeom prst="line">
            <a:avLst/>
          </a:prstGeom>
          <a:ln w="28575"/>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 xmlns:a16="http://schemas.microsoft.com/office/drawing/2014/main" id="{D00724E4-9EC6-42F6-874B-9599A8C48291}"/>
              </a:ext>
            </a:extLst>
          </p:cNvPr>
          <p:cNvSpPr txBox="1"/>
          <p:nvPr/>
        </p:nvSpPr>
        <p:spPr>
          <a:xfrm>
            <a:off x="7261823" y="3530518"/>
            <a:ext cx="3598745" cy="830997"/>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INT G0/0/0.201</a:t>
            </a:r>
          </a:p>
          <a:p>
            <a:r>
              <a:rPr lang="en-US" sz="1200" dirty="0">
                <a:latin typeface="Courier New" panose="02070309020205020404" pitchFamily="49" charset="0"/>
                <a:cs typeface="Courier New" panose="02070309020205020404" pitchFamily="49" charset="0"/>
              </a:rPr>
              <a:t>IP ADD 22.18.201.2 255.255.255.248</a:t>
            </a:r>
          </a:p>
          <a:p>
            <a:r>
              <a:rPr lang="en-US" sz="1200" b="1" dirty="0">
                <a:solidFill>
                  <a:srgbClr val="7030A0"/>
                </a:solidFill>
                <a:latin typeface="Courier New" panose="02070309020205020404" pitchFamily="49" charset="0"/>
                <a:cs typeface="Courier New" panose="02070309020205020404" pitchFamily="49" charset="0"/>
              </a:rPr>
              <a:t>IP OSPF 1 AREA 1</a:t>
            </a:r>
          </a:p>
          <a:p>
            <a:r>
              <a:rPr lang="en-US" sz="1200" dirty="0">
                <a:latin typeface="Courier New" panose="02070309020205020404" pitchFamily="49" charset="0"/>
                <a:cs typeface="Courier New" panose="02070309020205020404" pitchFamily="49" charset="0"/>
              </a:rPr>
              <a:t>IP OSPF NETWORK POINT-TO-POINT</a:t>
            </a:r>
          </a:p>
        </p:txBody>
      </p:sp>
      <p:sp>
        <p:nvSpPr>
          <p:cNvPr id="24" name="TextBox 23">
            <a:extLst>
              <a:ext uri="{FF2B5EF4-FFF2-40B4-BE49-F238E27FC236}">
                <a16:creationId xmlns="" xmlns:a16="http://schemas.microsoft.com/office/drawing/2014/main" id="{95B7FAE2-3A84-498E-8B20-97E92E65A2F4}"/>
              </a:ext>
            </a:extLst>
          </p:cNvPr>
          <p:cNvSpPr txBox="1"/>
          <p:nvPr/>
        </p:nvSpPr>
        <p:spPr>
          <a:xfrm>
            <a:off x="7261823" y="4612054"/>
            <a:ext cx="3598745" cy="461665"/>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ROUTER OSPF 1</a:t>
            </a:r>
          </a:p>
          <a:p>
            <a:r>
              <a:rPr lang="en-US" sz="1200" b="1" dirty="0">
                <a:solidFill>
                  <a:srgbClr val="7030A0"/>
                </a:solidFill>
                <a:latin typeface="Courier New" panose="02070309020205020404" pitchFamily="49" charset="0"/>
                <a:cs typeface="Courier New" panose="02070309020205020404" pitchFamily="49" charset="0"/>
              </a:rPr>
              <a:t>NETWORK 22.18.201.0 0.0.0.7 AREA 1</a:t>
            </a:r>
          </a:p>
        </p:txBody>
      </p:sp>
      <p:sp>
        <p:nvSpPr>
          <p:cNvPr id="15" name="Rectangular Callout 14"/>
          <p:cNvSpPr/>
          <p:nvPr/>
        </p:nvSpPr>
        <p:spPr>
          <a:xfrm>
            <a:off x="400142" y="4077950"/>
            <a:ext cx="4710553" cy="1940307"/>
          </a:xfrm>
          <a:prstGeom prst="wedgeRectCallou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Students often believe there is something wrong with their equipment because they cannot access their student router, even though they see a neighbor adjacency with it on OSPF. If the </a:t>
            </a:r>
            <a:r>
              <a:rPr lang="en-US" sz="1400" u="sng" dirty="0" smtClean="0">
                <a:solidFill>
                  <a:schemeClr val="tx1"/>
                </a:solidFill>
              </a:rPr>
              <a:t>network types do not match</a:t>
            </a:r>
            <a:r>
              <a:rPr lang="en-US" sz="1400" dirty="0" smtClean="0">
                <a:solidFill>
                  <a:schemeClr val="tx1"/>
                </a:solidFill>
              </a:rPr>
              <a:t>, the neighbor will form but routes will not be shared. Also, if the student LAN is not activated/advertised in that same OSPF process, the router will not have a path to return traffic to the student PC.</a:t>
            </a:r>
            <a:endParaRPr lang="en-US" sz="1400" dirty="0">
              <a:solidFill>
                <a:schemeClr val="tx1"/>
              </a:solidFill>
            </a:endParaRPr>
          </a:p>
        </p:txBody>
      </p:sp>
      <p:sp>
        <p:nvSpPr>
          <p:cNvPr id="19" name="TextBox 18"/>
          <p:cNvSpPr txBox="1"/>
          <p:nvPr/>
        </p:nvSpPr>
        <p:spPr>
          <a:xfrm>
            <a:off x="57828" y="11025"/>
            <a:ext cx="4309385" cy="369332"/>
          </a:xfrm>
          <a:prstGeom prst="rect">
            <a:avLst/>
          </a:prstGeom>
          <a:noFill/>
        </p:spPr>
        <p:txBody>
          <a:bodyPr wrap="none" rtlCol="0">
            <a:spAutoFit/>
          </a:bodyPr>
          <a:lstStyle/>
          <a:p>
            <a:r>
              <a:rPr lang="en-US" dirty="0" smtClean="0"/>
              <a:t>This example is using Student 1’s IP scheme.</a:t>
            </a:r>
            <a:endParaRPr lang="en-US" dirty="0"/>
          </a:p>
        </p:txBody>
      </p:sp>
      <p:sp>
        <p:nvSpPr>
          <p:cNvPr id="25" name="Rectangular Callout 24"/>
          <p:cNvSpPr/>
          <p:nvPr/>
        </p:nvSpPr>
        <p:spPr>
          <a:xfrm>
            <a:off x="7261823" y="158354"/>
            <a:ext cx="4649127" cy="2093770"/>
          </a:xfrm>
          <a:prstGeom prst="wedgeRectCallou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There are two methods to effectively activate an interface for OSPF. The purple text below shows the two ways: an OSPF statement on the interface is the newer way, and a network statement under the OSPF process is the traditional method. Either will work, but only one is needed.</a:t>
            </a:r>
          </a:p>
          <a:p>
            <a:endParaRPr lang="en-US" sz="1400" dirty="0">
              <a:solidFill>
                <a:schemeClr val="tx1"/>
              </a:solidFill>
            </a:endParaRPr>
          </a:p>
          <a:p>
            <a:r>
              <a:rPr lang="en-US" sz="1400" dirty="0" smtClean="0">
                <a:solidFill>
                  <a:schemeClr val="tx1"/>
                </a:solidFill>
              </a:rPr>
              <a:t>NOTE: The OSPF process number and area in this example are for student 1. The student PE document shows which process and area each student should use (it is the student number).</a:t>
            </a:r>
            <a:endParaRPr lang="en-US" sz="1400" dirty="0">
              <a:solidFill>
                <a:schemeClr val="tx1"/>
              </a:solidFill>
            </a:endParaRPr>
          </a:p>
        </p:txBody>
      </p:sp>
    </p:spTree>
    <p:extLst>
      <p:ext uri="{BB962C8B-B14F-4D97-AF65-F5344CB8AC3E}">
        <p14:creationId xmlns:p14="http://schemas.microsoft.com/office/powerpoint/2010/main" val="324883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43034" y="666674"/>
            <a:ext cx="3948923" cy="2501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smtClean="0">
              <a:solidFill>
                <a:schemeClr val="tx1"/>
              </a:solidFill>
            </a:endParaRPr>
          </a:p>
        </p:txBody>
      </p:sp>
      <p:cxnSp>
        <p:nvCxnSpPr>
          <p:cNvPr id="36" name="Straight Connector 35">
            <a:extLst>
              <a:ext uri="{FF2B5EF4-FFF2-40B4-BE49-F238E27FC236}">
                <a16:creationId xmlns="" xmlns:a16="http://schemas.microsoft.com/office/drawing/2014/main" id="{F47B1A45-A699-40E8-BC1F-3873FCEF287D}"/>
              </a:ext>
            </a:extLst>
          </p:cNvPr>
          <p:cNvCxnSpPr>
            <a:cxnSpLocks/>
          </p:cNvCxnSpPr>
          <p:nvPr/>
        </p:nvCxnSpPr>
        <p:spPr>
          <a:xfrm flipH="1">
            <a:off x="6738418" y="2172839"/>
            <a:ext cx="448671" cy="486658"/>
          </a:xfrm>
          <a:prstGeom prst="line">
            <a:avLst/>
          </a:prstGeom>
          <a:ln w="38100">
            <a:prstDash val="dashDot"/>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 xmlns:a16="http://schemas.microsoft.com/office/drawing/2014/main" id="{F47B1A45-A699-40E8-BC1F-3873FCEF287D}"/>
              </a:ext>
            </a:extLst>
          </p:cNvPr>
          <p:cNvCxnSpPr>
            <a:cxnSpLocks/>
          </p:cNvCxnSpPr>
          <p:nvPr/>
        </p:nvCxnSpPr>
        <p:spPr>
          <a:xfrm flipH="1" flipV="1">
            <a:off x="5462217" y="2282746"/>
            <a:ext cx="452090" cy="376540"/>
          </a:xfrm>
          <a:prstGeom prst="line">
            <a:avLst/>
          </a:prstGeom>
          <a:ln w="38100">
            <a:prstDash val="dashDot"/>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 xmlns:a16="http://schemas.microsoft.com/office/drawing/2014/main" id="{08C4FCC1-C9B9-40F3-B01D-60182E68A5A8}"/>
              </a:ext>
            </a:extLst>
          </p:cNvPr>
          <p:cNvCxnSpPr>
            <a:cxnSpLocks/>
          </p:cNvCxnSpPr>
          <p:nvPr/>
        </p:nvCxnSpPr>
        <p:spPr>
          <a:xfrm>
            <a:off x="1414105" y="1508766"/>
            <a:ext cx="0" cy="64008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 xmlns:a16="http://schemas.microsoft.com/office/drawing/2014/main" id="{381CE329-72D9-43EE-AC6E-D2E0502049CD}"/>
              </a:ext>
            </a:extLst>
          </p:cNvPr>
          <p:cNvCxnSpPr>
            <a:cxnSpLocks/>
          </p:cNvCxnSpPr>
          <p:nvPr/>
        </p:nvCxnSpPr>
        <p:spPr>
          <a:xfrm>
            <a:off x="1541727" y="2174248"/>
            <a:ext cx="9076360" cy="0"/>
          </a:xfrm>
          <a:prstGeom prst="line">
            <a:avLst/>
          </a:prstGeom>
          <a:ln w="28575"/>
        </p:spPr>
        <p:style>
          <a:lnRef idx="1">
            <a:schemeClr val="dk1"/>
          </a:lnRef>
          <a:fillRef idx="0">
            <a:schemeClr val="dk1"/>
          </a:fillRef>
          <a:effectRef idx="0">
            <a:schemeClr val="dk1"/>
          </a:effectRef>
          <a:fontRef idx="minor">
            <a:schemeClr val="tx1"/>
          </a:fontRef>
        </p:style>
      </p:cxnSp>
      <p:pic>
        <p:nvPicPr>
          <p:cNvPr id="4" name="Picture 7" descr="C:\Users\ecoffey\AppData\Local\Temp\Rar$DRa0.386\30067_Device_router_critical_64.png">
            <a:extLst>
              <a:ext uri="{FF2B5EF4-FFF2-40B4-BE49-F238E27FC236}">
                <a16:creationId xmlns="" xmlns:a16="http://schemas.microsoft.com/office/drawing/2014/main" id="{287EC4B7-1496-4D7E-8812-B4058D3222D8}"/>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05422" y="1720502"/>
            <a:ext cx="856687" cy="8566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C:\Users\ecoffey\AppData\Local\Temp\Rar$DRa0.160\30042_Device_layer3_switch_default_256.png">
            <a:extLst>
              <a:ext uri="{FF2B5EF4-FFF2-40B4-BE49-F238E27FC236}">
                <a16:creationId xmlns="" xmlns:a16="http://schemas.microsoft.com/office/drawing/2014/main" id="{16063A48-151E-4768-B0E5-C5AC703991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8212" y="1839796"/>
            <a:ext cx="668906" cy="6689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83DFFBE0-42DC-4E5F-AB97-547E1078380E}"/>
              </a:ext>
            </a:extLst>
          </p:cNvPr>
          <p:cNvSpPr txBox="1"/>
          <p:nvPr/>
        </p:nvSpPr>
        <p:spPr>
          <a:xfrm>
            <a:off x="1408037" y="2461161"/>
            <a:ext cx="1326131" cy="461665"/>
          </a:xfrm>
          <a:prstGeom prst="rect">
            <a:avLst/>
          </a:prstGeom>
          <a:noFill/>
        </p:spPr>
        <p:txBody>
          <a:bodyPr wrap="square" rtlCol="0">
            <a:spAutoFit/>
          </a:bodyPr>
          <a:lstStyle/>
          <a:p>
            <a:r>
              <a:rPr lang="en-US" sz="1200" dirty="0"/>
              <a:t>G0/1</a:t>
            </a:r>
          </a:p>
          <a:p>
            <a:r>
              <a:rPr lang="en-US" sz="1200" dirty="0"/>
              <a:t>VLAN 101</a:t>
            </a:r>
          </a:p>
        </p:txBody>
      </p:sp>
      <p:cxnSp>
        <p:nvCxnSpPr>
          <p:cNvPr id="11" name="Straight Connector 10">
            <a:extLst>
              <a:ext uri="{FF2B5EF4-FFF2-40B4-BE49-F238E27FC236}">
                <a16:creationId xmlns="" xmlns:a16="http://schemas.microsoft.com/office/drawing/2014/main" id="{7A412793-80A1-433C-8433-DD1DA5ED2B5C}"/>
              </a:ext>
            </a:extLst>
          </p:cNvPr>
          <p:cNvCxnSpPr>
            <a:cxnSpLocks/>
          </p:cNvCxnSpPr>
          <p:nvPr/>
        </p:nvCxnSpPr>
        <p:spPr>
          <a:xfrm>
            <a:off x="1423630" y="2435990"/>
            <a:ext cx="0" cy="2539211"/>
          </a:xfrm>
          <a:prstGeom prst="line">
            <a:avLst/>
          </a:prstGeom>
          <a:ln w="28575"/>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 xmlns:a16="http://schemas.microsoft.com/office/drawing/2014/main" id="{4B4D0BBD-46A6-425F-9146-6BD8A14495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172" y="4972291"/>
            <a:ext cx="597865" cy="597865"/>
          </a:xfrm>
          <a:prstGeom prst="rect">
            <a:avLst/>
          </a:prstGeom>
        </p:spPr>
      </p:pic>
      <p:sp>
        <p:nvSpPr>
          <p:cNvPr id="15" name="TextBox 14">
            <a:extLst>
              <a:ext uri="{FF2B5EF4-FFF2-40B4-BE49-F238E27FC236}">
                <a16:creationId xmlns="" xmlns:a16="http://schemas.microsoft.com/office/drawing/2014/main" id="{7FF4C1C7-5D7A-407F-92E2-06F3F3AE81A5}"/>
              </a:ext>
            </a:extLst>
          </p:cNvPr>
          <p:cNvSpPr txBox="1"/>
          <p:nvPr/>
        </p:nvSpPr>
        <p:spPr>
          <a:xfrm>
            <a:off x="1375038" y="3833855"/>
            <a:ext cx="1326131" cy="276999"/>
          </a:xfrm>
          <a:prstGeom prst="rect">
            <a:avLst/>
          </a:prstGeom>
          <a:noFill/>
        </p:spPr>
        <p:txBody>
          <a:bodyPr wrap="square" rtlCol="0">
            <a:spAutoFit/>
          </a:bodyPr>
          <a:lstStyle/>
          <a:p>
            <a:r>
              <a:rPr lang="en-US" sz="1200" dirty="0"/>
              <a:t>VLAN 101</a:t>
            </a:r>
          </a:p>
        </p:txBody>
      </p:sp>
      <p:sp>
        <p:nvSpPr>
          <p:cNvPr id="17" name="TextBox 16">
            <a:extLst>
              <a:ext uri="{FF2B5EF4-FFF2-40B4-BE49-F238E27FC236}">
                <a16:creationId xmlns="" xmlns:a16="http://schemas.microsoft.com/office/drawing/2014/main" id="{7FAC28E3-3DC4-4F76-8D28-4E1655C22011}"/>
              </a:ext>
            </a:extLst>
          </p:cNvPr>
          <p:cNvSpPr txBox="1"/>
          <p:nvPr/>
        </p:nvSpPr>
        <p:spPr>
          <a:xfrm>
            <a:off x="740212" y="825134"/>
            <a:ext cx="3181800" cy="646331"/>
          </a:xfrm>
          <a:prstGeom prst="rect">
            <a:avLst/>
          </a:prstGeom>
          <a:noFill/>
        </p:spPr>
        <p:txBody>
          <a:bodyPr wrap="square" rtlCol="0">
            <a:spAutoFit/>
          </a:bodyPr>
          <a:lstStyle/>
          <a:p>
            <a:r>
              <a:rPr lang="en-US" sz="1200" dirty="0"/>
              <a:t>INT VLAN 101</a:t>
            </a:r>
          </a:p>
          <a:p>
            <a:r>
              <a:rPr lang="en-US" sz="1200" dirty="0"/>
              <a:t>IP ADD 22.18.101.1 255.255.255.248</a:t>
            </a:r>
          </a:p>
          <a:p>
            <a:r>
              <a:rPr lang="en-US" sz="1200" dirty="0"/>
              <a:t>IP OSPF 1 AREA 1</a:t>
            </a:r>
          </a:p>
        </p:txBody>
      </p:sp>
      <p:sp>
        <p:nvSpPr>
          <p:cNvPr id="18" name="TextBox 17">
            <a:extLst>
              <a:ext uri="{FF2B5EF4-FFF2-40B4-BE49-F238E27FC236}">
                <a16:creationId xmlns="" xmlns:a16="http://schemas.microsoft.com/office/drawing/2014/main" id="{0D4196D6-493F-4C79-9A78-03DA960F39D4}"/>
              </a:ext>
            </a:extLst>
          </p:cNvPr>
          <p:cNvSpPr txBox="1"/>
          <p:nvPr/>
        </p:nvSpPr>
        <p:spPr>
          <a:xfrm>
            <a:off x="-109445" y="1960031"/>
            <a:ext cx="1326131" cy="461665"/>
          </a:xfrm>
          <a:prstGeom prst="rect">
            <a:avLst/>
          </a:prstGeom>
          <a:noFill/>
        </p:spPr>
        <p:txBody>
          <a:bodyPr wrap="square" rtlCol="0">
            <a:spAutoFit/>
          </a:bodyPr>
          <a:lstStyle/>
          <a:p>
            <a:pPr algn="ctr"/>
            <a:r>
              <a:rPr lang="en-US" sz="1200" dirty="0"/>
              <a:t>STUDENT L3 SWITCH</a:t>
            </a:r>
          </a:p>
        </p:txBody>
      </p:sp>
      <p:sp>
        <p:nvSpPr>
          <p:cNvPr id="19" name="TextBox 18">
            <a:extLst>
              <a:ext uri="{FF2B5EF4-FFF2-40B4-BE49-F238E27FC236}">
                <a16:creationId xmlns="" xmlns:a16="http://schemas.microsoft.com/office/drawing/2014/main" id="{F5544AB4-79B8-4666-9478-F13BC5CBC3E3}"/>
              </a:ext>
            </a:extLst>
          </p:cNvPr>
          <p:cNvSpPr txBox="1"/>
          <p:nvPr/>
        </p:nvSpPr>
        <p:spPr>
          <a:xfrm>
            <a:off x="878662" y="5574779"/>
            <a:ext cx="1326131" cy="461665"/>
          </a:xfrm>
          <a:prstGeom prst="rect">
            <a:avLst/>
          </a:prstGeom>
          <a:noFill/>
        </p:spPr>
        <p:txBody>
          <a:bodyPr wrap="square" rtlCol="0">
            <a:spAutoFit/>
          </a:bodyPr>
          <a:lstStyle/>
          <a:p>
            <a:r>
              <a:rPr lang="en-US" sz="1200" dirty="0"/>
              <a:t>STUDENT LAN</a:t>
            </a:r>
          </a:p>
          <a:p>
            <a:r>
              <a:rPr lang="en-US" sz="1200" dirty="0"/>
              <a:t>22.18.101.0 /29</a:t>
            </a:r>
          </a:p>
        </p:txBody>
      </p:sp>
      <p:sp>
        <p:nvSpPr>
          <p:cNvPr id="20" name="TextBox 19">
            <a:extLst>
              <a:ext uri="{FF2B5EF4-FFF2-40B4-BE49-F238E27FC236}">
                <a16:creationId xmlns="" xmlns:a16="http://schemas.microsoft.com/office/drawing/2014/main" id="{4CC7EC13-7967-473D-81DB-31AF84077410}"/>
              </a:ext>
            </a:extLst>
          </p:cNvPr>
          <p:cNvSpPr txBox="1"/>
          <p:nvPr/>
        </p:nvSpPr>
        <p:spPr>
          <a:xfrm>
            <a:off x="4270327" y="2371757"/>
            <a:ext cx="1326131" cy="461665"/>
          </a:xfrm>
          <a:prstGeom prst="rect">
            <a:avLst/>
          </a:prstGeom>
          <a:noFill/>
        </p:spPr>
        <p:txBody>
          <a:bodyPr wrap="square" rtlCol="0">
            <a:spAutoFit/>
          </a:bodyPr>
          <a:lstStyle/>
          <a:p>
            <a:pPr algn="ctr"/>
            <a:r>
              <a:rPr lang="en-US" sz="1200" dirty="0" smtClean="0"/>
              <a:t>STUDENT</a:t>
            </a:r>
          </a:p>
          <a:p>
            <a:pPr algn="ctr"/>
            <a:r>
              <a:rPr lang="en-US" sz="1200" dirty="0" smtClean="0"/>
              <a:t> </a:t>
            </a:r>
            <a:r>
              <a:rPr lang="en-US" sz="1200" dirty="0"/>
              <a:t>ROUTER</a:t>
            </a:r>
          </a:p>
        </p:txBody>
      </p:sp>
      <p:cxnSp>
        <p:nvCxnSpPr>
          <p:cNvPr id="22" name="Straight Connector 21">
            <a:extLst>
              <a:ext uri="{FF2B5EF4-FFF2-40B4-BE49-F238E27FC236}">
                <a16:creationId xmlns="" xmlns:a16="http://schemas.microsoft.com/office/drawing/2014/main" id="{F6ADB6C9-9DB3-4764-94AF-C4E839BDAB92}"/>
              </a:ext>
            </a:extLst>
          </p:cNvPr>
          <p:cNvCxnSpPr>
            <a:cxnSpLocks/>
          </p:cNvCxnSpPr>
          <p:nvPr/>
        </p:nvCxnSpPr>
        <p:spPr>
          <a:xfrm rot="16200000">
            <a:off x="1437078" y="1188726"/>
            <a:ext cx="0" cy="64008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 xmlns:a16="http://schemas.microsoft.com/office/drawing/2014/main" id="{F47B1A45-A699-40E8-BC1F-3873FCEF287D}"/>
              </a:ext>
            </a:extLst>
          </p:cNvPr>
          <p:cNvCxnSpPr>
            <a:cxnSpLocks/>
          </p:cNvCxnSpPr>
          <p:nvPr/>
        </p:nvCxnSpPr>
        <p:spPr>
          <a:xfrm rot="10800000">
            <a:off x="10618087" y="1854208"/>
            <a:ext cx="0" cy="640080"/>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 xmlns:a16="http://schemas.microsoft.com/office/drawing/2014/main" id="{30E6ED13-C290-4D14-8A94-13B7E0317CB7}"/>
              </a:ext>
            </a:extLst>
          </p:cNvPr>
          <p:cNvSpPr txBox="1"/>
          <p:nvPr/>
        </p:nvSpPr>
        <p:spPr>
          <a:xfrm>
            <a:off x="10397064" y="1901020"/>
            <a:ext cx="1326131" cy="461665"/>
          </a:xfrm>
          <a:prstGeom prst="rect">
            <a:avLst/>
          </a:prstGeom>
          <a:noFill/>
        </p:spPr>
        <p:txBody>
          <a:bodyPr wrap="square" rtlCol="0">
            <a:spAutoFit/>
          </a:bodyPr>
          <a:lstStyle/>
          <a:p>
            <a:pPr algn="ctr"/>
            <a:r>
              <a:rPr lang="en-US" sz="1200" dirty="0" smtClean="0"/>
              <a:t>IPV4 LAB</a:t>
            </a:r>
          </a:p>
          <a:p>
            <a:pPr algn="ctr"/>
            <a:r>
              <a:rPr lang="en-US" sz="1200" dirty="0" smtClean="0"/>
              <a:t>NETWORKS</a:t>
            </a:r>
            <a:endParaRPr lang="en-US" sz="1200" dirty="0"/>
          </a:p>
        </p:txBody>
      </p:sp>
      <p:sp>
        <p:nvSpPr>
          <p:cNvPr id="27" name="TextBox 26"/>
          <p:cNvSpPr txBox="1"/>
          <p:nvPr/>
        </p:nvSpPr>
        <p:spPr>
          <a:xfrm>
            <a:off x="57828" y="11025"/>
            <a:ext cx="4309385" cy="369332"/>
          </a:xfrm>
          <a:prstGeom prst="rect">
            <a:avLst/>
          </a:prstGeom>
          <a:noFill/>
        </p:spPr>
        <p:txBody>
          <a:bodyPr wrap="none" rtlCol="0">
            <a:spAutoFit/>
          </a:bodyPr>
          <a:lstStyle/>
          <a:p>
            <a:r>
              <a:rPr lang="en-US" dirty="0" smtClean="0"/>
              <a:t>This example is using Student 1’s IP scheme.</a:t>
            </a:r>
            <a:endParaRPr lang="en-US" dirty="0"/>
          </a:p>
        </p:txBody>
      </p:sp>
      <p:pic>
        <p:nvPicPr>
          <p:cNvPr id="28" name="Picture 7" descr="C:\Users\ecoffey\AppData\Local\Temp\Rar$DRa0.386\30067_Device_router_critical_64.png">
            <a:extLst>
              <a:ext uri="{FF2B5EF4-FFF2-40B4-BE49-F238E27FC236}">
                <a16:creationId xmlns="" xmlns:a16="http://schemas.microsoft.com/office/drawing/2014/main" id="{287EC4B7-1496-4D7E-8812-B4058D3222D8}"/>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6998688" y="1745903"/>
            <a:ext cx="856687" cy="85668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 xmlns:a16="http://schemas.microsoft.com/office/drawing/2014/main" id="{4CC7EC13-7967-473D-81DB-31AF84077410}"/>
              </a:ext>
            </a:extLst>
          </p:cNvPr>
          <p:cNvSpPr txBox="1"/>
          <p:nvPr/>
        </p:nvSpPr>
        <p:spPr>
          <a:xfrm>
            <a:off x="6757058" y="1471465"/>
            <a:ext cx="1326131" cy="461665"/>
          </a:xfrm>
          <a:prstGeom prst="rect">
            <a:avLst/>
          </a:prstGeom>
          <a:noFill/>
        </p:spPr>
        <p:txBody>
          <a:bodyPr wrap="square" rtlCol="0">
            <a:spAutoFit/>
          </a:bodyPr>
          <a:lstStyle/>
          <a:p>
            <a:pPr algn="ctr"/>
            <a:r>
              <a:rPr lang="en-US" sz="1200" dirty="0" smtClean="0"/>
              <a:t>TACTICAL UPLINK </a:t>
            </a:r>
            <a:r>
              <a:rPr lang="en-US" sz="1200" dirty="0"/>
              <a:t>ROUTER</a:t>
            </a:r>
          </a:p>
        </p:txBody>
      </p:sp>
      <p:pic>
        <p:nvPicPr>
          <p:cNvPr id="30" name="Picture 7" descr="C:\Users\ecoffey\AppData\Local\Temp\Rar$DRa0.386\30067_Device_router_critical_64.png">
            <a:extLst>
              <a:ext uri="{FF2B5EF4-FFF2-40B4-BE49-F238E27FC236}">
                <a16:creationId xmlns="" xmlns:a16="http://schemas.microsoft.com/office/drawing/2014/main" id="{287EC4B7-1496-4D7E-8812-B4058D3222D8}"/>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9084636" y="1736247"/>
            <a:ext cx="856687" cy="85668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 xmlns:a16="http://schemas.microsoft.com/office/drawing/2014/main" id="{4CC7EC13-7967-473D-81DB-31AF84077410}"/>
              </a:ext>
            </a:extLst>
          </p:cNvPr>
          <p:cNvSpPr txBox="1"/>
          <p:nvPr/>
        </p:nvSpPr>
        <p:spPr>
          <a:xfrm>
            <a:off x="8939756" y="1484071"/>
            <a:ext cx="1326131" cy="461665"/>
          </a:xfrm>
          <a:prstGeom prst="rect">
            <a:avLst/>
          </a:prstGeom>
          <a:noFill/>
        </p:spPr>
        <p:txBody>
          <a:bodyPr wrap="square" rtlCol="0">
            <a:spAutoFit/>
          </a:bodyPr>
          <a:lstStyle/>
          <a:p>
            <a:pPr algn="ctr"/>
            <a:r>
              <a:rPr lang="en-US" sz="1200" dirty="0" smtClean="0"/>
              <a:t>CORE </a:t>
            </a:r>
          </a:p>
          <a:p>
            <a:pPr algn="ctr"/>
            <a:r>
              <a:rPr lang="en-US" sz="1200" dirty="0" smtClean="0"/>
              <a:t>ROUTER</a:t>
            </a:r>
            <a:endParaRPr lang="en-US" sz="1200" dirty="0"/>
          </a:p>
        </p:txBody>
      </p:sp>
      <p:sp>
        <p:nvSpPr>
          <p:cNvPr id="32" name="TextBox 31">
            <a:extLst>
              <a:ext uri="{FF2B5EF4-FFF2-40B4-BE49-F238E27FC236}">
                <a16:creationId xmlns="" xmlns:a16="http://schemas.microsoft.com/office/drawing/2014/main" id="{4CC7EC13-7967-473D-81DB-31AF84077410}"/>
              </a:ext>
            </a:extLst>
          </p:cNvPr>
          <p:cNvSpPr txBox="1"/>
          <p:nvPr/>
        </p:nvSpPr>
        <p:spPr>
          <a:xfrm>
            <a:off x="5050990" y="1566792"/>
            <a:ext cx="1326131" cy="461665"/>
          </a:xfrm>
          <a:prstGeom prst="rect">
            <a:avLst/>
          </a:prstGeom>
          <a:noFill/>
        </p:spPr>
        <p:txBody>
          <a:bodyPr wrap="square" rtlCol="0">
            <a:spAutoFit/>
          </a:bodyPr>
          <a:lstStyle/>
          <a:p>
            <a:pPr algn="ctr"/>
            <a:r>
              <a:rPr lang="en-US" sz="1200" dirty="0" smtClean="0"/>
              <a:t>G0/0.301</a:t>
            </a:r>
          </a:p>
          <a:p>
            <a:pPr algn="ctr"/>
            <a:r>
              <a:rPr lang="en-US" sz="1200" dirty="0" smtClean="0"/>
              <a:t>IPV6</a:t>
            </a:r>
            <a:endParaRPr lang="en-US" sz="1200" dirty="0"/>
          </a:p>
        </p:txBody>
      </p:sp>
      <p:sp>
        <p:nvSpPr>
          <p:cNvPr id="33" name="Rectangular Callout 32"/>
          <p:cNvSpPr/>
          <p:nvPr/>
        </p:nvSpPr>
        <p:spPr>
          <a:xfrm>
            <a:off x="4846075" y="3703698"/>
            <a:ext cx="5677009" cy="2500666"/>
          </a:xfrm>
          <a:prstGeom prst="wedgeRectCallou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According to the lab, an IPV6-only WAN separates the student network from the IPV4 networks that host the lab resources and devices needed for the lab objectives. </a:t>
            </a:r>
          </a:p>
          <a:p>
            <a:endParaRPr lang="en-US" sz="1400" dirty="0">
              <a:solidFill>
                <a:schemeClr val="tx1"/>
              </a:solidFill>
            </a:endParaRPr>
          </a:p>
          <a:p>
            <a:r>
              <a:rPr lang="en-US" sz="1400" dirty="0" smtClean="0">
                <a:solidFill>
                  <a:schemeClr val="tx1"/>
                </a:solidFill>
              </a:rPr>
              <a:t>In a later step, you build and IPv4 tunnel to the Core Router using IPv6 connectivity as an “underlay”, but you must first establish the IPv6 WAN connectivity needed for that tunnel by building an OSPFv3 neighbor on an IPV6 DMVPN with a tactical uplink node.</a:t>
            </a:r>
          </a:p>
          <a:p>
            <a:endParaRPr lang="en-US" sz="1400" dirty="0">
              <a:solidFill>
                <a:schemeClr val="tx1"/>
              </a:solidFill>
            </a:endParaRPr>
          </a:p>
          <a:p>
            <a:r>
              <a:rPr lang="en-US" sz="1400" dirty="0" smtClean="0">
                <a:solidFill>
                  <a:schemeClr val="tx1"/>
                </a:solidFill>
              </a:rPr>
              <a:t>This OSPFv3 adjacency on IPv6 gives you the route you need (4-over-6 tunnel destination) for the core router.</a:t>
            </a:r>
          </a:p>
          <a:p>
            <a:endParaRPr lang="en-US" sz="1400" dirty="0">
              <a:solidFill>
                <a:schemeClr val="tx1"/>
              </a:solidFill>
            </a:endParaRPr>
          </a:p>
          <a:p>
            <a:endParaRPr lang="en-US" sz="1400" dirty="0">
              <a:solidFill>
                <a:schemeClr val="tx1"/>
              </a:solidFill>
            </a:endParaRPr>
          </a:p>
        </p:txBody>
      </p:sp>
      <p:sp>
        <p:nvSpPr>
          <p:cNvPr id="34" name="TextBox 33">
            <a:extLst>
              <a:ext uri="{FF2B5EF4-FFF2-40B4-BE49-F238E27FC236}">
                <a16:creationId xmlns="" xmlns:a16="http://schemas.microsoft.com/office/drawing/2014/main" id="{4CC7EC13-7967-473D-81DB-31AF84077410}"/>
              </a:ext>
            </a:extLst>
          </p:cNvPr>
          <p:cNvSpPr txBox="1"/>
          <p:nvPr/>
        </p:nvSpPr>
        <p:spPr>
          <a:xfrm>
            <a:off x="6738418" y="751371"/>
            <a:ext cx="1326131" cy="523220"/>
          </a:xfrm>
          <a:prstGeom prst="rect">
            <a:avLst/>
          </a:prstGeom>
          <a:noFill/>
        </p:spPr>
        <p:txBody>
          <a:bodyPr wrap="square" rtlCol="0">
            <a:spAutoFit/>
          </a:bodyPr>
          <a:lstStyle/>
          <a:p>
            <a:pPr algn="ctr"/>
            <a:r>
              <a:rPr lang="en-US" sz="1400" b="1" dirty="0" smtClean="0"/>
              <a:t>IPV6 ONLY</a:t>
            </a:r>
          </a:p>
          <a:p>
            <a:pPr algn="ctr"/>
            <a:r>
              <a:rPr lang="en-US" sz="1400" b="1" dirty="0" smtClean="0"/>
              <a:t>OSPFv3</a:t>
            </a:r>
            <a:endParaRPr lang="en-US" sz="1400" b="1" dirty="0"/>
          </a:p>
        </p:txBody>
      </p:sp>
      <p:cxnSp>
        <p:nvCxnSpPr>
          <p:cNvPr id="37" name="Straight Connector 36">
            <a:extLst>
              <a:ext uri="{FF2B5EF4-FFF2-40B4-BE49-F238E27FC236}">
                <a16:creationId xmlns="" xmlns:a16="http://schemas.microsoft.com/office/drawing/2014/main" id="{F47B1A45-A699-40E8-BC1F-3873FCEF287D}"/>
              </a:ext>
            </a:extLst>
          </p:cNvPr>
          <p:cNvCxnSpPr>
            <a:cxnSpLocks/>
          </p:cNvCxnSpPr>
          <p:nvPr/>
        </p:nvCxnSpPr>
        <p:spPr>
          <a:xfrm flipH="1" flipV="1">
            <a:off x="5947468" y="2684393"/>
            <a:ext cx="715628" cy="6023"/>
          </a:xfrm>
          <a:prstGeom prst="line">
            <a:avLst/>
          </a:prstGeom>
          <a:ln w="38100">
            <a:prstDash val="dashDot"/>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 xmlns:a16="http://schemas.microsoft.com/office/drawing/2014/main" id="{4CC7EC13-7967-473D-81DB-31AF84077410}"/>
              </a:ext>
            </a:extLst>
          </p:cNvPr>
          <p:cNvSpPr txBox="1"/>
          <p:nvPr/>
        </p:nvSpPr>
        <p:spPr>
          <a:xfrm>
            <a:off x="5672557" y="2706209"/>
            <a:ext cx="1326131" cy="461665"/>
          </a:xfrm>
          <a:prstGeom prst="rect">
            <a:avLst/>
          </a:prstGeom>
          <a:noFill/>
        </p:spPr>
        <p:txBody>
          <a:bodyPr wrap="square" rtlCol="0">
            <a:spAutoFit/>
          </a:bodyPr>
          <a:lstStyle/>
          <a:p>
            <a:pPr algn="ctr"/>
            <a:r>
              <a:rPr lang="en-US" sz="1200" dirty="0" smtClean="0"/>
              <a:t>DMVPN TUN 59301</a:t>
            </a:r>
            <a:endParaRPr lang="en-US" sz="1200" dirty="0"/>
          </a:p>
        </p:txBody>
      </p:sp>
    </p:spTree>
    <p:extLst>
      <p:ext uri="{BB962C8B-B14F-4D97-AF65-F5344CB8AC3E}">
        <p14:creationId xmlns:p14="http://schemas.microsoft.com/office/powerpoint/2010/main" val="296596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811839" y="108538"/>
            <a:ext cx="3948923" cy="2501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smtClean="0">
              <a:solidFill>
                <a:schemeClr val="tx1"/>
              </a:solidFill>
            </a:endParaRPr>
          </a:p>
        </p:txBody>
      </p:sp>
      <p:cxnSp>
        <p:nvCxnSpPr>
          <p:cNvPr id="36" name="Straight Connector 35">
            <a:extLst>
              <a:ext uri="{FF2B5EF4-FFF2-40B4-BE49-F238E27FC236}">
                <a16:creationId xmlns="" xmlns:a16="http://schemas.microsoft.com/office/drawing/2014/main" id="{F47B1A45-A699-40E8-BC1F-3873FCEF287D}"/>
              </a:ext>
            </a:extLst>
          </p:cNvPr>
          <p:cNvCxnSpPr>
            <a:cxnSpLocks/>
          </p:cNvCxnSpPr>
          <p:nvPr/>
        </p:nvCxnSpPr>
        <p:spPr>
          <a:xfrm flipH="1">
            <a:off x="7207223" y="1614703"/>
            <a:ext cx="448671" cy="486658"/>
          </a:xfrm>
          <a:prstGeom prst="line">
            <a:avLst/>
          </a:prstGeom>
          <a:ln w="38100">
            <a:prstDash val="dashDot"/>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 xmlns:a16="http://schemas.microsoft.com/office/drawing/2014/main" id="{F47B1A45-A699-40E8-BC1F-3873FCEF287D}"/>
              </a:ext>
            </a:extLst>
          </p:cNvPr>
          <p:cNvCxnSpPr>
            <a:cxnSpLocks/>
          </p:cNvCxnSpPr>
          <p:nvPr/>
        </p:nvCxnSpPr>
        <p:spPr>
          <a:xfrm flipH="1" flipV="1">
            <a:off x="5931022" y="1724610"/>
            <a:ext cx="452090" cy="376540"/>
          </a:xfrm>
          <a:prstGeom prst="line">
            <a:avLst/>
          </a:prstGeom>
          <a:ln w="38100">
            <a:prstDash val="dashDot"/>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 xmlns:a16="http://schemas.microsoft.com/office/drawing/2014/main" id="{08C4FCC1-C9B9-40F3-B01D-60182E68A5A8}"/>
              </a:ext>
            </a:extLst>
          </p:cNvPr>
          <p:cNvCxnSpPr>
            <a:cxnSpLocks/>
          </p:cNvCxnSpPr>
          <p:nvPr/>
        </p:nvCxnSpPr>
        <p:spPr>
          <a:xfrm>
            <a:off x="1882910" y="1150281"/>
            <a:ext cx="0" cy="64008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 xmlns:a16="http://schemas.microsoft.com/office/drawing/2014/main" id="{381CE329-72D9-43EE-AC6E-D2E0502049CD}"/>
              </a:ext>
            </a:extLst>
          </p:cNvPr>
          <p:cNvCxnSpPr>
            <a:cxnSpLocks/>
          </p:cNvCxnSpPr>
          <p:nvPr/>
        </p:nvCxnSpPr>
        <p:spPr>
          <a:xfrm>
            <a:off x="2010532" y="1616112"/>
            <a:ext cx="9076360" cy="0"/>
          </a:xfrm>
          <a:prstGeom prst="line">
            <a:avLst/>
          </a:prstGeom>
          <a:ln w="28575"/>
        </p:spPr>
        <p:style>
          <a:lnRef idx="1">
            <a:schemeClr val="dk1"/>
          </a:lnRef>
          <a:fillRef idx="0">
            <a:schemeClr val="dk1"/>
          </a:fillRef>
          <a:effectRef idx="0">
            <a:schemeClr val="dk1"/>
          </a:effectRef>
          <a:fontRef idx="minor">
            <a:schemeClr val="tx1"/>
          </a:fontRef>
        </p:style>
      </p:cxnSp>
      <p:pic>
        <p:nvPicPr>
          <p:cNvPr id="4" name="Picture 7" descr="C:\Users\ecoffey\AppData\Local\Temp\Rar$DRa0.386\30067_Device_router_critical_64.png">
            <a:extLst>
              <a:ext uri="{FF2B5EF4-FFF2-40B4-BE49-F238E27FC236}">
                <a16:creationId xmlns="" xmlns:a16="http://schemas.microsoft.com/office/drawing/2014/main" id="{287EC4B7-1496-4D7E-8812-B4058D3222D8}"/>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5174227" y="1162366"/>
            <a:ext cx="856687" cy="8566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C:\Users\ecoffey\AppData\Local\Temp\Rar$DRa0.160\30042_Device_layer3_switch_default_256.png">
            <a:extLst>
              <a:ext uri="{FF2B5EF4-FFF2-40B4-BE49-F238E27FC236}">
                <a16:creationId xmlns="" xmlns:a16="http://schemas.microsoft.com/office/drawing/2014/main" id="{16063A48-151E-4768-B0E5-C5AC703991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7017" y="1281660"/>
            <a:ext cx="668906" cy="6689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83DFFBE0-42DC-4E5F-AB97-547E1078380E}"/>
              </a:ext>
            </a:extLst>
          </p:cNvPr>
          <p:cNvSpPr txBox="1"/>
          <p:nvPr/>
        </p:nvSpPr>
        <p:spPr>
          <a:xfrm>
            <a:off x="1882910" y="2058055"/>
            <a:ext cx="1326131" cy="276999"/>
          </a:xfrm>
          <a:prstGeom prst="rect">
            <a:avLst/>
          </a:prstGeom>
          <a:noFill/>
        </p:spPr>
        <p:txBody>
          <a:bodyPr wrap="square" rtlCol="0">
            <a:spAutoFit/>
          </a:bodyPr>
          <a:lstStyle/>
          <a:p>
            <a:r>
              <a:rPr lang="en-US" sz="1200" dirty="0" smtClean="0"/>
              <a:t>VLAN </a:t>
            </a:r>
            <a:r>
              <a:rPr lang="en-US" sz="1200" dirty="0"/>
              <a:t>101</a:t>
            </a:r>
          </a:p>
        </p:txBody>
      </p:sp>
      <p:cxnSp>
        <p:nvCxnSpPr>
          <p:cNvPr id="11" name="Straight Connector 10">
            <a:extLst>
              <a:ext uri="{FF2B5EF4-FFF2-40B4-BE49-F238E27FC236}">
                <a16:creationId xmlns="" xmlns:a16="http://schemas.microsoft.com/office/drawing/2014/main" id="{7A412793-80A1-433C-8433-DD1DA5ED2B5C}"/>
              </a:ext>
            </a:extLst>
          </p:cNvPr>
          <p:cNvCxnSpPr>
            <a:cxnSpLocks/>
          </p:cNvCxnSpPr>
          <p:nvPr/>
        </p:nvCxnSpPr>
        <p:spPr>
          <a:xfrm>
            <a:off x="1892435" y="1877854"/>
            <a:ext cx="0" cy="914400"/>
          </a:xfrm>
          <a:prstGeom prst="line">
            <a:avLst/>
          </a:prstGeom>
          <a:ln w="28575"/>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 xmlns:a16="http://schemas.microsoft.com/office/drawing/2014/main" id="{4B4D0BBD-46A6-425F-9146-6BD8A14495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2537" y="2537980"/>
            <a:ext cx="597865" cy="597865"/>
          </a:xfrm>
          <a:prstGeom prst="rect">
            <a:avLst/>
          </a:prstGeom>
        </p:spPr>
      </p:pic>
      <p:sp>
        <p:nvSpPr>
          <p:cNvPr id="17" name="TextBox 16">
            <a:extLst>
              <a:ext uri="{FF2B5EF4-FFF2-40B4-BE49-F238E27FC236}">
                <a16:creationId xmlns="" xmlns:a16="http://schemas.microsoft.com/office/drawing/2014/main" id="{7FAC28E3-3DC4-4F76-8D28-4E1655C22011}"/>
              </a:ext>
            </a:extLst>
          </p:cNvPr>
          <p:cNvSpPr txBox="1"/>
          <p:nvPr/>
        </p:nvSpPr>
        <p:spPr>
          <a:xfrm>
            <a:off x="1314636" y="504758"/>
            <a:ext cx="3181800" cy="646331"/>
          </a:xfrm>
          <a:prstGeom prst="rect">
            <a:avLst/>
          </a:prstGeom>
          <a:noFill/>
        </p:spPr>
        <p:txBody>
          <a:bodyPr wrap="square" rtlCol="0">
            <a:spAutoFit/>
          </a:bodyPr>
          <a:lstStyle/>
          <a:p>
            <a:r>
              <a:rPr lang="en-US" sz="1200" dirty="0"/>
              <a:t>INT VLAN 101</a:t>
            </a:r>
          </a:p>
          <a:p>
            <a:r>
              <a:rPr lang="en-US" sz="1200" dirty="0"/>
              <a:t>IP ADD 22.18.101.1 255.255.255.248</a:t>
            </a:r>
          </a:p>
          <a:p>
            <a:r>
              <a:rPr lang="en-US" sz="1200" dirty="0"/>
              <a:t>IP OSPF 1 AREA 1</a:t>
            </a:r>
          </a:p>
        </p:txBody>
      </p:sp>
      <p:sp>
        <p:nvSpPr>
          <p:cNvPr id="18" name="TextBox 17">
            <a:extLst>
              <a:ext uri="{FF2B5EF4-FFF2-40B4-BE49-F238E27FC236}">
                <a16:creationId xmlns="" xmlns:a16="http://schemas.microsoft.com/office/drawing/2014/main" id="{0D4196D6-493F-4C79-9A78-03DA960F39D4}"/>
              </a:ext>
            </a:extLst>
          </p:cNvPr>
          <p:cNvSpPr txBox="1"/>
          <p:nvPr/>
        </p:nvSpPr>
        <p:spPr>
          <a:xfrm>
            <a:off x="359360" y="1401895"/>
            <a:ext cx="1326131" cy="461665"/>
          </a:xfrm>
          <a:prstGeom prst="rect">
            <a:avLst/>
          </a:prstGeom>
          <a:noFill/>
        </p:spPr>
        <p:txBody>
          <a:bodyPr wrap="square" rtlCol="0">
            <a:spAutoFit/>
          </a:bodyPr>
          <a:lstStyle/>
          <a:p>
            <a:pPr algn="ctr"/>
            <a:r>
              <a:rPr lang="en-US" sz="1200" dirty="0"/>
              <a:t>STUDENT L3 SWITCH</a:t>
            </a:r>
          </a:p>
        </p:txBody>
      </p:sp>
      <p:sp>
        <p:nvSpPr>
          <p:cNvPr id="19" name="TextBox 18">
            <a:extLst>
              <a:ext uri="{FF2B5EF4-FFF2-40B4-BE49-F238E27FC236}">
                <a16:creationId xmlns="" xmlns:a16="http://schemas.microsoft.com/office/drawing/2014/main" id="{F5544AB4-79B8-4666-9478-F13BC5CBC3E3}"/>
              </a:ext>
            </a:extLst>
          </p:cNvPr>
          <p:cNvSpPr txBox="1"/>
          <p:nvPr/>
        </p:nvSpPr>
        <p:spPr>
          <a:xfrm>
            <a:off x="1314636" y="3148835"/>
            <a:ext cx="1326131" cy="461665"/>
          </a:xfrm>
          <a:prstGeom prst="rect">
            <a:avLst/>
          </a:prstGeom>
          <a:noFill/>
        </p:spPr>
        <p:txBody>
          <a:bodyPr wrap="square" rtlCol="0">
            <a:spAutoFit/>
          </a:bodyPr>
          <a:lstStyle/>
          <a:p>
            <a:r>
              <a:rPr lang="en-US" sz="1200" dirty="0"/>
              <a:t>STUDENT LAN</a:t>
            </a:r>
          </a:p>
          <a:p>
            <a:r>
              <a:rPr lang="en-US" sz="1200" dirty="0"/>
              <a:t>22.18.101.0 /29</a:t>
            </a:r>
          </a:p>
        </p:txBody>
      </p:sp>
      <p:sp>
        <p:nvSpPr>
          <p:cNvPr id="20" name="TextBox 19">
            <a:extLst>
              <a:ext uri="{FF2B5EF4-FFF2-40B4-BE49-F238E27FC236}">
                <a16:creationId xmlns="" xmlns:a16="http://schemas.microsoft.com/office/drawing/2014/main" id="{4CC7EC13-7967-473D-81DB-31AF84077410}"/>
              </a:ext>
            </a:extLst>
          </p:cNvPr>
          <p:cNvSpPr txBox="1"/>
          <p:nvPr/>
        </p:nvSpPr>
        <p:spPr>
          <a:xfrm>
            <a:off x="4739132" y="1813621"/>
            <a:ext cx="1326131" cy="461665"/>
          </a:xfrm>
          <a:prstGeom prst="rect">
            <a:avLst/>
          </a:prstGeom>
          <a:noFill/>
        </p:spPr>
        <p:txBody>
          <a:bodyPr wrap="square" rtlCol="0">
            <a:spAutoFit/>
          </a:bodyPr>
          <a:lstStyle/>
          <a:p>
            <a:pPr algn="ctr"/>
            <a:r>
              <a:rPr lang="en-US" sz="1200" dirty="0" smtClean="0"/>
              <a:t>STUDENT</a:t>
            </a:r>
          </a:p>
          <a:p>
            <a:pPr algn="ctr"/>
            <a:r>
              <a:rPr lang="en-US" sz="1200" dirty="0" smtClean="0"/>
              <a:t> </a:t>
            </a:r>
            <a:r>
              <a:rPr lang="en-US" sz="1200" dirty="0"/>
              <a:t>ROUTER</a:t>
            </a:r>
          </a:p>
        </p:txBody>
      </p:sp>
      <p:cxnSp>
        <p:nvCxnSpPr>
          <p:cNvPr id="22" name="Straight Connector 21">
            <a:extLst>
              <a:ext uri="{FF2B5EF4-FFF2-40B4-BE49-F238E27FC236}">
                <a16:creationId xmlns="" xmlns:a16="http://schemas.microsoft.com/office/drawing/2014/main" id="{F6ADB6C9-9DB3-4764-94AF-C4E839BDAB92}"/>
              </a:ext>
            </a:extLst>
          </p:cNvPr>
          <p:cNvCxnSpPr>
            <a:cxnSpLocks/>
          </p:cNvCxnSpPr>
          <p:nvPr/>
        </p:nvCxnSpPr>
        <p:spPr>
          <a:xfrm rot="16200000">
            <a:off x="1870362" y="831050"/>
            <a:ext cx="0" cy="64008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 xmlns:a16="http://schemas.microsoft.com/office/drawing/2014/main" id="{F47B1A45-A699-40E8-BC1F-3873FCEF287D}"/>
              </a:ext>
            </a:extLst>
          </p:cNvPr>
          <p:cNvCxnSpPr>
            <a:cxnSpLocks/>
          </p:cNvCxnSpPr>
          <p:nvPr/>
        </p:nvCxnSpPr>
        <p:spPr>
          <a:xfrm rot="10800000">
            <a:off x="11086892" y="1296072"/>
            <a:ext cx="0" cy="640080"/>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 xmlns:a16="http://schemas.microsoft.com/office/drawing/2014/main" id="{30E6ED13-C290-4D14-8A94-13B7E0317CB7}"/>
              </a:ext>
            </a:extLst>
          </p:cNvPr>
          <p:cNvSpPr txBox="1"/>
          <p:nvPr/>
        </p:nvSpPr>
        <p:spPr>
          <a:xfrm>
            <a:off x="10865869" y="1342884"/>
            <a:ext cx="1326131" cy="461665"/>
          </a:xfrm>
          <a:prstGeom prst="rect">
            <a:avLst/>
          </a:prstGeom>
          <a:noFill/>
        </p:spPr>
        <p:txBody>
          <a:bodyPr wrap="square" rtlCol="0">
            <a:spAutoFit/>
          </a:bodyPr>
          <a:lstStyle/>
          <a:p>
            <a:pPr algn="ctr"/>
            <a:r>
              <a:rPr lang="en-US" sz="1200" dirty="0" smtClean="0"/>
              <a:t>IPV4 LAB</a:t>
            </a:r>
          </a:p>
          <a:p>
            <a:pPr algn="ctr"/>
            <a:r>
              <a:rPr lang="en-US" sz="1200" dirty="0" smtClean="0"/>
              <a:t>NETWORKS</a:t>
            </a:r>
            <a:endParaRPr lang="en-US" sz="1200" dirty="0"/>
          </a:p>
        </p:txBody>
      </p:sp>
      <p:sp>
        <p:nvSpPr>
          <p:cNvPr id="27" name="TextBox 26"/>
          <p:cNvSpPr txBox="1"/>
          <p:nvPr/>
        </p:nvSpPr>
        <p:spPr>
          <a:xfrm>
            <a:off x="11959" y="-32255"/>
            <a:ext cx="4309385" cy="369332"/>
          </a:xfrm>
          <a:prstGeom prst="rect">
            <a:avLst/>
          </a:prstGeom>
          <a:noFill/>
        </p:spPr>
        <p:txBody>
          <a:bodyPr wrap="none" rtlCol="0">
            <a:spAutoFit/>
          </a:bodyPr>
          <a:lstStyle/>
          <a:p>
            <a:r>
              <a:rPr lang="en-US" dirty="0" smtClean="0"/>
              <a:t>This example is using Student 1’s IP scheme.</a:t>
            </a:r>
            <a:endParaRPr lang="en-US" dirty="0"/>
          </a:p>
        </p:txBody>
      </p:sp>
      <p:pic>
        <p:nvPicPr>
          <p:cNvPr id="28" name="Picture 7" descr="C:\Users\ecoffey\AppData\Local\Temp\Rar$DRa0.386\30067_Device_router_critical_64.png">
            <a:extLst>
              <a:ext uri="{FF2B5EF4-FFF2-40B4-BE49-F238E27FC236}">
                <a16:creationId xmlns="" xmlns:a16="http://schemas.microsoft.com/office/drawing/2014/main" id="{287EC4B7-1496-4D7E-8812-B4058D3222D8}"/>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467493" y="1187767"/>
            <a:ext cx="856687" cy="85668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 xmlns:a16="http://schemas.microsoft.com/office/drawing/2014/main" id="{4CC7EC13-7967-473D-81DB-31AF84077410}"/>
              </a:ext>
            </a:extLst>
          </p:cNvPr>
          <p:cNvSpPr txBox="1"/>
          <p:nvPr/>
        </p:nvSpPr>
        <p:spPr>
          <a:xfrm>
            <a:off x="7225863" y="913329"/>
            <a:ext cx="1326131" cy="461665"/>
          </a:xfrm>
          <a:prstGeom prst="rect">
            <a:avLst/>
          </a:prstGeom>
          <a:noFill/>
        </p:spPr>
        <p:txBody>
          <a:bodyPr wrap="square" rtlCol="0">
            <a:spAutoFit/>
          </a:bodyPr>
          <a:lstStyle/>
          <a:p>
            <a:pPr algn="ctr"/>
            <a:r>
              <a:rPr lang="en-US" sz="1200" dirty="0" smtClean="0"/>
              <a:t>TACTICAL UPLINK </a:t>
            </a:r>
            <a:r>
              <a:rPr lang="en-US" sz="1200" dirty="0"/>
              <a:t>ROUTER</a:t>
            </a:r>
          </a:p>
        </p:txBody>
      </p:sp>
      <p:pic>
        <p:nvPicPr>
          <p:cNvPr id="30" name="Picture 7" descr="C:\Users\ecoffey\AppData\Local\Temp\Rar$DRa0.386\30067_Device_router_critical_64.png">
            <a:extLst>
              <a:ext uri="{FF2B5EF4-FFF2-40B4-BE49-F238E27FC236}">
                <a16:creationId xmlns="" xmlns:a16="http://schemas.microsoft.com/office/drawing/2014/main" id="{287EC4B7-1496-4D7E-8812-B4058D3222D8}"/>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9553441" y="1178111"/>
            <a:ext cx="856687" cy="85668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 xmlns:a16="http://schemas.microsoft.com/office/drawing/2014/main" id="{4CC7EC13-7967-473D-81DB-31AF84077410}"/>
              </a:ext>
            </a:extLst>
          </p:cNvPr>
          <p:cNvSpPr txBox="1"/>
          <p:nvPr/>
        </p:nvSpPr>
        <p:spPr>
          <a:xfrm>
            <a:off x="9408561" y="925935"/>
            <a:ext cx="1326131" cy="461665"/>
          </a:xfrm>
          <a:prstGeom prst="rect">
            <a:avLst/>
          </a:prstGeom>
          <a:noFill/>
        </p:spPr>
        <p:txBody>
          <a:bodyPr wrap="square" rtlCol="0">
            <a:spAutoFit/>
          </a:bodyPr>
          <a:lstStyle/>
          <a:p>
            <a:pPr algn="ctr"/>
            <a:r>
              <a:rPr lang="en-US" sz="1200" dirty="0" smtClean="0"/>
              <a:t>CORE </a:t>
            </a:r>
          </a:p>
          <a:p>
            <a:pPr algn="ctr"/>
            <a:r>
              <a:rPr lang="en-US" sz="1200" dirty="0" smtClean="0"/>
              <a:t>ROUTER</a:t>
            </a:r>
            <a:endParaRPr lang="en-US" sz="1200" dirty="0"/>
          </a:p>
        </p:txBody>
      </p:sp>
      <p:sp>
        <p:nvSpPr>
          <p:cNvPr id="32" name="TextBox 31">
            <a:extLst>
              <a:ext uri="{FF2B5EF4-FFF2-40B4-BE49-F238E27FC236}">
                <a16:creationId xmlns="" xmlns:a16="http://schemas.microsoft.com/office/drawing/2014/main" id="{4CC7EC13-7967-473D-81DB-31AF84077410}"/>
              </a:ext>
            </a:extLst>
          </p:cNvPr>
          <p:cNvSpPr txBox="1"/>
          <p:nvPr/>
        </p:nvSpPr>
        <p:spPr>
          <a:xfrm>
            <a:off x="5519795" y="1008656"/>
            <a:ext cx="1326131" cy="461665"/>
          </a:xfrm>
          <a:prstGeom prst="rect">
            <a:avLst/>
          </a:prstGeom>
          <a:noFill/>
        </p:spPr>
        <p:txBody>
          <a:bodyPr wrap="square" rtlCol="0">
            <a:spAutoFit/>
          </a:bodyPr>
          <a:lstStyle/>
          <a:p>
            <a:pPr algn="ctr"/>
            <a:r>
              <a:rPr lang="en-US" sz="1200" dirty="0" smtClean="0"/>
              <a:t>G0/0.301</a:t>
            </a:r>
          </a:p>
          <a:p>
            <a:pPr algn="ctr"/>
            <a:r>
              <a:rPr lang="en-US" sz="1200" dirty="0" smtClean="0"/>
              <a:t>IPV6</a:t>
            </a:r>
            <a:endParaRPr lang="en-US" sz="1200" dirty="0"/>
          </a:p>
        </p:txBody>
      </p:sp>
      <p:sp>
        <p:nvSpPr>
          <p:cNvPr id="34" name="TextBox 33">
            <a:extLst>
              <a:ext uri="{FF2B5EF4-FFF2-40B4-BE49-F238E27FC236}">
                <a16:creationId xmlns="" xmlns:a16="http://schemas.microsoft.com/office/drawing/2014/main" id="{4CC7EC13-7967-473D-81DB-31AF84077410}"/>
              </a:ext>
            </a:extLst>
          </p:cNvPr>
          <p:cNvSpPr txBox="1"/>
          <p:nvPr/>
        </p:nvSpPr>
        <p:spPr>
          <a:xfrm>
            <a:off x="7207223" y="193235"/>
            <a:ext cx="1326131" cy="523220"/>
          </a:xfrm>
          <a:prstGeom prst="rect">
            <a:avLst/>
          </a:prstGeom>
          <a:noFill/>
        </p:spPr>
        <p:txBody>
          <a:bodyPr wrap="square" rtlCol="0">
            <a:spAutoFit/>
          </a:bodyPr>
          <a:lstStyle/>
          <a:p>
            <a:pPr algn="ctr"/>
            <a:r>
              <a:rPr lang="en-US" sz="1400" b="1" dirty="0" smtClean="0"/>
              <a:t>IPV6 ONLY</a:t>
            </a:r>
          </a:p>
          <a:p>
            <a:pPr algn="ctr"/>
            <a:r>
              <a:rPr lang="en-US" sz="1400" b="1" dirty="0" smtClean="0"/>
              <a:t>OSPFv3</a:t>
            </a:r>
            <a:endParaRPr lang="en-US" sz="1400" b="1" dirty="0"/>
          </a:p>
        </p:txBody>
      </p:sp>
      <p:cxnSp>
        <p:nvCxnSpPr>
          <p:cNvPr id="37" name="Straight Connector 36">
            <a:extLst>
              <a:ext uri="{FF2B5EF4-FFF2-40B4-BE49-F238E27FC236}">
                <a16:creationId xmlns="" xmlns:a16="http://schemas.microsoft.com/office/drawing/2014/main" id="{F47B1A45-A699-40E8-BC1F-3873FCEF287D}"/>
              </a:ext>
            </a:extLst>
          </p:cNvPr>
          <p:cNvCxnSpPr>
            <a:cxnSpLocks/>
          </p:cNvCxnSpPr>
          <p:nvPr/>
        </p:nvCxnSpPr>
        <p:spPr>
          <a:xfrm flipH="1" flipV="1">
            <a:off x="6416273" y="2126257"/>
            <a:ext cx="715628" cy="6023"/>
          </a:xfrm>
          <a:prstGeom prst="line">
            <a:avLst/>
          </a:prstGeom>
          <a:ln w="38100">
            <a:prstDash val="dashDot"/>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 xmlns:a16="http://schemas.microsoft.com/office/drawing/2014/main" id="{4CC7EC13-7967-473D-81DB-31AF84077410}"/>
              </a:ext>
            </a:extLst>
          </p:cNvPr>
          <p:cNvSpPr txBox="1"/>
          <p:nvPr/>
        </p:nvSpPr>
        <p:spPr>
          <a:xfrm>
            <a:off x="6141362" y="2148073"/>
            <a:ext cx="1326131" cy="461665"/>
          </a:xfrm>
          <a:prstGeom prst="rect">
            <a:avLst/>
          </a:prstGeom>
          <a:noFill/>
        </p:spPr>
        <p:txBody>
          <a:bodyPr wrap="square" rtlCol="0">
            <a:spAutoFit/>
          </a:bodyPr>
          <a:lstStyle/>
          <a:p>
            <a:pPr algn="ctr"/>
            <a:r>
              <a:rPr lang="en-US" sz="1200" dirty="0" smtClean="0"/>
              <a:t>DMVPN TUN 59301</a:t>
            </a:r>
            <a:endParaRPr lang="en-US" sz="1200" dirty="0"/>
          </a:p>
        </p:txBody>
      </p:sp>
      <p:sp>
        <p:nvSpPr>
          <p:cNvPr id="38" name="Rectangle 37">
            <a:extLst>
              <a:ext uri="{FF2B5EF4-FFF2-40B4-BE49-F238E27FC236}">
                <a16:creationId xmlns:a16="http://schemas.microsoft.com/office/drawing/2014/main" xmlns="" id="{A67B597C-1336-4435-84E5-E82385BC377C}"/>
              </a:ext>
            </a:extLst>
          </p:cNvPr>
          <p:cNvSpPr/>
          <p:nvPr/>
        </p:nvSpPr>
        <p:spPr>
          <a:xfrm>
            <a:off x="5071806" y="2789485"/>
            <a:ext cx="6601637" cy="39945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latin typeface="Courier New" panose="02070309020205020404" pitchFamily="49" charset="0"/>
                <a:cs typeface="Courier New" panose="02070309020205020404" pitchFamily="49" charset="0"/>
              </a:rPr>
              <a:t>STUDENT_R1#</a:t>
            </a:r>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Int tun </a:t>
            </a:r>
            <a:r>
              <a:rPr lang="en-US" sz="1200" b="1" dirty="0" smtClean="0">
                <a:solidFill>
                  <a:schemeClr val="tx1"/>
                </a:solidFill>
                <a:latin typeface="Courier New" panose="02070309020205020404" pitchFamily="49" charset="0"/>
                <a:cs typeface="Courier New" panose="02070309020205020404" pitchFamily="49" charset="0"/>
              </a:rPr>
              <a:t>59301</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Description </a:t>
            </a:r>
            <a:r>
              <a:rPr lang="en-US" sz="1200" b="1" dirty="0" smtClean="0">
                <a:solidFill>
                  <a:schemeClr val="tx1"/>
                </a:solidFill>
                <a:latin typeface="Courier New" panose="02070309020205020404" pitchFamily="49" charset="0"/>
                <a:cs typeface="Courier New" panose="02070309020205020404" pitchFamily="49" charset="0"/>
              </a:rPr>
              <a:t>STUDENT-1 DMVPN SPOKE</a:t>
            </a:r>
          </a:p>
          <a:p>
            <a:r>
              <a:rPr lang="en-US" sz="1200" b="1" dirty="0" smtClean="0">
                <a:solidFill>
                  <a:schemeClr val="tx1"/>
                </a:solidFill>
                <a:latin typeface="Courier New" panose="02070309020205020404" pitchFamily="49" charset="0"/>
                <a:cs typeface="Courier New" panose="02070309020205020404" pitchFamily="49" charset="0"/>
              </a:rPr>
              <a:t>Ipv6 enable</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Ipv6 add fc00::101:a002/122</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Tunnel mode gre </a:t>
            </a:r>
            <a:r>
              <a:rPr lang="en-US" sz="1200" b="1" dirty="0" smtClean="0">
                <a:solidFill>
                  <a:schemeClr val="tx1"/>
                </a:solidFill>
                <a:latin typeface="Courier New" panose="02070309020205020404" pitchFamily="49" charset="0"/>
                <a:cs typeface="Courier New" panose="02070309020205020404" pitchFamily="49" charset="0"/>
              </a:rPr>
              <a:t>multipoint</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Tunnel source </a:t>
            </a:r>
            <a:r>
              <a:rPr lang="en-US" sz="1200" b="1" dirty="0" smtClean="0">
                <a:solidFill>
                  <a:schemeClr val="tx1"/>
                </a:solidFill>
                <a:latin typeface="Courier New" panose="02070309020205020404" pitchFamily="49" charset="0"/>
                <a:cs typeface="Courier New" panose="02070309020205020404" pitchFamily="49" charset="0"/>
              </a:rPr>
              <a:t>2001:aa01:ab02:ac02::1</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Ipv6 </a:t>
            </a:r>
            <a:r>
              <a:rPr lang="en-US" sz="1200" b="1" dirty="0">
                <a:solidFill>
                  <a:schemeClr val="tx1"/>
                </a:solidFill>
                <a:latin typeface="Courier New" panose="02070309020205020404" pitchFamily="49" charset="0"/>
                <a:cs typeface="Courier New" panose="02070309020205020404" pitchFamily="49" charset="0"/>
              </a:rPr>
              <a:t>nhrp nhs </a:t>
            </a:r>
            <a:r>
              <a:rPr lang="en-US" sz="1200" b="1" dirty="0" smtClean="0">
                <a:solidFill>
                  <a:schemeClr val="tx1"/>
                </a:solidFill>
                <a:latin typeface="Courier New" panose="02070309020205020404" pitchFamily="49" charset="0"/>
                <a:cs typeface="Courier New" panose="02070309020205020404" pitchFamily="49" charset="0"/>
              </a:rPr>
              <a:t>fc00::101:a001 nbma 2001:e42c:23ab:f00d::2019 multicast</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Ipv6 </a:t>
            </a:r>
            <a:r>
              <a:rPr lang="en-US" sz="1200" b="1" dirty="0">
                <a:solidFill>
                  <a:schemeClr val="tx1"/>
                </a:solidFill>
                <a:latin typeface="Courier New" panose="02070309020205020404" pitchFamily="49" charset="0"/>
                <a:cs typeface="Courier New" panose="02070309020205020404" pitchFamily="49" charset="0"/>
              </a:rPr>
              <a:t>nhrp network-id </a:t>
            </a:r>
            <a:r>
              <a:rPr lang="en-US" sz="1200" b="1" dirty="0" smtClean="0">
                <a:solidFill>
                  <a:schemeClr val="tx1"/>
                </a:solidFill>
                <a:latin typeface="Courier New" panose="02070309020205020404" pitchFamily="49" charset="0"/>
                <a:cs typeface="Courier New" panose="02070309020205020404" pitchFamily="49" charset="0"/>
              </a:rPr>
              <a:t>11159301</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Ipv6 </a:t>
            </a:r>
            <a:r>
              <a:rPr lang="en-US" sz="1200" b="1" dirty="0">
                <a:solidFill>
                  <a:schemeClr val="tx1"/>
                </a:solidFill>
                <a:latin typeface="Courier New" panose="02070309020205020404" pitchFamily="49" charset="0"/>
                <a:cs typeface="Courier New" panose="02070309020205020404" pitchFamily="49" charset="0"/>
              </a:rPr>
              <a:t>nhrp authentication </a:t>
            </a:r>
            <a:r>
              <a:rPr lang="en-US" sz="1200" b="1" dirty="0" smtClean="0">
                <a:solidFill>
                  <a:schemeClr val="tx1"/>
                </a:solidFill>
                <a:latin typeface="Courier New" panose="02070309020205020404" pitchFamily="49" charset="0"/>
                <a:cs typeface="Courier New" panose="02070309020205020404" pitchFamily="49" charset="0"/>
              </a:rPr>
              <a:t>n3tm@n19</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Ipv6 </a:t>
            </a:r>
            <a:r>
              <a:rPr lang="en-US" sz="1200" b="1" dirty="0">
                <a:solidFill>
                  <a:schemeClr val="tx1"/>
                </a:solidFill>
                <a:latin typeface="Courier New" panose="02070309020205020404" pitchFamily="49" charset="0"/>
                <a:cs typeface="Courier New" panose="02070309020205020404" pitchFamily="49" charset="0"/>
              </a:rPr>
              <a:t>mtu </a:t>
            </a:r>
            <a:r>
              <a:rPr lang="en-US" sz="1200" b="1" dirty="0" smtClean="0">
                <a:solidFill>
                  <a:schemeClr val="tx1"/>
                </a:solidFill>
                <a:latin typeface="Courier New" panose="02070309020205020404" pitchFamily="49" charset="0"/>
                <a:cs typeface="Courier New" panose="02070309020205020404" pitchFamily="49" charset="0"/>
              </a:rPr>
              <a:t>1392</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a:solidFill>
                  <a:schemeClr val="tx1"/>
                </a:solidFill>
                <a:latin typeface="Courier New" panose="02070309020205020404" pitchFamily="49" charset="0"/>
                <a:cs typeface="Courier New" panose="02070309020205020404" pitchFamily="49" charset="0"/>
              </a:rPr>
              <a:t>Tunnel key </a:t>
            </a:r>
            <a:r>
              <a:rPr lang="en-US" sz="1200" b="1" dirty="0" smtClean="0">
                <a:solidFill>
                  <a:schemeClr val="tx1"/>
                </a:solidFill>
                <a:latin typeface="Courier New" panose="02070309020205020404" pitchFamily="49" charset="0"/>
                <a:cs typeface="Courier New" panose="02070309020205020404" pitchFamily="49" charset="0"/>
              </a:rPr>
              <a:t>20191211</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Ipv6 </a:t>
            </a:r>
            <a:r>
              <a:rPr lang="en-US" sz="1200" b="1" dirty="0">
                <a:solidFill>
                  <a:schemeClr val="tx1"/>
                </a:solidFill>
                <a:latin typeface="Courier New" panose="02070309020205020404" pitchFamily="49" charset="0"/>
                <a:cs typeface="Courier New" panose="02070309020205020404" pitchFamily="49" charset="0"/>
              </a:rPr>
              <a:t>nhrp </a:t>
            </a:r>
            <a:r>
              <a:rPr lang="en-US" sz="1200" b="1" dirty="0" smtClean="0">
                <a:solidFill>
                  <a:schemeClr val="tx1"/>
                </a:solidFill>
                <a:latin typeface="Courier New" panose="02070309020205020404" pitchFamily="49" charset="0"/>
                <a:cs typeface="Courier New" panose="02070309020205020404" pitchFamily="49" charset="0"/>
              </a:rPr>
              <a:t>shortcut</a:t>
            </a:r>
          </a:p>
          <a:p>
            <a:r>
              <a:rPr lang="en-US" sz="1200" b="1" dirty="0" smtClean="0">
                <a:solidFill>
                  <a:schemeClr val="tx1"/>
                </a:solidFill>
                <a:latin typeface="Courier New" panose="02070309020205020404" pitchFamily="49" charset="0"/>
                <a:cs typeface="Courier New" panose="02070309020205020404" pitchFamily="49" charset="0"/>
              </a:rPr>
              <a:t>Ipv6 pim</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Ospfv3 301 ipv6 area 1</a:t>
            </a:r>
          </a:p>
          <a:p>
            <a:r>
              <a:rPr lang="en-US" sz="1200" b="1" dirty="0" smtClean="0">
                <a:solidFill>
                  <a:schemeClr val="tx1"/>
                </a:solidFill>
                <a:latin typeface="Courier New" panose="02070309020205020404" pitchFamily="49" charset="0"/>
                <a:cs typeface="Courier New" panose="02070309020205020404" pitchFamily="49" charset="0"/>
              </a:rPr>
              <a:t>Ospfv3 network point-to-multipoint</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Ospfv3 priority 0</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Ospfv3 cost 2600</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smtClean="0">
                <a:solidFill>
                  <a:schemeClr val="tx1"/>
                </a:solidFill>
                <a:latin typeface="Courier New" panose="02070309020205020404" pitchFamily="49" charset="0"/>
                <a:cs typeface="Courier New" panose="02070309020205020404" pitchFamily="49" charset="0"/>
              </a:rPr>
              <a:t>Ospfv3 hello-interval 10</a:t>
            </a:r>
          </a:p>
          <a:p>
            <a:r>
              <a:rPr lang="en-US" sz="1200" b="1" dirty="0" smtClean="0">
                <a:solidFill>
                  <a:schemeClr val="tx1"/>
                </a:solidFill>
                <a:latin typeface="Courier New" panose="02070309020205020404" pitchFamily="49" charset="0"/>
                <a:cs typeface="Courier New" panose="02070309020205020404" pitchFamily="49" charset="0"/>
              </a:rPr>
              <a:t>Ospfv3 dead-interval 40</a:t>
            </a:r>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a:p>
            <a:endParaRPr lang="en-US" sz="1200" b="1" dirty="0">
              <a:solidFill>
                <a:schemeClr val="tx1"/>
              </a:solidFill>
              <a:latin typeface="Courier New" panose="02070309020205020404" pitchFamily="49" charset="0"/>
              <a:cs typeface="Courier New" panose="02070309020205020404" pitchFamily="49" charset="0"/>
            </a:endParaRPr>
          </a:p>
        </p:txBody>
      </p:sp>
      <p:sp>
        <p:nvSpPr>
          <p:cNvPr id="40" name="Rectangular Callout 39"/>
          <p:cNvSpPr/>
          <p:nvPr/>
        </p:nvSpPr>
        <p:spPr>
          <a:xfrm>
            <a:off x="359360" y="3949626"/>
            <a:ext cx="4310744" cy="2481942"/>
          </a:xfrm>
          <a:prstGeom prst="wedgeRectCallou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DMVPN configurations can be lengthy and complex. Most commands can apply to either IPv4 or IPv6 depending on the protocol that the tunnel is using. This example to the right shows a DMVPN spoke configuration for Student 1’s OPSFv3 connection to the Tactical Uplink Node.</a:t>
            </a:r>
          </a:p>
          <a:p>
            <a:endParaRPr lang="en-US" sz="1400" dirty="0">
              <a:solidFill>
                <a:schemeClr val="tx1"/>
              </a:solidFill>
            </a:endParaRPr>
          </a:p>
          <a:p>
            <a:r>
              <a:rPr lang="en-US" sz="1400" dirty="0" smtClean="0">
                <a:solidFill>
                  <a:schemeClr val="tx1"/>
                </a:solidFill>
              </a:rPr>
              <a:t>In DoD tactical networks (such as WIN-T, IAADS and 5GTI) DMVPNs are very commonly used to connect tactical nodes with Regional Hub Nodes or other uplink network elements.</a:t>
            </a:r>
            <a:endParaRPr lang="en-US" sz="1400" dirty="0">
              <a:solidFill>
                <a:schemeClr val="tx1"/>
              </a:solidFill>
            </a:endParaRPr>
          </a:p>
        </p:txBody>
      </p:sp>
    </p:spTree>
    <p:extLst>
      <p:ext uri="{BB962C8B-B14F-4D97-AF65-F5344CB8AC3E}">
        <p14:creationId xmlns:p14="http://schemas.microsoft.com/office/powerpoint/2010/main" val="265079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863F2A0424AF419C9BD37D262FA9B7" ma:contentTypeVersion="2" ma:contentTypeDescription="Create a new document." ma:contentTypeScope="" ma:versionID="380acce40f9431aeb724f224ddfde987">
  <xsd:schema xmlns:xsd="http://www.w3.org/2001/XMLSchema" xmlns:xs="http://www.w3.org/2001/XMLSchema" xmlns:p="http://schemas.microsoft.com/office/2006/metadata/properties" xmlns:ns2="b3e870b1-798c-4a85-bb17-2c069c44bf9d" targetNamespace="http://schemas.microsoft.com/office/2006/metadata/properties" ma:root="true" ma:fieldsID="3b0affc6cdedc3ccbeec139dd08984ed" ns2:_="">
    <xsd:import namespace="b3e870b1-798c-4a85-bb17-2c069c44bf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870b1-798c-4a85-bb17-2c069c44bf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EDFAE1-0AD9-4C9B-8089-1FA6502F51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e870b1-798c-4a85-bb17-2c069c44bf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7EFA7-8E2A-4A25-9341-06C764FF43BB}">
  <ds:schemaRefs>
    <ds:schemaRef ds:uri="http://schemas.microsoft.com/sharepoint/v3/contenttype/forms"/>
  </ds:schemaRefs>
</ds:datastoreItem>
</file>

<file path=customXml/itemProps3.xml><?xml version="1.0" encoding="utf-8"?>
<ds:datastoreItem xmlns:ds="http://schemas.openxmlformats.org/officeDocument/2006/customXml" ds:itemID="{7C140A01-BEF7-4AB2-AFE9-7F8AA58C721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191</TotalTime>
  <Words>849</Words>
  <Application>Microsoft Office PowerPoint</Application>
  <PresentationFormat>Widescreen</PresentationFormat>
  <Paragraphs>125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LAB CONNECTIVITY BASICS  PE 1</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Delisi</dc:creator>
  <cp:lastModifiedBy>Administrator</cp:lastModifiedBy>
  <cp:revision>20</cp:revision>
  <dcterms:created xsi:type="dcterms:W3CDTF">2020-04-01T14:17:27Z</dcterms:created>
  <dcterms:modified xsi:type="dcterms:W3CDTF">2020-10-12T17:41:55Z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0x0101007B863F2A0424AF419C9BD37D262FA9B7</vt:lpwstr>
  </property>
</Properties>
</file>