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60" r:id="rId6"/>
    <p:sldId id="257"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380154-6FC6-4033-AD9F-21073F6EB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1582288-D6E0-467A-AAF6-362A5EF60F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850FD7-2422-4D65-80CA-D3641041C412}"/>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11938B5F-68B5-48C3-AA95-A4026876B0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0B0860D-E7CC-49E1-BF1E-88BA79D9ADD6}"/>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74030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F9E9B-F4D7-43B7-B10A-618DB79C09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4C8DDFA-080B-49F6-BA75-07A0CA3E7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3317DB-F88B-425D-802E-A47EC231E3A1}"/>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908A9DE8-15DF-4888-B2DA-6B225678DE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4A9C9B4-ED4E-4380-BF5E-D461E3A2DE7C}"/>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48101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8291A77-034A-4CE0-AC76-50D78CD699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5C018E6-33AC-4D35-AFA6-15A54A308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478D3D-D2BC-4E2B-BBB3-ED7B0B36ADA0}"/>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BE7484C8-73B4-4B6E-B1BE-C35EDB90EA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9A0076A-023C-4E48-981A-CC4307A10AC3}"/>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14715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20C19-B781-48E0-88D6-34FF59274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8A7E115-233F-4E9B-805F-1452245A5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CEFEA00-69DB-48E0-B672-2B704CA935A9}"/>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3F17CC7D-7FBD-48FC-9598-8A2775FB98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8F4E11D-8144-46AB-BDA0-2E8ACCA07460}"/>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312205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E9961-9686-4CEB-8361-DA6EC04F5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9E21183-0645-4AC1-9B71-A17EF19CD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2718459-060D-4A65-8F81-FE641A7C2FBC}"/>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F434311E-B614-4C44-A4AD-3C324BE48D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FF6FCE9-733D-434D-B990-80AB39A03027}"/>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45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481E6-FEA7-459C-8A50-9469127E4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7789C83-884A-4492-B00B-330B3EE4B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B1A52DA-8BF1-4481-A122-58084E564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FFE1EE-06A5-438A-9343-994052DF280E}"/>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C02ABAD9-FD35-4DC2-8D79-05CA9C924A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747A2F9-CC73-449B-A9E5-DD88D18CE908}"/>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13713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25B24-5895-41E1-A4E0-649AB1040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14B9F32-52C6-45C6-88FD-B8C6F0D1C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EE6671D-595A-42A9-8810-26FB643BA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0CFBD97-BD9C-429C-8A99-9138FD02E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DECE3ED-891E-4FB9-AB04-5F90BD8387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81D6B27-14E9-45B2-9ED2-38DBDAFBE6E0}"/>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8" name="Footer Placeholder 7">
            <a:extLst>
              <a:ext uri="{FF2B5EF4-FFF2-40B4-BE49-F238E27FC236}">
                <a16:creationId xmlns="" xmlns:a16="http://schemas.microsoft.com/office/drawing/2014/main" id="{B49CC248-FA1C-4519-A50A-0C255B79B3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247C7DC8-CF0F-4394-91E4-2B57633282BE}"/>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289367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0549E-8878-48E1-B6EF-FE4CA9DB5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9463018-8479-42AF-BA25-68955EC7280F}"/>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4" name="Footer Placeholder 3">
            <a:extLst>
              <a:ext uri="{FF2B5EF4-FFF2-40B4-BE49-F238E27FC236}">
                <a16:creationId xmlns="" xmlns:a16="http://schemas.microsoft.com/office/drawing/2014/main" id="{251D6300-B475-4399-A32D-34FEC010AE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7FB083DA-1E45-4703-806F-2C9912506C9F}"/>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89509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79B373D-7182-4A05-A275-19C135A1319D}"/>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3" name="Footer Placeholder 2">
            <a:extLst>
              <a:ext uri="{FF2B5EF4-FFF2-40B4-BE49-F238E27FC236}">
                <a16:creationId xmlns="" xmlns:a16="http://schemas.microsoft.com/office/drawing/2014/main" id="{BE41FA90-3EBC-43DF-82C4-F6EA813D97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CBCAF4B2-88BB-4EA1-B9D6-A91C55593B99}"/>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0537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31529-FA8E-4A92-9629-3A1C575F3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19EF58B-F1AB-4979-BAD7-21B61ECBA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B988B67-41E6-4C77-B876-0A3F3226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EA362D-A9B7-430C-9B8D-F5377F7E6AB1}"/>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C03D4A55-74B0-47F2-929A-DF58A12BF2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1F61D97-EA31-4B60-AAA2-580FD168D227}"/>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5924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798787-A79D-47D9-A873-D646726BB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EF39CE0-E228-4DBF-B391-6F429237D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847DA221-1527-48D9-8A69-52E6BB4C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965C470-27DA-4CB2-8DB2-B870881AFEC4}"/>
              </a:ext>
            </a:extLst>
          </p:cNvPr>
          <p:cNvSpPr>
            <a:spLocks noGrp="1"/>
          </p:cNvSpPr>
          <p:nvPr>
            <p:ph type="dt" sz="half" idx="10"/>
          </p:nvPr>
        </p:nvSpPr>
        <p:spPr/>
        <p:txBody>
          <a:bodyPr/>
          <a:lstStyle/>
          <a:p>
            <a:fld id="{A1A05F5D-D5AA-49A1-BAF5-CBEB030A4DBC}" type="datetimeFigureOut">
              <a:rPr lang="en-US" smtClean="0"/>
              <a:t>10/12/2020</a:t>
            </a:fld>
            <a:endParaRPr lang="en-US" dirty="0"/>
          </a:p>
        </p:txBody>
      </p:sp>
      <p:sp>
        <p:nvSpPr>
          <p:cNvPr id="6" name="Footer Placeholder 5">
            <a:extLst>
              <a:ext uri="{FF2B5EF4-FFF2-40B4-BE49-F238E27FC236}">
                <a16:creationId xmlns="" xmlns:a16="http://schemas.microsoft.com/office/drawing/2014/main" id="{2A116ABE-570A-47B8-97F7-CFCC8C6520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6BD42A1-26BA-4EF8-B8DA-F9DAF492F0AA}"/>
              </a:ext>
            </a:extLst>
          </p:cNvPr>
          <p:cNvSpPr>
            <a:spLocks noGrp="1"/>
          </p:cNvSpPr>
          <p:nvPr>
            <p:ph type="sldNum" sz="quarter" idx="12"/>
          </p:nvPr>
        </p:nvSpPr>
        <p:spPr/>
        <p:txBody>
          <a:bodyPr/>
          <a:lstStyle/>
          <a:p>
            <a:fld id="{E0D6BF1E-0C5A-46EC-ACA6-9A69A0903C09}" type="slidenum">
              <a:rPr lang="en-US" smtClean="0"/>
              <a:t>‹#›</a:t>
            </a:fld>
            <a:endParaRPr lang="en-US" dirty="0"/>
          </a:p>
        </p:txBody>
      </p:sp>
    </p:spTree>
    <p:extLst>
      <p:ext uri="{BB962C8B-B14F-4D97-AF65-F5344CB8AC3E}">
        <p14:creationId xmlns:p14="http://schemas.microsoft.com/office/powerpoint/2010/main" val="42422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E512CCF-9718-4290-BCCC-195E15CBF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633CFF6-C7E6-4CBD-A276-7017B6202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05E3D0-11D8-42CA-B4C5-4965EC957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05F5D-D5AA-49A1-BAF5-CBEB030A4DBC}" type="datetimeFigureOut">
              <a:rPr lang="en-US" smtClean="0"/>
              <a:t>10/12/2020</a:t>
            </a:fld>
            <a:endParaRPr lang="en-US" dirty="0"/>
          </a:p>
        </p:txBody>
      </p:sp>
      <p:sp>
        <p:nvSpPr>
          <p:cNvPr id="5" name="Footer Placeholder 4">
            <a:extLst>
              <a:ext uri="{FF2B5EF4-FFF2-40B4-BE49-F238E27FC236}">
                <a16:creationId xmlns="" xmlns:a16="http://schemas.microsoft.com/office/drawing/2014/main" id="{F17CC049-86A8-4123-90EA-5DF0B07C5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D2E7EFF7-7B9F-4FC4-AAEC-8B5DE3497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6BF1E-0C5A-46EC-ACA6-9A69A0903C09}" type="slidenum">
              <a:rPr lang="en-US" smtClean="0"/>
              <a:t>‹#›</a:t>
            </a:fld>
            <a:endParaRPr lang="en-US" dirty="0"/>
          </a:p>
        </p:txBody>
      </p:sp>
    </p:spTree>
    <p:extLst>
      <p:ext uri="{BB962C8B-B14F-4D97-AF65-F5344CB8AC3E}">
        <p14:creationId xmlns:p14="http://schemas.microsoft.com/office/powerpoint/2010/main" val="1209868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34883"/>
            <a:ext cx="9144000" cy="2387600"/>
          </a:xfrm>
        </p:spPr>
        <p:txBody>
          <a:bodyPr>
            <a:normAutofit fontScale="90000"/>
          </a:bodyPr>
          <a:lstStyle/>
          <a:p>
            <a:r>
              <a:rPr lang="en-US" dirty="0" smtClean="0"/>
              <a:t>LAB CONNECTIVITY BASICS</a:t>
            </a:r>
            <a:br>
              <a:rPr lang="en-US" dirty="0" smtClean="0"/>
            </a:br>
            <a:r>
              <a:rPr lang="en-US" dirty="0"/>
              <a:t/>
            </a:r>
            <a:br>
              <a:rPr lang="en-US" dirty="0"/>
            </a:br>
            <a:r>
              <a:rPr lang="en-US" dirty="0" smtClean="0"/>
              <a:t>PE 2</a:t>
            </a:r>
            <a:endParaRPr lang="en-US" dirty="0"/>
          </a:p>
        </p:txBody>
      </p:sp>
    </p:spTree>
    <p:extLst>
      <p:ext uri="{BB962C8B-B14F-4D97-AF65-F5344CB8AC3E}">
        <p14:creationId xmlns:p14="http://schemas.microsoft.com/office/powerpoint/2010/main" val="50789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a:off x="1449731" y="2007530"/>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1577353" y="2673012"/>
            <a:ext cx="9076360" cy="0"/>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706163" y="2244669"/>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38" y="2338560"/>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1443663" y="2959925"/>
            <a:ext cx="1326131" cy="461665"/>
          </a:xfrm>
          <a:prstGeom prst="rect">
            <a:avLst/>
          </a:prstGeom>
          <a:noFill/>
        </p:spPr>
        <p:txBody>
          <a:bodyPr wrap="square" rtlCol="0">
            <a:spAutoFit/>
          </a:bodyPr>
          <a:lstStyle/>
          <a:p>
            <a:r>
              <a:rPr lang="en-US" sz="1200" dirty="0"/>
              <a:t>G0/1</a:t>
            </a:r>
          </a:p>
          <a:p>
            <a:r>
              <a:rPr lang="en-US" sz="1200" dirty="0"/>
              <a:t>VLAN 101</a:t>
            </a:r>
          </a:p>
        </p:txBody>
      </p:sp>
      <p:cxnSp>
        <p:nvCxnSpPr>
          <p:cNvPr id="11" name="Straight Connector 10">
            <a:extLst>
              <a:ext uri="{FF2B5EF4-FFF2-40B4-BE49-F238E27FC236}">
                <a16:creationId xmlns="" xmlns:a16="http://schemas.microsoft.com/office/drawing/2014/main" id="{7A412793-80A1-433C-8433-DD1DA5ED2B5C}"/>
              </a:ext>
            </a:extLst>
          </p:cNvPr>
          <p:cNvCxnSpPr>
            <a:cxnSpLocks/>
          </p:cNvCxnSpPr>
          <p:nvPr/>
        </p:nvCxnSpPr>
        <p:spPr>
          <a:xfrm>
            <a:off x="1459256" y="2934754"/>
            <a:ext cx="0" cy="2539211"/>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 xmlns:a16="http://schemas.microsoft.com/office/drawing/2014/main" id="{4B4D0BBD-46A6-425F-9146-6BD8A14495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0798" y="5471055"/>
            <a:ext cx="597865" cy="597865"/>
          </a:xfrm>
          <a:prstGeom prst="rect">
            <a:avLst/>
          </a:prstGeom>
        </p:spPr>
      </p:pic>
      <p:sp>
        <p:nvSpPr>
          <p:cNvPr id="15" name="TextBox 14">
            <a:extLst>
              <a:ext uri="{FF2B5EF4-FFF2-40B4-BE49-F238E27FC236}">
                <a16:creationId xmlns="" xmlns:a16="http://schemas.microsoft.com/office/drawing/2014/main" id="{7FF4C1C7-5D7A-407F-92E2-06F3F3AE81A5}"/>
              </a:ext>
            </a:extLst>
          </p:cNvPr>
          <p:cNvSpPr txBox="1"/>
          <p:nvPr/>
        </p:nvSpPr>
        <p:spPr>
          <a:xfrm>
            <a:off x="1410664" y="4332619"/>
            <a:ext cx="1326131" cy="276999"/>
          </a:xfrm>
          <a:prstGeom prst="rect">
            <a:avLst/>
          </a:prstGeom>
          <a:noFill/>
        </p:spPr>
        <p:txBody>
          <a:bodyPr wrap="square" rtlCol="0">
            <a:spAutoFit/>
          </a:bodyPr>
          <a:lstStyle/>
          <a:p>
            <a:r>
              <a:rPr lang="en-US" sz="1200" dirty="0"/>
              <a:t>VLAN 101</a:t>
            </a:r>
          </a:p>
        </p:txBody>
      </p:sp>
      <p:sp>
        <p:nvSpPr>
          <p:cNvPr id="17" name="TextBox 16">
            <a:extLst>
              <a:ext uri="{FF2B5EF4-FFF2-40B4-BE49-F238E27FC236}">
                <a16:creationId xmlns="" xmlns:a16="http://schemas.microsoft.com/office/drawing/2014/main" id="{7FAC28E3-3DC4-4F76-8D28-4E1655C22011}"/>
              </a:ext>
            </a:extLst>
          </p:cNvPr>
          <p:cNvSpPr txBox="1"/>
          <p:nvPr/>
        </p:nvSpPr>
        <p:spPr>
          <a:xfrm>
            <a:off x="775838" y="1323898"/>
            <a:ext cx="3181800" cy="646331"/>
          </a:xfrm>
          <a:prstGeom prst="rect">
            <a:avLst/>
          </a:prstGeom>
          <a:noFill/>
        </p:spPr>
        <p:txBody>
          <a:bodyPr wrap="square" rtlCol="0">
            <a:spAutoFit/>
          </a:bodyPr>
          <a:lstStyle/>
          <a:p>
            <a:r>
              <a:rPr lang="en-US" sz="1200" dirty="0"/>
              <a:t>INT VLAN 101</a:t>
            </a:r>
          </a:p>
          <a:p>
            <a:r>
              <a:rPr lang="en-US" sz="1200" dirty="0"/>
              <a:t>IP ADD 22.18.101.1 255.255.255.248</a:t>
            </a:r>
          </a:p>
          <a:p>
            <a:r>
              <a:rPr lang="en-US" sz="1200" dirty="0"/>
              <a:t>IP OSPF 1 AREA 1</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73819" y="2458795"/>
            <a:ext cx="1326131" cy="461665"/>
          </a:xfrm>
          <a:prstGeom prst="rect">
            <a:avLst/>
          </a:prstGeom>
          <a:noFill/>
        </p:spPr>
        <p:txBody>
          <a:bodyPr wrap="square" rtlCol="0">
            <a:spAutoFit/>
          </a:bodyPr>
          <a:lstStyle/>
          <a:p>
            <a:pPr algn="ctr"/>
            <a:r>
              <a:rPr lang="en-US" sz="1200" dirty="0"/>
              <a:t>STUDENT L3 SWITCH</a:t>
            </a:r>
          </a:p>
        </p:txBody>
      </p:sp>
      <p:sp>
        <p:nvSpPr>
          <p:cNvPr id="19" name="TextBox 18">
            <a:extLst>
              <a:ext uri="{FF2B5EF4-FFF2-40B4-BE49-F238E27FC236}">
                <a16:creationId xmlns="" xmlns:a16="http://schemas.microsoft.com/office/drawing/2014/main" id="{F5544AB4-79B8-4666-9478-F13BC5CBC3E3}"/>
              </a:ext>
            </a:extLst>
          </p:cNvPr>
          <p:cNvSpPr txBox="1"/>
          <p:nvPr/>
        </p:nvSpPr>
        <p:spPr>
          <a:xfrm>
            <a:off x="914288" y="6073543"/>
            <a:ext cx="1326131" cy="461665"/>
          </a:xfrm>
          <a:prstGeom prst="rect">
            <a:avLst/>
          </a:prstGeom>
          <a:noFill/>
        </p:spPr>
        <p:txBody>
          <a:bodyPr wrap="square" rtlCol="0">
            <a:spAutoFit/>
          </a:bodyPr>
          <a:lstStyle/>
          <a:p>
            <a:r>
              <a:rPr lang="en-US" sz="1200" dirty="0"/>
              <a:t>STUDENT LAN</a:t>
            </a:r>
          </a:p>
          <a:p>
            <a:r>
              <a:rPr lang="en-US" sz="1200" dirty="0"/>
              <a:t>22.18.101.0 /29</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6496321" y="2122785"/>
            <a:ext cx="1326131" cy="276999"/>
          </a:xfrm>
          <a:prstGeom prst="rect">
            <a:avLst/>
          </a:prstGeom>
          <a:noFill/>
        </p:spPr>
        <p:txBody>
          <a:bodyPr wrap="square" rtlCol="0">
            <a:spAutoFit/>
          </a:bodyPr>
          <a:lstStyle/>
          <a:p>
            <a:pPr algn="ctr"/>
            <a:r>
              <a:rPr lang="en-US" sz="1200" dirty="0"/>
              <a:t>STUDENT 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472704" y="1687490"/>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 xmlns:a16="http://schemas.microsoft.com/office/drawing/2014/main" id="{774BEA29-DC03-43BB-88E1-F8DC4DF5169B}"/>
              </a:ext>
            </a:extLst>
          </p:cNvPr>
          <p:cNvSpPr txBox="1"/>
          <p:nvPr/>
        </p:nvSpPr>
        <p:spPr>
          <a:xfrm>
            <a:off x="5095649" y="201233"/>
            <a:ext cx="4077713" cy="1754326"/>
          </a:xfrm>
          <a:prstGeom prst="rect">
            <a:avLst/>
          </a:prstGeom>
          <a:noFill/>
          <a:ln>
            <a:solidFill>
              <a:schemeClr val="tx1"/>
            </a:solidFill>
          </a:ln>
        </p:spPr>
        <p:txBody>
          <a:bodyPr wrap="square" rtlCol="0">
            <a:spAutoFit/>
          </a:bodyPr>
          <a:lstStyle/>
          <a:p>
            <a:endParaRPr lang="en-US" sz="1200" dirty="0" smtClean="0"/>
          </a:p>
          <a:p>
            <a:r>
              <a:rPr lang="en-US" sz="1200" dirty="0" smtClean="0"/>
              <a:t>ROUTER </a:t>
            </a:r>
            <a:r>
              <a:rPr lang="en-US" sz="1200" dirty="0"/>
              <a:t>EIGRP </a:t>
            </a:r>
            <a:r>
              <a:rPr lang="en-US" sz="1200" dirty="0" smtClean="0"/>
              <a:t>STDN1</a:t>
            </a:r>
            <a:endParaRPr lang="en-US" sz="1200" dirty="0"/>
          </a:p>
          <a:p>
            <a:r>
              <a:rPr lang="en-US" sz="1200" dirty="0"/>
              <a:t> ADDRESS-FAMILY IPV4 UNICAST AUTONOMOUS-SYSTEM 101</a:t>
            </a:r>
          </a:p>
          <a:p>
            <a:r>
              <a:rPr lang="en-US" sz="1200" dirty="0"/>
              <a:t> NETWORK X.X.X.X </a:t>
            </a:r>
          </a:p>
          <a:p>
            <a:r>
              <a:rPr lang="en-US" sz="1200" dirty="0"/>
              <a:t>   </a:t>
            </a:r>
            <a:r>
              <a:rPr lang="en-US" sz="1200" dirty="0" smtClean="0"/>
              <a:t>AF-INTERFACE TUNNEL 101</a:t>
            </a:r>
          </a:p>
          <a:p>
            <a:r>
              <a:rPr lang="en-US" sz="1200" dirty="0"/>
              <a:t> </a:t>
            </a:r>
            <a:r>
              <a:rPr lang="en-US" sz="1200" dirty="0" smtClean="0"/>
              <a:t>     AUTHENTICATION MODE XXXX</a:t>
            </a:r>
          </a:p>
          <a:p>
            <a:r>
              <a:rPr lang="en-US" sz="1200" dirty="0"/>
              <a:t> </a:t>
            </a:r>
            <a:r>
              <a:rPr lang="en-US" sz="1200" dirty="0" smtClean="0"/>
              <a:t>     AUTHENTICATION KEY-CHAIN XXXXX</a:t>
            </a:r>
          </a:p>
          <a:p>
            <a:endParaRPr lang="en-US" sz="1200" dirty="0"/>
          </a:p>
          <a:p>
            <a:endParaRPr lang="en-US" sz="1200" dirty="0"/>
          </a:p>
        </p:txBody>
      </p:sp>
      <p:cxnSp>
        <p:nvCxnSpPr>
          <p:cNvPr id="23" name="Straight Connector 22">
            <a:extLst>
              <a:ext uri="{FF2B5EF4-FFF2-40B4-BE49-F238E27FC236}">
                <a16:creationId xmlns="" xmlns:a16="http://schemas.microsoft.com/office/drawing/2014/main" id="{F47B1A45-A699-40E8-BC1F-3873FCEF287D}"/>
              </a:ext>
            </a:extLst>
          </p:cNvPr>
          <p:cNvCxnSpPr>
            <a:cxnSpLocks/>
          </p:cNvCxnSpPr>
          <p:nvPr/>
        </p:nvCxnSpPr>
        <p:spPr>
          <a:xfrm rot="10800000">
            <a:off x="10653713" y="2352972"/>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 xmlns:a16="http://schemas.microsoft.com/office/drawing/2014/main" id="{30E6ED13-C290-4D14-8A94-13B7E0317CB7}"/>
              </a:ext>
            </a:extLst>
          </p:cNvPr>
          <p:cNvSpPr txBox="1"/>
          <p:nvPr/>
        </p:nvSpPr>
        <p:spPr>
          <a:xfrm>
            <a:off x="10432690" y="2399784"/>
            <a:ext cx="1326131" cy="461665"/>
          </a:xfrm>
          <a:prstGeom prst="rect">
            <a:avLst/>
          </a:prstGeom>
          <a:noFill/>
        </p:spPr>
        <p:txBody>
          <a:bodyPr wrap="square" rtlCol="0">
            <a:spAutoFit/>
          </a:bodyPr>
          <a:lstStyle/>
          <a:p>
            <a:pPr algn="ctr"/>
            <a:r>
              <a:rPr lang="en-US" sz="1200" dirty="0" smtClean="0"/>
              <a:t>UPSTREAM</a:t>
            </a:r>
          </a:p>
          <a:p>
            <a:pPr algn="ctr"/>
            <a:r>
              <a:rPr lang="en-US" sz="1200" dirty="0" smtClean="0"/>
              <a:t>NEIGHBOR</a:t>
            </a:r>
            <a:endParaRPr lang="en-US" sz="1200" dirty="0"/>
          </a:p>
        </p:txBody>
      </p:sp>
      <p:sp>
        <p:nvSpPr>
          <p:cNvPr id="25" name="Rectangular Callout 24"/>
          <p:cNvSpPr/>
          <p:nvPr/>
        </p:nvSpPr>
        <p:spPr>
          <a:xfrm>
            <a:off x="4572943" y="3223240"/>
            <a:ext cx="5677009" cy="2500666"/>
          </a:xfrm>
          <a:prstGeom prst="wedgeRectCallou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The student router forms an EIGRP neighbor with a core node across an IPV4-over-6 tunnel using named mode EIGRP. </a:t>
            </a:r>
          </a:p>
          <a:p>
            <a:endParaRPr lang="en-US" sz="1400" dirty="0">
              <a:solidFill>
                <a:schemeClr val="tx1"/>
              </a:solidFill>
            </a:endParaRPr>
          </a:p>
          <a:p>
            <a:r>
              <a:rPr lang="en-US" sz="1400" dirty="0" smtClean="0">
                <a:solidFill>
                  <a:schemeClr val="tx1"/>
                </a:solidFill>
              </a:rPr>
              <a:t>In named mode EIGRP, the name of the process (STDN1 in this example) is locally significant but the autonomous system number (101) must match the neighbor. Network statements are still utilized to activate IPv4 interfaces.</a:t>
            </a:r>
          </a:p>
          <a:p>
            <a:endParaRPr lang="en-US" sz="1400" dirty="0">
              <a:solidFill>
                <a:schemeClr val="tx1"/>
              </a:solidFill>
            </a:endParaRPr>
          </a:p>
          <a:p>
            <a:r>
              <a:rPr lang="en-US" sz="1400" dirty="0" smtClean="0">
                <a:solidFill>
                  <a:schemeClr val="tx1"/>
                </a:solidFill>
              </a:rPr>
              <a:t>Summary addresses and authentication commands are applied under the AF-Interface sub menu. “AF” stands for address family.</a:t>
            </a:r>
          </a:p>
          <a:p>
            <a:endParaRPr lang="en-US" sz="1400" dirty="0">
              <a:solidFill>
                <a:schemeClr val="tx1"/>
              </a:solidFill>
            </a:endParaRPr>
          </a:p>
          <a:p>
            <a:endParaRPr lang="en-US" sz="1400" dirty="0">
              <a:solidFill>
                <a:schemeClr val="tx1"/>
              </a:solidFill>
            </a:endParaRPr>
          </a:p>
        </p:txBody>
      </p:sp>
      <p:sp>
        <p:nvSpPr>
          <p:cNvPr id="26" name="TextBox 25">
            <a:extLst>
              <a:ext uri="{FF2B5EF4-FFF2-40B4-BE49-F238E27FC236}">
                <a16:creationId xmlns="" xmlns:a16="http://schemas.microsoft.com/office/drawing/2014/main" id="{4CC7EC13-7967-473D-81DB-31AF84077410}"/>
              </a:ext>
            </a:extLst>
          </p:cNvPr>
          <p:cNvSpPr txBox="1"/>
          <p:nvPr/>
        </p:nvSpPr>
        <p:spPr>
          <a:xfrm>
            <a:off x="8445609" y="2396012"/>
            <a:ext cx="1326131" cy="276999"/>
          </a:xfrm>
          <a:prstGeom prst="rect">
            <a:avLst/>
          </a:prstGeom>
          <a:noFill/>
        </p:spPr>
        <p:txBody>
          <a:bodyPr wrap="square" rtlCol="0">
            <a:spAutoFit/>
          </a:bodyPr>
          <a:lstStyle/>
          <a:p>
            <a:pPr algn="ctr"/>
            <a:r>
              <a:rPr lang="en-US" sz="1200" dirty="0" smtClean="0"/>
              <a:t>TUNNEL 1xx</a:t>
            </a:r>
            <a:endParaRPr lang="en-US" sz="1200" dirty="0"/>
          </a:p>
        </p:txBody>
      </p:sp>
      <p:sp>
        <p:nvSpPr>
          <p:cNvPr id="27" name="TextBox 26"/>
          <p:cNvSpPr txBox="1"/>
          <p:nvPr/>
        </p:nvSpPr>
        <p:spPr>
          <a:xfrm>
            <a:off x="57828" y="11025"/>
            <a:ext cx="4309385" cy="369332"/>
          </a:xfrm>
          <a:prstGeom prst="rect">
            <a:avLst/>
          </a:prstGeom>
          <a:noFill/>
        </p:spPr>
        <p:txBody>
          <a:bodyPr wrap="none" rtlCol="0">
            <a:spAutoFit/>
          </a:bodyPr>
          <a:lstStyle/>
          <a:p>
            <a:r>
              <a:rPr lang="en-US" dirty="0" smtClean="0"/>
              <a:t>This example is using Student 1’s IP scheme.</a:t>
            </a:r>
            <a:endParaRPr lang="en-US" dirty="0"/>
          </a:p>
        </p:txBody>
      </p:sp>
    </p:spTree>
    <p:extLst>
      <p:ext uri="{BB962C8B-B14F-4D97-AF65-F5344CB8AC3E}">
        <p14:creationId xmlns:p14="http://schemas.microsoft.com/office/powerpoint/2010/main" val="168639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 xmlns:a16="http://schemas.microsoft.com/office/drawing/2014/main" id="{11D120B9-2BFB-4D76-8DC9-A749BEDCC6A0}"/>
              </a:ext>
            </a:extLst>
          </p:cNvPr>
          <p:cNvSpPr/>
          <p:nvPr/>
        </p:nvSpPr>
        <p:spPr>
          <a:xfrm>
            <a:off x="7090091" y="581889"/>
            <a:ext cx="4985992" cy="3335623"/>
          </a:xfrm>
          <a:prstGeom prst="roundRect">
            <a:avLst/>
          </a:prstGeom>
          <a:solidFill>
            <a:schemeClr val="accent4">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 xmlns:a16="http://schemas.microsoft.com/office/drawing/2014/main" id="{08C9051D-5CFF-4D0E-9A23-3C7F33121BDC}"/>
              </a:ext>
            </a:extLst>
          </p:cNvPr>
          <p:cNvSpPr/>
          <p:nvPr/>
        </p:nvSpPr>
        <p:spPr>
          <a:xfrm>
            <a:off x="476233" y="581890"/>
            <a:ext cx="6613858" cy="4827507"/>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 xmlns:a16="http://schemas.microsoft.com/office/drawing/2014/main" id="{08C4FCC1-C9B9-40F3-B01D-60182E68A5A8}"/>
              </a:ext>
            </a:extLst>
          </p:cNvPr>
          <p:cNvCxnSpPr>
            <a:cxnSpLocks/>
          </p:cNvCxnSpPr>
          <p:nvPr/>
        </p:nvCxnSpPr>
        <p:spPr>
          <a:xfrm>
            <a:off x="1449731" y="2007530"/>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381CE329-72D9-43EE-AC6E-D2E0502049CD}"/>
              </a:ext>
            </a:extLst>
          </p:cNvPr>
          <p:cNvCxnSpPr>
            <a:cxnSpLocks/>
          </p:cNvCxnSpPr>
          <p:nvPr/>
        </p:nvCxnSpPr>
        <p:spPr>
          <a:xfrm>
            <a:off x="1624013" y="2673013"/>
            <a:ext cx="9648825" cy="16615"/>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7" descr="C:\Users\ecoffey\AppData\Local\Temp\Rar$DRa0.386\30067_Device_router_critical_64.png">
            <a:extLst>
              <a:ext uri="{FF2B5EF4-FFF2-40B4-BE49-F238E27FC236}">
                <a16:creationId xmlns="" xmlns:a16="http://schemas.microsoft.com/office/drawing/2014/main" id="{287EC4B7-1496-4D7E-8812-B4058D3222D8}"/>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706163" y="2244669"/>
            <a:ext cx="856687" cy="856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838" y="2338560"/>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3DFFBE0-42DC-4E5F-AB97-547E1078380E}"/>
              </a:ext>
            </a:extLst>
          </p:cNvPr>
          <p:cNvSpPr txBox="1"/>
          <p:nvPr/>
        </p:nvSpPr>
        <p:spPr>
          <a:xfrm>
            <a:off x="1712344" y="2162643"/>
            <a:ext cx="1326131" cy="461665"/>
          </a:xfrm>
          <a:prstGeom prst="rect">
            <a:avLst/>
          </a:prstGeom>
          <a:noFill/>
        </p:spPr>
        <p:txBody>
          <a:bodyPr wrap="square" rtlCol="0">
            <a:spAutoFit/>
          </a:bodyPr>
          <a:lstStyle/>
          <a:p>
            <a:r>
              <a:rPr lang="en-US" sz="1200" dirty="0"/>
              <a:t>G0/1</a:t>
            </a:r>
          </a:p>
          <a:p>
            <a:r>
              <a:rPr lang="en-US" sz="1200" dirty="0"/>
              <a:t>VLAN 101,201</a:t>
            </a:r>
          </a:p>
        </p:txBody>
      </p:sp>
      <p:sp>
        <p:nvSpPr>
          <p:cNvPr id="9" name="TextBox 8">
            <a:extLst>
              <a:ext uri="{FF2B5EF4-FFF2-40B4-BE49-F238E27FC236}">
                <a16:creationId xmlns="" xmlns:a16="http://schemas.microsoft.com/office/drawing/2014/main" id="{5A879E55-AD4F-4A5D-960A-53533834B67F}"/>
              </a:ext>
            </a:extLst>
          </p:cNvPr>
          <p:cNvSpPr txBox="1"/>
          <p:nvPr/>
        </p:nvSpPr>
        <p:spPr>
          <a:xfrm>
            <a:off x="5831344" y="2689628"/>
            <a:ext cx="1050469" cy="276999"/>
          </a:xfrm>
          <a:prstGeom prst="rect">
            <a:avLst/>
          </a:prstGeom>
          <a:noFill/>
        </p:spPr>
        <p:txBody>
          <a:bodyPr wrap="square" rtlCol="0">
            <a:spAutoFit/>
          </a:bodyPr>
          <a:lstStyle/>
          <a:p>
            <a:r>
              <a:rPr lang="en-US" sz="1200" dirty="0"/>
              <a:t>G0/0/0.201</a:t>
            </a:r>
          </a:p>
        </p:txBody>
      </p:sp>
      <p:sp>
        <p:nvSpPr>
          <p:cNvPr id="10" name="Explosion: 14 Points 9">
            <a:extLst>
              <a:ext uri="{FF2B5EF4-FFF2-40B4-BE49-F238E27FC236}">
                <a16:creationId xmlns="" xmlns:a16="http://schemas.microsoft.com/office/drawing/2014/main" id="{C5298957-65D5-4C75-8769-027CFBAF04A8}"/>
              </a:ext>
            </a:extLst>
          </p:cNvPr>
          <p:cNvSpPr/>
          <p:nvPr/>
        </p:nvSpPr>
        <p:spPr>
          <a:xfrm>
            <a:off x="3311241" y="2186956"/>
            <a:ext cx="1971675" cy="914400"/>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Class Equipment</a:t>
            </a:r>
          </a:p>
        </p:txBody>
      </p:sp>
      <p:cxnSp>
        <p:nvCxnSpPr>
          <p:cNvPr id="11" name="Straight Connector 10">
            <a:extLst>
              <a:ext uri="{FF2B5EF4-FFF2-40B4-BE49-F238E27FC236}">
                <a16:creationId xmlns="" xmlns:a16="http://schemas.microsoft.com/office/drawing/2014/main" id="{7A412793-80A1-433C-8433-DD1DA5ED2B5C}"/>
              </a:ext>
            </a:extLst>
          </p:cNvPr>
          <p:cNvCxnSpPr>
            <a:cxnSpLocks/>
          </p:cNvCxnSpPr>
          <p:nvPr/>
        </p:nvCxnSpPr>
        <p:spPr>
          <a:xfrm>
            <a:off x="4239590" y="2828127"/>
            <a:ext cx="0" cy="1828800"/>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 xmlns:a16="http://schemas.microsoft.com/office/drawing/2014/main" id="{4B4D0BBD-46A6-425F-9146-6BD8A14495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0656" y="4335928"/>
            <a:ext cx="597865" cy="597865"/>
          </a:xfrm>
          <a:prstGeom prst="rect">
            <a:avLst/>
          </a:prstGeom>
        </p:spPr>
      </p:pic>
      <p:sp>
        <p:nvSpPr>
          <p:cNvPr id="15" name="TextBox 14">
            <a:extLst>
              <a:ext uri="{FF2B5EF4-FFF2-40B4-BE49-F238E27FC236}">
                <a16:creationId xmlns="" xmlns:a16="http://schemas.microsoft.com/office/drawing/2014/main" id="{7FF4C1C7-5D7A-407F-92E2-06F3F3AE81A5}"/>
              </a:ext>
            </a:extLst>
          </p:cNvPr>
          <p:cNvSpPr txBox="1"/>
          <p:nvPr/>
        </p:nvSpPr>
        <p:spPr>
          <a:xfrm>
            <a:off x="4216213" y="3529700"/>
            <a:ext cx="1326131" cy="276999"/>
          </a:xfrm>
          <a:prstGeom prst="rect">
            <a:avLst/>
          </a:prstGeom>
          <a:noFill/>
        </p:spPr>
        <p:txBody>
          <a:bodyPr wrap="square" rtlCol="0">
            <a:spAutoFit/>
          </a:bodyPr>
          <a:lstStyle/>
          <a:p>
            <a:r>
              <a:rPr lang="en-US" sz="1200" dirty="0"/>
              <a:t>VLAN 101</a:t>
            </a:r>
          </a:p>
        </p:txBody>
      </p:sp>
      <p:sp>
        <p:nvSpPr>
          <p:cNvPr id="16" name="TextBox 15">
            <a:extLst>
              <a:ext uri="{FF2B5EF4-FFF2-40B4-BE49-F238E27FC236}">
                <a16:creationId xmlns="" xmlns:a16="http://schemas.microsoft.com/office/drawing/2014/main" id="{F228080B-2346-49DB-9E86-DD82EEEE1CFB}"/>
              </a:ext>
            </a:extLst>
          </p:cNvPr>
          <p:cNvSpPr txBox="1"/>
          <p:nvPr/>
        </p:nvSpPr>
        <p:spPr>
          <a:xfrm>
            <a:off x="5282916" y="2397105"/>
            <a:ext cx="1326131" cy="276999"/>
          </a:xfrm>
          <a:prstGeom prst="rect">
            <a:avLst/>
          </a:prstGeom>
          <a:noFill/>
        </p:spPr>
        <p:txBody>
          <a:bodyPr wrap="square" rtlCol="0">
            <a:spAutoFit/>
          </a:bodyPr>
          <a:lstStyle/>
          <a:p>
            <a:r>
              <a:rPr lang="en-US" sz="1200" dirty="0"/>
              <a:t>VLAN 201</a:t>
            </a:r>
          </a:p>
        </p:txBody>
      </p:sp>
      <p:sp>
        <p:nvSpPr>
          <p:cNvPr id="17" name="TextBox 16">
            <a:extLst>
              <a:ext uri="{FF2B5EF4-FFF2-40B4-BE49-F238E27FC236}">
                <a16:creationId xmlns="" xmlns:a16="http://schemas.microsoft.com/office/drawing/2014/main" id="{7FAC28E3-3DC4-4F76-8D28-4E1655C22011}"/>
              </a:ext>
            </a:extLst>
          </p:cNvPr>
          <p:cNvSpPr txBox="1"/>
          <p:nvPr/>
        </p:nvSpPr>
        <p:spPr>
          <a:xfrm>
            <a:off x="675825" y="1545865"/>
            <a:ext cx="2362650" cy="461665"/>
          </a:xfrm>
          <a:prstGeom prst="rect">
            <a:avLst/>
          </a:prstGeom>
          <a:noFill/>
        </p:spPr>
        <p:txBody>
          <a:bodyPr wrap="square" rtlCol="0">
            <a:spAutoFit/>
          </a:bodyPr>
          <a:lstStyle/>
          <a:p>
            <a:r>
              <a:rPr lang="en-US" sz="1200" dirty="0"/>
              <a:t>VLAN 101 – 22.18.101.1 /29</a:t>
            </a:r>
          </a:p>
          <a:p>
            <a:r>
              <a:rPr lang="en-US" sz="1200" dirty="0"/>
              <a:t>VLAN 201 – 22.18.201.1 /29</a:t>
            </a:r>
          </a:p>
        </p:txBody>
      </p:sp>
      <p:sp>
        <p:nvSpPr>
          <p:cNvPr id="18" name="TextBox 17">
            <a:extLst>
              <a:ext uri="{FF2B5EF4-FFF2-40B4-BE49-F238E27FC236}">
                <a16:creationId xmlns="" xmlns:a16="http://schemas.microsoft.com/office/drawing/2014/main" id="{0D4196D6-493F-4C79-9A78-03DA960F39D4}"/>
              </a:ext>
            </a:extLst>
          </p:cNvPr>
          <p:cNvSpPr txBox="1"/>
          <p:nvPr/>
        </p:nvSpPr>
        <p:spPr>
          <a:xfrm>
            <a:off x="844669" y="2945907"/>
            <a:ext cx="1326131" cy="461665"/>
          </a:xfrm>
          <a:prstGeom prst="rect">
            <a:avLst/>
          </a:prstGeom>
          <a:noFill/>
        </p:spPr>
        <p:txBody>
          <a:bodyPr wrap="square" rtlCol="0">
            <a:spAutoFit/>
          </a:bodyPr>
          <a:lstStyle/>
          <a:p>
            <a:pPr algn="ctr"/>
            <a:r>
              <a:rPr lang="en-US" sz="1200" dirty="0"/>
              <a:t>STUDENT L3 SWITCH</a:t>
            </a:r>
          </a:p>
        </p:txBody>
      </p:sp>
      <p:sp>
        <p:nvSpPr>
          <p:cNvPr id="19" name="TextBox 18">
            <a:extLst>
              <a:ext uri="{FF2B5EF4-FFF2-40B4-BE49-F238E27FC236}">
                <a16:creationId xmlns="" xmlns:a16="http://schemas.microsoft.com/office/drawing/2014/main" id="{F5544AB4-79B8-4666-9478-F13BC5CBC3E3}"/>
              </a:ext>
            </a:extLst>
          </p:cNvPr>
          <p:cNvSpPr txBox="1"/>
          <p:nvPr/>
        </p:nvSpPr>
        <p:spPr>
          <a:xfrm>
            <a:off x="3634012" y="4933793"/>
            <a:ext cx="1326131" cy="461665"/>
          </a:xfrm>
          <a:prstGeom prst="rect">
            <a:avLst/>
          </a:prstGeom>
          <a:noFill/>
        </p:spPr>
        <p:txBody>
          <a:bodyPr wrap="square" rtlCol="0">
            <a:spAutoFit/>
          </a:bodyPr>
          <a:lstStyle/>
          <a:p>
            <a:r>
              <a:rPr lang="en-US" sz="1200" dirty="0"/>
              <a:t>STUDENT LAN</a:t>
            </a:r>
          </a:p>
          <a:p>
            <a:r>
              <a:rPr lang="en-US" sz="1200" dirty="0"/>
              <a:t>22.18.101.0 /29</a:t>
            </a:r>
          </a:p>
        </p:txBody>
      </p:sp>
      <p:sp>
        <p:nvSpPr>
          <p:cNvPr id="20" name="TextBox 19">
            <a:extLst>
              <a:ext uri="{FF2B5EF4-FFF2-40B4-BE49-F238E27FC236}">
                <a16:creationId xmlns="" xmlns:a16="http://schemas.microsoft.com/office/drawing/2014/main" id="{4CC7EC13-7967-473D-81DB-31AF84077410}"/>
              </a:ext>
            </a:extLst>
          </p:cNvPr>
          <p:cNvSpPr txBox="1"/>
          <p:nvPr/>
        </p:nvSpPr>
        <p:spPr>
          <a:xfrm>
            <a:off x="6076844" y="1977729"/>
            <a:ext cx="1326131" cy="461665"/>
          </a:xfrm>
          <a:prstGeom prst="rect">
            <a:avLst/>
          </a:prstGeom>
          <a:noFill/>
        </p:spPr>
        <p:txBody>
          <a:bodyPr wrap="square" rtlCol="0">
            <a:spAutoFit/>
          </a:bodyPr>
          <a:lstStyle/>
          <a:p>
            <a:pPr algn="ctr"/>
            <a:r>
              <a:rPr lang="en-US" sz="1200" dirty="0"/>
              <a:t>STUDENT </a:t>
            </a:r>
          </a:p>
          <a:p>
            <a:pPr algn="ctr"/>
            <a:r>
              <a:rPr lang="en-US" sz="1200" dirty="0"/>
              <a:t>ROUTER</a:t>
            </a:r>
          </a:p>
        </p:txBody>
      </p:sp>
      <p:cxnSp>
        <p:nvCxnSpPr>
          <p:cNvPr id="22" name="Straight Connector 21">
            <a:extLst>
              <a:ext uri="{FF2B5EF4-FFF2-40B4-BE49-F238E27FC236}">
                <a16:creationId xmlns="" xmlns:a16="http://schemas.microsoft.com/office/drawing/2014/main" id="{F6ADB6C9-9DB3-4764-94AF-C4E839BDAB92}"/>
              </a:ext>
            </a:extLst>
          </p:cNvPr>
          <p:cNvCxnSpPr>
            <a:cxnSpLocks/>
          </p:cNvCxnSpPr>
          <p:nvPr/>
        </p:nvCxnSpPr>
        <p:spPr>
          <a:xfrm rot="16200000">
            <a:off x="1472704" y="1687490"/>
            <a:ext cx="0" cy="640080"/>
          </a:xfrm>
          <a:prstGeom prst="line">
            <a:avLst/>
          </a:prstGeom>
          <a:ln w="28575"/>
        </p:spPr>
        <p:style>
          <a:lnRef idx="1">
            <a:schemeClr val="dk1"/>
          </a:lnRef>
          <a:fillRef idx="0">
            <a:schemeClr val="dk1"/>
          </a:fillRef>
          <a:effectRef idx="0">
            <a:schemeClr val="dk1"/>
          </a:effectRef>
          <a:fontRef idx="minor">
            <a:schemeClr val="tx1"/>
          </a:fontRef>
        </p:style>
      </p:cxnSp>
      <p:pic>
        <p:nvPicPr>
          <p:cNvPr id="23" name="Picture 7" descr="C:\Users\ecoffey\AppData\Local\Temp\Rar$DRa0.386\30067_Device_router_critical_64.png">
            <a:extLst>
              <a:ext uri="{FF2B5EF4-FFF2-40B4-BE49-F238E27FC236}">
                <a16:creationId xmlns="" xmlns:a16="http://schemas.microsoft.com/office/drawing/2014/main" id="{794D1C23-ED67-4612-BC8A-948F6D7D18A2}"/>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0781962" y="2244669"/>
            <a:ext cx="856687" cy="8566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7E9A32D8-4874-4DA1-A8E6-4365FD06D346}"/>
              </a:ext>
            </a:extLst>
          </p:cNvPr>
          <p:cNvSpPr txBox="1"/>
          <p:nvPr/>
        </p:nvSpPr>
        <p:spPr>
          <a:xfrm>
            <a:off x="10547239" y="2931288"/>
            <a:ext cx="1326131" cy="646331"/>
          </a:xfrm>
          <a:prstGeom prst="rect">
            <a:avLst/>
          </a:prstGeom>
          <a:noFill/>
        </p:spPr>
        <p:txBody>
          <a:bodyPr wrap="square" rtlCol="0">
            <a:spAutoFit/>
          </a:bodyPr>
          <a:lstStyle/>
          <a:p>
            <a:pPr algn="ctr"/>
            <a:r>
              <a:rPr lang="en-US" sz="1200" dirty="0"/>
              <a:t>LAB CORE ROUTER</a:t>
            </a:r>
          </a:p>
          <a:p>
            <a:pPr algn="ctr"/>
            <a:r>
              <a:rPr lang="en-US" sz="1200" dirty="0"/>
              <a:t>(INSTRUCTOR)</a:t>
            </a:r>
          </a:p>
        </p:txBody>
      </p:sp>
      <p:sp>
        <p:nvSpPr>
          <p:cNvPr id="25" name="Explosion: 14 Points 24">
            <a:extLst>
              <a:ext uri="{FF2B5EF4-FFF2-40B4-BE49-F238E27FC236}">
                <a16:creationId xmlns="" xmlns:a16="http://schemas.microsoft.com/office/drawing/2014/main" id="{D399AECC-E79C-4C66-9E35-13428B49C723}"/>
              </a:ext>
            </a:extLst>
          </p:cNvPr>
          <p:cNvSpPr/>
          <p:nvPr/>
        </p:nvSpPr>
        <p:spPr>
          <a:xfrm>
            <a:off x="8162963" y="2076826"/>
            <a:ext cx="2366319" cy="1134660"/>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smtClean="0"/>
              <a:t>IPV4-over-6</a:t>
            </a:r>
            <a:endParaRPr lang="en-US" sz="1100" dirty="0"/>
          </a:p>
        </p:txBody>
      </p:sp>
      <p:cxnSp>
        <p:nvCxnSpPr>
          <p:cNvPr id="27" name="Straight Connector 26">
            <a:extLst>
              <a:ext uri="{FF2B5EF4-FFF2-40B4-BE49-F238E27FC236}">
                <a16:creationId xmlns="" xmlns:a16="http://schemas.microsoft.com/office/drawing/2014/main" id="{F90DF970-A006-4393-9CB8-440036509101}"/>
              </a:ext>
            </a:extLst>
          </p:cNvPr>
          <p:cNvCxnSpPr>
            <a:cxnSpLocks/>
          </p:cNvCxnSpPr>
          <p:nvPr/>
        </p:nvCxnSpPr>
        <p:spPr>
          <a:xfrm>
            <a:off x="11210304" y="1776697"/>
            <a:ext cx="0" cy="640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 xmlns:a16="http://schemas.microsoft.com/office/drawing/2014/main" id="{646D5A68-3222-41CB-9B46-4C000A577DB6}"/>
              </a:ext>
            </a:extLst>
          </p:cNvPr>
          <p:cNvCxnSpPr>
            <a:cxnSpLocks/>
          </p:cNvCxnSpPr>
          <p:nvPr/>
        </p:nvCxnSpPr>
        <p:spPr>
          <a:xfrm rot="16200000">
            <a:off x="11188204" y="1456657"/>
            <a:ext cx="0" cy="640080"/>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 xmlns:a16="http://schemas.microsoft.com/office/drawing/2014/main" id="{27568663-17BD-44D4-A039-17E04F960F28}"/>
              </a:ext>
            </a:extLst>
          </p:cNvPr>
          <p:cNvSpPr txBox="1"/>
          <p:nvPr/>
        </p:nvSpPr>
        <p:spPr>
          <a:xfrm>
            <a:off x="10487296" y="1106013"/>
            <a:ext cx="1326131" cy="646331"/>
          </a:xfrm>
          <a:prstGeom prst="rect">
            <a:avLst/>
          </a:prstGeom>
          <a:noFill/>
        </p:spPr>
        <p:txBody>
          <a:bodyPr wrap="square" rtlCol="0">
            <a:spAutoFit/>
          </a:bodyPr>
          <a:lstStyle/>
          <a:p>
            <a:pPr algn="ctr"/>
            <a:r>
              <a:rPr lang="en-US" sz="1200" dirty="0"/>
              <a:t>WAN NETWORK</a:t>
            </a:r>
          </a:p>
          <a:p>
            <a:pPr algn="ctr"/>
            <a:r>
              <a:rPr lang="en-US" sz="1200" dirty="0"/>
              <a:t>LAB FILESHARE</a:t>
            </a:r>
          </a:p>
          <a:p>
            <a:pPr algn="ctr"/>
            <a:r>
              <a:rPr lang="en-US" sz="1200" dirty="0"/>
              <a:t>INSTRUCTOR PC</a:t>
            </a:r>
          </a:p>
        </p:txBody>
      </p:sp>
      <p:sp>
        <p:nvSpPr>
          <p:cNvPr id="26" name="TextBox 25">
            <a:extLst>
              <a:ext uri="{FF2B5EF4-FFF2-40B4-BE49-F238E27FC236}">
                <a16:creationId xmlns="" xmlns:a16="http://schemas.microsoft.com/office/drawing/2014/main" id="{ADDBEF2C-678B-4384-9A0E-538007509DFD}"/>
              </a:ext>
            </a:extLst>
          </p:cNvPr>
          <p:cNvSpPr txBox="1"/>
          <p:nvPr/>
        </p:nvSpPr>
        <p:spPr>
          <a:xfrm>
            <a:off x="1347160" y="4533683"/>
            <a:ext cx="1836122" cy="400110"/>
          </a:xfrm>
          <a:prstGeom prst="rect">
            <a:avLst/>
          </a:prstGeom>
          <a:noFill/>
        </p:spPr>
        <p:txBody>
          <a:bodyPr wrap="square" rtlCol="0">
            <a:spAutoFit/>
          </a:bodyPr>
          <a:lstStyle/>
          <a:p>
            <a:r>
              <a:rPr lang="en-US" sz="2000" dirty="0"/>
              <a:t>OSPF 1 AREA 1</a:t>
            </a:r>
          </a:p>
        </p:txBody>
      </p:sp>
      <p:sp>
        <p:nvSpPr>
          <p:cNvPr id="31" name="TextBox 30">
            <a:extLst>
              <a:ext uri="{FF2B5EF4-FFF2-40B4-BE49-F238E27FC236}">
                <a16:creationId xmlns="" xmlns:a16="http://schemas.microsoft.com/office/drawing/2014/main" id="{DCB2A4F5-A946-4F8B-8F91-82935A898E8F}"/>
              </a:ext>
            </a:extLst>
          </p:cNvPr>
          <p:cNvSpPr txBox="1"/>
          <p:nvPr/>
        </p:nvSpPr>
        <p:spPr>
          <a:xfrm>
            <a:off x="8693160" y="1029068"/>
            <a:ext cx="1836122" cy="400110"/>
          </a:xfrm>
          <a:prstGeom prst="rect">
            <a:avLst/>
          </a:prstGeom>
          <a:noFill/>
        </p:spPr>
        <p:txBody>
          <a:bodyPr wrap="square" rtlCol="0">
            <a:spAutoFit/>
          </a:bodyPr>
          <a:lstStyle/>
          <a:p>
            <a:r>
              <a:rPr lang="en-US" sz="2000" dirty="0"/>
              <a:t>EIGRP 101</a:t>
            </a:r>
          </a:p>
        </p:txBody>
      </p:sp>
      <p:sp>
        <p:nvSpPr>
          <p:cNvPr id="32" name="Rectangular Callout 31"/>
          <p:cNvSpPr/>
          <p:nvPr/>
        </p:nvSpPr>
        <p:spPr>
          <a:xfrm>
            <a:off x="7314286" y="4251966"/>
            <a:ext cx="4710553" cy="2091704"/>
          </a:xfrm>
          <a:prstGeom prst="wedgeRectCallou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Once you have an EIGRP neighbor you will have two IPv4 routing processes running on your portion of the network: an OSPF area for your LAN and an EIGRP process for your WAN. Redistribution between the protocols is necessary in order for your LAN traffic to be able to reach lab resources upstream of your student router. </a:t>
            </a:r>
            <a:endParaRPr lang="en-US" sz="1400" dirty="0">
              <a:solidFill>
                <a:schemeClr val="tx1"/>
              </a:solidFill>
            </a:endParaRPr>
          </a:p>
          <a:p>
            <a:endParaRPr lang="en-US" sz="1400" dirty="0" smtClean="0">
              <a:solidFill>
                <a:schemeClr val="tx1"/>
              </a:solidFill>
            </a:endParaRPr>
          </a:p>
          <a:p>
            <a:r>
              <a:rPr lang="en-US" sz="1400" dirty="0" smtClean="0">
                <a:solidFill>
                  <a:schemeClr val="tx1"/>
                </a:solidFill>
              </a:rPr>
              <a:t>Redistribution is done on the device that has neighbors in both protocols, so in this case, the student router.</a:t>
            </a:r>
            <a:endParaRPr lang="en-US" sz="1400" dirty="0">
              <a:solidFill>
                <a:schemeClr val="tx1"/>
              </a:solidFill>
            </a:endParaRPr>
          </a:p>
        </p:txBody>
      </p:sp>
      <p:sp>
        <p:nvSpPr>
          <p:cNvPr id="33" name="TextBox 32"/>
          <p:cNvSpPr txBox="1"/>
          <p:nvPr/>
        </p:nvSpPr>
        <p:spPr>
          <a:xfrm>
            <a:off x="57828" y="11025"/>
            <a:ext cx="4309385" cy="369332"/>
          </a:xfrm>
          <a:prstGeom prst="rect">
            <a:avLst/>
          </a:prstGeom>
          <a:noFill/>
        </p:spPr>
        <p:txBody>
          <a:bodyPr wrap="none" rtlCol="0">
            <a:spAutoFit/>
          </a:bodyPr>
          <a:lstStyle/>
          <a:p>
            <a:r>
              <a:rPr lang="en-US" dirty="0" smtClean="0"/>
              <a:t>This example is using Student 1’s IP scheme.</a:t>
            </a:r>
            <a:endParaRPr lang="en-US" dirty="0"/>
          </a:p>
        </p:txBody>
      </p:sp>
    </p:spTree>
    <p:extLst>
      <p:ext uri="{BB962C8B-B14F-4D97-AF65-F5344CB8AC3E}">
        <p14:creationId xmlns:p14="http://schemas.microsoft.com/office/powerpoint/2010/main" val="249301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6148948" y="2303087"/>
            <a:ext cx="5762003" cy="3024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08991" y="2303087"/>
            <a:ext cx="5349097" cy="308908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2814967" y="3754209"/>
            <a:ext cx="7324691" cy="31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71148" y="3788343"/>
            <a:ext cx="304892" cy="276999"/>
          </a:xfrm>
          <a:prstGeom prst="rect">
            <a:avLst/>
          </a:prstGeom>
          <a:noFill/>
        </p:spPr>
        <p:txBody>
          <a:bodyPr wrap="none" rtlCol="0">
            <a:spAutoFit/>
          </a:bodyPr>
          <a:lstStyle/>
          <a:p>
            <a:r>
              <a:rPr lang="en-US" sz="1200" b="1" dirty="0" smtClean="0"/>
              <a:t>.1</a:t>
            </a:r>
            <a:endParaRPr lang="en-US" sz="1200" b="1" dirty="0"/>
          </a:p>
        </p:txBody>
      </p:sp>
      <p:sp>
        <p:nvSpPr>
          <p:cNvPr id="11" name="TextBox 10"/>
          <p:cNvSpPr txBox="1"/>
          <p:nvPr/>
        </p:nvSpPr>
        <p:spPr>
          <a:xfrm>
            <a:off x="5301047" y="3755047"/>
            <a:ext cx="304892" cy="276999"/>
          </a:xfrm>
          <a:prstGeom prst="rect">
            <a:avLst/>
          </a:prstGeom>
          <a:noFill/>
        </p:spPr>
        <p:txBody>
          <a:bodyPr wrap="none" rtlCol="0">
            <a:spAutoFit/>
          </a:bodyPr>
          <a:lstStyle/>
          <a:p>
            <a:pPr algn="r"/>
            <a:r>
              <a:rPr lang="en-US" sz="1200" b="1" dirty="0" smtClean="0"/>
              <a:t>.2</a:t>
            </a:r>
            <a:endParaRPr lang="en-US" sz="1200" b="1" dirty="0"/>
          </a:p>
        </p:txBody>
      </p:sp>
      <p:sp>
        <p:nvSpPr>
          <p:cNvPr id="12" name="Cloud 11"/>
          <p:cNvSpPr/>
          <p:nvPr/>
        </p:nvSpPr>
        <p:spPr>
          <a:xfrm>
            <a:off x="593548" y="2967330"/>
            <a:ext cx="2463667" cy="1809815"/>
          </a:xfrm>
          <a:prstGeom prst="cloud">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22.18.101.0 /29</a:t>
            </a:r>
          </a:p>
          <a:p>
            <a:pPr algn="ctr"/>
            <a:r>
              <a:rPr lang="en-US" sz="1600" dirty="0" smtClean="0">
                <a:solidFill>
                  <a:schemeClr val="tx1"/>
                </a:solidFill>
              </a:rPr>
              <a:t>22.18.201.0 /29</a:t>
            </a:r>
          </a:p>
        </p:txBody>
      </p:sp>
      <p:sp>
        <p:nvSpPr>
          <p:cNvPr id="16" name="Cloud 15"/>
          <p:cNvSpPr/>
          <p:nvPr/>
        </p:nvSpPr>
        <p:spPr>
          <a:xfrm>
            <a:off x="8969051" y="2929624"/>
            <a:ext cx="2766526" cy="1809815"/>
          </a:xfrm>
          <a:prstGeom prst="clou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22.17.17.0 /27</a:t>
            </a:r>
          </a:p>
          <a:p>
            <a:pPr algn="ctr"/>
            <a:r>
              <a:rPr lang="en-US" sz="1600" dirty="0" smtClean="0">
                <a:solidFill>
                  <a:schemeClr val="tx1"/>
                </a:solidFill>
              </a:rPr>
              <a:t>206.154.33.232 /32</a:t>
            </a:r>
          </a:p>
          <a:p>
            <a:pPr algn="ctr"/>
            <a:r>
              <a:rPr lang="en-US" sz="1600" dirty="0" smtClean="0">
                <a:solidFill>
                  <a:schemeClr val="tx1"/>
                </a:solidFill>
              </a:rPr>
              <a:t>0.0.0.0 /0</a:t>
            </a:r>
            <a:endParaRPr lang="en-US" sz="1600" dirty="0">
              <a:solidFill>
                <a:schemeClr val="tx1"/>
              </a:solidFill>
            </a:endParaRPr>
          </a:p>
        </p:txBody>
      </p:sp>
      <p:sp>
        <p:nvSpPr>
          <p:cNvPr id="18" name="TextBox 17"/>
          <p:cNvSpPr txBox="1"/>
          <p:nvPr/>
        </p:nvSpPr>
        <p:spPr>
          <a:xfrm>
            <a:off x="2857778" y="2573085"/>
            <a:ext cx="1067921" cy="461665"/>
          </a:xfrm>
          <a:prstGeom prst="rect">
            <a:avLst/>
          </a:prstGeom>
          <a:noFill/>
        </p:spPr>
        <p:txBody>
          <a:bodyPr wrap="none" rtlCol="0">
            <a:spAutoFit/>
          </a:bodyPr>
          <a:lstStyle/>
          <a:p>
            <a:r>
              <a:rPr lang="en-US" sz="2400" b="1" dirty="0" smtClean="0"/>
              <a:t>OSPF 1</a:t>
            </a:r>
            <a:endParaRPr lang="en-US" sz="2400" b="1" dirty="0"/>
          </a:p>
        </p:txBody>
      </p:sp>
      <p:sp>
        <p:nvSpPr>
          <p:cNvPr id="15" name="TextBox 14"/>
          <p:cNvSpPr txBox="1"/>
          <p:nvPr/>
        </p:nvSpPr>
        <p:spPr>
          <a:xfrm>
            <a:off x="5801369" y="3688610"/>
            <a:ext cx="333746" cy="261610"/>
          </a:xfrm>
          <a:prstGeom prst="rect">
            <a:avLst/>
          </a:prstGeom>
          <a:noFill/>
        </p:spPr>
        <p:txBody>
          <a:bodyPr wrap="none" rtlCol="0">
            <a:spAutoFit/>
          </a:bodyPr>
          <a:lstStyle/>
          <a:p>
            <a:r>
              <a:rPr lang="en-US" sz="1100" dirty="0" smtClean="0">
                <a:solidFill>
                  <a:schemeClr val="bg1"/>
                </a:solidFill>
              </a:rPr>
              <a:t>R3</a:t>
            </a:r>
            <a:endParaRPr lang="en-US" sz="1100" dirty="0">
              <a:solidFill>
                <a:schemeClr val="bg1"/>
              </a:solidFill>
            </a:endParaRPr>
          </a:p>
        </p:txBody>
      </p:sp>
      <p:sp>
        <p:nvSpPr>
          <p:cNvPr id="23" name="TextBox 22"/>
          <p:cNvSpPr txBox="1"/>
          <p:nvPr/>
        </p:nvSpPr>
        <p:spPr>
          <a:xfrm>
            <a:off x="7808413" y="2642499"/>
            <a:ext cx="1484702" cy="461665"/>
          </a:xfrm>
          <a:prstGeom prst="rect">
            <a:avLst/>
          </a:prstGeom>
          <a:noFill/>
        </p:spPr>
        <p:txBody>
          <a:bodyPr wrap="none" rtlCol="0">
            <a:spAutoFit/>
          </a:bodyPr>
          <a:lstStyle/>
          <a:p>
            <a:r>
              <a:rPr lang="en-US" sz="2400" b="1" dirty="0" smtClean="0"/>
              <a:t>EIGRP 101</a:t>
            </a:r>
            <a:endParaRPr lang="en-US" sz="2400" b="1" dirty="0"/>
          </a:p>
        </p:txBody>
      </p:sp>
      <p:sp>
        <p:nvSpPr>
          <p:cNvPr id="34" name="TextBox 33"/>
          <p:cNvSpPr txBox="1"/>
          <p:nvPr/>
        </p:nvSpPr>
        <p:spPr>
          <a:xfrm>
            <a:off x="0" y="0"/>
            <a:ext cx="2774990" cy="1169551"/>
          </a:xfrm>
          <a:prstGeom prst="rect">
            <a:avLst/>
          </a:prstGeom>
          <a:noFill/>
        </p:spPr>
        <p:txBody>
          <a:bodyPr wrap="none" rtlCol="0">
            <a:spAutoFit/>
          </a:bodyPr>
          <a:lstStyle/>
          <a:p>
            <a:r>
              <a:rPr lang="en-US" sz="2800" b="1" dirty="0" smtClean="0"/>
              <a:t>MUTUAL </a:t>
            </a:r>
          </a:p>
          <a:p>
            <a:r>
              <a:rPr lang="en-US" sz="2800" b="1" dirty="0" smtClean="0"/>
              <a:t>REDISTRIBUTION</a:t>
            </a:r>
          </a:p>
          <a:p>
            <a:r>
              <a:rPr lang="en-US" sz="1400" b="1" dirty="0" smtClean="0"/>
              <a:t>(Example uses Student 1’s scheme)</a:t>
            </a:r>
            <a:endParaRPr lang="en-US" sz="1400" b="1" dirty="0"/>
          </a:p>
        </p:txBody>
      </p:sp>
      <p:pic>
        <p:nvPicPr>
          <p:cNvPr id="26"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577897" y="3342551"/>
            <a:ext cx="699763" cy="80176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ecoffey\AppData\Local\Temp\Rar$DRa0.386\30067_Device_router_critical_64.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843818" y="3326771"/>
            <a:ext cx="833325" cy="8333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076022" y="3680644"/>
            <a:ext cx="377026" cy="307777"/>
          </a:xfrm>
          <a:prstGeom prst="rect">
            <a:avLst/>
          </a:prstGeom>
          <a:noFill/>
        </p:spPr>
        <p:txBody>
          <a:bodyPr wrap="none" rtlCol="0">
            <a:spAutoFit/>
          </a:bodyPr>
          <a:lstStyle/>
          <a:p>
            <a:r>
              <a:rPr lang="en-US" sz="1400" b="1" dirty="0" smtClean="0">
                <a:solidFill>
                  <a:schemeClr val="bg1"/>
                </a:solidFill>
              </a:rPr>
              <a:t>R2</a:t>
            </a:r>
            <a:endParaRPr lang="en-US" sz="1400" b="1" dirty="0">
              <a:solidFill>
                <a:schemeClr val="bg1"/>
              </a:solidFill>
            </a:endParaRPr>
          </a:p>
        </p:txBody>
      </p:sp>
      <p:sp>
        <p:nvSpPr>
          <p:cNvPr id="31" name="TextBox 30"/>
          <p:cNvSpPr txBox="1"/>
          <p:nvPr/>
        </p:nvSpPr>
        <p:spPr>
          <a:xfrm>
            <a:off x="4128178" y="96772"/>
            <a:ext cx="5447325" cy="2246769"/>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STUDENT_R1#</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Router eigrp STDN1</a:t>
            </a:r>
          </a:p>
          <a:p>
            <a:r>
              <a:rPr lang="en-US" sz="1400" dirty="0" smtClean="0">
                <a:latin typeface="Courier New" panose="02070309020205020404" pitchFamily="49" charset="0"/>
                <a:cs typeface="Courier New" panose="02070309020205020404" pitchFamily="49" charset="0"/>
              </a:rPr>
              <a:t>Address-family ipv4 unicast autonomous-system 101</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topology base</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redistribute ospf 1 metric 1000000 0 255 1 1500</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Router ospf 1</a:t>
            </a:r>
          </a:p>
          <a:p>
            <a:r>
              <a:rPr lang="en-US" sz="1400" dirty="0" smtClean="0">
                <a:latin typeface="Courier New" panose="02070309020205020404" pitchFamily="49" charset="0"/>
                <a:cs typeface="Courier New" panose="02070309020205020404" pitchFamily="49" charset="0"/>
              </a:rPr>
              <a:t>Redistribute eigrp 101 subnets</a:t>
            </a:r>
            <a:endParaRPr lang="en-US" sz="1400"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p:txBody>
      </p:sp>
      <p:sp>
        <p:nvSpPr>
          <p:cNvPr id="32" name="TextBox 31"/>
          <p:cNvSpPr txBox="1"/>
          <p:nvPr/>
        </p:nvSpPr>
        <p:spPr>
          <a:xfrm>
            <a:off x="4449492" y="3510140"/>
            <a:ext cx="938077" cy="276999"/>
          </a:xfrm>
          <a:prstGeom prst="rect">
            <a:avLst/>
          </a:prstGeom>
          <a:noFill/>
        </p:spPr>
        <p:txBody>
          <a:bodyPr wrap="none" rtlCol="0">
            <a:spAutoFit/>
          </a:bodyPr>
          <a:lstStyle/>
          <a:p>
            <a:r>
              <a:rPr lang="en-US" sz="1200" b="1" dirty="0" smtClean="0"/>
              <a:t>22.18.201.0</a:t>
            </a:r>
            <a:endParaRPr lang="en-US" sz="1200" b="1" dirty="0"/>
          </a:p>
        </p:txBody>
      </p:sp>
      <p:sp>
        <p:nvSpPr>
          <p:cNvPr id="35" name="TextBox 34"/>
          <p:cNvSpPr txBox="1"/>
          <p:nvPr/>
        </p:nvSpPr>
        <p:spPr>
          <a:xfrm>
            <a:off x="6522653" y="3512816"/>
            <a:ext cx="1117614" cy="276999"/>
          </a:xfrm>
          <a:prstGeom prst="rect">
            <a:avLst/>
          </a:prstGeom>
          <a:noFill/>
        </p:spPr>
        <p:txBody>
          <a:bodyPr wrap="none" rtlCol="0">
            <a:spAutoFit/>
          </a:bodyPr>
          <a:lstStyle/>
          <a:p>
            <a:r>
              <a:rPr lang="en-US" sz="1200" b="1" dirty="0" smtClean="0"/>
              <a:t>172.30.1.0 /30</a:t>
            </a:r>
            <a:endParaRPr lang="en-US" sz="1200" b="1" dirty="0"/>
          </a:p>
        </p:txBody>
      </p:sp>
      <p:sp>
        <p:nvSpPr>
          <p:cNvPr id="36" name="TextBox 35"/>
          <p:cNvSpPr txBox="1"/>
          <p:nvPr/>
        </p:nvSpPr>
        <p:spPr>
          <a:xfrm>
            <a:off x="7558474" y="3756058"/>
            <a:ext cx="304892" cy="276999"/>
          </a:xfrm>
          <a:prstGeom prst="rect">
            <a:avLst/>
          </a:prstGeom>
          <a:noFill/>
        </p:spPr>
        <p:txBody>
          <a:bodyPr wrap="none" rtlCol="0">
            <a:spAutoFit/>
          </a:bodyPr>
          <a:lstStyle/>
          <a:p>
            <a:r>
              <a:rPr lang="en-US" sz="1200" b="1" dirty="0" smtClean="0"/>
              <a:t>.2</a:t>
            </a:r>
            <a:endParaRPr lang="en-US" sz="1200" b="1" dirty="0"/>
          </a:p>
        </p:txBody>
      </p:sp>
      <p:sp>
        <p:nvSpPr>
          <p:cNvPr id="37" name="TextBox 36"/>
          <p:cNvSpPr txBox="1"/>
          <p:nvPr/>
        </p:nvSpPr>
        <p:spPr>
          <a:xfrm>
            <a:off x="6233463" y="3762378"/>
            <a:ext cx="304892" cy="276999"/>
          </a:xfrm>
          <a:prstGeom prst="rect">
            <a:avLst/>
          </a:prstGeom>
          <a:noFill/>
        </p:spPr>
        <p:txBody>
          <a:bodyPr wrap="none" rtlCol="0">
            <a:spAutoFit/>
          </a:bodyPr>
          <a:lstStyle/>
          <a:p>
            <a:pPr algn="r"/>
            <a:r>
              <a:rPr lang="en-US" sz="1200" b="1" dirty="0" smtClean="0"/>
              <a:t>.1</a:t>
            </a:r>
            <a:endParaRPr lang="en-US" sz="1200" b="1" dirty="0"/>
          </a:p>
        </p:txBody>
      </p:sp>
      <p:pic>
        <p:nvPicPr>
          <p:cNvPr id="38"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439350" y="3419756"/>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347207" y="4023880"/>
            <a:ext cx="869405" cy="461665"/>
          </a:xfrm>
          <a:prstGeom prst="rect">
            <a:avLst/>
          </a:prstGeom>
          <a:noFill/>
        </p:spPr>
        <p:txBody>
          <a:bodyPr wrap="none" rtlCol="0">
            <a:spAutoFit/>
          </a:bodyPr>
          <a:lstStyle/>
          <a:p>
            <a:pPr algn="ctr"/>
            <a:r>
              <a:rPr lang="en-US" sz="1200" b="1" dirty="0" smtClean="0"/>
              <a:t>STUDENT</a:t>
            </a:r>
          </a:p>
          <a:p>
            <a:pPr algn="ctr"/>
            <a:r>
              <a:rPr lang="en-US" sz="1200" b="1" dirty="0" smtClean="0"/>
              <a:t>L3 SWITCH</a:t>
            </a:r>
            <a:endParaRPr lang="en-US" sz="1200" b="1" dirty="0"/>
          </a:p>
        </p:txBody>
      </p:sp>
      <p:sp>
        <p:nvSpPr>
          <p:cNvPr id="40" name="TextBox 39"/>
          <p:cNvSpPr txBox="1"/>
          <p:nvPr/>
        </p:nvSpPr>
        <p:spPr>
          <a:xfrm>
            <a:off x="5556997" y="3045485"/>
            <a:ext cx="784317" cy="461665"/>
          </a:xfrm>
          <a:prstGeom prst="rect">
            <a:avLst/>
          </a:prstGeom>
          <a:noFill/>
        </p:spPr>
        <p:txBody>
          <a:bodyPr wrap="none" rtlCol="0">
            <a:spAutoFit/>
          </a:bodyPr>
          <a:lstStyle/>
          <a:p>
            <a:pPr algn="ctr"/>
            <a:r>
              <a:rPr lang="en-US" sz="1200" b="1" dirty="0" smtClean="0"/>
              <a:t>STUDENT</a:t>
            </a:r>
          </a:p>
          <a:p>
            <a:pPr algn="ctr"/>
            <a:r>
              <a:rPr lang="en-US" sz="1200" b="1" dirty="0" smtClean="0"/>
              <a:t>ROUTER</a:t>
            </a:r>
            <a:endParaRPr lang="en-US" sz="1200" b="1" dirty="0"/>
          </a:p>
        </p:txBody>
      </p:sp>
      <p:sp>
        <p:nvSpPr>
          <p:cNvPr id="41" name="TextBox 40"/>
          <p:cNvSpPr txBox="1"/>
          <p:nvPr/>
        </p:nvSpPr>
        <p:spPr>
          <a:xfrm>
            <a:off x="7898786" y="3944669"/>
            <a:ext cx="811889" cy="461665"/>
          </a:xfrm>
          <a:prstGeom prst="rect">
            <a:avLst/>
          </a:prstGeom>
          <a:noFill/>
        </p:spPr>
        <p:txBody>
          <a:bodyPr wrap="none" rtlCol="0">
            <a:spAutoFit/>
          </a:bodyPr>
          <a:lstStyle/>
          <a:p>
            <a:pPr algn="ctr"/>
            <a:r>
              <a:rPr lang="en-US" sz="1200" b="1" dirty="0" smtClean="0"/>
              <a:t>LAB CORE</a:t>
            </a:r>
          </a:p>
          <a:p>
            <a:pPr algn="ctr"/>
            <a:r>
              <a:rPr lang="en-US" sz="1200" b="1" dirty="0" smtClean="0"/>
              <a:t>ROUTER</a:t>
            </a:r>
            <a:endParaRPr lang="en-US" sz="1200" b="1" dirty="0"/>
          </a:p>
        </p:txBody>
      </p:sp>
      <p:sp>
        <p:nvSpPr>
          <p:cNvPr id="27" name="TextBox 26">
            <a:extLst>
              <a:ext uri="{FF2B5EF4-FFF2-40B4-BE49-F238E27FC236}">
                <a16:creationId xmlns="" xmlns:a16="http://schemas.microsoft.com/office/drawing/2014/main" id="{774BEA29-DC03-43BB-88E1-F8DC4DF5169B}"/>
              </a:ext>
            </a:extLst>
          </p:cNvPr>
          <p:cNvSpPr txBox="1"/>
          <p:nvPr/>
        </p:nvSpPr>
        <p:spPr>
          <a:xfrm>
            <a:off x="308758" y="5627174"/>
            <a:ext cx="11426819" cy="954107"/>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400" dirty="0" smtClean="0"/>
              <a:t>REDISTRIBUTION IS CONFIGURED ON THE STUDENT ROUTER SINCE IT HAS NEIGHBORS IN BOTH PROTOCOLS. WHEN</a:t>
            </a:r>
          </a:p>
          <a:p>
            <a:pPr algn="ctr"/>
            <a:r>
              <a:rPr lang="en-US" sz="1400" dirty="0" smtClean="0"/>
              <a:t>REDISTRIBUTING ANOTHER PROTOCOL INTO EIGRP YOU MUST SPECIFY A METRIC (SHOWN ABOVE). IF THERE IS ONLY 1 SOURCE FOR THE ROUTES (AS IN THIS LAB) THE METRIC DOES NOT NEED TO BE CALCULATED SPECIFICALLY. IT SIMPLY MUST CONTAIN A VALUE FOR BANDWIDTH (1000000), DELAY (0), RELIABILITY (255), LOAD (1) AND MTU (1500). WHEN REDISTRIBUTING ANOTHER PROTOCOL INTO OSPF, INCLUDE THE WORD “SUBNETS”.</a:t>
            </a:r>
            <a:endParaRPr lang="en-US" sz="1400" dirty="0"/>
          </a:p>
        </p:txBody>
      </p:sp>
    </p:spTree>
    <p:extLst>
      <p:ext uri="{BB962C8B-B14F-4D97-AF65-F5344CB8AC3E}">
        <p14:creationId xmlns:p14="http://schemas.microsoft.com/office/powerpoint/2010/main" val="145394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6184574" y="1899326"/>
            <a:ext cx="5762003" cy="3024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44617" y="1899326"/>
            <a:ext cx="5349097" cy="3089081"/>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2850593" y="3350448"/>
            <a:ext cx="7324691" cy="31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6774" y="3384582"/>
            <a:ext cx="304892" cy="276999"/>
          </a:xfrm>
          <a:prstGeom prst="rect">
            <a:avLst/>
          </a:prstGeom>
          <a:noFill/>
        </p:spPr>
        <p:txBody>
          <a:bodyPr wrap="none" rtlCol="0">
            <a:spAutoFit/>
          </a:bodyPr>
          <a:lstStyle/>
          <a:p>
            <a:r>
              <a:rPr lang="en-US" sz="1200" b="1" dirty="0" smtClean="0"/>
              <a:t>.1</a:t>
            </a:r>
            <a:endParaRPr lang="en-US" sz="1200" b="1" dirty="0"/>
          </a:p>
        </p:txBody>
      </p:sp>
      <p:sp>
        <p:nvSpPr>
          <p:cNvPr id="11" name="TextBox 10"/>
          <p:cNvSpPr txBox="1"/>
          <p:nvPr/>
        </p:nvSpPr>
        <p:spPr>
          <a:xfrm>
            <a:off x="5336673" y="3351286"/>
            <a:ext cx="304892" cy="276999"/>
          </a:xfrm>
          <a:prstGeom prst="rect">
            <a:avLst/>
          </a:prstGeom>
          <a:noFill/>
        </p:spPr>
        <p:txBody>
          <a:bodyPr wrap="none" rtlCol="0">
            <a:spAutoFit/>
          </a:bodyPr>
          <a:lstStyle/>
          <a:p>
            <a:pPr algn="r"/>
            <a:r>
              <a:rPr lang="en-US" sz="1200" b="1" dirty="0" smtClean="0"/>
              <a:t>.2</a:t>
            </a:r>
            <a:endParaRPr lang="en-US" sz="1200" b="1" dirty="0"/>
          </a:p>
        </p:txBody>
      </p:sp>
      <p:sp>
        <p:nvSpPr>
          <p:cNvPr id="12" name="Cloud 11"/>
          <p:cNvSpPr/>
          <p:nvPr/>
        </p:nvSpPr>
        <p:spPr>
          <a:xfrm>
            <a:off x="629174" y="2563569"/>
            <a:ext cx="2463667" cy="1809815"/>
          </a:xfrm>
          <a:prstGeom prst="cloud">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22.18.101.0 /29</a:t>
            </a:r>
          </a:p>
          <a:p>
            <a:pPr algn="ctr"/>
            <a:r>
              <a:rPr lang="en-US" sz="1600" dirty="0" smtClean="0">
                <a:solidFill>
                  <a:schemeClr val="tx1"/>
                </a:solidFill>
              </a:rPr>
              <a:t>22.18.201.0 /29</a:t>
            </a:r>
          </a:p>
        </p:txBody>
      </p:sp>
      <p:sp>
        <p:nvSpPr>
          <p:cNvPr id="16" name="Cloud 15"/>
          <p:cNvSpPr/>
          <p:nvPr/>
        </p:nvSpPr>
        <p:spPr>
          <a:xfrm>
            <a:off x="9004677" y="2525863"/>
            <a:ext cx="2766526" cy="1809815"/>
          </a:xfrm>
          <a:prstGeom prst="cloud">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22.17.17.0 /27</a:t>
            </a:r>
          </a:p>
          <a:p>
            <a:pPr algn="ctr"/>
            <a:r>
              <a:rPr lang="en-US" sz="1600" dirty="0" smtClean="0">
                <a:solidFill>
                  <a:schemeClr val="tx1"/>
                </a:solidFill>
              </a:rPr>
              <a:t>206.154.33.232 /32</a:t>
            </a:r>
          </a:p>
          <a:p>
            <a:pPr algn="ctr"/>
            <a:r>
              <a:rPr lang="en-US" sz="1600" dirty="0" smtClean="0">
                <a:solidFill>
                  <a:schemeClr val="tx1"/>
                </a:solidFill>
              </a:rPr>
              <a:t>0.0.0.0 /0</a:t>
            </a:r>
            <a:endParaRPr lang="en-US" sz="1600" dirty="0">
              <a:solidFill>
                <a:schemeClr val="tx1"/>
              </a:solidFill>
            </a:endParaRPr>
          </a:p>
        </p:txBody>
      </p:sp>
      <p:sp>
        <p:nvSpPr>
          <p:cNvPr id="18" name="TextBox 17"/>
          <p:cNvSpPr txBox="1"/>
          <p:nvPr/>
        </p:nvSpPr>
        <p:spPr>
          <a:xfrm>
            <a:off x="2893404" y="2169324"/>
            <a:ext cx="1067921" cy="461665"/>
          </a:xfrm>
          <a:prstGeom prst="rect">
            <a:avLst/>
          </a:prstGeom>
          <a:noFill/>
        </p:spPr>
        <p:txBody>
          <a:bodyPr wrap="none" rtlCol="0">
            <a:spAutoFit/>
          </a:bodyPr>
          <a:lstStyle/>
          <a:p>
            <a:r>
              <a:rPr lang="en-US" sz="2400" b="1" dirty="0" smtClean="0"/>
              <a:t>OSPF 1</a:t>
            </a:r>
            <a:endParaRPr lang="en-US" sz="2400" b="1" dirty="0"/>
          </a:p>
        </p:txBody>
      </p:sp>
      <p:sp>
        <p:nvSpPr>
          <p:cNvPr id="19" name="TextBox 18"/>
          <p:cNvSpPr txBox="1"/>
          <p:nvPr/>
        </p:nvSpPr>
        <p:spPr>
          <a:xfrm>
            <a:off x="186410" y="4970373"/>
            <a:ext cx="5670142" cy="1754326"/>
          </a:xfrm>
          <a:prstGeom prst="rect">
            <a:avLst/>
          </a:prstGeom>
          <a:noFill/>
        </p:spPr>
        <p:txBody>
          <a:bodyPr wrap="none" rtlCol="0">
            <a:spAutoFit/>
          </a:bodyPr>
          <a:lstStyle/>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STUDENT_SW1# SHOW IP ROUTE</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       0.0.0.0/0 [1/0] VIA 22.18.201.2 </a:t>
            </a:r>
          </a:p>
          <a:p>
            <a:r>
              <a:rPr lang="en-US" sz="1200" b="1" dirty="0" smtClean="0">
                <a:latin typeface="Courier New" panose="02070309020205020404" pitchFamily="49" charset="0"/>
                <a:cs typeface="Courier New" panose="02070309020205020404" pitchFamily="49" charset="0"/>
              </a:rPr>
              <a:t>C        22.18.101.0/29 [CONNECTED]</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C        22.18.201.0/29 [CONNECTED]</a:t>
            </a:r>
          </a:p>
          <a:p>
            <a:r>
              <a:rPr lang="en-US" sz="1200" b="1" dirty="0" smtClean="0">
                <a:latin typeface="Courier New" panose="02070309020205020404" pitchFamily="49" charset="0"/>
                <a:cs typeface="Courier New" panose="02070309020205020404" pitchFamily="49" charset="0"/>
              </a:rPr>
              <a:t>O E2     22.17.17.0/27 [110/2] VIA 22.18.202.2 VLAN 201</a:t>
            </a:r>
          </a:p>
          <a:p>
            <a:r>
              <a:rPr lang="en-US" sz="1200" b="1" dirty="0" smtClean="0">
                <a:latin typeface="Courier New" panose="02070309020205020404" pitchFamily="49" charset="0"/>
                <a:cs typeface="Courier New" panose="02070309020205020404" pitchFamily="49" charset="0"/>
              </a:rPr>
              <a:t>O E2     206.154.33.232/32 [100/2] VIA 22.18.202.2 VLAN 201</a:t>
            </a:r>
          </a:p>
          <a:p>
            <a:endParaRPr lang="en-US" sz="1200" b="1" dirty="0">
              <a:latin typeface="Courier New" panose="02070309020205020404" pitchFamily="49" charset="0"/>
              <a:cs typeface="Courier New" panose="02070309020205020404" pitchFamily="49" charset="0"/>
            </a:endParaRPr>
          </a:p>
        </p:txBody>
      </p:sp>
      <p:sp>
        <p:nvSpPr>
          <p:cNvPr id="15" name="TextBox 14"/>
          <p:cNvSpPr txBox="1"/>
          <p:nvPr/>
        </p:nvSpPr>
        <p:spPr>
          <a:xfrm>
            <a:off x="5836995" y="3284849"/>
            <a:ext cx="333746" cy="261610"/>
          </a:xfrm>
          <a:prstGeom prst="rect">
            <a:avLst/>
          </a:prstGeom>
          <a:noFill/>
        </p:spPr>
        <p:txBody>
          <a:bodyPr wrap="none" rtlCol="0">
            <a:spAutoFit/>
          </a:bodyPr>
          <a:lstStyle/>
          <a:p>
            <a:r>
              <a:rPr lang="en-US" sz="1100" dirty="0" smtClean="0">
                <a:solidFill>
                  <a:schemeClr val="bg1"/>
                </a:solidFill>
              </a:rPr>
              <a:t>R3</a:t>
            </a:r>
            <a:endParaRPr lang="en-US" sz="1100" dirty="0">
              <a:solidFill>
                <a:schemeClr val="bg1"/>
              </a:solidFill>
            </a:endParaRPr>
          </a:p>
        </p:txBody>
      </p:sp>
      <p:sp>
        <p:nvSpPr>
          <p:cNvPr id="23" name="TextBox 22"/>
          <p:cNvSpPr txBox="1"/>
          <p:nvPr/>
        </p:nvSpPr>
        <p:spPr>
          <a:xfrm>
            <a:off x="7844039" y="2238738"/>
            <a:ext cx="1484702" cy="461665"/>
          </a:xfrm>
          <a:prstGeom prst="rect">
            <a:avLst/>
          </a:prstGeom>
          <a:noFill/>
        </p:spPr>
        <p:txBody>
          <a:bodyPr wrap="none" rtlCol="0">
            <a:spAutoFit/>
          </a:bodyPr>
          <a:lstStyle/>
          <a:p>
            <a:r>
              <a:rPr lang="en-US" sz="2400" b="1" dirty="0" smtClean="0"/>
              <a:t>EIGRP 101</a:t>
            </a:r>
            <a:endParaRPr lang="en-US" sz="2400" b="1" dirty="0"/>
          </a:p>
        </p:txBody>
      </p:sp>
      <p:sp>
        <p:nvSpPr>
          <p:cNvPr id="24" name="TextBox 23"/>
          <p:cNvSpPr txBox="1"/>
          <p:nvPr/>
        </p:nvSpPr>
        <p:spPr>
          <a:xfrm>
            <a:off x="6986729" y="4974791"/>
            <a:ext cx="4926349" cy="1569660"/>
          </a:xfrm>
          <a:prstGeom prst="rect">
            <a:avLst/>
          </a:prstGeom>
          <a:noFill/>
        </p:spPr>
        <p:txBody>
          <a:bodyPr wrap="none"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LAB_CORE-1# SHOW IP ROUTE</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C        172.30.1.0/30 [CONNECTED]</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D</a:t>
            </a:r>
            <a:r>
              <a:rPr lang="en-US" sz="1200" b="1" dirty="0" smtClean="0">
                <a:latin typeface="Courier New" panose="02070309020205020404" pitchFamily="49" charset="0"/>
                <a:cs typeface="Courier New" panose="02070309020205020404" pitchFamily="49" charset="0"/>
              </a:rPr>
              <a:t>        22.17.17.0/27 [90/251720] VIA 22.16.0.4</a:t>
            </a:r>
          </a:p>
          <a:p>
            <a:r>
              <a:rPr lang="en-US" sz="1200" b="1" dirty="0">
                <a:latin typeface="Courier New" panose="02070309020205020404" pitchFamily="49" charset="0"/>
                <a:cs typeface="Courier New" panose="02070309020205020404" pitchFamily="49" charset="0"/>
              </a:rPr>
              <a:t>D</a:t>
            </a:r>
            <a:r>
              <a:rPr lang="en-US" sz="1200" b="1" dirty="0" smtClean="0">
                <a:latin typeface="Courier New" panose="02070309020205020404" pitchFamily="49" charset="0"/>
                <a:cs typeface="Courier New" panose="02070309020205020404" pitchFamily="49" charset="0"/>
              </a:rPr>
              <a:t>        206.154.33.232/32 [90/24671] VIA 22.16.0.4</a:t>
            </a:r>
          </a:p>
          <a:p>
            <a:r>
              <a:rPr lang="en-US" sz="1200" b="1" dirty="0" smtClean="0">
                <a:latin typeface="Courier New" panose="02070309020205020404" pitchFamily="49" charset="0"/>
                <a:cs typeface="Courier New" panose="02070309020205020404" pitchFamily="49" charset="0"/>
              </a:rPr>
              <a:t>D EX     22.18.101.0/29 [170/284657] VIA 172.30.1.1</a:t>
            </a:r>
          </a:p>
          <a:p>
            <a:r>
              <a:rPr lang="en-US" sz="1200" b="1" dirty="0" smtClean="0">
                <a:latin typeface="Courier New" panose="02070309020205020404" pitchFamily="49" charset="0"/>
                <a:cs typeface="Courier New" panose="02070309020205020404" pitchFamily="49" charset="0"/>
              </a:rPr>
              <a:t>D EX     22.18.201.0/29 [170/284657] VIA 172.30.1.1</a:t>
            </a:r>
            <a:endParaRPr lang="en-US" sz="1200" b="1" dirty="0">
              <a:latin typeface="Courier New" panose="02070309020205020404" pitchFamily="49" charset="0"/>
              <a:cs typeface="Courier New" panose="02070309020205020404" pitchFamily="49" charset="0"/>
            </a:endParaRPr>
          </a:p>
        </p:txBody>
      </p:sp>
      <p:pic>
        <p:nvPicPr>
          <p:cNvPr id="26" name="Picture 7" descr="C:\Users\ecoffey\AppData\Local\Temp\Rar$DRa0.386\30067_Device_router_critical_64.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613523" y="2938790"/>
            <a:ext cx="699763" cy="80176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ecoffey\AppData\Local\Temp\Rar$DRa0.386\30067_Device_router_critical_64.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879444" y="2923010"/>
            <a:ext cx="833325" cy="8333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111648" y="3276883"/>
            <a:ext cx="377026" cy="307777"/>
          </a:xfrm>
          <a:prstGeom prst="rect">
            <a:avLst/>
          </a:prstGeom>
          <a:noFill/>
        </p:spPr>
        <p:txBody>
          <a:bodyPr wrap="none" rtlCol="0">
            <a:spAutoFit/>
          </a:bodyPr>
          <a:lstStyle/>
          <a:p>
            <a:r>
              <a:rPr lang="en-US" sz="1400" b="1" dirty="0" smtClean="0">
                <a:solidFill>
                  <a:schemeClr val="bg1"/>
                </a:solidFill>
              </a:rPr>
              <a:t>R2</a:t>
            </a:r>
            <a:endParaRPr lang="en-US" sz="1400" b="1" dirty="0">
              <a:solidFill>
                <a:schemeClr val="bg1"/>
              </a:solidFill>
            </a:endParaRPr>
          </a:p>
        </p:txBody>
      </p:sp>
      <p:sp>
        <p:nvSpPr>
          <p:cNvPr id="32" name="TextBox 31"/>
          <p:cNvSpPr txBox="1"/>
          <p:nvPr/>
        </p:nvSpPr>
        <p:spPr>
          <a:xfrm>
            <a:off x="4485118" y="3106379"/>
            <a:ext cx="938077" cy="276999"/>
          </a:xfrm>
          <a:prstGeom prst="rect">
            <a:avLst/>
          </a:prstGeom>
          <a:noFill/>
        </p:spPr>
        <p:txBody>
          <a:bodyPr wrap="none" rtlCol="0">
            <a:spAutoFit/>
          </a:bodyPr>
          <a:lstStyle/>
          <a:p>
            <a:r>
              <a:rPr lang="en-US" sz="1200" b="1" dirty="0" smtClean="0"/>
              <a:t>22.18.201.0</a:t>
            </a:r>
            <a:endParaRPr lang="en-US" sz="1200" b="1" dirty="0"/>
          </a:p>
        </p:txBody>
      </p:sp>
      <p:sp>
        <p:nvSpPr>
          <p:cNvPr id="35" name="TextBox 34"/>
          <p:cNvSpPr txBox="1"/>
          <p:nvPr/>
        </p:nvSpPr>
        <p:spPr>
          <a:xfrm>
            <a:off x="6558279" y="3109055"/>
            <a:ext cx="1117614" cy="276999"/>
          </a:xfrm>
          <a:prstGeom prst="rect">
            <a:avLst/>
          </a:prstGeom>
          <a:noFill/>
        </p:spPr>
        <p:txBody>
          <a:bodyPr wrap="none" rtlCol="0">
            <a:spAutoFit/>
          </a:bodyPr>
          <a:lstStyle/>
          <a:p>
            <a:r>
              <a:rPr lang="en-US" sz="1200" b="1" dirty="0" smtClean="0"/>
              <a:t>172.30.1.0 /30</a:t>
            </a:r>
            <a:endParaRPr lang="en-US" sz="1200" b="1" dirty="0"/>
          </a:p>
        </p:txBody>
      </p:sp>
      <p:sp>
        <p:nvSpPr>
          <p:cNvPr id="36" name="TextBox 35"/>
          <p:cNvSpPr txBox="1"/>
          <p:nvPr/>
        </p:nvSpPr>
        <p:spPr>
          <a:xfrm>
            <a:off x="7594100" y="3352297"/>
            <a:ext cx="304892" cy="276999"/>
          </a:xfrm>
          <a:prstGeom prst="rect">
            <a:avLst/>
          </a:prstGeom>
          <a:noFill/>
        </p:spPr>
        <p:txBody>
          <a:bodyPr wrap="none" rtlCol="0">
            <a:spAutoFit/>
          </a:bodyPr>
          <a:lstStyle/>
          <a:p>
            <a:r>
              <a:rPr lang="en-US" sz="1200" b="1" dirty="0" smtClean="0"/>
              <a:t>.2</a:t>
            </a:r>
            <a:endParaRPr lang="en-US" sz="1200" b="1" dirty="0"/>
          </a:p>
        </p:txBody>
      </p:sp>
      <p:sp>
        <p:nvSpPr>
          <p:cNvPr id="37" name="TextBox 36"/>
          <p:cNvSpPr txBox="1"/>
          <p:nvPr/>
        </p:nvSpPr>
        <p:spPr>
          <a:xfrm>
            <a:off x="6269089" y="3358617"/>
            <a:ext cx="304892" cy="276999"/>
          </a:xfrm>
          <a:prstGeom prst="rect">
            <a:avLst/>
          </a:prstGeom>
          <a:noFill/>
        </p:spPr>
        <p:txBody>
          <a:bodyPr wrap="none" rtlCol="0">
            <a:spAutoFit/>
          </a:bodyPr>
          <a:lstStyle/>
          <a:p>
            <a:pPr algn="r"/>
            <a:r>
              <a:rPr lang="en-US" sz="1200" b="1" dirty="0" smtClean="0"/>
              <a:t>.1</a:t>
            </a:r>
            <a:endParaRPr lang="en-US" sz="1200" b="1" dirty="0"/>
          </a:p>
        </p:txBody>
      </p:sp>
      <p:pic>
        <p:nvPicPr>
          <p:cNvPr id="38" name="Picture 10" descr="C:\Users\ecoffey\AppData\Local\Temp\Rar$DRa0.160\30042_Device_layer3_switch_default_256.png">
            <a:extLst>
              <a:ext uri="{FF2B5EF4-FFF2-40B4-BE49-F238E27FC236}">
                <a16:creationId xmlns="" xmlns:a16="http://schemas.microsoft.com/office/drawing/2014/main" id="{16063A48-151E-4768-B0E5-C5AC70399172}"/>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474976" y="3015995"/>
            <a:ext cx="668906" cy="66890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3382833" y="3620119"/>
            <a:ext cx="869405" cy="461665"/>
          </a:xfrm>
          <a:prstGeom prst="rect">
            <a:avLst/>
          </a:prstGeom>
          <a:noFill/>
        </p:spPr>
        <p:txBody>
          <a:bodyPr wrap="none" rtlCol="0">
            <a:spAutoFit/>
          </a:bodyPr>
          <a:lstStyle/>
          <a:p>
            <a:pPr algn="ctr"/>
            <a:r>
              <a:rPr lang="en-US" sz="1200" b="1" dirty="0" smtClean="0"/>
              <a:t>STUDENT</a:t>
            </a:r>
          </a:p>
          <a:p>
            <a:pPr algn="ctr"/>
            <a:r>
              <a:rPr lang="en-US" sz="1200" b="1" dirty="0" smtClean="0"/>
              <a:t>L3 SWITCH</a:t>
            </a:r>
            <a:endParaRPr lang="en-US" sz="1200" b="1" dirty="0"/>
          </a:p>
        </p:txBody>
      </p:sp>
      <p:sp>
        <p:nvSpPr>
          <p:cNvPr id="40" name="TextBox 39"/>
          <p:cNvSpPr txBox="1"/>
          <p:nvPr/>
        </p:nvSpPr>
        <p:spPr>
          <a:xfrm>
            <a:off x="5592623" y="2641724"/>
            <a:ext cx="784317" cy="461665"/>
          </a:xfrm>
          <a:prstGeom prst="rect">
            <a:avLst/>
          </a:prstGeom>
          <a:noFill/>
        </p:spPr>
        <p:txBody>
          <a:bodyPr wrap="none" rtlCol="0">
            <a:spAutoFit/>
          </a:bodyPr>
          <a:lstStyle/>
          <a:p>
            <a:pPr algn="ctr"/>
            <a:r>
              <a:rPr lang="en-US" sz="1200" b="1" dirty="0" smtClean="0"/>
              <a:t>STUDENT</a:t>
            </a:r>
          </a:p>
          <a:p>
            <a:pPr algn="ctr"/>
            <a:r>
              <a:rPr lang="en-US" sz="1200" b="1" dirty="0" smtClean="0"/>
              <a:t>ROUTER</a:t>
            </a:r>
            <a:endParaRPr lang="en-US" sz="1200" b="1" dirty="0"/>
          </a:p>
        </p:txBody>
      </p:sp>
      <p:sp>
        <p:nvSpPr>
          <p:cNvPr id="41" name="TextBox 40"/>
          <p:cNvSpPr txBox="1"/>
          <p:nvPr/>
        </p:nvSpPr>
        <p:spPr>
          <a:xfrm>
            <a:off x="7934412" y="3540908"/>
            <a:ext cx="811889" cy="461665"/>
          </a:xfrm>
          <a:prstGeom prst="rect">
            <a:avLst/>
          </a:prstGeom>
          <a:noFill/>
        </p:spPr>
        <p:txBody>
          <a:bodyPr wrap="none" rtlCol="0">
            <a:spAutoFit/>
          </a:bodyPr>
          <a:lstStyle/>
          <a:p>
            <a:pPr algn="ctr"/>
            <a:r>
              <a:rPr lang="en-US" sz="1200" b="1" dirty="0" smtClean="0"/>
              <a:t>LAB CORE</a:t>
            </a:r>
          </a:p>
          <a:p>
            <a:pPr algn="ctr"/>
            <a:r>
              <a:rPr lang="en-US" sz="1200" b="1" dirty="0" smtClean="0"/>
              <a:t>ROUTER</a:t>
            </a:r>
            <a:endParaRPr lang="en-US" sz="1200" b="1" dirty="0"/>
          </a:p>
        </p:txBody>
      </p:sp>
      <p:sp>
        <p:nvSpPr>
          <p:cNvPr id="42" name="TextBox 41"/>
          <p:cNvSpPr txBox="1"/>
          <p:nvPr/>
        </p:nvSpPr>
        <p:spPr>
          <a:xfrm>
            <a:off x="0" y="0"/>
            <a:ext cx="2774990" cy="1169551"/>
          </a:xfrm>
          <a:prstGeom prst="rect">
            <a:avLst/>
          </a:prstGeom>
          <a:noFill/>
        </p:spPr>
        <p:txBody>
          <a:bodyPr wrap="none" rtlCol="0">
            <a:spAutoFit/>
          </a:bodyPr>
          <a:lstStyle/>
          <a:p>
            <a:r>
              <a:rPr lang="en-US" sz="2800" b="1" dirty="0" smtClean="0"/>
              <a:t>MUTUAL </a:t>
            </a:r>
          </a:p>
          <a:p>
            <a:r>
              <a:rPr lang="en-US" sz="2800" b="1" dirty="0" smtClean="0"/>
              <a:t>REDISTRIBUTION</a:t>
            </a:r>
          </a:p>
          <a:p>
            <a:r>
              <a:rPr lang="en-US" sz="1400" b="1" dirty="0" smtClean="0"/>
              <a:t>(Example uses Student 1’s scheme)</a:t>
            </a:r>
            <a:endParaRPr lang="en-US" sz="1400" b="1" dirty="0"/>
          </a:p>
        </p:txBody>
      </p:sp>
      <p:sp>
        <p:nvSpPr>
          <p:cNvPr id="43" name="TextBox 42">
            <a:extLst>
              <a:ext uri="{FF2B5EF4-FFF2-40B4-BE49-F238E27FC236}">
                <a16:creationId xmlns="" xmlns:a16="http://schemas.microsoft.com/office/drawing/2014/main" id="{774BEA29-DC03-43BB-88E1-F8DC4DF5169B}"/>
              </a:ext>
            </a:extLst>
          </p:cNvPr>
          <p:cNvSpPr txBox="1"/>
          <p:nvPr/>
        </p:nvSpPr>
        <p:spPr>
          <a:xfrm>
            <a:off x="3817535" y="117428"/>
            <a:ext cx="8129042" cy="1384995"/>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400" dirty="0" smtClean="0"/>
              <a:t>REDISTRIBUTION IS SEEN ON THE LAYER 3 DEVICES UPSTREAM AND DON’T STREAM OF THE DEVICE DOING THE REDISTRIBUTION. IN THIS CASE THE STUDENT LAYER 3 SWITCH WILL SEE REDISTRIBUTED EIGRP ROUTES IN THE ROUTING TABLE AS “O E2” ROUTES. THE CORE’S ROUTING TABLE (WHICH THE STUDENT CANNOT SEE) WILL HAVE SEE REDISTRIBUTED OSPF NETWORKS AS “D EX” ROUTES. THE STUDENT ROUTER WILL ONLY SEE “O” AND “D” ROUTES IN THE ROUTING TABLE SINCE THE ROUTES ARE NOT LEARNED VIA REDISTRIBUTION FROM THEIR PERSPECTIVE.</a:t>
            </a:r>
          </a:p>
        </p:txBody>
      </p:sp>
    </p:spTree>
    <p:extLst>
      <p:ext uri="{BB962C8B-B14F-4D97-AF65-F5344CB8AC3E}">
        <p14:creationId xmlns:p14="http://schemas.microsoft.com/office/powerpoint/2010/main" val="70089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863F2A0424AF419C9BD37D262FA9B7" ma:contentTypeVersion="2" ma:contentTypeDescription="Create a new document." ma:contentTypeScope="" ma:versionID="380acce40f9431aeb724f224ddfde987">
  <xsd:schema xmlns:xsd="http://www.w3.org/2001/XMLSchema" xmlns:xs="http://www.w3.org/2001/XMLSchema" xmlns:p="http://schemas.microsoft.com/office/2006/metadata/properties" xmlns:ns2="b3e870b1-798c-4a85-bb17-2c069c44bf9d" targetNamespace="http://schemas.microsoft.com/office/2006/metadata/properties" ma:root="true" ma:fieldsID="3b0affc6cdedc3ccbeec139dd08984ed" ns2:_="">
    <xsd:import namespace="b3e870b1-798c-4a85-bb17-2c069c44bf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870b1-798c-4a85-bb17-2c069c44b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7EFA7-8E2A-4A25-9341-06C764FF43BB}">
  <ds:schemaRefs>
    <ds:schemaRef ds:uri="http://schemas.microsoft.com/sharepoint/v3/contenttype/forms"/>
  </ds:schemaRefs>
</ds:datastoreItem>
</file>

<file path=customXml/itemProps2.xml><?xml version="1.0" encoding="utf-8"?>
<ds:datastoreItem xmlns:ds="http://schemas.openxmlformats.org/officeDocument/2006/customXml" ds:itemID="{7C140A01-BEF7-4AB2-AFE9-7F8AA58C721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EDFAE1-0AD9-4C9B-8089-1FA6502F5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e870b1-798c-4a85-bb17-2c069c44bf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TotalTime>
  <Words>678</Words>
  <Application>Microsoft Office PowerPoint</Application>
  <PresentationFormat>Widescreen</PresentationFormat>
  <Paragraphs>127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LAB CONNECTIVITY BASICS  PE 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Delisi</dc:creator>
  <cp:lastModifiedBy>Administrator</cp:lastModifiedBy>
  <cp:revision>20</cp:revision>
  <dcterms:created xsi:type="dcterms:W3CDTF">2020-04-01T14:17:27Z</dcterms:created>
  <dcterms:modified xsi:type="dcterms:W3CDTF">2020-10-12T17:42:05Z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0x0101007B863F2A0424AF419C9BD37D262FA9B7</vt:lpwstr>
  </property>
</Properties>
</file>