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05" r:id="rId5"/>
    <p:sldId id="306" r:id="rId6"/>
    <p:sldId id="307" r:id="rId7"/>
    <p:sldId id="308" r:id="rId8"/>
    <p:sldId id="309" r:id="rId9"/>
    <p:sldId id="310" r:id="rId10"/>
    <p:sldId id="311" r:id="rId11"/>
    <p:sldId id="312" r:id="rId12"/>
    <p:sldId id="313" r:id="rId13"/>
    <p:sldId id="315" r:id="rId14"/>
    <p:sldId id="316" r:id="rId15"/>
    <p:sldId id="314" r:id="rId16"/>
    <p:sldId id="317" r:id="rId17"/>
    <p:sldId id="318" r:id="rId18"/>
    <p:sldId id="319" r:id="rId19"/>
    <p:sldId id="320" r:id="rId20"/>
    <p:sldId id="32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109F04-8677-4A9E-9220-E0E9F16EFA18}" v="1" dt="2020-04-01T18:26:37.885"/>
    <p1510:client id="{CA8C7C0E-9D59-492B-A468-4E4994A969A1}" v="1" dt="2020-04-01T18:17:42.2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O1 Kenneth Seymore" userId="S::kseymore@sigschool.onmicrosoft.com::42333b3a-3115-401c-b130-6405b7bdeb3d" providerId="AD" clId="Web-{9A109F04-8677-4A9E-9220-E0E9F16EFA18}"/>
    <pc:docChg chg="sldOrd">
      <pc:chgData name="WO1 Kenneth Seymore" userId="S::kseymore@sigschool.onmicrosoft.com::42333b3a-3115-401c-b130-6405b7bdeb3d" providerId="AD" clId="Web-{9A109F04-8677-4A9E-9220-E0E9F16EFA18}" dt="2020-04-01T18:26:37.885" v="0"/>
      <pc:docMkLst>
        <pc:docMk/>
      </pc:docMkLst>
      <pc:sldChg chg="ord">
        <pc:chgData name="WO1 Kenneth Seymore" userId="S::kseymore@sigschool.onmicrosoft.com::42333b3a-3115-401c-b130-6405b7bdeb3d" providerId="AD" clId="Web-{9A109F04-8677-4A9E-9220-E0E9F16EFA18}" dt="2020-04-01T18:26:37.885" v="0"/>
        <pc:sldMkLst>
          <pc:docMk/>
          <pc:sldMk cId="482539361" sldId="320"/>
        </pc:sldMkLst>
      </pc:sldChg>
    </pc:docChg>
  </pc:docChgLst>
  <pc:docChgLst>
    <pc:chgData name="WO1 Manuel Rodriguez" userId="S::mrodriguez@sigschool.onmicrosoft.com::92933f47-1a41-48fd-bc0d-10ed6cc939de" providerId="AD" clId="Web-{CA8C7C0E-9D59-492B-A468-4E4994A969A1}"/>
    <pc:docChg chg="sldOrd">
      <pc:chgData name="WO1 Manuel Rodriguez" userId="S::mrodriguez@sigschool.onmicrosoft.com::92933f47-1a41-48fd-bc0d-10ed6cc939de" providerId="AD" clId="Web-{CA8C7C0E-9D59-492B-A468-4E4994A969A1}" dt="2020-04-01T18:17:42.268" v="0"/>
      <pc:docMkLst>
        <pc:docMk/>
      </pc:docMkLst>
      <pc:sldChg chg="ord">
        <pc:chgData name="WO1 Manuel Rodriguez" userId="S::mrodriguez@sigschool.onmicrosoft.com::92933f47-1a41-48fd-bc0d-10ed6cc939de" providerId="AD" clId="Web-{CA8C7C0E-9D59-492B-A468-4E4994A969A1}" dt="2020-04-01T18:17:42.268" v="0"/>
        <pc:sldMkLst>
          <pc:docMk/>
          <pc:sldMk cId="1369353292" sldId="32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10D86C-991E-44E6-A0CB-CF1012794E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2E8ABDAA-002E-41A4-B0BB-22A90EEFAE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AD8B4850-0216-4FAB-BF42-BC56806AAAD7}"/>
              </a:ext>
            </a:extLst>
          </p:cNvPr>
          <p:cNvSpPr>
            <a:spLocks noGrp="1"/>
          </p:cNvSpPr>
          <p:nvPr>
            <p:ph type="dt" sz="half" idx="10"/>
          </p:nvPr>
        </p:nvSpPr>
        <p:spPr/>
        <p:txBody>
          <a:bodyPr/>
          <a:lstStyle/>
          <a:p>
            <a:fld id="{03EC7B2B-1B5D-4699-B066-D2DAD0B083D9}" type="datetimeFigureOut">
              <a:rPr lang="en-US" smtClean="0"/>
              <a:t>5/1/2020</a:t>
            </a:fld>
            <a:endParaRPr lang="en-US"/>
          </a:p>
        </p:txBody>
      </p:sp>
      <p:sp>
        <p:nvSpPr>
          <p:cNvPr id="5" name="Footer Placeholder 4">
            <a:extLst>
              <a:ext uri="{FF2B5EF4-FFF2-40B4-BE49-F238E27FC236}">
                <a16:creationId xmlns="" xmlns:a16="http://schemas.microsoft.com/office/drawing/2014/main" id="{8A82D2F0-FC03-4B28-863B-F7CE4557AA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B6B038E-9720-472B-AEC0-0F73DA03EE30}"/>
              </a:ext>
            </a:extLst>
          </p:cNvPr>
          <p:cNvSpPr>
            <a:spLocks noGrp="1"/>
          </p:cNvSpPr>
          <p:nvPr>
            <p:ph type="sldNum" sz="quarter" idx="12"/>
          </p:nvPr>
        </p:nvSpPr>
        <p:spPr/>
        <p:txBody>
          <a:bodyPr/>
          <a:lstStyle/>
          <a:p>
            <a:fld id="{AD1D6652-C1AF-4B32-B248-A3C3A7250FFE}" type="slidenum">
              <a:rPr lang="en-US" smtClean="0"/>
              <a:t>‹#›</a:t>
            </a:fld>
            <a:endParaRPr lang="en-US"/>
          </a:p>
        </p:txBody>
      </p:sp>
    </p:spTree>
    <p:extLst>
      <p:ext uri="{BB962C8B-B14F-4D97-AF65-F5344CB8AC3E}">
        <p14:creationId xmlns:p14="http://schemas.microsoft.com/office/powerpoint/2010/main" val="126214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126FCB-E032-46EC-9689-76F15C711D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8EFCD1F-CF3D-4193-B39C-22AE0EF250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124BB02-25FC-47C0-A868-BB1F5269C841}"/>
              </a:ext>
            </a:extLst>
          </p:cNvPr>
          <p:cNvSpPr>
            <a:spLocks noGrp="1"/>
          </p:cNvSpPr>
          <p:nvPr>
            <p:ph type="dt" sz="half" idx="10"/>
          </p:nvPr>
        </p:nvSpPr>
        <p:spPr/>
        <p:txBody>
          <a:bodyPr/>
          <a:lstStyle/>
          <a:p>
            <a:fld id="{03EC7B2B-1B5D-4699-B066-D2DAD0B083D9}" type="datetimeFigureOut">
              <a:rPr lang="en-US" smtClean="0"/>
              <a:t>5/1/2020</a:t>
            </a:fld>
            <a:endParaRPr lang="en-US"/>
          </a:p>
        </p:txBody>
      </p:sp>
      <p:sp>
        <p:nvSpPr>
          <p:cNvPr id="5" name="Footer Placeholder 4">
            <a:extLst>
              <a:ext uri="{FF2B5EF4-FFF2-40B4-BE49-F238E27FC236}">
                <a16:creationId xmlns="" xmlns:a16="http://schemas.microsoft.com/office/drawing/2014/main" id="{EEE31D82-34C7-4D0F-826C-8BB52F1D8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A5BAE39-3056-4264-BDC7-C89584BD2449}"/>
              </a:ext>
            </a:extLst>
          </p:cNvPr>
          <p:cNvSpPr>
            <a:spLocks noGrp="1"/>
          </p:cNvSpPr>
          <p:nvPr>
            <p:ph type="sldNum" sz="quarter" idx="12"/>
          </p:nvPr>
        </p:nvSpPr>
        <p:spPr/>
        <p:txBody>
          <a:bodyPr/>
          <a:lstStyle/>
          <a:p>
            <a:fld id="{AD1D6652-C1AF-4B32-B248-A3C3A7250FFE}" type="slidenum">
              <a:rPr lang="en-US" smtClean="0"/>
              <a:t>‹#›</a:t>
            </a:fld>
            <a:endParaRPr lang="en-US"/>
          </a:p>
        </p:txBody>
      </p:sp>
    </p:spTree>
    <p:extLst>
      <p:ext uri="{BB962C8B-B14F-4D97-AF65-F5344CB8AC3E}">
        <p14:creationId xmlns:p14="http://schemas.microsoft.com/office/powerpoint/2010/main" val="2546444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0B758C8-9F24-467E-B3E7-BFA579D048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5E41FCB-20F2-4540-9CE3-76454AAB19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A8A785F-13A6-4E16-832B-632A6D1990B7}"/>
              </a:ext>
            </a:extLst>
          </p:cNvPr>
          <p:cNvSpPr>
            <a:spLocks noGrp="1"/>
          </p:cNvSpPr>
          <p:nvPr>
            <p:ph type="dt" sz="half" idx="10"/>
          </p:nvPr>
        </p:nvSpPr>
        <p:spPr/>
        <p:txBody>
          <a:bodyPr/>
          <a:lstStyle/>
          <a:p>
            <a:fld id="{03EC7B2B-1B5D-4699-B066-D2DAD0B083D9}" type="datetimeFigureOut">
              <a:rPr lang="en-US" smtClean="0"/>
              <a:t>5/1/2020</a:t>
            </a:fld>
            <a:endParaRPr lang="en-US"/>
          </a:p>
        </p:txBody>
      </p:sp>
      <p:sp>
        <p:nvSpPr>
          <p:cNvPr id="5" name="Footer Placeholder 4">
            <a:extLst>
              <a:ext uri="{FF2B5EF4-FFF2-40B4-BE49-F238E27FC236}">
                <a16:creationId xmlns="" xmlns:a16="http://schemas.microsoft.com/office/drawing/2014/main" id="{83A844F6-F197-485A-97E6-010C24D049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426C21B-73AD-43F3-9F07-71894BB8EF90}"/>
              </a:ext>
            </a:extLst>
          </p:cNvPr>
          <p:cNvSpPr>
            <a:spLocks noGrp="1"/>
          </p:cNvSpPr>
          <p:nvPr>
            <p:ph type="sldNum" sz="quarter" idx="12"/>
          </p:nvPr>
        </p:nvSpPr>
        <p:spPr/>
        <p:txBody>
          <a:bodyPr/>
          <a:lstStyle/>
          <a:p>
            <a:fld id="{AD1D6652-C1AF-4B32-B248-A3C3A7250FFE}" type="slidenum">
              <a:rPr lang="en-US" smtClean="0"/>
              <a:t>‹#›</a:t>
            </a:fld>
            <a:endParaRPr lang="en-US"/>
          </a:p>
        </p:txBody>
      </p:sp>
    </p:spTree>
    <p:extLst>
      <p:ext uri="{BB962C8B-B14F-4D97-AF65-F5344CB8AC3E}">
        <p14:creationId xmlns:p14="http://schemas.microsoft.com/office/powerpoint/2010/main" val="47659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57824D-3045-4135-A44E-6DCED09470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281E225-117C-416F-A171-480918767A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AB177ED-18FE-47B2-A01A-6FEA6CFEB6C6}"/>
              </a:ext>
            </a:extLst>
          </p:cNvPr>
          <p:cNvSpPr>
            <a:spLocks noGrp="1"/>
          </p:cNvSpPr>
          <p:nvPr>
            <p:ph type="dt" sz="half" idx="10"/>
          </p:nvPr>
        </p:nvSpPr>
        <p:spPr/>
        <p:txBody>
          <a:bodyPr/>
          <a:lstStyle/>
          <a:p>
            <a:fld id="{03EC7B2B-1B5D-4699-B066-D2DAD0B083D9}" type="datetimeFigureOut">
              <a:rPr lang="en-US" smtClean="0"/>
              <a:t>5/1/2020</a:t>
            </a:fld>
            <a:endParaRPr lang="en-US"/>
          </a:p>
        </p:txBody>
      </p:sp>
      <p:sp>
        <p:nvSpPr>
          <p:cNvPr id="5" name="Footer Placeholder 4">
            <a:extLst>
              <a:ext uri="{FF2B5EF4-FFF2-40B4-BE49-F238E27FC236}">
                <a16:creationId xmlns="" xmlns:a16="http://schemas.microsoft.com/office/drawing/2014/main" id="{80DD87C1-A9B5-4525-81CE-98BB9B108F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D92A952-0333-4128-891C-FD465CA70A97}"/>
              </a:ext>
            </a:extLst>
          </p:cNvPr>
          <p:cNvSpPr>
            <a:spLocks noGrp="1"/>
          </p:cNvSpPr>
          <p:nvPr>
            <p:ph type="sldNum" sz="quarter" idx="12"/>
          </p:nvPr>
        </p:nvSpPr>
        <p:spPr/>
        <p:txBody>
          <a:bodyPr/>
          <a:lstStyle/>
          <a:p>
            <a:fld id="{AD1D6652-C1AF-4B32-B248-A3C3A7250FFE}" type="slidenum">
              <a:rPr lang="en-US" smtClean="0"/>
              <a:t>‹#›</a:t>
            </a:fld>
            <a:endParaRPr lang="en-US"/>
          </a:p>
        </p:txBody>
      </p:sp>
    </p:spTree>
    <p:extLst>
      <p:ext uri="{BB962C8B-B14F-4D97-AF65-F5344CB8AC3E}">
        <p14:creationId xmlns:p14="http://schemas.microsoft.com/office/powerpoint/2010/main" val="4097157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B5C940-C3C4-447F-83BB-6E31F430C4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AB342D69-3708-45F7-A50B-5217E77CB0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FD8E17D-8A33-4D3A-8591-5849D2CF4818}"/>
              </a:ext>
            </a:extLst>
          </p:cNvPr>
          <p:cNvSpPr>
            <a:spLocks noGrp="1"/>
          </p:cNvSpPr>
          <p:nvPr>
            <p:ph type="dt" sz="half" idx="10"/>
          </p:nvPr>
        </p:nvSpPr>
        <p:spPr/>
        <p:txBody>
          <a:bodyPr/>
          <a:lstStyle/>
          <a:p>
            <a:fld id="{03EC7B2B-1B5D-4699-B066-D2DAD0B083D9}" type="datetimeFigureOut">
              <a:rPr lang="en-US" smtClean="0"/>
              <a:t>5/1/2020</a:t>
            </a:fld>
            <a:endParaRPr lang="en-US"/>
          </a:p>
        </p:txBody>
      </p:sp>
      <p:sp>
        <p:nvSpPr>
          <p:cNvPr id="5" name="Footer Placeholder 4">
            <a:extLst>
              <a:ext uri="{FF2B5EF4-FFF2-40B4-BE49-F238E27FC236}">
                <a16:creationId xmlns="" xmlns:a16="http://schemas.microsoft.com/office/drawing/2014/main" id="{F600F413-373A-4499-8C4E-FA7D094D5A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10D1F51-15AA-4F65-9096-1B3EC475BD5B}"/>
              </a:ext>
            </a:extLst>
          </p:cNvPr>
          <p:cNvSpPr>
            <a:spLocks noGrp="1"/>
          </p:cNvSpPr>
          <p:nvPr>
            <p:ph type="sldNum" sz="quarter" idx="12"/>
          </p:nvPr>
        </p:nvSpPr>
        <p:spPr/>
        <p:txBody>
          <a:bodyPr/>
          <a:lstStyle/>
          <a:p>
            <a:fld id="{AD1D6652-C1AF-4B32-B248-A3C3A7250FFE}" type="slidenum">
              <a:rPr lang="en-US" smtClean="0"/>
              <a:t>‹#›</a:t>
            </a:fld>
            <a:endParaRPr lang="en-US"/>
          </a:p>
        </p:txBody>
      </p:sp>
    </p:spTree>
    <p:extLst>
      <p:ext uri="{BB962C8B-B14F-4D97-AF65-F5344CB8AC3E}">
        <p14:creationId xmlns:p14="http://schemas.microsoft.com/office/powerpoint/2010/main" val="416623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6DD47A-0872-48BC-A477-45F52A5099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27471EE-6BD1-4106-836F-E802ABA87A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72A462F0-F69E-4987-BA95-41FEF0936C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5DEDAED-6114-412C-B874-241BAF4D2ADC}"/>
              </a:ext>
            </a:extLst>
          </p:cNvPr>
          <p:cNvSpPr>
            <a:spLocks noGrp="1"/>
          </p:cNvSpPr>
          <p:nvPr>
            <p:ph type="dt" sz="half" idx="10"/>
          </p:nvPr>
        </p:nvSpPr>
        <p:spPr/>
        <p:txBody>
          <a:bodyPr/>
          <a:lstStyle/>
          <a:p>
            <a:fld id="{03EC7B2B-1B5D-4699-B066-D2DAD0B083D9}" type="datetimeFigureOut">
              <a:rPr lang="en-US" smtClean="0"/>
              <a:t>5/1/2020</a:t>
            </a:fld>
            <a:endParaRPr lang="en-US"/>
          </a:p>
        </p:txBody>
      </p:sp>
      <p:sp>
        <p:nvSpPr>
          <p:cNvPr id="6" name="Footer Placeholder 5">
            <a:extLst>
              <a:ext uri="{FF2B5EF4-FFF2-40B4-BE49-F238E27FC236}">
                <a16:creationId xmlns="" xmlns:a16="http://schemas.microsoft.com/office/drawing/2014/main" id="{23D9A168-353D-4654-BAC2-AB75B05949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3D683CE-2436-4058-84B5-6872A5A913CB}"/>
              </a:ext>
            </a:extLst>
          </p:cNvPr>
          <p:cNvSpPr>
            <a:spLocks noGrp="1"/>
          </p:cNvSpPr>
          <p:nvPr>
            <p:ph type="sldNum" sz="quarter" idx="12"/>
          </p:nvPr>
        </p:nvSpPr>
        <p:spPr/>
        <p:txBody>
          <a:bodyPr/>
          <a:lstStyle/>
          <a:p>
            <a:fld id="{AD1D6652-C1AF-4B32-B248-A3C3A7250FFE}" type="slidenum">
              <a:rPr lang="en-US" smtClean="0"/>
              <a:t>‹#›</a:t>
            </a:fld>
            <a:endParaRPr lang="en-US"/>
          </a:p>
        </p:txBody>
      </p:sp>
    </p:spTree>
    <p:extLst>
      <p:ext uri="{BB962C8B-B14F-4D97-AF65-F5344CB8AC3E}">
        <p14:creationId xmlns:p14="http://schemas.microsoft.com/office/powerpoint/2010/main" val="147433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971249-626E-4F4F-A91A-73ED67DCF8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2287B724-DA18-4324-A8A1-83F600AFEB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DF59911-4502-41E9-A53A-D8F0456A5C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AD376AA3-4570-4C5C-8561-8872FB3FC5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C6A5B0B-F42C-43F8-8ED6-D45995F5F3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C2237F83-130E-4B06-9D8A-9F309D3413B2}"/>
              </a:ext>
            </a:extLst>
          </p:cNvPr>
          <p:cNvSpPr>
            <a:spLocks noGrp="1"/>
          </p:cNvSpPr>
          <p:nvPr>
            <p:ph type="dt" sz="half" idx="10"/>
          </p:nvPr>
        </p:nvSpPr>
        <p:spPr/>
        <p:txBody>
          <a:bodyPr/>
          <a:lstStyle/>
          <a:p>
            <a:fld id="{03EC7B2B-1B5D-4699-B066-D2DAD0B083D9}" type="datetimeFigureOut">
              <a:rPr lang="en-US" smtClean="0"/>
              <a:t>5/1/2020</a:t>
            </a:fld>
            <a:endParaRPr lang="en-US"/>
          </a:p>
        </p:txBody>
      </p:sp>
      <p:sp>
        <p:nvSpPr>
          <p:cNvPr id="8" name="Footer Placeholder 7">
            <a:extLst>
              <a:ext uri="{FF2B5EF4-FFF2-40B4-BE49-F238E27FC236}">
                <a16:creationId xmlns="" xmlns:a16="http://schemas.microsoft.com/office/drawing/2014/main" id="{98C0DDF5-A496-416D-BF34-8D32AFC09C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DAADC831-7AFA-4C38-9291-09124F3C8B95}"/>
              </a:ext>
            </a:extLst>
          </p:cNvPr>
          <p:cNvSpPr>
            <a:spLocks noGrp="1"/>
          </p:cNvSpPr>
          <p:nvPr>
            <p:ph type="sldNum" sz="quarter" idx="12"/>
          </p:nvPr>
        </p:nvSpPr>
        <p:spPr/>
        <p:txBody>
          <a:bodyPr/>
          <a:lstStyle/>
          <a:p>
            <a:fld id="{AD1D6652-C1AF-4B32-B248-A3C3A7250FFE}" type="slidenum">
              <a:rPr lang="en-US" smtClean="0"/>
              <a:t>‹#›</a:t>
            </a:fld>
            <a:endParaRPr lang="en-US"/>
          </a:p>
        </p:txBody>
      </p:sp>
    </p:spTree>
    <p:extLst>
      <p:ext uri="{BB962C8B-B14F-4D97-AF65-F5344CB8AC3E}">
        <p14:creationId xmlns:p14="http://schemas.microsoft.com/office/powerpoint/2010/main" val="3002088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BA4A40-FF2F-4B14-9DA4-B5B80D2ED9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4C97814-BA5B-4DB7-8FDD-5B100B66C2C7}"/>
              </a:ext>
            </a:extLst>
          </p:cNvPr>
          <p:cNvSpPr>
            <a:spLocks noGrp="1"/>
          </p:cNvSpPr>
          <p:nvPr>
            <p:ph type="dt" sz="half" idx="10"/>
          </p:nvPr>
        </p:nvSpPr>
        <p:spPr/>
        <p:txBody>
          <a:bodyPr/>
          <a:lstStyle/>
          <a:p>
            <a:fld id="{03EC7B2B-1B5D-4699-B066-D2DAD0B083D9}" type="datetimeFigureOut">
              <a:rPr lang="en-US" smtClean="0"/>
              <a:t>5/1/2020</a:t>
            </a:fld>
            <a:endParaRPr lang="en-US"/>
          </a:p>
        </p:txBody>
      </p:sp>
      <p:sp>
        <p:nvSpPr>
          <p:cNvPr id="4" name="Footer Placeholder 3">
            <a:extLst>
              <a:ext uri="{FF2B5EF4-FFF2-40B4-BE49-F238E27FC236}">
                <a16:creationId xmlns="" xmlns:a16="http://schemas.microsoft.com/office/drawing/2014/main" id="{56719418-8C70-41CB-B0CB-34B3DB3F86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81476013-0887-4061-B7A8-3A13E78F1775}"/>
              </a:ext>
            </a:extLst>
          </p:cNvPr>
          <p:cNvSpPr>
            <a:spLocks noGrp="1"/>
          </p:cNvSpPr>
          <p:nvPr>
            <p:ph type="sldNum" sz="quarter" idx="12"/>
          </p:nvPr>
        </p:nvSpPr>
        <p:spPr/>
        <p:txBody>
          <a:bodyPr/>
          <a:lstStyle/>
          <a:p>
            <a:fld id="{AD1D6652-C1AF-4B32-B248-A3C3A7250FFE}" type="slidenum">
              <a:rPr lang="en-US" smtClean="0"/>
              <a:t>‹#›</a:t>
            </a:fld>
            <a:endParaRPr lang="en-US"/>
          </a:p>
        </p:txBody>
      </p:sp>
    </p:spTree>
    <p:extLst>
      <p:ext uri="{BB962C8B-B14F-4D97-AF65-F5344CB8AC3E}">
        <p14:creationId xmlns:p14="http://schemas.microsoft.com/office/powerpoint/2010/main" val="3349257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DFBB1D4-0E87-44DA-982E-F1F35228A211}"/>
              </a:ext>
            </a:extLst>
          </p:cNvPr>
          <p:cNvSpPr>
            <a:spLocks noGrp="1"/>
          </p:cNvSpPr>
          <p:nvPr>
            <p:ph type="dt" sz="half" idx="10"/>
          </p:nvPr>
        </p:nvSpPr>
        <p:spPr/>
        <p:txBody>
          <a:bodyPr/>
          <a:lstStyle/>
          <a:p>
            <a:fld id="{03EC7B2B-1B5D-4699-B066-D2DAD0B083D9}" type="datetimeFigureOut">
              <a:rPr lang="en-US" smtClean="0"/>
              <a:t>5/1/2020</a:t>
            </a:fld>
            <a:endParaRPr lang="en-US"/>
          </a:p>
        </p:txBody>
      </p:sp>
      <p:sp>
        <p:nvSpPr>
          <p:cNvPr id="3" name="Footer Placeholder 2">
            <a:extLst>
              <a:ext uri="{FF2B5EF4-FFF2-40B4-BE49-F238E27FC236}">
                <a16:creationId xmlns="" xmlns:a16="http://schemas.microsoft.com/office/drawing/2014/main" id="{B0D94018-A8BB-415C-9657-1A919E5502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14D7AC7A-C429-4401-A97F-D64C82CC461B}"/>
              </a:ext>
            </a:extLst>
          </p:cNvPr>
          <p:cNvSpPr>
            <a:spLocks noGrp="1"/>
          </p:cNvSpPr>
          <p:nvPr>
            <p:ph type="sldNum" sz="quarter" idx="12"/>
          </p:nvPr>
        </p:nvSpPr>
        <p:spPr/>
        <p:txBody>
          <a:bodyPr/>
          <a:lstStyle/>
          <a:p>
            <a:fld id="{AD1D6652-C1AF-4B32-B248-A3C3A7250FFE}" type="slidenum">
              <a:rPr lang="en-US" smtClean="0"/>
              <a:t>‹#›</a:t>
            </a:fld>
            <a:endParaRPr lang="en-US"/>
          </a:p>
        </p:txBody>
      </p:sp>
    </p:spTree>
    <p:extLst>
      <p:ext uri="{BB962C8B-B14F-4D97-AF65-F5344CB8AC3E}">
        <p14:creationId xmlns:p14="http://schemas.microsoft.com/office/powerpoint/2010/main" val="4009750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18DBAC-1D62-4227-B84F-41C5324293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F0CDF811-CDEE-4125-833C-8B359EDE48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6569FDB3-A853-4AC0-8777-A8102A09D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B3BF9E4-00F3-469F-A4B0-676FB0DE80CA}"/>
              </a:ext>
            </a:extLst>
          </p:cNvPr>
          <p:cNvSpPr>
            <a:spLocks noGrp="1"/>
          </p:cNvSpPr>
          <p:nvPr>
            <p:ph type="dt" sz="half" idx="10"/>
          </p:nvPr>
        </p:nvSpPr>
        <p:spPr/>
        <p:txBody>
          <a:bodyPr/>
          <a:lstStyle/>
          <a:p>
            <a:fld id="{03EC7B2B-1B5D-4699-B066-D2DAD0B083D9}" type="datetimeFigureOut">
              <a:rPr lang="en-US" smtClean="0"/>
              <a:t>5/1/2020</a:t>
            </a:fld>
            <a:endParaRPr lang="en-US"/>
          </a:p>
        </p:txBody>
      </p:sp>
      <p:sp>
        <p:nvSpPr>
          <p:cNvPr id="6" name="Footer Placeholder 5">
            <a:extLst>
              <a:ext uri="{FF2B5EF4-FFF2-40B4-BE49-F238E27FC236}">
                <a16:creationId xmlns="" xmlns:a16="http://schemas.microsoft.com/office/drawing/2014/main" id="{DFFA2CA7-5D64-4D9A-BDB9-C6C6178A7D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176370A-7485-4D9A-AC23-A57EE1F0742B}"/>
              </a:ext>
            </a:extLst>
          </p:cNvPr>
          <p:cNvSpPr>
            <a:spLocks noGrp="1"/>
          </p:cNvSpPr>
          <p:nvPr>
            <p:ph type="sldNum" sz="quarter" idx="12"/>
          </p:nvPr>
        </p:nvSpPr>
        <p:spPr/>
        <p:txBody>
          <a:bodyPr/>
          <a:lstStyle/>
          <a:p>
            <a:fld id="{AD1D6652-C1AF-4B32-B248-A3C3A7250FFE}" type="slidenum">
              <a:rPr lang="en-US" smtClean="0"/>
              <a:t>‹#›</a:t>
            </a:fld>
            <a:endParaRPr lang="en-US"/>
          </a:p>
        </p:txBody>
      </p:sp>
    </p:spTree>
    <p:extLst>
      <p:ext uri="{BB962C8B-B14F-4D97-AF65-F5344CB8AC3E}">
        <p14:creationId xmlns:p14="http://schemas.microsoft.com/office/powerpoint/2010/main" val="271954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9764C0-4C41-4598-9F8A-1FC0F89E0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C672134E-5F1A-440C-8D7C-817EEAB52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F3F5E97F-DF09-4D68-B7D0-7C6E3786B9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B584102-ADA8-4101-8172-4F6817E9E90F}"/>
              </a:ext>
            </a:extLst>
          </p:cNvPr>
          <p:cNvSpPr>
            <a:spLocks noGrp="1"/>
          </p:cNvSpPr>
          <p:nvPr>
            <p:ph type="dt" sz="half" idx="10"/>
          </p:nvPr>
        </p:nvSpPr>
        <p:spPr/>
        <p:txBody>
          <a:bodyPr/>
          <a:lstStyle/>
          <a:p>
            <a:fld id="{03EC7B2B-1B5D-4699-B066-D2DAD0B083D9}" type="datetimeFigureOut">
              <a:rPr lang="en-US" smtClean="0"/>
              <a:t>5/1/2020</a:t>
            </a:fld>
            <a:endParaRPr lang="en-US"/>
          </a:p>
        </p:txBody>
      </p:sp>
      <p:sp>
        <p:nvSpPr>
          <p:cNvPr id="6" name="Footer Placeholder 5">
            <a:extLst>
              <a:ext uri="{FF2B5EF4-FFF2-40B4-BE49-F238E27FC236}">
                <a16:creationId xmlns="" xmlns:a16="http://schemas.microsoft.com/office/drawing/2014/main" id="{F05B82DB-646E-4A85-BAB9-D01E96602D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D891668-3E06-438C-9E37-3052048F90F2}"/>
              </a:ext>
            </a:extLst>
          </p:cNvPr>
          <p:cNvSpPr>
            <a:spLocks noGrp="1"/>
          </p:cNvSpPr>
          <p:nvPr>
            <p:ph type="sldNum" sz="quarter" idx="12"/>
          </p:nvPr>
        </p:nvSpPr>
        <p:spPr/>
        <p:txBody>
          <a:bodyPr/>
          <a:lstStyle/>
          <a:p>
            <a:fld id="{AD1D6652-C1AF-4B32-B248-A3C3A7250FFE}" type="slidenum">
              <a:rPr lang="en-US" smtClean="0"/>
              <a:t>‹#›</a:t>
            </a:fld>
            <a:endParaRPr lang="en-US"/>
          </a:p>
        </p:txBody>
      </p:sp>
    </p:spTree>
    <p:extLst>
      <p:ext uri="{BB962C8B-B14F-4D97-AF65-F5344CB8AC3E}">
        <p14:creationId xmlns:p14="http://schemas.microsoft.com/office/powerpoint/2010/main" val="2877316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6539434-A6A1-4EF7-851C-490B2CF4E0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5370FBA9-1FE9-4304-99B3-8C497018EF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3AF6B32-E8E7-4BCA-8EA1-3B60CE2717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C7B2B-1B5D-4699-B066-D2DAD0B083D9}" type="datetimeFigureOut">
              <a:rPr lang="en-US" smtClean="0"/>
              <a:t>5/1/2020</a:t>
            </a:fld>
            <a:endParaRPr lang="en-US"/>
          </a:p>
        </p:txBody>
      </p:sp>
      <p:sp>
        <p:nvSpPr>
          <p:cNvPr id="5" name="Footer Placeholder 4">
            <a:extLst>
              <a:ext uri="{FF2B5EF4-FFF2-40B4-BE49-F238E27FC236}">
                <a16:creationId xmlns="" xmlns:a16="http://schemas.microsoft.com/office/drawing/2014/main" id="{5587FF26-B13E-4BC3-8561-13EDC81481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BDEDD6F-8217-4105-938B-1C66B47378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1D6652-C1AF-4B32-B248-A3C3A7250FFE}" type="slidenum">
              <a:rPr lang="en-US" smtClean="0"/>
              <a:t>‹#›</a:t>
            </a:fld>
            <a:endParaRPr lang="en-US"/>
          </a:p>
        </p:txBody>
      </p:sp>
    </p:spTree>
    <p:extLst>
      <p:ext uri="{BB962C8B-B14F-4D97-AF65-F5344CB8AC3E}">
        <p14:creationId xmlns:p14="http://schemas.microsoft.com/office/powerpoint/2010/main" val="2593489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258" y="2389233"/>
            <a:ext cx="10515600" cy="1325563"/>
          </a:xfrm>
        </p:spPr>
        <p:txBody>
          <a:bodyPr>
            <a:normAutofit/>
          </a:bodyPr>
          <a:lstStyle/>
          <a:p>
            <a:pPr algn="ctr"/>
            <a:r>
              <a:rPr lang="en-US" sz="8000" b="1"/>
              <a:t>GRE</a:t>
            </a:r>
          </a:p>
        </p:txBody>
      </p:sp>
    </p:spTree>
    <p:extLst>
      <p:ext uri="{BB962C8B-B14F-4D97-AF65-F5344CB8AC3E}">
        <p14:creationId xmlns:p14="http://schemas.microsoft.com/office/powerpoint/2010/main" val="2425328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Rounded Corners 37">
            <a:extLst>
              <a:ext uri="{FF2B5EF4-FFF2-40B4-BE49-F238E27FC236}">
                <a16:creationId xmlns="" xmlns:a16="http://schemas.microsoft.com/office/drawing/2014/main" id="{9E6C9D9F-D8ED-474D-8CFD-E85C959CFDA6}"/>
              </a:ext>
            </a:extLst>
          </p:cNvPr>
          <p:cNvSpPr/>
          <p:nvPr/>
        </p:nvSpPr>
        <p:spPr>
          <a:xfrm>
            <a:off x="3036365" y="803226"/>
            <a:ext cx="5996307" cy="2177979"/>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flipV="1">
            <a:off x="1049706" y="2212137"/>
            <a:ext cx="10086586" cy="30404"/>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pic>
        <p:nvPicPr>
          <p:cNvPr id="46"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835566" y="1918998"/>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8318318" y="1888600"/>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6640391" y="1913261"/>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049781" y="1888600"/>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2339330" y="2246372"/>
            <a:ext cx="710451" cy="523220"/>
          </a:xfrm>
          <a:prstGeom prst="rect">
            <a:avLst/>
          </a:prstGeom>
          <a:noFill/>
        </p:spPr>
        <p:txBody>
          <a:bodyPr wrap="none" rtlCol="0">
            <a:spAutoFit/>
          </a:bodyPr>
          <a:lstStyle/>
          <a:p>
            <a:pPr algn="r"/>
            <a:r>
              <a:rPr lang="en-US" sz="1400"/>
              <a:t>::2</a:t>
            </a:r>
          </a:p>
          <a:p>
            <a:pPr algn="r"/>
            <a:r>
              <a:rPr lang="en-US" sz="1400"/>
              <a:t>G0/0/1</a:t>
            </a:r>
          </a:p>
        </p:txBody>
      </p:sp>
      <p:sp>
        <p:nvSpPr>
          <p:cNvPr id="63" name="TextBox 62"/>
          <p:cNvSpPr txBox="1"/>
          <p:nvPr/>
        </p:nvSpPr>
        <p:spPr>
          <a:xfrm>
            <a:off x="3199517" y="2212137"/>
            <a:ext cx="431528" cy="307777"/>
          </a:xfrm>
          <a:prstGeom prst="rect">
            <a:avLst/>
          </a:prstGeom>
          <a:noFill/>
        </p:spPr>
        <p:txBody>
          <a:bodyPr wrap="none" rtlCol="0">
            <a:spAutoFit/>
          </a:bodyPr>
          <a:lstStyle/>
          <a:p>
            <a:r>
              <a:rPr lang="en-US" sz="1400" b="1">
                <a:solidFill>
                  <a:schemeClr val="bg1"/>
                </a:solidFill>
              </a:rPr>
              <a:t>R-1</a:t>
            </a:r>
          </a:p>
        </p:txBody>
      </p:sp>
      <p:sp>
        <p:nvSpPr>
          <p:cNvPr id="64" name="TextBox 63"/>
          <p:cNvSpPr txBox="1"/>
          <p:nvPr/>
        </p:nvSpPr>
        <p:spPr>
          <a:xfrm>
            <a:off x="4998960" y="2237038"/>
            <a:ext cx="431528" cy="307777"/>
          </a:xfrm>
          <a:prstGeom prst="rect">
            <a:avLst/>
          </a:prstGeom>
          <a:noFill/>
        </p:spPr>
        <p:txBody>
          <a:bodyPr wrap="none" rtlCol="0">
            <a:spAutoFit/>
          </a:bodyPr>
          <a:lstStyle/>
          <a:p>
            <a:r>
              <a:rPr lang="en-US" sz="1400" b="1">
                <a:solidFill>
                  <a:schemeClr val="bg1"/>
                </a:solidFill>
              </a:rPr>
              <a:t>R-2</a:t>
            </a:r>
          </a:p>
        </p:txBody>
      </p:sp>
      <p:sp>
        <p:nvSpPr>
          <p:cNvPr id="65" name="TextBox 64"/>
          <p:cNvSpPr txBox="1"/>
          <p:nvPr/>
        </p:nvSpPr>
        <p:spPr>
          <a:xfrm>
            <a:off x="6807997" y="2237038"/>
            <a:ext cx="431528" cy="307777"/>
          </a:xfrm>
          <a:prstGeom prst="rect">
            <a:avLst/>
          </a:prstGeom>
          <a:noFill/>
        </p:spPr>
        <p:txBody>
          <a:bodyPr wrap="none" rtlCol="0">
            <a:spAutoFit/>
          </a:bodyPr>
          <a:lstStyle/>
          <a:p>
            <a:r>
              <a:rPr lang="en-US" sz="1400" b="1">
                <a:solidFill>
                  <a:schemeClr val="bg1"/>
                </a:solidFill>
              </a:rPr>
              <a:t>R-3</a:t>
            </a:r>
          </a:p>
        </p:txBody>
      </p:sp>
      <p:sp>
        <p:nvSpPr>
          <p:cNvPr id="66" name="TextBox 65"/>
          <p:cNvSpPr txBox="1"/>
          <p:nvPr/>
        </p:nvSpPr>
        <p:spPr>
          <a:xfrm>
            <a:off x="8528452" y="2204637"/>
            <a:ext cx="431528" cy="307777"/>
          </a:xfrm>
          <a:prstGeom prst="rect">
            <a:avLst/>
          </a:prstGeom>
          <a:noFill/>
        </p:spPr>
        <p:txBody>
          <a:bodyPr wrap="none" rtlCol="0">
            <a:spAutoFit/>
          </a:bodyPr>
          <a:lstStyle/>
          <a:p>
            <a:r>
              <a:rPr lang="en-US" sz="1400" b="1">
                <a:solidFill>
                  <a:schemeClr val="bg1"/>
                </a:solidFill>
              </a:rPr>
              <a:t>R-4</a:t>
            </a:r>
          </a:p>
        </p:txBody>
      </p:sp>
      <p:sp>
        <p:nvSpPr>
          <p:cNvPr id="67" name="TextBox 66"/>
          <p:cNvSpPr txBox="1"/>
          <p:nvPr/>
        </p:nvSpPr>
        <p:spPr>
          <a:xfrm>
            <a:off x="879102" y="2227339"/>
            <a:ext cx="415498" cy="307777"/>
          </a:xfrm>
          <a:prstGeom prst="rect">
            <a:avLst/>
          </a:prstGeom>
          <a:noFill/>
        </p:spPr>
        <p:txBody>
          <a:bodyPr wrap="none" rtlCol="0">
            <a:spAutoFit/>
          </a:bodyPr>
          <a:lstStyle/>
          <a:p>
            <a:r>
              <a:rPr lang="en-US" sz="1400" b="1">
                <a:solidFill>
                  <a:schemeClr val="bg1"/>
                </a:solidFill>
              </a:rPr>
              <a:t>S-1</a:t>
            </a:r>
          </a:p>
        </p:txBody>
      </p:sp>
      <p:sp>
        <p:nvSpPr>
          <p:cNvPr id="68" name="TextBox 67"/>
          <p:cNvSpPr txBox="1"/>
          <p:nvPr/>
        </p:nvSpPr>
        <p:spPr>
          <a:xfrm>
            <a:off x="10624118" y="2212136"/>
            <a:ext cx="415498" cy="307777"/>
          </a:xfrm>
          <a:prstGeom prst="rect">
            <a:avLst/>
          </a:prstGeom>
          <a:noFill/>
        </p:spPr>
        <p:txBody>
          <a:bodyPr wrap="none" rtlCol="0">
            <a:spAutoFit/>
          </a:bodyPr>
          <a:lstStyle/>
          <a:p>
            <a:r>
              <a:rPr lang="en-US" sz="1400" b="1">
                <a:solidFill>
                  <a:schemeClr val="bg1"/>
                </a:solidFill>
              </a:rPr>
              <a:t>S-2</a:t>
            </a:r>
          </a:p>
        </p:txBody>
      </p:sp>
      <p:sp>
        <p:nvSpPr>
          <p:cNvPr id="74" name="TextBox 73">
            <a:extLst>
              <a:ext uri="{FF2B5EF4-FFF2-40B4-BE49-F238E27FC236}">
                <a16:creationId xmlns="" xmlns:a16="http://schemas.microsoft.com/office/drawing/2014/main" id="{FA8CD5BB-8247-4900-9CF2-0EEC9F51F9FE}"/>
              </a:ext>
            </a:extLst>
          </p:cNvPr>
          <p:cNvSpPr txBox="1"/>
          <p:nvPr/>
        </p:nvSpPr>
        <p:spPr>
          <a:xfrm>
            <a:off x="9160543" y="1883084"/>
            <a:ext cx="1561646" cy="307777"/>
          </a:xfrm>
          <a:prstGeom prst="rect">
            <a:avLst/>
          </a:prstGeom>
          <a:noFill/>
        </p:spPr>
        <p:txBody>
          <a:bodyPr wrap="none" rtlCol="0">
            <a:spAutoFit/>
          </a:bodyPr>
          <a:lstStyle/>
          <a:p>
            <a:r>
              <a:rPr lang="en-US" sz="1400"/>
              <a:t>2001:BBB:222::/64</a:t>
            </a:r>
          </a:p>
        </p:txBody>
      </p:sp>
      <p:pic>
        <p:nvPicPr>
          <p:cNvPr id="75" name="Picture 7" descr="C:\Users\ecoffey\AppData\Local\Temp\Rar$DRa0.386\30067_Device_router_critical_64.png"/>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16477" y="1888600"/>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p:cNvSpPr txBox="1"/>
          <p:nvPr/>
        </p:nvSpPr>
        <p:spPr>
          <a:xfrm>
            <a:off x="566213" y="2212137"/>
            <a:ext cx="429926" cy="307777"/>
          </a:xfrm>
          <a:prstGeom prst="rect">
            <a:avLst/>
          </a:prstGeom>
          <a:noFill/>
        </p:spPr>
        <p:txBody>
          <a:bodyPr wrap="none" rtlCol="0">
            <a:spAutoFit/>
          </a:bodyPr>
          <a:lstStyle/>
          <a:p>
            <a:r>
              <a:rPr lang="en-US" sz="1400" b="1">
                <a:solidFill>
                  <a:schemeClr val="bg1"/>
                </a:solidFill>
              </a:rPr>
              <a:t>X-1</a:t>
            </a:r>
          </a:p>
        </p:txBody>
      </p:sp>
      <p:pic>
        <p:nvPicPr>
          <p:cNvPr id="77" name="Picture 7" descr="C:\Users\ecoffey\AppData\Local\Temp\Rar$DRa0.386\30067_Device_router_critical_64.png"/>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0887546" y="1870324"/>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p:cNvSpPr txBox="1"/>
          <p:nvPr/>
        </p:nvSpPr>
        <p:spPr>
          <a:xfrm>
            <a:off x="11037282" y="2193861"/>
            <a:ext cx="429926" cy="307777"/>
          </a:xfrm>
          <a:prstGeom prst="rect">
            <a:avLst/>
          </a:prstGeom>
          <a:noFill/>
        </p:spPr>
        <p:txBody>
          <a:bodyPr wrap="none" rtlCol="0">
            <a:spAutoFit/>
          </a:bodyPr>
          <a:lstStyle/>
          <a:p>
            <a:r>
              <a:rPr lang="en-US" sz="1400" b="1">
                <a:solidFill>
                  <a:schemeClr val="bg1"/>
                </a:solidFill>
              </a:rPr>
              <a:t>X-2</a:t>
            </a:r>
          </a:p>
        </p:txBody>
      </p:sp>
      <p:sp>
        <p:nvSpPr>
          <p:cNvPr id="80" name="TextBox 79">
            <a:extLst>
              <a:ext uri="{FF2B5EF4-FFF2-40B4-BE49-F238E27FC236}">
                <a16:creationId xmlns="" xmlns:a16="http://schemas.microsoft.com/office/drawing/2014/main" id="{FA8CD5BB-8247-4900-9CF2-0EEC9F51F9FE}"/>
              </a:ext>
            </a:extLst>
          </p:cNvPr>
          <p:cNvSpPr txBox="1"/>
          <p:nvPr/>
        </p:nvSpPr>
        <p:spPr>
          <a:xfrm>
            <a:off x="1382680" y="1908811"/>
            <a:ext cx="1580882" cy="307777"/>
          </a:xfrm>
          <a:prstGeom prst="rect">
            <a:avLst/>
          </a:prstGeom>
          <a:noFill/>
        </p:spPr>
        <p:txBody>
          <a:bodyPr wrap="none" rtlCol="0">
            <a:spAutoFit/>
          </a:bodyPr>
          <a:lstStyle/>
          <a:p>
            <a:r>
              <a:rPr lang="en-US" sz="1400"/>
              <a:t>2001:AAA:111::/64</a:t>
            </a:r>
          </a:p>
        </p:txBody>
      </p:sp>
      <p:sp>
        <p:nvSpPr>
          <p:cNvPr id="81" name="TextBox 80"/>
          <p:cNvSpPr txBox="1"/>
          <p:nvPr/>
        </p:nvSpPr>
        <p:spPr>
          <a:xfrm>
            <a:off x="1112412" y="2242541"/>
            <a:ext cx="710451" cy="738664"/>
          </a:xfrm>
          <a:prstGeom prst="rect">
            <a:avLst/>
          </a:prstGeom>
          <a:noFill/>
        </p:spPr>
        <p:txBody>
          <a:bodyPr wrap="none" rtlCol="0">
            <a:spAutoFit/>
          </a:bodyPr>
          <a:lstStyle/>
          <a:p>
            <a:r>
              <a:rPr lang="en-US" sz="1400"/>
              <a:t>::1</a:t>
            </a:r>
          </a:p>
          <a:p>
            <a:r>
              <a:rPr lang="en-US" sz="1400"/>
              <a:t>G0/0/0</a:t>
            </a:r>
          </a:p>
          <a:p>
            <a:endParaRPr lang="en-US" sz="1400"/>
          </a:p>
        </p:txBody>
      </p:sp>
      <p:sp>
        <p:nvSpPr>
          <p:cNvPr id="82" name="TextBox 81"/>
          <p:cNvSpPr txBox="1"/>
          <p:nvPr/>
        </p:nvSpPr>
        <p:spPr>
          <a:xfrm>
            <a:off x="9019256" y="2220723"/>
            <a:ext cx="710451" cy="523220"/>
          </a:xfrm>
          <a:prstGeom prst="rect">
            <a:avLst/>
          </a:prstGeom>
          <a:noFill/>
        </p:spPr>
        <p:txBody>
          <a:bodyPr wrap="none" rtlCol="0">
            <a:spAutoFit/>
          </a:bodyPr>
          <a:lstStyle/>
          <a:p>
            <a:r>
              <a:rPr lang="en-US" sz="1400"/>
              <a:t>::2</a:t>
            </a:r>
          </a:p>
          <a:p>
            <a:r>
              <a:rPr lang="en-US" sz="1400"/>
              <a:t>G0/0/1</a:t>
            </a:r>
          </a:p>
        </p:txBody>
      </p:sp>
      <p:sp>
        <p:nvSpPr>
          <p:cNvPr id="83" name="TextBox 82"/>
          <p:cNvSpPr txBox="1"/>
          <p:nvPr/>
        </p:nvSpPr>
        <p:spPr>
          <a:xfrm>
            <a:off x="10203730" y="2219697"/>
            <a:ext cx="710451" cy="523220"/>
          </a:xfrm>
          <a:prstGeom prst="rect">
            <a:avLst/>
          </a:prstGeom>
          <a:noFill/>
        </p:spPr>
        <p:txBody>
          <a:bodyPr wrap="none" rtlCol="0">
            <a:spAutoFit/>
          </a:bodyPr>
          <a:lstStyle/>
          <a:p>
            <a:pPr algn="r"/>
            <a:r>
              <a:rPr lang="en-US" sz="1400"/>
              <a:t>::1</a:t>
            </a:r>
          </a:p>
          <a:p>
            <a:pPr algn="r"/>
            <a:r>
              <a:rPr lang="en-US" sz="1400"/>
              <a:t>G0/0/0</a:t>
            </a:r>
          </a:p>
        </p:txBody>
      </p:sp>
      <p:sp>
        <p:nvSpPr>
          <p:cNvPr id="84" name="TextBox 83"/>
          <p:cNvSpPr txBox="1"/>
          <p:nvPr/>
        </p:nvSpPr>
        <p:spPr>
          <a:xfrm>
            <a:off x="4030519" y="872903"/>
            <a:ext cx="3850927" cy="584775"/>
          </a:xfrm>
          <a:prstGeom prst="rect">
            <a:avLst/>
          </a:prstGeom>
          <a:noFill/>
        </p:spPr>
        <p:txBody>
          <a:bodyPr wrap="none" rtlCol="0">
            <a:spAutoFit/>
          </a:bodyPr>
          <a:lstStyle/>
          <a:p>
            <a:pPr algn="r"/>
            <a:r>
              <a:rPr lang="en-US" sz="3200" b="1">
                <a:solidFill>
                  <a:srgbClr val="00B050"/>
                </a:solidFill>
              </a:rPr>
              <a:t>IPV6-ONLY NETWORK</a:t>
            </a:r>
          </a:p>
        </p:txBody>
      </p:sp>
      <p:sp>
        <p:nvSpPr>
          <p:cNvPr id="85" name="Rectangle 84">
            <a:extLst>
              <a:ext uri="{FF2B5EF4-FFF2-40B4-BE49-F238E27FC236}">
                <a16:creationId xmlns="" xmlns:a16="http://schemas.microsoft.com/office/drawing/2014/main" id="{3936041F-692B-4EA6-8FCC-DED39BB0D1F0}"/>
              </a:ext>
            </a:extLst>
          </p:cNvPr>
          <p:cNvSpPr/>
          <p:nvPr/>
        </p:nvSpPr>
        <p:spPr>
          <a:xfrm>
            <a:off x="566213" y="3095626"/>
            <a:ext cx="11282886" cy="179596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a:solidFill>
                  <a:schemeClr val="tx1"/>
                </a:solidFill>
                <a:latin typeface="Courier New" panose="02070309020205020404" pitchFamily="49" charset="0"/>
                <a:cs typeface="Courier New" panose="02070309020205020404" pitchFamily="49" charset="0"/>
              </a:rPr>
              <a:t>TUNNELS CAN USE IPV4 FOR AN OVERLAY AND IPV6 FOR AN UNDERLAY,OR VICE VERSA. IN THIS SCENARIO AN ESTABLISHED IPV6 NETWORK SERVES AS TRANSPORT FOR AN IPV4 OVERLAY. EVEN THOUGH THERE IS NO IPV4 IN THE R1-R4 NETWORK, IPV4 PACKETS ARE ENCAPSULATED AND TUNNELED BETWEEN THE TWO ENDPOINTS BY IPV6.</a:t>
            </a:r>
          </a:p>
          <a:p>
            <a:pPr algn="ctr"/>
            <a:endParaRPr lang="en-US" sz="1600" b="1">
              <a:solidFill>
                <a:schemeClr val="tx1"/>
              </a:solidFill>
              <a:latin typeface="Courier New" panose="02070309020205020404" pitchFamily="49" charset="0"/>
              <a:cs typeface="Courier New" panose="02070309020205020404" pitchFamily="49" charset="0"/>
            </a:endParaRPr>
          </a:p>
          <a:p>
            <a:pPr algn="ctr"/>
            <a:r>
              <a:rPr lang="en-US" sz="1600" b="1">
                <a:solidFill>
                  <a:schemeClr val="tx1"/>
                </a:solidFill>
                <a:latin typeface="Courier New" panose="02070309020205020404" pitchFamily="49" charset="0"/>
                <a:cs typeface="Courier New" panose="02070309020205020404" pitchFamily="49" charset="0"/>
              </a:rPr>
              <a:t>THE SAME RULES APPLY TO 4-OVER-6 AND 6-OVER-4 TUNNELS. THE TUNNEL SOURCE AND DESTINATION MUST BE BI-DIRECTIONALLY REACHABLE IN ORDER FOR THE TUNNEL TO BE OPERATIONAL.</a:t>
            </a:r>
          </a:p>
        </p:txBody>
      </p:sp>
      <p:cxnSp>
        <p:nvCxnSpPr>
          <p:cNvPr id="31" name="Straight Connector 30"/>
          <p:cNvCxnSpPr/>
          <p:nvPr/>
        </p:nvCxnSpPr>
        <p:spPr>
          <a:xfrm flipV="1">
            <a:off x="1112412" y="446430"/>
            <a:ext cx="9875520" cy="30404"/>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756879" y="483696"/>
            <a:ext cx="367131" cy="1581871"/>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10986944" y="461632"/>
            <a:ext cx="354380" cy="1601067"/>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 xmlns:a16="http://schemas.microsoft.com/office/drawing/2014/main" id="{FA8CD5BB-8247-4900-9CF2-0EEC9F51F9FE}"/>
              </a:ext>
            </a:extLst>
          </p:cNvPr>
          <p:cNvSpPr txBox="1"/>
          <p:nvPr/>
        </p:nvSpPr>
        <p:spPr>
          <a:xfrm>
            <a:off x="4835566" y="83964"/>
            <a:ext cx="2005677" cy="307777"/>
          </a:xfrm>
          <a:prstGeom prst="rect">
            <a:avLst/>
          </a:prstGeom>
          <a:noFill/>
        </p:spPr>
        <p:txBody>
          <a:bodyPr wrap="none" rtlCol="0">
            <a:spAutoFit/>
          </a:bodyPr>
          <a:lstStyle/>
          <a:p>
            <a:r>
              <a:rPr lang="en-US" sz="1400" b="1">
                <a:solidFill>
                  <a:srgbClr val="7030A0"/>
                </a:solidFill>
              </a:rPr>
              <a:t>INT TUN 1 – 10.0.0.0 /24</a:t>
            </a:r>
          </a:p>
        </p:txBody>
      </p:sp>
      <p:sp>
        <p:nvSpPr>
          <p:cNvPr id="36" name="TextBox 35">
            <a:extLst>
              <a:ext uri="{FF2B5EF4-FFF2-40B4-BE49-F238E27FC236}">
                <a16:creationId xmlns="" xmlns:a16="http://schemas.microsoft.com/office/drawing/2014/main" id="{FA8CD5BB-8247-4900-9CF2-0EEC9F51F9FE}"/>
              </a:ext>
            </a:extLst>
          </p:cNvPr>
          <p:cNvSpPr txBox="1"/>
          <p:nvPr/>
        </p:nvSpPr>
        <p:spPr>
          <a:xfrm>
            <a:off x="23580" y="1707365"/>
            <a:ext cx="785793" cy="307777"/>
          </a:xfrm>
          <a:prstGeom prst="rect">
            <a:avLst/>
          </a:prstGeom>
          <a:noFill/>
        </p:spPr>
        <p:txBody>
          <a:bodyPr wrap="none" rtlCol="0">
            <a:spAutoFit/>
          </a:bodyPr>
          <a:lstStyle/>
          <a:p>
            <a:r>
              <a:rPr lang="en-US" sz="1400" b="1">
                <a:solidFill>
                  <a:srgbClr val="7030A0"/>
                </a:solidFill>
              </a:rPr>
              <a:t>10.0.0.1</a:t>
            </a:r>
          </a:p>
        </p:txBody>
      </p:sp>
      <p:sp>
        <p:nvSpPr>
          <p:cNvPr id="37" name="TextBox 36">
            <a:extLst>
              <a:ext uri="{FF2B5EF4-FFF2-40B4-BE49-F238E27FC236}">
                <a16:creationId xmlns="" xmlns:a16="http://schemas.microsoft.com/office/drawing/2014/main" id="{FA8CD5BB-8247-4900-9CF2-0EEC9F51F9FE}"/>
              </a:ext>
            </a:extLst>
          </p:cNvPr>
          <p:cNvSpPr txBox="1"/>
          <p:nvPr/>
        </p:nvSpPr>
        <p:spPr>
          <a:xfrm>
            <a:off x="11341324" y="1734711"/>
            <a:ext cx="785793" cy="307777"/>
          </a:xfrm>
          <a:prstGeom prst="rect">
            <a:avLst/>
          </a:prstGeom>
          <a:noFill/>
        </p:spPr>
        <p:txBody>
          <a:bodyPr wrap="none" rtlCol="0">
            <a:spAutoFit/>
          </a:bodyPr>
          <a:lstStyle/>
          <a:p>
            <a:r>
              <a:rPr lang="en-US" sz="1400" b="1">
                <a:solidFill>
                  <a:srgbClr val="7030A0"/>
                </a:solidFill>
              </a:rPr>
              <a:t>10.0.0.2</a:t>
            </a:r>
          </a:p>
        </p:txBody>
      </p:sp>
      <p:sp>
        <p:nvSpPr>
          <p:cNvPr id="34" name="Rectangle 33">
            <a:extLst>
              <a:ext uri="{FF2B5EF4-FFF2-40B4-BE49-F238E27FC236}">
                <a16:creationId xmlns="" xmlns:a16="http://schemas.microsoft.com/office/drawing/2014/main" id="{3936041F-692B-4EA6-8FCC-DED39BB0D1F0}"/>
              </a:ext>
            </a:extLst>
          </p:cNvPr>
          <p:cNvSpPr/>
          <p:nvPr/>
        </p:nvSpPr>
        <p:spPr>
          <a:xfrm>
            <a:off x="173607" y="5006013"/>
            <a:ext cx="4093593" cy="169588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a:solidFill>
                  <a:schemeClr val="tx1"/>
                </a:solidFill>
                <a:latin typeface="Courier New" panose="02070309020205020404" pitchFamily="49" charset="0"/>
                <a:cs typeface="Courier New" panose="02070309020205020404" pitchFamily="49" charset="0"/>
              </a:rPr>
              <a:t>X1:</a:t>
            </a:r>
          </a:p>
          <a:p>
            <a:endParaRPr lang="en-US" sz="1400" b="1">
              <a:solidFill>
                <a:schemeClr val="tx1"/>
              </a:solidFill>
              <a:latin typeface="Courier New" panose="02070309020205020404" pitchFamily="49" charset="0"/>
              <a:cs typeface="Courier New" panose="02070309020205020404" pitchFamily="49" charset="0"/>
            </a:endParaRPr>
          </a:p>
          <a:p>
            <a:r>
              <a:rPr lang="en-US" sz="1400" b="1" err="1">
                <a:solidFill>
                  <a:schemeClr val="tx1"/>
                </a:solidFill>
                <a:latin typeface="Courier New" panose="02070309020205020404" pitchFamily="49" charset="0"/>
                <a:cs typeface="Courier New" panose="02070309020205020404" pitchFamily="49" charset="0"/>
              </a:rPr>
              <a:t>Int</a:t>
            </a:r>
            <a:r>
              <a:rPr lang="en-US" sz="1400" b="1">
                <a:solidFill>
                  <a:schemeClr val="tx1"/>
                </a:solidFill>
                <a:latin typeface="Courier New" panose="02070309020205020404" pitchFamily="49" charset="0"/>
                <a:cs typeface="Courier New" panose="02070309020205020404" pitchFamily="49" charset="0"/>
              </a:rPr>
              <a:t> Tunnel 1</a:t>
            </a:r>
          </a:p>
          <a:p>
            <a:r>
              <a:rPr lang="en-US" sz="1400" b="1" err="1">
                <a:solidFill>
                  <a:schemeClr val="tx1"/>
                </a:solidFill>
                <a:latin typeface="Courier New" panose="02070309020205020404" pitchFamily="49" charset="0"/>
                <a:cs typeface="Courier New" panose="02070309020205020404" pitchFamily="49" charset="0"/>
              </a:rPr>
              <a:t>Ip</a:t>
            </a:r>
            <a:r>
              <a:rPr lang="en-US" sz="1400" b="1">
                <a:solidFill>
                  <a:schemeClr val="tx1"/>
                </a:solidFill>
                <a:latin typeface="Courier New" panose="02070309020205020404" pitchFamily="49" charset="0"/>
                <a:cs typeface="Courier New" panose="02070309020205020404" pitchFamily="49" charset="0"/>
              </a:rPr>
              <a:t> address 10.0.0.1 255.255.255.0</a:t>
            </a:r>
          </a:p>
          <a:p>
            <a:r>
              <a:rPr lang="en-US" sz="1400" b="1">
                <a:solidFill>
                  <a:schemeClr val="tx1"/>
                </a:solidFill>
                <a:latin typeface="Courier New" panose="02070309020205020404" pitchFamily="49" charset="0"/>
                <a:cs typeface="Courier New" panose="02070309020205020404" pitchFamily="49" charset="0"/>
              </a:rPr>
              <a:t>Tunnel source 2001:AAA:111::1</a:t>
            </a:r>
          </a:p>
          <a:p>
            <a:r>
              <a:rPr lang="en-US" sz="1400" b="1">
                <a:solidFill>
                  <a:schemeClr val="tx1"/>
                </a:solidFill>
                <a:latin typeface="Courier New" panose="02070309020205020404" pitchFamily="49" charset="0"/>
                <a:cs typeface="Courier New" panose="02070309020205020404" pitchFamily="49" charset="0"/>
              </a:rPr>
              <a:t>Tunnel destination 2001:BBB:222::1</a:t>
            </a:r>
          </a:p>
          <a:p>
            <a:r>
              <a:rPr lang="en-US" sz="1400" b="1">
                <a:solidFill>
                  <a:schemeClr val="tx1"/>
                </a:solidFill>
                <a:latin typeface="Courier New" panose="02070309020205020404" pitchFamily="49" charset="0"/>
                <a:cs typeface="Courier New" panose="02070309020205020404" pitchFamily="49" charset="0"/>
              </a:rPr>
              <a:t>Tunnel mode </a:t>
            </a:r>
            <a:r>
              <a:rPr lang="en-US" sz="1400" b="1" err="1">
                <a:solidFill>
                  <a:schemeClr val="tx1"/>
                </a:solidFill>
                <a:latin typeface="Courier New" panose="02070309020205020404" pitchFamily="49" charset="0"/>
                <a:cs typeface="Courier New" panose="02070309020205020404" pitchFamily="49" charset="0"/>
              </a:rPr>
              <a:t>gre</a:t>
            </a:r>
            <a:r>
              <a:rPr lang="en-US" sz="1400" b="1">
                <a:solidFill>
                  <a:schemeClr val="tx1"/>
                </a:solidFill>
                <a:latin typeface="Courier New" panose="02070309020205020404" pitchFamily="49" charset="0"/>
                <a:cs typeface="Courier New" panose="02070309020205020404" pitchFamily="49" charset="0"/>
              </a:rPr>
              <a:t> ipv6</a:t>
            </a:r>
          </a:p>
          <a:p>
            <a:endParaRPr lang="en-US" sz="1400" b="1">
              <a:solidFill>
                <a:schemeClr val="tx1"/>
              </a:solidFill>
              <a:latin typeface="Courier New" panose="02070309020205020404" pitchFamily="49" charset="0"/>
              <a:cs typeface="Courier New" panose="02070309020205020404" pitchFamily="49" charset="0"/>
            </a:endParaRPr>
          </a:p>
        </p:txBody>
      </p:sp>
      <p:sp>
        <p:nvSpPr>
          <p:cNvPr id="38" name="Rectangle 37">
            <a:extLst>
              <a:ext uri="{FF2B5EF4-FFF2-40B4-BE49-F238E27FC236}">
                <a16:creationId xmlns="" xmlns:a16="http://schemas.microsoft.com/office/drawing/2014/main" id="{3936041F-692B-4EA6-8FCC-DED39BB0D1F0}"/>
              </a:ext>
            </a:extLst>
          </p:cNvPr>
          <p:cNvSpPr/>
          <p:nvPr/>
        </p:nvSpPr>
        <p:spPr>
          <a:xfrm>
            <a:off x="7755506" y="5006013"/>
            <a:ext cx="4093593" cy="169588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a:solidFill>
                  <a:schemeClr val="tx1"/>
                </a:solidFill>
                <a:latin typeface="Courier New" panose="02070309020205020404" pitchFamily="49" charset="0"/>
                <a:cs typeface="Courier New" panose="02070309020205020404" pitchFamily="49" charset="0"/>
              </a:rPr>
              <a:t>X2:</a:t>
            </a:r>
          </a:p>
          <a:p>
            <a:endParaRPr lang="en-US" sz="1400" b="1">
              <a:solidFill>
                <a:schemeClr val="tx1"/>
              </a:solidFill>
              <a:latin typeface="Courier New" panose="02070309020205020404" pitchFamily="49" charset="0"/>
              <a:cs typeface="Courier New" panose="02070309020205020404" pitchFamily="49" charset="0"/>
            </a:endParaRPr>
          </a:p>
          <a:p>
            <a:r>
              <a:rPr lang="en-US" sz="1400" b="1" err="1">
                <a:solidFill>
                  <a:schemeClr val="tx1"/>
                </a:solidFill>
                <a:latin typeface="Courier New" panose="02070309020205020404" pitchFamily="49" charset="0"/>
                <a:cs typeface="Courier New" panose="02070309020205020404" pitchFamily="49" charset="0"/>
              </a:rPr>
              <a:t>Int</a:t>
            </a:r>
            <a:r>
              <a:rPr lang="en-US" sz="1400" b="1">
                <a:solidFill>
                  <a:schemeClr val="tx1"/>
                </a:solidFill>
                <a:latin typeface="Courier New" panose="02070309020205020404" pitchFamily="49" charset="0"/>
                <a:cs typeface="Courier New" panose="02070309020205020404" pitchFamily="49" charset="0"/>
              </a:rPr>
              <a:t> Tunnel 1</a:t>
            </a:r>
          </a:p>
          <a:p>
            <a:r>
              <a:rPr lang="en-US" sz="1400" b="1" err="1">
                <a:solidFill>
                  <a:schemeClr val="tx1"/>
                </a:solidFill>
                <a:latin typeface="Courier New" panose="02070309020205020404" pitchFamily="49" charset="0"/>
                <a:cs typeface="Courier New" panose="02070309020205020404" pitchFamily="49" charset="0"/>
              </a:rPr>
              <a:t>Ip</a:t>
            </a:r>
            <a:r>
              <a:rPr lang="en-US" sz="1400" b="1">
                <a:solidFill>
                  <a:schemeClr val="tx1"/>
                </a:solidFill>
                <a:latin typeface="Courier New" panose="02070309020205020404" pitchFamily="49" charset="0"/>
                <a:cs typeface="Courier New" panose="02070309020205020404" pitchFamily="49" charset="0"/>
              </a:rPr>
              <a:t> address 10.0.0.2 255.255.255.0</a:t>
            </a:r>
          </a:p>
          <a:p>
            <a:r>
              <a:rPr lang="en-US" sz="1400" b="1">
                <a:solidFill>
                  <a:schemeClr val="tx1"/>
                </a:solidFill>
                <a:latin typeface="Courier New" panose="02070309020205020404" pitchFamily="49" charset="0"/>
                <a:cs typeface="Courier New" panose="02070309020205020404" pitchFamily="49" charset="0"/>
              </a:rPr>
              <a:t>Tunnel source 2001:BBB:222::1</a:t>
            </a:r>
          </a:p>
          <a:p>
            <a:r>
              <a:rPr lang="en-US" sz="1400" b="1">
                <a:solidFill>
                  <a:schemeClr val="tx1"/>
                </a:solidFill>
                <a:latin typeface="Courier New" panose="02070309020205020404" pitchFamily="49" charset="0"/>
                <a:cs typeface="Courier New" panose="02070309020205020404" pitchFamily="49" charset="0"/>
              </a:rPr>
              <a:t>Tunnel destination 2001:AAA:111::1</a:t>
            </a:r>
          </a:p>
          <a:p>
            <a:r>
              <a:rPr lang="en-US" sz="1400" b="1">
                <a:solidFill>
                  <a:schemeClr val="tx1"/>
                </a:solidFill>
                <a:latin typeface="Courier New" panose="02070309020205020404" pitchFamily="49" charset="0"/>
                <a:cs typeface="Courier New" panose="02070309020205020404" pitchFamily="49" charset="0"/>
              </a:rPr>
              <a:t>Tunnel mode </a:t>
            </a:r>
            <a:r>
              <a:rPr lang="en-US" sz="1400" b="1" err="1">
                <a:solidFill>
                  <a:schemeClr val="tx1"/>
                </a:solidFill>
                <a:latin typeface="Courier New" panose="02070309020205020404" pitchFamily="49" charset="0"/>
                <a:cs typeface="Courier New" panose="02070309020205020404" pitchFamily="49" charset="0"/>
              </a:rPr>
              <a:t>gre</a:t>
            </a:r>
            <a:r>
              <a:rPr lang="en-US" sz="1400" b="1">
                <a:solidFill>
                  <a:schemeClr val="tx1"/>
                </a:solidFill>
                <a:latin typeface="Courier New" panose="02070309020205020404" pitchFamily="49" charset="0"/>
                <a:cs typeface="Courier New" panose="02070309020205020404" pitchFamily="49" charset="0"/>
              </a:rPr>
              <a:t> ipv6</a:t>
            </a:r>
          </a:p>
          <a:p>
            <a:endParaRPr lang="en-US" sz="1400" b="1">
              <a:solidFill>
                <a:schemeClr val="tx1"/>
              </a:solidFill>
              <a:latin typeface="Courier New" panose="02070309020205020404" pitchFamily="49" charset="0"/>
              <a:cs typeface="Courier New" panose="02070309020205020404" pitchFamily="49" charset="0"/>
            </a:endParaRPr>
          </a:p>
        </p:txBody>
      </p:sp>
      <p:sp>
        <p:nvSpPr>
          <p:cNvPr id="39" name="TextBox 38"/>
          <p:cNvSpPr txBox="1"/>
          <p:nvPr/>
        </p:nvSpPr>
        <p:spPr>
          <a:xfrm>
            <a:off x="4849004" y="5072348"/>
            <a:ext cx="2487989" cy="1600438"/>
          </a:xfrm>
          <a:prstGeom prst="rect">
            <a:avLst/>
          </a:prstGeom>
          <a:noFill/>
        </p:spPr>
        <p:txBody>
          <a:bodyPr wrap="none" rtlCol="0">
            <a:spAutoFit/>
          </a:bodyPr>
          <a:lstStyle/>
          <a:p>
            <a:pPr algn="ctr"/>
            <a:r>
              <a:rPr lang="en-US" sz="1400" b="1"/>
              <a:t>TUNNEL MODE</a:t>
            </a:r>
          </a:p>
          <a:p>
            <a:pPr algn="ctr"/>
            <a:r>
              <a:rPr lang="en-US" sz="1400" b="1"/>
              <a:t>IS ALWAYS BASED</a:t>
            </a:r>
          </a:p>
          <a:p>
            <a:pPr algn="ctr"/>
            <a:r>
              <a:rPr lang="en-US" sz="1400" b="1"/>
              <a:t>ON THE UNDERLAY</a:t>
            </a:r>
          </a:p>
          <a:p>
            <a:pPr algn="ctr"/>
            <a:endParaRPr lang="en-US" sz="1400" b="1"/>
          </a:p>
          <a:p>
            <a:pPr algn="ctr"/>
            <a:r>
              <a:rPr lang="en-US" sz="1400" b="1"/>
              <a:t>IN THIS CASE THE UNDERLAY IS</a:t>
            </a:r>
          </a:p>
          <a:p>
            <a:pPr algn="ctr"/>
            <a:r>
              <a:rPr lang="en-US" sz="1400" b="1"/>
              <a:t>IPV6, SO TUNNEL MODE IS</a:t>
            </a:r>
          </a:p>
          <a:p>
            <a:pPr algn="ctr"/>
            <a:r>
              <a:rPr lang="en-US" sz="1400" b="1"/>
              <a:t>GRE IPV6</a:t>
            </a:r>
          </a:p>
        </p:txBody>
      </p:sp>
    </p:spTree>
    <p:extLst>
      <p:ext uri="{BB962C8B-B14F-4D97-AF65-F5344CB8AC3E}">
        <p14:creationId xmlns:p14="http://schemas.microsoft.com/office/powerpoint/2010/main" val="591572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Rounded Corners 37">
            <a:extLst>
              <a:ext uri="{FF2B5EF4-FFF2-40B4-BE49-F238E27FC236}">
                <a16:creationId xmlns="" xmlns:a16="http://schemas.microsoft.com/office/drawing/2014/main" id="{9E6C9D9F-D8ED-474D-8CFD-E85C959CFDA6}"/>
              </a:ext>
            </a:extLst>
          </p:cNvPr>
          <p:cNvSpPr/>
          <p:nvPr/>
        </p:nvSpPr>
        <p:spPr>
          <a:xfrm>
            <a:off x="2920156" y="230240"/>
            <a:ext cx="6253087" cy="2128666"/>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flipV="1">
            <a:off x="1062406" y="1589837"/>
            <a:ext cx="10086586" cy="30404"/>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pic>
        <p:nvPicPr>
          <p:cNvPr id="46"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848266" y="1296698"/>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8331018" y="1266300"/>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6653091" y="1290961"/>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062481" y="1266300"/>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2380616" y="1649399"/>
            <a:ext cx="710451" cy="523220"/>
          </a:xfrm>
          <a:prstGeom prst="rect">
            <a:avLst/>
          </a:prstGeom>
          <a:noFill/>
        </p:spPr>
        <p:txBody>
          <a:bodyPr wrap="none" rtlCol="0">
            <a:spAutoFit/>
          </a:bodyPr>
          <a:lstStyle/>
          <a:p>
            <a:pPr algn="r"/>
            <a:r>
              <a:rPr lang="en-US" sz="1400"/>
              <a:t>.2</a:t>
            </a:r>
          </a:p>
          <a:p>
            <a:pPr algn="r"/>
            <a:r>
              <a:rPr lang="en-US" sz="1400"/>
              <a:t>G0/0/1</a:t>
            </a:r>
          </a:p>
        </p:txBody>
      </p:sp>
      <p:sp>
        <p:nvSpPr>
          <p:cNvPr id="63" name="TextBox 62"/>
          <p:cNvSpPr txBox="1"/>
          <p:nvPr/>
        </p:nvSpPr>
        <p:spPr>
          <a:xfrm>
            <a:off x="3212217" y="1589837"/>
            <a:ext cx="431528" cy="307777"/>
          </a:xfrm>
          <a:prstGeom prst="rect">
            <a:avLst/>
          </a:prstGeom>
          <a:noFill/>
        </p:spPr>
        <p:txBody>
          <a:bodyPr wrap="none" rtlCol="0">
            <a:spAutoFit/>
          </a:bodyPr>
          <a:lstStyle/>
          <a:p>
            <a:r>
              <a:rPr lang="en-US" sz="1400" b="1">
                <a:solidFill>
                  <a:schemeClr val="bg1"/>
                </a:solidFill>
              </a:rPr>
              <a:t>R-1</a:t>
            </a:r>
          </a:p>
        </p:txBody>
      </p:sp>
      <p:sp>
        <p:nvSpPr>
          <p:cNvPr id="64" name="TextBox 63"/>
          <p:cNvSpPr txBox="1"/>
          <p:nvPr/>
        </p:nvSpPr>
        <p:spPr>
          <a:xfrm>
            <a:off x="5011660" y="1614738"/>
            <a:ext cx="431528" cy="307777"/>
          </a:xfrm>
          <a:prstGeom prst="rect">
            <a:avLst/>
          </a:prstGeom>
          <a:noFill/>
        </p:spPr>
        <p:txBody>
          <a:bodyPr wrap="none" rtlCol="0">
            <a:spAutoFit/>
          </a:bodyPr>
          <a:lstStyle/>
          <a:p>
            <a:r>
              <a:rPr lang="en-US" sz="1400" b="1">
                <a:solidFill>
                  <a:schemeClr val="bg1"/>
                </a:solidFill>
              </a:rPr>
              <a:t>R-2</a:t>
            </a:r>
          </a:p>
        </p:txBody>
      </p:sp>
      <p:sp>
        <p:nvSpPr>
          <p:cNvPr id="65" name="TextBox 64"/>
          <p:cNvSpPr txBox="1"/>
          <p:nvPr/>
        </p:nvSpPr>
        <p:spPr>
          <a:xfrm>
            <a:off x="6820697" y="1614738"/>
            <a:ext cx="431528" cy="307777"/>
          </a:xfrm>
          <a:prstGeom prst="rect">
            <a:avLst/>
          </a:prstGeom>
          <a:noFill/>
        </p:spPr>
        <p:txBody>
          <a:bodyPr wrap="none" rtlCol="0">
            <a:spAutoFit/>
          </a:bodyPr>
          <a:lstStyle/>
          <a:p>
            <a:r>
              <a:rPr lang="en-US" sz="1400" b="1">
                <a:solidFill>
                  <a:schemeClr val="bg1"/>
                </a:solidFill>
              </a:rPr>
              <a:t>R-3</a:t>
            </a:r>
          </a:p>
        </p:txBody>
      </p:sp>
      <p:sp>
        <p:nvSpPr>
          <p:cNvPr id="66" name="TextBox 65"/>
          <p:cNvSpPr txBox="1"/>
          <p:nvPr/>
        </p:nvSpPr>
        <p:spPr>
          <a:xfrm>
            <a:off x="8541152" y="1582337"/>
            <a:ext cx="431528" cy="307777"/>
          </a:xfrm>
          <a:prstGeom prst="rect">
            <a:avLst/>
          </a:prstGeom>
          <a:noFill/>
        </p:spPr>
        <p:txBody>
          <a:bodyPr wrap="none" rtlCol="0">
            <a:spAutoFit/>
          </a:bodyPr>
          <a:lstStyle/>
          <a:p>
            <a:r>
              <a:rPr lang="en-US" sz="1400" b="1">
                <a:solidFill>
                  <a:schemeClr val="bg1"/>
                </a:solidFill>
              </a:rPr>
              <a:t>R-4</a:t>
            </a:r>
          </a:p>
        </p:txBody>
      </p:sp>
      <p:sp>
        <p:nvSpPr>
          <p:cNvPr id="67" name="TextBox 66"/>
          <p:cNvSpPr txBox="1"/>
          <p:nvPr/>
        </p:nvSpPr>
        <p:spPr>
          <a:xfrm>
            <a:off x="891802" y="1605039"/>
            <a:ext cx="415498" cy="307777"/>
          </a:xfrm>
          <a:prstGeom prst="rect">
            <a:avLst/>
          </a:prstGeom>
          <a:noFill/>
        </p:spPr>
        <p:txBody>
          <a:bodyPr wrap="none" rtlCol="0">
            <a:spAutoFit/>
          </a:bodyPr>
          <a:lstStyle/>
          <a:p>
            <a:r>
              <a:rPr lang="en-US" sz="1400" b="1">
                <a:solidFill>
                  <a:schemeClr val="bg1"/>
                </a:solidFill>
              </a:rPr>
              <a:t>S-1</a:t>
            </a:r>
          </a:p>
        </p:txBody>
      </p:sp>
      <p:sp>
        <p:nvSpPr>
          <p:cNvPr id="68" name="TextBox 67"/>
          <p:cNvSpPr txBox="1"/>
          <p:nvPr/>
        </p:nvSpPr>
        <p:spPr>
          <a:xfrm>
            <a:off x="10636818" y="1589836"/>
            <a:ext cx="415498" cy="307777"/>
          </a:xfrm>
          <a:prstGeom prst="rect">
            <a:avLst/>
          </a:prstGeom>
          <a:noFill/>
        </p:spPr>
        <p:txBody>
          <a:bodyPr wrap="none" rtlCol="0">
            <a:spAutoFit/>
          </a:bodyPr>
          <a:lstStyle/>
          <a:p>
            <a:r>
              <a:rPr lang="en-US" sz="1400" b="1">
                <a:solidFill>
                  <a:schemeClr val="bg1"/>
                </a:solidFill>
              </a:rPr>
              <a:t>S-2</a:t>
            </a:r>
          </a:p>
        </p:txBody>
      </p:sp>
      <p:sp>
        <p:nvSpPr>
          <p:cNvPr id="74" name="TextBox 73">
            <a:extLst>
              <a:ext uri="{FF2B5EF4-FFF2-40B4-BE49-F238E27FC236}">
                <a16:creationId xmlns="" xmlns:a16="http://schemas.microsoft.com/office/drawing/2014/main" id="{FA8CD5BB-8247-4900-9CF2-0EEC9F51F9FE}"/>
              </a:ext>
            </a:extLst>
          </p:cNvPr>
          <p:cNvSpPr txBox="1"/>
          <p:nvPr/>
        </p:nvSpPr>
        <p:spPr>
          <a:xfrm>
            <a:off x="9173243" y="1260784"/>
            <a:ext cx="1524776" cy="307777"/>
          </a:xfrm>
          <a:prstGeom prst="rect">
            <a:avLst/>
          </a:prstGeom>
          <a:noFill/>
        </p:spPr>
        <p:txBody>
          <a:bodyPr wrap="none" rtlCol="0">
            <a:spAutoFit/>
          </a:bodyPr>
          <a:lstStyle/>
          <a:p>
            <a:r>
              <a:rPr lang="en-US" sz="1400"/>
              <a:t>192.168.200.0 /30</a:t>
            </a:r>
          </a:p>
        </p:txBody>
      </p:sp>
      <p:pic>
        <p:nvPicPr>
          <p:cNvPr id="75" name="Picture 7" descr="C:\Users\ecoffey\AppData\Local\Temp\Rar$DRa0.386\30067_Device_router_critical_64.png"/>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29177" y="1266300"/>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p:cNvSpPr txBox="1"/>
          <p:nvPr/>
        </p:nvSpPr>
        <p:spPr>
          <a:xfrm>
            <a:off x="578913" y="1589837"/>
            <a:ext cx="429926" cy="307777"/>
          </a:xfrm>
          <a:prstGeom prst="rect">
            <a:avLst/>
          </a:prstGeom>
          <a:noFill/>
        </p:spPr>
        <p:txBody>
          <a:bodyPr wrap="none" rtlCol="0">
            <a:spAutoFit/>
          </a:bodyPr>
          <a:lstStyle/>
          <a:p>
            <a:r>
              <a:rPr lang="en-US" sz="1400" b="1">
                <a:solidFill>
                  <a:schemeClr val="bg1"/>
                </a:solidFill>
              </a:rPr>
              <a:t>X-1</a:t>
            </a:r>
          </a:p>
        </p:txBody>
      </p:sp>
      <p:pic>
        <p:nvPicPr>
          <p:cNvPr id="77" name="Picture 7" descr="C:\Users\ecoffey\AppData\Local\Temp\Rar$DRa0.386\30067_Device_router_critical_64.png"/>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0900246" y="1248024"/>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p:cNvSpPr txBox="1"/>
          <p:nvPr/>
        </p:nvSpPr>
        <p:spPr>
          <a:xfrm>
            <a:off x="11049982" y="1571561"/>
            <a:ext cx="429926" cy="307777"/>
          </a:xfrm>
          <a:prstGeom prst="rect">
            <a:avLst/>
          </a:prstGeom>
          <a:noFill/>
        </p:spPr>
        <p:txBody>
          <a:bodyPr wrap="none" rtlCol="0">
            <a:spAutoFit/>
          </a:bodyPr>
          <a:lstStyle/>
          <a:p>
            <a:r>
              <a:rPr lang="en-US" sz="1400" b="1">
                <a:solidFill>
                  <a:schemeClr val="bg1"/>
                </a:solidFill>
              </a:rPr>
              <a:t>X-2</a:t>
            </a:r>
          </a:p>
        </p:txBody>
      </p:sp>
      <p:sp>
        <p:nvSpPr>
          <p:cNvPr id="80" name="TextBox 79">
            <a:extLst>
              <a:ext uri="{FF2B5EF4-FFF2-40B4-BE49-F238E27FC236}">
                <a16:creationId xmlns="" xmlns:a16="http://schemas.microsoft.com/office/drawing/2014/main" id="{FA8CD5BB-8247-4900-9CF2-0EEC9F51F9FE}"/>
              </a:ext>
            </a:extLst>
          </p:cNvPr>
          <p:cNvSpPr txBox="1"/>
          <p:nvPr/>
        </p:nvSpPr>
        <p:spPr>
          <a:xfrm>
            <a:off x="1395380" y="1286511"/>
            <a:ext cx="1524776" cy="307777"/>
          </a:xfrm>
          <a:prstGeom prst="rect">
            <a:avLst/>
          </a:prstGeom>
          <a:noFill/>
        </p:spPr>
        <p:txBody>
          <a:bodyPr wrap="none" rtlCol="0">
            <a:spAutoFit/>
          </a:bodyPr>
          <a:lstStyle/>
          <a:p>
            <a:r>
              <a:rPr lang="en-US" sz="1400"/>
              <a:t>192.168.100.0 /30</a:t>
            </a:r>
          </a:p>
        </p:txBody>
      </p:sp>
      <p:sp>
        <p:nvSpPr>
          <p:cNvPr id="81" name="TextBox 80"/>
          <p:cNvSpPr txBox="1"/>
          <p:nvPr/>
        </p:nvSpPr>
        <p:spPr>
          <a:xfrm>
            <a:off x="1125112" y="1620241"/>
            <a:ext cx="710451" cy="738664"/>
          </a:xfrm>
          <a:prstGeom prst="rect">
            <a:avLst/>
          </a:prstGeom>
          <a:noFill/>
        </p:spPr>
        <p:txBody>
          <a:bodyPr wrap="none" rtlCol="0">
            <a:spAutoFit/>
          </a:bodyPr>
          <a:lstStyle/>
          <a:p>
            <a:r>
              <a:rPr lang="en-US" sz="1400"/>
              <a:t>.1</a:t>
            </a:r>
          </a:p>
          <a:p>
            <a:r>
              <a:rPr lang="en-US" sz="1400"/>
              <a:t>G0/0/0</a:t>
            </a:r>
          </a:p>
          <a:p>
            <a:endParaRPr lang="en-US" sz="1400"/>
          </a:p>
        </p:txBody>
      </p:sp>
      <p:sp>
        <p:nvSpPr>
          <p:cNvPr id="82" name="TextBox 81"/>
          <p:cNvSpPr txBox="1"/>
          <p:nvPr/>
        </p:nvSpPr>
        <p:spPr>
          <a:xfrm>
            <a:off x="9045483" y="1588343"/>
            <a:ext cx="710451" cy="523220"/>
          </a:xfrm>
          <a:prstGeom prst="rect">
            <a:avLst/>
          </a:prstGeom>
          <a:noFill/>
        </p:spPr>
        <p:txBody>
          <a:bodyPr wrap="none" rtlCol="0">
            <a:spAutoFit/>
          </a:bodyPr>
          <a:lstStyle/>
          <a:p>
            <a:r>
              <a:rPr lang="en-US" sz="1400"/>
              <a:t>.2</a:t>
            </a:r>
          </a:p>
          <a:p>
            <a:r>
              <a:rPr lang="en-US" sz="1400"/>
              <a:t>G0/0/1</a:t>
            </a:r>
          </a:p>
        </p:txBody>
      </p:sp>
      <p:sp>
        <p:nvSpPr>
          <p:cNvPr id="83" name="TextBox 82"/>
          <p:cNvSpPr txBox="1"/>
          <p:nvPr/>
        </p:nvSpPr>
        <p:spPr>
          <a:xfrm>
            <a:off x="10216430" y="1597397"/>
            <a:ext cx="710451" cy="523220"/>
          </a:xfrm>
          <a:prstGeom prst="rect">
            <a:avLst/>
          </a:prstGeom>
          <a:noFill/>
        </p:spPr>
        <p:txBody>
          <a:bodyPr wrap="none" rtlCol="0">
            <a:spAutoFit/>
          </a:bodyPr>
          <a:lstStyle/>
          <a:p>
            <a:pPr algn="r"/>
            <a:r>
              <a:rPr lang="en-US" sz="1400"/>
              <a:t>.1</a:t>
            </a:r>
          </a:p>
          <a:p>
            <a:pPr algn="r"/>
            <a:r>
              <a:rPr lang="en-US" sz="1400"/>
              <a:t>G0/0/0</a:t>
            </a:r>
          </a:p>
        </p:txBody>
      </p:sp>
      <p:sp>
        <p:nvSpPr>
          <p:cNvPr id="84" name="TextBox 83"/>
          <p:cNvSpPr txBox="1"/>
          <p:nvPr/>
        </p:nvSpPr>
        <p:spPr>
          <a:xfrm>
            <a:off x="4660527" y="252030"/>
            <a:ext cx="2890343" cy="584775"/>
          </a:xfrm>
          <a:prstGeom prst="rect">
            <a:avLst/>
          </a:prstGeom>
          <a:noFill/>
        </p:spPr>
        <p:txBody>
          <a:bodyPr wrap="none" rtlCol="0">
            <a:spAutoFit/>
          </a:bodyPr>
          <a:lstStyle/>
          <a:p>
            <a:pPr algn="r"/>
            <a:r>
              <a:rPr lang="en-US" sz="3200" b="1">
                <a:solidFill>
                  <a:srgbClr val="00B050"/>
                </a:solidFill>
              </a:rPr>
              <a:t>OSPF 20 AREA 0</a:t>
            </a:r>
          </a:p>
        </p:txBody>
      </p:sp>
      <p:sp>
        <p:nvSpPr>
          <p:cNvPr id="85" name="Rectangle 84">
            <a:extLst>
              <a:ext uri="{FF2B5EF4-FFF2-40B4-BE49-F238E27FC236}">
                <a16:creationId xmlns="" xmlns:a16="http://schemas.microsoft.com/office/drawing/2014/main" id="{3936041F-692B-4EA6-8FCC-DED39BB0D1F0}"/>
              </a:ext>
            </a:extLst>
          </p:cNvPr>
          <p:cNvSpPr/>
          <p:nvPr/>
        </p:nvSpPr>
        <p:spPr>
          <a:xfrm>
            <a:off x="1273724" y="2497969"/>
            <a:ext cx="9663947" cy="109239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a:solidFill>
                  <a:schemeClr val="tx1"/>
                </a:solidFill>
                <a:latin typeface="Courier New" panose="02070309020205020404" pitchFamily="49" charset="0"/>
                <a:cs typeface="Courier New" panose="02070309020205020404" pitchFamily="49" charset="0"/>
              </a:rPr>
              <a:t>FRAGMENTATION CAN OCCUR DUE TO OVERHEAD NEEDED FOR ENCAPSULATION OR OTHER REASONS (SUCH AS IPSEC). IT IS NOT UNCOMMON FOR THE MTU TO BE REDUCED FOR TUNNEL INTERFACES. TUNNEL KEYS ARE A FORM OF SIMPLE AUTHENTICATION THAT REQUIRES EACH SIDE OF THE TUNNEL TO KNOW A COMMON VALUE. </a:t>
            </a:r>
          </a:p>
        </p:txBody>
      </p:sp>
      <p:sp>
        <p:nvSpPr>
          <p:cNvPr id="86" name="Rectangle 85">
            <a:extLst>
              <a:ext uri="{FF2B5EF4-FFF2-40B4-BE49-F238E27FC236}">
                <a16:creationId xmlns="" xmlns:a16="http://schemas.microsoft.com/office/drawing/2014/main" id="{3936041F-692B-4EA6-8FCC-DED39BB0D1F0}"/>
              </a:ext>
            </a:extLst>
          </p:cNvPr>
          <p:cNvSpPr/>
          <p:nvPr/>
        </p:nvSpPr>
        <p:spPr>
          <a:xfrm>
            <a:off x="173608" y="3976774"/>
            <a:ext cx="4486920" cy="272511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a:solidFill>
                  <a:schemeClr val="tx1"/>
                </a:solidFill>
                <a:latin typeface="Courier New" panose="02070309020205020404" pitchFamily="49" charset="0"/>
                <a:cs typeface="Courier New" panose="02070309020205020404" pitchFamily="49" charset="0"/>
              </a:rPr>
              <a:t>X1:</a:t>
            </a:r>
          </a:p>
          <a:p>
            <a:endParaRPr lang="en-US" sz="1400" b="1">
              <a:solidFill>
                <a:schemeClr val="tx1"/>
              </a:solidFill>
              <a:latin typeface="Courier New" panose="02070309020205020404" pitchFamily="49" charset="0"/>
              <a:cs typeface="Courier New" panose="02070309020205020404" pitchFamily="49" charset="0"/>
            </a:endParaRPr>
          </a:p>
          <a:p>
            <a:r>
              <a:rPr lang="en-US" sz="1400" b="1" err="1">
                <a:solidFill>
                  <a:schemeClr val="tx1"/>
                </a:solidFill>
                <a:latin typeface="Courier New" panose="02070309020205020404" pitchFamily="49" charset="0"/>
                <a:cs typeface="Courier New" panose="02070309020205020404" pitchFamily="49" charset="0"/>
              </a:rPr>
              <a:t>Int</a:t>
            </a:r>
            <a:r>
              <a:rPr lang="en-US" sz="1400" b="1">
                <a:solidFill>
                  <a:schemeClr val="tx1"/>
                </a:solidFill>
                <a:latin typeface="Courier New" panose="02070309020205020404" pitchFamily="49" charset="0"/>
                <a:cs typeface="Courier New" panose="02070309020205020404" pitchFamily="49" charset="0"/>
              </a:rPr>
              <a:t> Tunnel 1</a:t>
            </a:r>
          </a:p>
          <a:p>
            <a:r>
              <a:rPr lang="en-US" sz="1400" b="1" err="1">
                <a:solidFill>
                  <a:schemeClr val="tx1"/>
                </a:solidFill>
                <a:latin typeface="Courier New" panose="02070309020205020404" pitchFamily="49" charset="0"/>
                <a:cs typeface="Courier New" panose="02070309020205020404" pitchFamily="49" charset="0"/>
              </a:rPr>
              <a:t>Ip</a:t>
            </a:r>
            <a:r>
              <a:rPr lang="en-US" sz="1400" b="1">
                <a:solidFill>
                  <a:schemeClr val="tx1"/>
                </a:solidFill>
                <a:latin typeface="Courier New" panose="02070309020205020404" pitchFamily="49" charset="0"/>
                <a:cs typeface="Courier New" panose="02070309020205020404" pitchFamily="49" charset="0"/>
              </a:rPr>
              <a:t> address 10.0.0.1 255.255.255.0</a:t>
            </a:r>
          </a:p>
          <a:p>
            <a:r>
              <a:rPr lang="en-US" sz="1400" b="1">
                <a:solidFill>
                  <a:schemeClr val="tx1"/>
                </a:solidFill>
                <a:latin typeface="Courier New" panose="02070309020205020404" pitchFamily="49" charset="0"/>
                <a:cs typeface="Courier New" panose="02070309020205020404" pitchFamily="49" charset="0"/>
              </a:rPr>
              <a:t>Tunnel source 192.168.100.1</a:t>
            </a:r>
          </a:p>
          <a:p>
            <a:r>
              <a:rPr lang="en-US" sz="1400" b="1">
                <a:solidFill>
                  <a:schemeClr val="tx1"/>
                </a:solidFill>
                <a:latin typeface="Courier New" panose="02070309020205020404" pitchFamily="49" charset="0"/>
                <a:cs typeface="Courier New" panose="02070309020205020404" pitchFamily="49" charset="0"/>
              </a:rPr>
              <a:t>Tunnel destination 192.168.200.1</a:t>
            </a:r>
          </a:p>
          <a:p>
            <a:r>
              <a:rPr lang="en-US" sz="1400" b="1" err="1">
                <a:solidFill>
                  <a:schemeClr val="tx1"/>
                </a:solidFill>
                <a:latin typeface="Courier New" panose="02070309020205020404" pitchFamily="49" charset="0"/>
                <a:cs typeface="Courier New" panose="02070309020205020404" pitchFamily="49" charset="0"/>
              </a:rPr>
              <a:t>Ip</a:t>
            </a:r>
            <a:r>
              <a:rPr lang="en-US" sz="1400" b="1">
                <a:solidFill>
                  <a:schemeClr val="tx1"/>
                </a:solidFill>
                <a:latin typeface="Courier New" panose="02070309020205020404" pitchFamily="49" charset="0"/>
                <a:cs typeface="Courier New" panose="02070309020205020404" pitchFamily="49" charset="0"/>
              </a:rPr>
              <a:t> </a:t>
            </a:r>
            <a:r>
              <a:rPr lang="en-US" sz="1400" b="1" err="1">
                <a:solidFill>
                  <a:schemeClr val="tx1"/>
                </a:solidFill>
                <a:latin typeface="Courier New" panose="02070309020205020404" pitchFamily="49" charset="0"/>
                <a:cs typeface="Courier New" panose="02070309020205020404" pitchFamily="49" charset="0"/>
              </a:rPr>
              <a:t>mtu</a:t>
            </a:r>
            <a:r>
              <a:rPr lang="en-US" sz="1400" b="1">
                <a:solidFill>
                  <a:schemeClr val="tx1"/>
                </a:solidFill>
                <a:latin typeface="Courier New" panose="02070309020205020404" pitchFamily="49" charset="0"/>
                <a:cs typeface="Courier New" panose="02070309020205020404" pitchFamily="49" charset="0"/>
              </a:rPr>
              <a:t> 1440</a:t>
            </a:r>
          </a:p>
          <a:p>
            <a:r>
              <a:rPr lang="en-US" sz="1400" b="1">
                <a:solidFill>
                  <a:schemeClr val="tx1"/>
                </a:solidFill>
                <a:latin typeface="Courier New" panose="02070309020205020404" pitchFamily="49" charset="0"/>
                <a:cs typeface="Courier New" panose="02070309020205020404" pitchFamily="49" charset="0"/>
              </a:rPr>
              <a:t>Tunnel key 123321</a:t>
            </a:r>
          </a:p>
          <a:p>
            <a:r>
              <a:rPr lang="en-US" sz="1400" b="1">
                <a:solidFill>
                  <a:schemeClr val="tx1"/>
                </a:solidFill>
                <a:latin typeface="Courier New" panose="02070309020205020404" pitchFamily="49" charset="0"/>
                <a:cs typeface="Courier New" panose="02070309020205020404" pitchFamily="49" charset="0"/>
              </a:rPr>
              <a:t>Tunnel protection </a:t>
            </a:r>
            <a:r>
              <a:rPr lang="en-US" sz="1400" b="1" err="1">
                <a:solidFill>
                  <a:schemeClr val="tx1"/>
                </a:solidFill>
                <a:latin typeface="Courier New" panose="02070309020205020404" pitchFamily="49" charset="0"/>
                <a:cs typeface="Courier New" panose="02070309020205020404" pitchFamily="49" charset="0"/>
              </a:rPr>
              <a:t>ipsec</a:t>
            </a:r>
            <a:r>
              <a:rPr lang="en-US" sz="1400" b="1">
                <a:solidFill>
                  <a:schemeClr val="tx1"/>
                </a:solidFill>
                <a:latin typeface="Courier New" panose="02070309020205020404" pitchFamily="49" charset="0"/>
                <a:cs typeface="Courier New" panose="02070309020205020404" pitchFamily="49" charset="0"/>
              </a:rPr>
              <a:t> profile ABC123</a:t>
            </a:r>
          </a:p>
          <a:p>
            <a:endParaRPr lang="en-US" sz="1400" b="1">
              <a:solidFill>
                <a:schemeClr val="tx1"/>
              </a:solidFill>
              <a:latin typeface="Courier New" panose="02070309020205020404" pitchFamily="49" charset="0"/>
              <a:cs typeface="Courier New" panose="02070309020205020404" pitchFamily="49" charset="0"/>
            </a:endParaRPr>
          </a:p>
          <a:p>
            <a:endParaRPr lang="en-US" sz="1400" b="1">
              <a:solidFill>
                <a:schemeClr val="tx1"/>
              </a:solidFill>
              <a:latin typeface="Courier New" panose="02070309020205020404" pitchFamily="49" charset="0"/>
              <a:cs typeface="Courier New" panose="02070309020205020404" pitchFamily="49" charset="0"/>
            </a:endParaRPr>
          </a:p>
        </p:txBody>
      </p:sp>
      <p:sp>
        <p:nvSpPr>
          <p:cNvPr id="31" name="Rectangle 30">
            <a:extLst>
              <a:ext uri="{FF2B5EF4-FFF2-40B4-BE49-F238E27FC236}">
                <a16:creationId xmlns="" xmlns:a16="http://schemas.microsoft.com/office/drawing/2014/main" id="{3936041F-692B-4EA6-8FCC-DED39BB0D1F0}"/>
              </a:ext>
            </a:extLst>
          </p:cNvPr>
          <p:cNvSpPr/>
          <p:nvPr/>
        </p:nvSpPr>
        <p:spPr>
          <a:xfrm>
            <a:off x="7404534" y="3967720"/>
            <a:ext cx="4577893" cy="272511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a:solidFill>
                  <a:schemeClr val="tx1"/>
                </a:solidFill>
                <a:latin typeface="Courier New" panose="02070309020205020404" pitchFamily="49" charset="0"/>
                <a:cs typeface="Courier New" panose="02070309020205020404" pitchFamily="49" charset="0"/>
              </a:rPr>
              <a:t>X2:</a:t>
            </a:r>
          </a:p>
          <a:p>
            <a:endParaRPr lang="en-US" sz="1400" b="1">
              <a:solidFill>
                <a:schemeClr val="tx1"/>
              </a:solidFill>
              <a:latin typeface="Courier New" panose="02070309020205020404" pitchFamily="49" charset="0"/>
              <a:cs typeface="Courier New" panose="02070309020205020404" pitchFamily="49" charset="0"/>
            </a:endParaRPr>
          </a:p>
          <a:p>
            <a:r>
              <a:rPr lang="en-US" sz="1400" b="1" err="1">
                <a:solidFill>
                  <a:schemeClr val="tx1"/>
                </a:solidFill>
                <a:latin typeface="Courier New" panose="02070309020205020404" pitchFamily="49" charset="0"/>
                <a:cs typeface="Courier New" panose="02070309020205020404" pitchFamily="49" charset="0"/>
              </a:rPr>
              <a:t>Int</a:t>
            </a:r>
            <a:r>
              <a:rPr lang="en-US" sz="1400" b="1">
                <a:solidFill>
                  <a:schemeClr val="tx1"/>
                </a:solidFill>
                <a:latin typeface="Courier New" panose="02070309020205020404" pitchFamily="49" charset="0"/>
                <a:cs typeface="Courier New" panose="02070309020205020404" pitchFamily="49" charset="0"/>
              </a:rPr>
              <a:t> Tunnel 1</a:t>
            </a:r>
          </a:p>
          <a:p>
            <a:r>
              <a:rPr lang="en-US" sz="1400" b="1" err="1">
                <a:solidFill>
                  <a:schemeClr val="tx1"/>
                </a:solidFill>
                <a:latin typeface="Courier New" panose="02070309020205020404" pitchFamily="49" charset="0"/>
                <a:cs typeface="Courier New" panose="02070309020205020404" pitchFamily="49" charset="0"/>
              </a:rPr>
              <a:t>Ip</a:t>
            </a:r>
            <a:r>
              <a:rPr lang="en-US" sz="1400" b="1">
                <a:solidFill>
                  <a:schemeClr val="tx1"/>
                </a:solidFill>
                <a:latin typeface="Courier New" panose="02070309020205020404" pitchFamily="49" charset="0"/>
                <a:cs typeface="Courier New" panose="02070309020205020404" pitchFamily="49" charset="0"/>
              </a:rPr>
              <a:t> address 10.0.0.2 255.255.255.0</a:t>
            </a:r>
          </a:p>
          <a:p>
            <a:r>
              <a:rPr lang="en-US" sz="1400" b="1">
                <a:solidFill>
                  <a:schemeClr val="tx1"/>
                </a:solidFill>
                <a:latin typeface="Courier New" panose="02070309020205020404" pitchFamily="49" charset="0"/>
                <a:cs typeface="Courier New" panose="02070309020205020404" pitchFamily="49" charset="0"/>
              </a:rPr>
              <a:t>Tunnel source 192.168.200.1</a:t>
            </a:r>
          </a:p>
          <a:p>
            <a:r>
              <a:rPr lang="en-US" sz="1400" b="1">
                <a:solidFill>
                  <a:schemeClr val="tx1"/>
                </a:solidFill>
                <a:latin typeface="Courier New" panose="02070309020205020404" pitchFamily="49" charset="0"/>
                <a:cs typeface="Courier New" panose="02070309020205020404" pitchFamily="49" charset="0"/>
              </a:rPr>
              <a:t>Tunnel destination 192.168.100.1</a:t>
            </a:r>
          </a:p>
          <a:p>
            <a:r>
              <a:rPr lang="en-US" sz="1400" b="1" err="1">
                <a:solidFill>
                  <a:schemeClr val="tx1"/>
                </a:solidFill>
                <a:latin typeface="Courier New" panose="02070309020205020404" pitchFamily="49" charset="0"/>
                <a:cs typeface="Courier New" panose="02070309020205020404" pitchFamily="49" charset="0"/>
              </a:rPr>
              <a:t>Ip</a:t>
            </a:r>
            <a:r>
              <a:rPr lang="en-US" sz="1400" b="1">
                <a:solidFill>
                  <a:schemeClr val="tx1"/>
                </a:solidFill>
                <a:latin typeface="Courier New" panose="02070309020205020404" pitchFamily="49" charset="0"/>
                <a:cs typeface="Courier New" panose="02070309020205020404" pitchFamily="49" charset="0"/>
              </a:rPr>
              <a:t> </a:t>
            </a:r>
            <a:r>
              <a:rPr lang="en-US" sz="1400" b="1" err="1">
                <a:solidFill>
                  <a:schemeClr val="tx1"/>
                </a:solidFill>
                <a:latin typeface="Courier New" panose="02070309020205020404" pitchFamily="49" charset="0"/>
                <a:cs typeface="Courier New" panose="02070309020205020404" pitchFamily="49" charset="0"/>
              </a:rPr>
              <a:t>mtu</a:t>
            </a:r>
            <a:r>
              <a:rPr lang="en-US" sz="1400" b="1">
                <a:solidFill>
                  <a:schemeClr val="tx1"/>
                </a:solidFill>
                <a:latin typeface="Courier New" panose="02070309020205020404" pitchFamily="49" charset="0"/>
                <a:cs typeface="Courier New" panose="02070309020205020404" pitchFamily="49" charset="0"/>
              </a:rPr>
              <a:t> 1440</a:t>
            </a:r>
          </a:p>
          <a:p>
            <a:r>
              <a:rPr lang="en-US" sz="1400" b="1">
                <a:solidFill>
                  <a:schemeClr val="tx1"/>
                </a:solidFill>
                <a:latin typeface="Courier New" panose="02070309020205020404" pitchFamily="49" charset="0"/>
                <a:cs typeface="Courier New" panose="02070309020205020404" pitchFamily="49" charset="0"/>
              </a:rPr>
              <a:t>Tunnel key 123321</a:t>
            </a:r>
          </a:p>
          <a:p>
            <a:r>
              <a:rPr lang="en-US" sz="1400" b="1">
                <a:solidFill>
                  <a:schemeClr val="tx1"/>
                </a:solidFill>
                <a:latin typeface="Courier New" panose="02070309020205020404" pitchFamily="49" charset="0"/>
                <a:cs typeface="Courier New" panose="02070309020205020404" pitchFamily="49" charset="0"/>
              </a:rPr>
              <a:t>Tunnel protection </a:t>
            </a:r>
            <a:r>
              <a:rPr lang="en-US" sz="1400" b="1" err="1">
                <a:solidFill>
                  <a:schemeClr val="tx1"/>
                </a:solidFill>
                <a:latin typeface="Courier New" panose="02070309020205020404" pitchFamily="49" charset="0"/>
                <a:cs typeface="Courier New" panose="02070309020205020404" pitchFamily="49" charset="0"/>
              </a:rPr>
              <a:t>ipsec</a:t>
            </a:r>
            <a:r>
              <a:rPr lang="en-US" sz="1400" b="1">
                <a:solidFill>
                  <a:schemeClr val="tx1"/>
                </a:solidFill>
                <a:latin typeface="Courier New" panose="02070309020205020404" pitchFamily="49" charset="0"/>
                <a:cs typeface="Courier New" panose="02070309020205020404" pitchFamily="49" charset="0"/>
              </a:rPr>
              <a:t> profile ABC123</a:t>
            </a:r>
          </a:p>
          <a:p>
            <a:endParaRPr lang="en-US" sz="1400" b="1">
              <a:solidFill>
                <a:schemeClr val="tx1"/>
              </a:solidFill>
              <a:latin typeface="Courier New" panose="02070309020205020404" pitchFamily="49" charset="0"/>
              <a:cs typeface="Courier New" panose="02070309020205020404" pitchFamily="49" charset="0"/>
            </a:endParaRPr>
          </a:p>
          <a:p>
            <a:endParaRPr lang="en-US" sz="1400" b="1">
              <a:solidFill>
                <a:schemeClr val="tx1"/>
              </a:solidFill>
              <a:latin typeface="Courier New" panose="02070309020205020404" pitchFamily="49" charset="0"/>
              <a:cs typeface="Courier New" panose="02070309020205020404" pitchFamily="49" charset="0"/>
            </a:endParaRPr>
          </a:p>
          <a:p>
            <a:endParaRPr lang="en-US" sz="1400" b="1">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16105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258" y="2389233"/>
            <a:ext cx="10515600" cy="1325563"/>
          </a:xfrm>
        </p:spPr>
        <p:txBody>
          <a:bodyPr>
            <a:normAutofit/>
          </a:bodyPr>
          <a:lstStyle/>
          <a:p>
            <a:pPr algn="ctr"/>
            <a:r>
              <a:rPr lang="en-US" sz="8000" b="1"/>
              <a:t>DMVPN</a:t>
            </a:r>
          </a:p>
        </p:txBody>
      </p:sp>
    </p:spTree>
    <p:extLst>
      <p:ext uri="{BB962C8B-B14F-4D97-AF65-F5344CB8AC3E}">
        <p14:creationId xmlns:p14="http://schemas.microsoft.com/office/powerpoint/2010/main" val="3645429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 xmlns:a16="http://schemas.microsoft.com/office/drawing/2014/main" id="{9E6C9D9F-D8ED-474D-8CFD-E85C959CFDA6}"/>
              </a:ext>
            </a:extLst>
          </p:cNvPr>
          <p:cNvSpPr/>
          <p:nvPr/>
        </p:nvSpPr>
        <p:spPr>
          <a:xfrm>
            <a:off x="4005336" y="1067841"/>
            <a:ext cx="3186211" cy="2157235"/>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 xmlns:a16="http://schemas.microsoft.com/office/drawing/2014/main" id="{749A7845-BE0C-4F58-9EAC-2097ADF244A5}"/>
              </a:ext>
            </a:extLst>
          </p:cNvPr>
          <p:cNvCxnSpPr>
            <a:cxnSpLocks/>
          </p:cNvCxnSpPr>
          <p:nvPr/>
        </p:nvCxnSpPr>
        <p:spPr>
          <a:xfrm flipH="1">
            <a:off x="5164475" y="1293964"/>
            <a:ext cx="433324" cy="368788"/>
          </a:xfrm>
          <a:prstGeom prst="line">
            <a:avLst/>
          </a:prstGeom>
          <a:ln w="28575"/>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 xmlns:a16="http://schemas.microsoft.com/office/drawing/2014/main" id="{749A7845-BE0C-4F58-9EAC-2097ADF244A5}"/>
              </a:ext>
            </a:extLst>
          </p:cNvPr>
          <p:cNvCxnSpPr>
            <a:cxnSpLocks/>
          </p:cNvCxnSpPr>
          <p:nvPr/>
        </p:nvCxnSpPr>
        <p:spPr>
          <a:xfrm>
            <a:off x="5762148" y="1280631"/>
            <a:ext cx="430753" cy="407314"/>
          </a:xfrm>
          <a:prstGeom prst="line">
            <a:avLst/>
          </a:prstGeom>
          <a:ln w="28575"/>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 xmlns:a16="http://schemas.microsoft.com/office/drawing/2014/main" id="{703FCA40-ABA3-4904-B319-DC238A15E962}"/>
              </a:ext>
            </a:extLst>
          </p:cNvPr>
          <p:cNvCxnSpPr>
            <a:cxnSpLocks/>
          </p:cNvCxnSpPr>
          <p:nvPr/>
        </p:nvCxnSpPr>
        <p:spPr>
          <a:xfrm flipH="1">
            <a:off x="2885296" y="2112344"/>
            <a:ext cx="1143572" cy="147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 xmlns:a16="http://schemas.microsoft.com/office/drawing/2014/main" id="{14C458DA-A634-458E-A108-513AB011DA4F}"/>
              </a:ext>
            </a:extLst>
          </p:cNvPr>
          <p:cNvCxnSpPr>
            <a:cxnSpLocks/>
          </p:cNvCxnSpPr>
          <p:nvPr/>
        </p:nvCxnSpPr>
        <p:spPr>
          <a:xfrm flipH="1" flipV="1">
            <a:off x="5226197" y="2583548"/>
            <a:ext cx="376640" cy="4874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 xmlns:a16="http://schemas.microsoft.com/office/drawing/2014/main" id="{14C458DA-A634-458E-A108-513AB011DA4F}"/>
              </a:ext>
            </a:extLst>
          </p:cNvPr>
          <p:cNvCxnSpPr>
            <a:cxnSpLocks/>
          </p:cNvCxnSpPr>
          <p:nvPr/>
        </p:nvCxnSpPr>
        <p:spPr>
          <a:xfrm flipV="1">
            <a:off x="5678018" y="2597610"/>
            <a:ext cx="414838" cy="473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 xmlns:a16="http://schemas.microsoft.com/office/drawing/2014/main" id="{14C458DA-A634-458E-A108-513AB011DA4F}"/>
              </a:ext>
            </a:extLst>
          </p:cNvPr>
          <p:cNvCxnSpPr>
            <a:cxnSpLocks/>
          </p:cNvCxnSpPr>
          <p:nvPr/>
        </p:nvCxnSpPr>
        <p:spPr>
          <a:xfrm flipH="1" flipV="1">
            <a:off x="6390294" y="1727973"/>
            <a:ext cx="547388" cy="3296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 xmlns:a16="http://schemas.microsoft.com/office/drawing/2014/main" id="{14C458DA-A634-458E-A108-513AB011DA4F}"/>
              </a:ext>
            </a:extLst>
          </p:cNvPr>
          <p:cNvCxnSpPr>
            <a:cxnSpLocks/>
          </p:cNvCxnSpPr>
          <p:nvPr/>
        </p:nvCxnSpPr>
        <p:spPr>
          <a:xfrm flipH="1">
            <a:off x="6369419" y="2134689"/>
            <a:ext cx="568262" cy="3228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14C458DA-A634-458E-A108-513AB011DA4F}"/>
              </a:ext>
            </a:extLst>
          </p:cNvPr>
          <p:cNvCxnSpPr>
            <a:cxnSpLocks/>
            <a:stCxn id="15" idx="1"/>
          </p:cNvCxnSpPr>
          <p:nvPr/>
        </p:nvCxnSpPr>
        <p:spPr>
          <a:xfrm flipH="1" flipV="1">
            <a:off x="4344604" y="2189380"/>
            <a:ext cx="507514" cy="293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14C458DA-A634-458E-A108-513AB011DA4F}"/>
              </a:ext>
            </a:extLst>
          </p:cNvPr>
          <p:cNvCxnSpPr>
            <a:cxnSpLocks/>
          </p:cNvCxnSpPr>
          <p:nvPr/>
        </p:nvCxnSpPr>
        <p:spPr>
          <a:xfrm flipH="1">
            <a:off x="4335936" y="1784643"/>
            <a:ext cx="631014" cy="2778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 xmlns:a16="http://schemas.microsoft.com/office/drawing/2014/main" id="{D73A7046-1221-411D-AC85-881D127F4F69}"/>
              </a:ext>
            </a:extLst>
          </p:cNvPr>
          <p:cNvCxnSpPr>
            <a:cxnSpLocks/>
          </p:cNvCxnSpPr>
          <p:nvPr/>
        </p:nvCxnSpPr>
        <p:spPr>
          <a:xfrm flipV="1">
            <a:off x="5638946" y="3225076"/>
            <a:ext cx="1"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 xmlns:a16="http://schemas.microsoft.com/office/drawing/2014/main" id="{FC0BDE84-4C2E-4C1C-9678-E6F0B9EE7A65}"/>
              </a:ext>
            </a:extLst>
          </p:cNvPr>
          <p:cNvCxnSpPr>
            <a:cxnSpLocks/>
          </p:cNvCxnSpPr>
          <p:nvPr/>
        </p:nvCxnSpPr>
        <p:spPr>
          <a:xfrm flipV="1">
            <a:off x="5097266" y="1720305"/>
            <a:ext cx="1011143" cy="799932"/>
          </a:xfrm>
          <a:prstGeom prst="line">
            <a:avLst/>
          </a:prstGeom>
          <a:ln w="28575"/>
        </p:spPr>
        <p:style>
          <a:lnRef idx="1">
            <a:schemeClr val="dk1"/>
          </a:lnRef>
          <a:fillRef idx="0">
            <a:schemeClr val="dk1"/>
          </a:fillRef>
          <a:effectRef idx="0">
            <a:schemeClr val="dk1"/>
          </a:effectRef>
          <a:fontRef idx="minor">
            <a:schemeClr val="tx1"/>
          </a:fontRef>
        </p:style>
      </p:cxnSp>
      <p:pic>
        <p:nvPicPr>
          <p:cNvPr id="7" name="Picture 11" descr="C:\Users\ecoffey\AppData\Local\Temp\Rar$DRa0.386\30067_Device_router_default_64.png">
            <a:extLst>
              <a:ext uri="{FF2B5EF4-FFF2-40B4-BE49-F238E27FC236}">
                <a16:creationId xmlns="" xmlns:a16="http://schemas.microsoft.com/office/drawing/2014/main" id="{3D7DADC5-BCE7-4BE3-8D27-D4702B036B92}"/>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65622" y="1490500"/>
            <a:ext cx="444472" cy="4444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386\30067_Device_router_default_64.png">
            <a:extLst>
              <a:ext uri="{FF2B5EF4-FFF2-40B4-BE49-F238E27FC236}">
                <a16:creationId xmlns="" xmlns:a16="http://schemas.microsoft.com/office/drawing/2014/main" id="{CF54931D-8F8F-4DBC-A7AD-00F71CE12F46}"/>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62136" y="1891520"/>
            <a:ext cx="444472" cy="44447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 xmlns:a16="http://schemas.microsoft.com/office/drawing/2014/main" id="{749A7845-BE0C-4F58-9EAC-2097ADF244A5}"/>
              </a:ext>
            </a:extLst>
          </p:cNvPr>
          <p:cNvCxnSpPr>
            <a:cxnSpLocks/>
          </p:cNvCxnSpPr>
          <p:nvPr/>
        </p:nvCxnSpPr>
        <p:spPr>
          <a:xfrm>
            <a:off x="5012774" y="1661958"/>
            <a:ext cx="1171336" cy="821002"/>
          </a:xfrm>
          <a:prstGeom prst="line">
            <a:avLst/>
          </a:prstGeom>
          <a:ln w="28575"/>
        </p:spPr>
        <p:style>
          <a:lnRef idx="1">
            <a:schemeClr val="dk1"/>
          </a:lnRef>
          <a:fillRef idx="0">
            <a:schemeClr val="dk1"/>
          </a:fillRef>
          <a:effectRef idx="0">
            <a:schemeClr val="dk1"/>
          </a:effectRef>
          <a:fontRef idx="minor">
            <a:schemeClr val="tx1"/>
          </a:fontRef>
        </p:style>
      </p:cxnSp>
      <p:pic>
        <p:nvPicPr>
          <p:cNvPr id="12" name="Picture 11" descr="C:\Users\ecoffey\AppData\Local\Temp\Rar$DRa0.386\30067_Device_router_default_64.png">
            <a:extLst>
              <a:ext uri="{FF2B5EF4-FFF2-40B4-BE49-F238E27FC236}">
                <a16:creationId xmlns="" xmlns:a16="http://schemas.microsoft.com/office/drawing/2014/main" id="{FE7F48B1-D15F-4741-9D77-A3683B0B1BBC}"/>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23098" y="1904845"/>
            <a:ext cx="444472" cy="44447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1" descr="C:\Users\ecoffey\AppData\Local\Temp\Rar$DRa0.386\30067_Device_router_default_64.png">
            <a:extLst>
              <a:ext uri="{FF2B5EF4-FFF2-40B4-BE49-F238E27FC236}">
                <a16:creationId xmlns="" xmlns:a16="http://schemas.microsoft.com/office/drawing/2014/main" id="{2274F93A-F06D-41E7-B3BA-CD3F3168CEE3}"/>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75030" y="1490500"/>
            <a:ext cx="444472" cy="44447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1" descr="C:\Users\ecoffey\AppData\Local\Temp\Rar$DRa0.386\30067_Device_router_default_64.png">
            <a:extLst>
              <a:ext uri="{FF2B5EF4-FFF2-40B4-BE49-F238E27FC236}">
                <a16:creationId xmlns="" xmlns:a16="http://schemas.microsoft.com/office/drawing/2014/main" id="{15B8BCB7-BBB6-4BF1-A7C9-2C5F5393D965}"/>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52118" y="2260370"/>
            <a:ext cx="444472" cy="44447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1" descr="C:\Users\ecoffey\AppData\Local\Temp\Rar$DRa0.386\30067_Device_router_default_64.png">
            <a:extLst>
              <a:ext uri="{FF2B5EF4-FFF2-40B4-BE49-F238E27FC236}">
                <a16:creationId xmlns="" xmlns:a16="http://schemas.microsoft.com/office/drawing/2014/main" id="{097211A0-3CBE-4D24-87AD-121913398AEF}"/>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16710" y="2886433"/>
            <a:ext cx="444472" cy="44447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1" descr="C:\Users\ecoffey\AppData\Local\Temp\Rar$DRa0.386\30067_Device_router_default_64.png">
            <a:extLst>
              <a:ext uri="{FF2B5EF4-FFF2-40B4-BE49-F238E27FC236}">
                <a16:creationId xmlns="" xmlns:a16="http://schemas.microsoft.com/office/drawing/2014/main" id="{594390AC-A87C-440D-8D88-5B1A810EFEE7}"/>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6630" y="2257387"/>
            <a:ext cx="444472" cy="444472"/>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a:extLst>
              <a:ext uri="{FF2B5EF4-FFF2-40B4-BE49-F238E27FC236}">
                <a16:creationId xmlns="" xmlns:a16="http://schemas.microsoft.com/office/drawing/2014/main" id="{703FCA40-ABA3-4904-B319-DC238A15E962}"/>
              </a:ext>
            </a:extLst>
          </p:cNvPr>
          <p:cNvCxnSpPr>
            <a:cxnSpLocks/>
          </p:cNvCxnSpPr>
          <p:nvPr/>
        </p:nvCxnSpPr>
        <p:spPr>
          <a:xfrm flipH="1">
            <a:off x="7206608" y="2099019"/>
            <a:ext cx="1143572" cy="147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 xmlns:a16="http://schemas.microsoft.com/office/drawing/2014/main" id="{07786F8A-CF7C-41CD-9A7D-0586D7509B13}"/>
              </a:ext>
            </a:extLst>
          </p:cNvPr>
          <p:cNvSpPr txBox="1"/>
          <p:nvPr/>
        </p:nvSpPr>
        <p:spPr>
          <a:xfrm flipH="1">
            <a:off x="6012398" y="1118699"/>
            <a:ext cx="1330850" cy="369332"/>
          </a:xfrm>
          <a:prstGeom prst="rect">
            <a:avLst/>
          </a:prstGeom>
          <a:noFill/>
        </p:spPr>
        <p:txBody>
          <a:bodyPr wrap="square" rtlCol="0">
            <a:spAutoFit/>
          </a:bodyPr>
          <a:lstStyle/>
          <a:p>
            <a:r>
              <a:rPr lang="en-US"/>
              <a:t>OSPF 100</a:t>
            </a:r>
          </a:p>
        </p:txBody>
      </p:sp>
      <p:pic>
        <p:nvPicPr>
          <p:cNvPr id="41" name="Picture 11" descr="C:\Users\ecoffey\AppData\Local\Temp\Rar$DRa0.386\30067_Device_router_default_64.png">
            <a:extLst>
              <a:ext uri="{FF2B5EF4-FFF2-40B4-BE49-F238E27FC236}">
                <a16:creationId xmlns="" xmlns:a16="http://schemas.microsoft.com/office/drawing/2014/main" id="{3760CA9C-356A-4829-8128-DDE994D5A54C}"/>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50179" y="1711496"/>
            <a:ext cx="789781" cy="789781"/>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 xmlns:a16="http://schemas.microsoft.com/office/drawing/2014/main" id="{A3021DB7-9C45-4DB7-B6A1-132F0C6661C2}"/>
              </a:ext>
            </a:extLst>
          </p:cNvPr>
          <p:cNvSpPr txBox="1"/>
          <p:nvPr/>
        </p:nvSpPr>
        <p:spPr>
          <a:xfrm>
            <a:off x="7980009" y="1566416"/>
            <a:ext cx="1895490" cy="307777"/>
          </a:xfrm>
          <a:prstGeom prst="rect">
            <a:avLst/>
          </a:prstGeom>
          <a:noFill/>
        </p:spPr>
        <p:txBody>
          <a:bodyPr wrap="square" rtlCol="0">
            <a:spAutoFit/>
          </a:bodyPr>
          <a:lstStyle/>
          <a:p>
            <a:r>
              <a:rPr lang="en-US" sz="1400"/>
              <a:t>G0/1 – 192.168.0.1</a:t>
            </a:r>
          </a:p>
        </p:txBody>
      </p:sp>
      <p:sp>
        <p:nvSpPr>
          <p:cNvPr id="54" name="TextBox 53">
            <a:extLst>
              <a:ext uri="{FF2B5EF4-FFF2-40B4-BE49-F238E27FC236}">
                <a16:creationId xmlns="" xmlns:a16="http://schemas.microsoft.com/office/drawing/2014/main" id="{983528F9-D26C-4240-A85F-576321D94B6B}"/>
              </a:ext>
            </a:extLst>
          </p:cNvPr>
          <p:cNvSpPr txBox="1"/>
          <p:nvPr/>
        </p:nvSpPr>
        <p:spPr>
          <a:xfrm>
            <a:off x="8529306" y="2019273"/>
            <a:ext cx="431528" cy="369332"/>
          </a:xfrm>
          <a:prstGeom prst="rect">
            <a:avLst/>
          </a:prstGeom>
          <a:noFill/>
        </p:spPr>
        <p:txBody>
          <a:bodyPr wrap="none" rtlCol="0">
            <a:spAutoFit/>
          </a:bodyPr>
          <a:lstStyle/>
          <a:p>
            <a:r>
              <a:rPr lang="en-US" b="1"/>
              <a:t>R3</a:t>
            </a:r>
          </a:p>
        </p:txBody>
      </p:sp>
      <p:pic>
        <p:nvPicPr>
          <p:cNvPr id="71" name="Picture 11" descr="C:\Users\ecoffey\AppData\Local\Temp\Rar$DRa0.386\30067_Device_router_default_64.png">
            <a:extLst>
              <a:ext uri="{FF2B5EF4-FFF2-40B4-BE49-F238E27FC236}">
                <a16:creationId xmlns="" xmlns:a16="http://schemas.microsoft.com/office/drawing/2014/main" id="{2274F93A-F06D-41E7-B3BA-CD3F3168CEE3}"/>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56452" y="995354"/>
            <a:ext cx="444472" cy="444472"/>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Straight Connector 75">
            <a:extLst>
              <a:ext uri="{FF2B5EF4-FFF2-40B4-BE49-F238E27FC236}">
                <a16:creationId xmlns="" xmlns:a16="http://schemas.microsoft.com/office/drawing/2014/main" id="{D73A7046-1221-411D-AC85-881D127F4F69}"/>
              </a:ext>
            </a:extLst>
          </p:cNvPr>
          <p:cNvCxnSpPr>
            <a:cxnSpLocks/>
          </p:cNvCxnSpPr>
          <p:nvPr/>
        </p:nvCxnSpPr>
        <p:spPr>
          <a:xfrm flipV="1">
            <a:off x="5677169" y="621131"/>
            <a:ext cx="1"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 xmlns:a16="http://schemas.microsoft.com/office/drawing/2014/main" id="{3936041F-692B-4EA6-8FCC-DED39BB0D1F0}"/>
              </a:ext>
            </a:extLst>
          </p:cNvPr>
          <p:cNvSpPr/>
          <p:nvPr/>
        </p:nvSpPr>
        <p:spPr>
          <a:xfrm>
            <a:off x="1063461" y="4232913"/>
            <a:ext cx="9663947" cy="186308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a:solidFill>
                  <a:schemeClr val="tx1"/>
                </a:solidFill>
                <a:latin typeface="Courier New" panose="02070309020205020404" pitchFamily="49" charset="0"/>
                <a:cs typeface="Courier New" panose="02070309020205020404" pitchFamily="49" charset="0"/>
              </a:rPr>
              <a:t>DMVPNS BEHAVE SIMILAR TO STANDARD GRE TUNNELS IN MANY WAYS. WITH ANY TUNNEL, THERE IS AN UNDERLAY AND OVERLAY. IN THIS CASE THE UNDERLAY IS THE OSPF NETWORK AND THE “MULTI-POINT” TUNNEL THAT WILL BE FORMED BY ROUTERS 1-4 WILL BE THE OVERLAY.</a:t>
            </a:r>
          </a:p>
          <a:p>
            <a:pPr algn="ctr"/>
            <a:endParaRPr lang="en-US" sz="1600" b="1">
              <a:solidFill>
                <a:schemeClr val="tx1"/>
              </a:solidFill>
              <a:latin typeface="Courier New" panose="02070309020205020404" pitchFamily="49" charset="0"/>
              <a:cs typeface="Courier New" panose="02070309020205020404" pitchFamily="49" charset="0"/>
            </a:endParaRPr>
          </a:p>
          <a:p>
            <a:pPr algn="ctr"/>
            <a:r>
              <a:rPr lang="en-US" sz="1600" b="1">
                <a:solidFill>
                  <a:schemeClr val="tx1"/>
                </a:solidFill>
                <a:latin typeface="Courier New" panose="02070309020205020404" pitchFamily="49" charset="0"/>
                <a:cs typeface="Courier New" panose="02070309020205020404" pitchFamily="49" charset="0"/>
              </a:rPr>
              <a:t>JUST LIKE WITH THE STANDARD GRE TUNNEL, CONNECTIVITY ACROSS THE UNDERLAY IS CRITICALLY IMPORTANT TO THE OVERLAY TUNNEL.</a:t>
            </a:r>
          </a:p>
        </p:txBody>
      </p:sp>
      <p:pic>
        <p:nvPicPr>
          <p:cNvPr id="81" name="Picture 11" descr="C:\Users\ecoffey\AppData\Local\Temp\Rar$DRa0.386\30067_Device_router_default_64.png">
            <a:extLst>
              <a:ext uri="{FF2B5EF4-FFF2-40B4-BE49-F238E27FC236}">
                <a16:creationId xmlns="" xmlns:a16="http://schemas.microsoft.com/office/drawing/2014/main" id="{3760CA9C-356A-4829-8128-DDE994D5A54C}"/>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96590" y="10143"/>
            <a:ext cx="789781" cy="789781"/>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 xmlns:a16="http://schemas.microsoft.com/office/drawing/2014/main" id="{A3021DB7-9C45-4DB7-B6A1-132F0C6661C2}"/>
              </a:ext>
            </a:extLst>
          </p:cNvPr>
          <p:cNvSpPr txBox="1"/>
          <p:nvPr/>
        </p:nvSpPr>
        <p:spPr>
          <a:xfrm>
            <a:off x="5691480" y="626766"/>
            <a:ext cx="1895490" cy="307777"/>
          </a:xfrm>
          <a:prstGeom prst="rect">
            <a:avLst/>
          </a:prstGeom>
          <a:noFill/>
        </p:spPr>
        <p:txBody>
          <a:bodyPr wrap="square" rtlCol="0">
            <a:spAutoFit/>
          </a:bodyPr>
          <a:lstStyle/>
          <a:p>
            <a:r>
              <a:rPr lang="en-US" sz="1400"/>
              <a:t>G0/1 – 10.0.0.1</a:t>
            </a:r>
          </a:p>
        </p:txBody>
      </p:sp>
      <p:sp>
        <p:nvSpPr>
          <p:cNvPr id="83" name="TextBox 82">
            <a:extLst>
              <a:ext uri="{FF2B5EF4-FFF2-40B4-BE49-F238E27FC236}">
                <a16:creationId xmlns="" xmlns:a16="http://schemas.microsoft.com/office/drawing/2014/main" id="{983528F9-D26C-4240-A85F-576321D94B6B}"/>
              </a:ext>
            </a:extLst>
          </p:cNvPr>
          <p:cNvSpPr txBox="1"/>
          <p:nvPr/>
        </p:nvSpPr>
        <p:spPr>
          <a:xfrm>
            <a:off x="5475717" y="317920"/>
            <a:ext cx="431528" cy="369332"/>
          </a:xfrm>
          <a:prstGeom prst="rect">
            <a:avLst/>
          </a:prstGeom>
          <a:noFill/>
        </p:spPr>
        <p:txBody>
          <a:bodyPr wrap="none" rtlCol="0">
            <a:spAutoFit/>
          </a:bodyPr>
          <a:lstStyle/>
          <a:p>
            <a:r>
              <a:rPr lang="en-US" b="1"/>
              <a:t>R2</a:t>
            </a:r>
          </a:p>
        </p:txBody>
      </p:sp>
      <p:pic>
        <p:nvPicPr>
          <p:cNvPr id="84" name="Picture 11" descr="C:\Users\ecoffey\AppData\Local\Temp\Rar$DRa0.386\30067_Device_router_default_64.png">
            <a:extLst>
              <a:ext uri="{FF2B5EF4-FFF2-40B4-BE49-F238E27FC236}">
                <a16:creationId xmlns="" xmlns:a16="http://schemas.microsoft.com/office/drawing/2014/main" id="{3760CA9C-356A-4829-8128-DDE994D5A54C}"/>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26197" y="3486651"/>
            <a:ext cx="789781" cy="789781"/>
          </a:xfrm>
          <a:prstGeom prst="rect">
            <a:avLst/>
          </a:prstGeom>
          <a:noFill/>
          <a:extLst>
            <a:ext uri="{909E8E84-426E-40DD-AFC4-6F175D3DCCD1}">
              <a14:hiddenFill xmlns:a14="http://schemas.microsoft.com/office/drawing/2010/main">
                <a:solidFill>
                  <a:srgbClr val="FFFFFF"/>
                </a:solidFill>
              </a14:hiddenFill>
            </a:ext>
          </a:extLst>
        </p:spPr>
      </p:pic>
      <p:sp>
        <p:nvSpPr>
          <p:cNvPr id="85" name="TextBox 84">
            <a:extLst>
              <a:ext uri="{FF2B5EF4-FFF2-40B4-BE49-F238E27FC236}">
                <a16:creationId xmlns="" xmlns:a16="http://schemas.microsoft.com/office/drawing/2014/main" id="{A3021DB7-9C45-4DB7-B6A1-132F0C6661C2}"/>
              </a:ext>
            </a:extLst>
          </p:cNvPr>
          <p:cNvSpPr txBox="1"/>
          <p:nvPr/>
        </p:nvSpPr>
        <p:spPr>
          <a:xfrm>
            <a:off x="5691480" y="3367413"/>
            <a:ext cx="1895490" cy="307777"/>
          </a:xfrm>
          <a:prstGeom prst="rect">
            <a:avLst/>
          </a:prstGeom>
          <a:noFill/>
        </p:spPr>
        <p:txBody>
          <a:bodyPr wrap="square" rtlCol="0">
            <a:spAutoFit/>
          </a:bodyPr>
          <a:lstStyle/>
          <a:p>
            <a:r>
              <a:rPr lang="en-US" sz="1400"/>
              <a:t>G0/1 – 172.31.0.1</a:t>
            </a:r>
          </a:p>
        </p:txBody>
      </p:sp>
      <p:sp>
        <p:nvSpPr>
          <p:cNvPr id="86" name="TextBox 85">
            <a:extLst>
              <a:ext uri="{FF2B5EF4-FFF2-40B4-BE49-F238E27FC236}">
                <a16:creationId xmlns="" xmlns:a16="http://schemas.microsoft.com/office/drawing/2014/main" id="{983528F9-D26C-4240-A85F-576321D94B6B}"/>
              </a:ext>
            </a:extLst>
          </p:cNvPr>
          <p:cNvSpPr txBox="1"/>
          <p:nvPr/>
        </p:nvSpPr>
        <p:spPr>
          <a:xfrm>
            <a:off x="5429654" y="3803962"/>
            <a:ext cx="431528" cy="369332"/>
          </a:xfrm>
          <a:prstGeom prst="rect">
            <a:avLst/>
          </a:prstGeom>
          <a:noFill/>
        </p:spPr>
        <p:txBody>
          <a:bodyPr wrap="none" rtlCol="0">
            <a:spAutoFit/>
          </a:bodyPr>
          <a:lstStyle/>
          <a:p>
            <a:r>
              <a:rPr lang="en-US" b="1"/>
              <a:t>R4</a:t>
            </a:r>
          </a:p>
        </p:txBody>
      </p:sp>
      <p:pic>
        <p:nvPicPr>
          <p:cNvPr id="87" name="Picture 11" descr="C:\Users\ecoffey\AppData\Local\Temp\Rar$DRa0.386\30067_Device_router_default_64.png">
            <a:extLst>
              <a:ext uri="{FF2B5EF4-FFF2-40B4-BE49-F238E27FC236}">
                <a16:creationId xmlns="" xmlns:a16="http://schemas.microsoft.com/office/drawing/2014/main" id="{3760CA9C-356A-4829-8128-DDE994D5A54C}"/>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02510" y="1739798"/>
            <a:ext cx="789781" cy="789781"/>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a:extLst>
              <a:ext uri="{FF2B5EF4-FFF2-40B4-BE49-F238E27FC236}">
                <a16:creationId xmlns="" xmlns:a16="http://schemas.microsoft.com/office/drawing/2014/main" id="{A3021DB7-9C45-4DB7-B6A1-132F0C6661C2}"/>
              </a:ext>
            </a:extLst>
          </p:cNvPr>
          <p:cNvSpPr txBox="1"/>
          <p:nvPr/>
        </p:nvSpPr>
        <p:spPr>
          <a:xfrm>
            <a:off x="2076885" y="2383198"/>
            <a:ext cx="1895490" cy="307777"/>
          </a:xfrm>
          <a:prstGeom prst="rect">
            <a:avLst/>
          </a:prstGeom>
          <a:noFill/>
        </p:spPr>
        <p:txBody>
          <a:bodyPr wrap="square" rtlCol="0">
            <a:spAutoFit/>
          </a:bodyPr>
          <a:lstStyle/>
          <a:p>
            <a:r>
              <a:rPr lang="en-US" sz="1400"/>
              <a:t>G0/1 – 221.100.0.1</a:t>
            </a:r>
          </a:p>
        </p:txBody>
      </p:sp>
      <p:sp>
        <p:nvSpPr>
          <p:cNvPr id="90" name="TextBox 89">
            <a:extLst>
              <a:ext uri="{FF2B5EF4-FFF2-40B4-BE49-F238E27FC236}">
                <a16:creationId xmlns="" xmlns:a16="http://schemas.microsoft.com/office/drawing/2014/main" id="{983528F9-D26C-4240-A85F-576321D94B6B}"/>
              </a:ext>
            </a:extLst>
          </p:cNvPr>
          <p:cNvSpPr txBox="1"/>
          <p:nvPr/>
        </p:nvSpPr>
        <p:spPr>
          <a:xfrm>
            <a:off x="2278139" y="2058138"/>
            <a:ext cx="431528" cy="369332"/>
          </a:xfrm>
          <a:prstGeom prst="rect">
            <a:avLst/>
          </a:prstGeom>
          <a:noFill/>
        </p:spPr>
        <p:txBody>
          <a:bodyPr wrap="none" rtlCol="0">
            <a:spAutoFit/>
          </a:bodyPr>
          <a:lstStyle/>
          <a:p>
            <a:r>
              <a:rPr lang="en-US" b="1"/>
              <a:t>R1</a:t>
            </a:r>
          </a:p>
        </p:txBody>
      </p:sp>
    </p:spTree>
    <p:extLst>
      <p:ext uri="{BB962C8B-B14F-4D97-AF65-F5344CB8AC3E}">
        <p14:creationId xmlns:p14="http://schemas.microsoft.com/office/powerpoint/2010/main" val="1594010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 xmlns:a16="http://schemas.microsoft.com/office/drawing/2014/main" id="{9E6C9D9F-D8ED-474D-8CFD-E85C959CFDA6}"/>
              </a:ext>
            </a:extLst>
          </p:cNvPr>
          <p:cNvSpPr/>
          <p:nvPr/>
        </p:nvSpPr>
        <p:spPr>
          <a:xfrm>
            <a:off x="4005336" y="1067841"/>
            <a:ext cx="3186211" cy="2157235"/>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 xmlns:a16="http://schemas.microsoft.com/office/drawing/2014/main" id="{749A7845-BE0C-4F58-9EAC-2097ADF244A5}"/>
              </a:ext>
            </a:extLst>
          </p:cNvPr>
          <p:cNvCxnSpPr>
            <a:cxnSpLocks/>
          </p:cNvCxnSpPr>
          <p:nvPr/>
        </p:nvCxnSpPr>
        <p:spPr>
          <a:xfrm flipH="1">
            <a:off x="5164475" y="1293964"/>
            <a:ext cx="433324" cy="368788"/>
          </a:xfrm>
          <a:prstGeom prst="line">
            <a:avLst/>
          </a:prstGeom>
          <a:ln w="28575"/>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 xmlns:a16="http://schemas.microsoft.com/office/drawing/2014/main" id="{749A7845-BE0C-4F58-9EAC-2097ADF244A5}"/>
              </a:ext>
            </a:extLst>
          </p:cNvPr>
          <p:cNvCxnSpPr>
            <a:cxnSpLocks/>
          </p:cNvCxnSpPr>
          <p:nvPr/>
        </p:nvCxnSpPr>
        <p:spPr>
          <a:xfrm>
            <a:off x="5762148" y="1280631"/>
            <a:ext cx="430753" cy="407314"/>
          </a:xfrm>
          <a:prstGeom prst="line">
            <a:avLst/>
          </a:prstGeom>
          <a:ln w="28575"/>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 xmlns:a16="http://schemas.microsoft.com/office/drawing/2014/main" id="{703FCA40-ABA3-4904-B319-DC238A15E962}"/>
              </a:ext>
            </a:extLst>
          </p:cNvPr>
          <p:cNvCxnSpPr>
            <a:cxnSpLocks/>
          </p:cNvCxnSpPr>
          <p:nvPr/>
        </p:nvCxnSpPr>
        <p:spPr>
          <a:xfrm flipH="1">
            <a:off x="2885296" y="2112344"/>
            <a:ext cx="1143572" cy="147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 xmlns:a16="http://schemas.microsoft.com/office/drawing/2014/main" id="{14C458DA-A634-458E-A108-513AB011DA4F}"/>
              </a:ext>
            </a:extLst>
          </p:cNvPr>
          <p:cNvCxnSpPr>
            <a:cxnSpLocks/>
          </p:cNvCxnSpPr>
          <p:nvPr/>
        </p:nvCxnSpPr>
        <p:spPr>
          <a:xfrm flipH="1" flipV="1">
            <a:off x="5226197" y="2583548"/>
            <a:ext cx="376640" cy="4874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 xmlns:a16="http://schemas.microsoft.com/office/drawing/2014/main" id="{14C458DA-A634-458E-A108-513AB011DA4F}"/>
              </a:ext>
            </a:extLst>
          </p:cNvPr>
          <p:cNvCxnSpPr>
            <a:cxnSpLocks/>
          </p:cNvCxnSpPr>
          <p:nvPr/>
        </p:nvCxnSpPr>
        <p:spPr>
          <a:xfrm flipV="1">
            <a:off x="5678018" y="2597610"/>
            <a:ext cx="414838" cy="473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 xmlns:a16="http://schemas.microsoft.com/office/drawing/2014/main" id="{14C458DA-A634-458E-A108-513AB011DA4F}"/>
              </a:ext>
            </a:extLst>
          </p:cNvPr>
          <p:cNvCxnSpPr>
            <a:cxnSpLocks/>
          </p:cNvCxnSpPr>
          <p:nvPr/>
        </p:nvCxnSpPr>
        <p:spPr>
          <a:xfrm flipH="1" flipV="1">
            <a:off x="6390294" y="1727973"/>
            <a:ext cx="547388" cy="3296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 xmlns:a16="http://schemas.microsoft.com/office/drawing/2014/main" id="{14C458DA-A634-458E-A108-513AB011DA4F}"/>
              </a:ext>
            </a:extLst>
          </p:cNvPr>
          <p:cNvCxnSpPr>
            <a:cxnSpLocks/>
          </p:cNvCxnSpPr>
          <p:nvPr/>
        </p:nvCxnSpPr>
        <p:spPr>
          <a:xfrm flipH="1">
            <a:off x="6369419" y="2134689"/>
            <a:ext cx="568262" cy="3228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14C458DA-A634-458E-A108-513AB011DA4F}"/>
              </a:ext>
            </a:extLst>
          </p:cNvPr>
          <p:cNvCxnSpPr>
            <a:cxnSpLocks/>
            <a:stCxn id="15" idx="1"/>
          </p:cNvCxnSpPr>
          <p:nvPr/>
        </p:nvCxnSpPr>
        <p:spPr>
          <a:xfrm flipH="1" flipV="1">
            <a:off x="4344604" y="2189380"/>
            <a:ext cx="507514" cy="293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14C458DA-A634-458E-A108-513AB011DA4F}"/>
              </a:ext>
            </a:extLst>
          </p:cNvPr>
          <p:cNvCxnSpPr>
            <a:cxnSpLocks/>
          </p:cNvCxnSpPr>
          <p:nvPr/>
        </p:nvCxnSpPr>
        <p:spPr>
          <a:xfrm flipH="1">
            <a:off x="4335936" y="1784643"/>
            <a:ext cx="631014" cy="2778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 xmlns:a16="http://schemas.microsoft.com/office/drawing/2014/main" id="{D73A7046-1221-411D-AC85-881D127F4F69}"/>
              </a:ext>
            </a:extLst>
          </p:cNvPr>
          <p:cNvCxnSpPr>
            <a:cxnSpLocks/>
          </p:cNvCxnSpPr>
          <p:nvPr/>
        </p:nvCxnSpPr>
        <p:spPr>
          <a:xfrm flipV="1">
            <a:off x="5638946" y="3225076"/>
            <a:ext cx="1"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 xmlns:a16="http://schemas.microsoft.com/office/drawing/2014/main" id="{FC0BDE84-4C2E-4C1C-9678-E6F0B9EE7A65}"/>
              </a:ext>
            </a:extLst>
          </p:cNvPr>
          <p:cNvCxnSpPr>
            <a:cxnSpLocks/>
          </p:cNvCxnSpPr>
          <p:nvPr/>
        </p:nvCxnSpPr>
        <p:spPr>
          <a:xfrm flipV="1">
            <a:off x="5097266" y="1720305"/>
            <a:ext cx="1011143" cy="799932"/>
          </a:xfrm>
          <a:prstGeom prst="line">
            <a:avLst/>
          </a:prstGeom>
          <a:ln w="28575"/>
        </p:spPr>
        <p:style>
          <a:lnRef idx="1">
            <a:schemeClr val="dk1"/>
          </a:lnRef>
          <a:fillRef idx="0">
            <a:schemeClr val="dk1"/>
          </a:fillRef>
          <a:effectRef idx="0">
            <a:schemeClr val="dk1"/>
          </a:effectRef>
          <a:fontRef idx="minor">
            <a:schemeClr val="tx1"/>
          </a:fontRef>
        </p:style>
      </p:cxnSp>
      <p:pic>
        <p:nvPicPr>
          <p:cNvPr id="7" name="Picture 11" descr="C:\Users\ecoffey\AppData\Local\Temp\Rar$DRa0.386\30067_Device_router_default_64.png">
            <a:extLst>
              <a:ext uri="{FF2B5EF4-FFF2-40B4-BE49-F238E27FC236}">
                <a16:creationId xmlns="" xmlns:a16="http://schemas.microsoft.com/office/drawing/2014/main" id="{3D7DADC5-BCE7-4BE3-8D27-D4702B036B92}"/>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65622" y="1490500"/>
            <a:ext cx="444472" cy="4444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386\30067_Device_router_default_64.png">
            <a:extLst>
              <a:ext uri="{FF2B5EF4-FFF2-40B4-BE49-F238E27FC236}">
                <a16:creationId xmlns="" xmlns:a16="http://schemas.microsoft.com/office/drawing/2014/main" id="{CF54931D-8F8F-4DBC-A7AD-00F71CE12F46}"/>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62136" y="1891520"/>
            <a:ext cx="444472" cy="44447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 xmlns:a16="http://schemas.microsoft.com/office/drawing/2014/main" id="{749A7845-BE0C-4F58-9EAC-2097ADF244A5}"/>
              </a:ext>
            </a:extLst>
          </p:cNvPr>
          <p:cNvCxnSpPr>
            <a:cxnSpLocks/>
          </p:cNvCxnSpPr>
          <p:nvPr/>
        </p:nvCxnSpPr>
        <p:spPr>
          <a:xfrm>
            <a:off x="5012774" y="1661958"/>
            <a:ext cx="1171336" cy="821002"/>
          </a:xfrm>
          <a:prstGeom prst="line">
            <a:avLst/>
          </a:prstGeom>
          <a:ln w="28575"/>
        </p:spPr>
        <p:style>
          <a:lnRef idx="1">
            <a:schemeClr val="dk1"/>
          </a:lnRef>
          <a:fillRef idx="0">
            <a:schemeClr val="dk1"/>
          </a:fillRef>
          <a:effectRef idx="0">
            <a:schemeClr val="dk1"/>
          </a:effectRef>
          <a:fontRef idx="minor">
            <a:schemeClr val="tx1"/>
          </a:fontRef>
        </p:style>
      </p:cxnSp>
      <p:pic>
        <p:nvPicPr>
          <p:cNvPr id="12" name="Picture 11" descr="C:\Users\ecoffey\AppData\Local\Temp\Rar$DRa0.386\30067_Device_router_default_64.png">
            <a:extLst>
              <a:ext uri="{FF2B5EF4-FFF2-40B4-BE49-F238E27FC236}">
                <a16:creationId xmlns="" xmlns:a16="http://schemas.microsoft.com/office/drawing/2014/main" id="{FE7F48B1-D15F-4741-9D77-A3683B0B1BBC}"/>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23098" y="1904845"/>
            <a:ext cx="444472" cy="44447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1" descr="C:\Users\ecoffey\AppData\Local\Temp\Rar$DRa0.386\30067_Device_router_default_64.png">
            <a:extLst>
              <a:ext uri="{FF2B5EF4-FFF2-40B4-BE49-F238E27FC236}">
                <a16:creationId xmlns="" xmlns:a16="http://schemas.microsoft.com/office/drawing/2014/main" id="{2274F93A-F06D-41E7-B3BA-CD3F3168CEE3}"/>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75030" y="1490500"/>
            <a:ext cx="444472" cy="44447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1" descr="C:\Users\ecoffey\AppData\Local\Temp\Rar$DRa0.386\30067_Device_router_default_64.png">
            <a:extLst>
              <a:ext uri="{FF2B5EF4-FFF2-40B4-BE49-F238E27FC236}">
                <a16:creationId xmlns="" xmlns:a16="http://schemas.microsoft.com/office/drawing/2014/main" id="{15B8BCB7-BBB6-4BF1-A7C9-2C5F5393D965}"/>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52118" y="2260370"/>
            <a:ext cx="444472" cy="44447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1" descr="C:\Users\ecoffey\AppData\Local\Temp\Rar$DRa0.386\30067_Device_router_default_64.png">
            <a:extLst>
              <a:ext uri="{FF2B5EF4-FFF2-40B4-BE49-F238E27FC236}">
                <a16:creationId xmlns="" xmlns:a16="http://schemas.microsoft.com/office/drawing/2014/main" id="{097211A0-3CBE-4D24-87AD-121913398AEF}"/>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16710" y="2886433"/>
            <a:ext cx="444472" cy="44447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1" descr="C:\Users\ecoffey\AppData\Local\Temp\Rar$DRa0.386\30067_Device_router_default_64.png">
            <a:extLst>
              <a:ext uri="{FF2B5EF4-FFF2-40B4-BE49-F238E27FC236}">
                <a16:creationId xmlns="" xmlns:a16="http://schemas.microsoft.com/office/drawing/2014/main" id="{594390AC-A87C-440D-8D88-5B1A810EFEE7}"/>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6630" y="2257387"/>
            <a:ext cx="444472" cy="444472"/>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a:extLst>
              <a:ext uri="{FF2B5EF4-FFF2-40B4-BE49-F238E27FC236}">
                <a16:creationId xmlns="" xmlns:a16="http://schemas.microsoft.com/office/drawing/2014/main" id="{703FCA40-ABA3-4904-B319-DC238A15E962}"/>
              </a:ext>
            </a:extLst>
          </p:cNvPr>
          <p:cNvCxnSpPr>
            <a:cxnSpLocks/>
          </p:cNvCxnSpPr>
          <p:nvPr/>
        </p:nvCxnSpPr>
        <p:spPr>
          <a:xfrm flipH="1">
            <a:off x="7206608" y="2099019"/>
            <a:ext cx="1143572" cy="147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 xmlns:a16="http://schemas.microsoft.com/office/drawing/2014/main" id="{07786F8A-CF7C-41CD-9A7D-0586D7509B13}"/>
              </a:ext>
            </a:extLst>
          </p:cNvPr>
          <p:cNvSpPr txBox="1"/>
          <p:nvPr/>
        </p:nvSpPr>
        <p:spPr>
          <a:xfrm flipH="1">
            <a:off x="6012398" y="1118699"/>
            <a:ext cx="1330850" cy="369332"/>
          </a:xfrm>
          <a:prstGeom prst="rect">
            <a:avLst/>
          </a:prstGeom>
          <a:noFill/>
        </p:spPr>
        <p:txBody>
          <a:bodyPr wrap="square" rtlCol="0">
            <a:spAutoFit/>
          </a:bodyPr>
          <a:lstStyle/>
          <a:p>
            <a:r>
              <a:rPr lang="en-US"/>
              <a:t>OSPF 100</a:t>
            </a:r>
          </a:p>
        </p:txBody>
      </p:sp>
      <p:pic>
        <p:nvPicPr>
          <p:cNvPr id="41" name="Picture 11" descr="C:\Users\ecoffey\AppData\Local\Temp\Rar$DRa0.386\30067_Device_router_default_64.png">
            <a:extLst>
              <a:ext uri="{FF2B5EF4-FFF2-40B4-BE49-F238E27FC236}">
                <a16:creationId xmlns="" xmlns:a16="http://schemas.microsoft.com/office/drawing/2014/main" id="{3760CA9C-356A-4829-8128-DDE994D5A54C}"/>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50179" y="1711496"/>
            <a:ext cx="789781" cy="789781"/>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 xmlns:a16="http://schemas.microsoft.com/office/drawing/2014/main" id="{A3021DB7-9C45-4DB7-B6A1-132F0C6661C2}"/>
              </a:ext>
            </a:extLst>
          </p:cNvPr>
          <p:cNvSpPr txBox="1"/>
          <p:nvPr/>
        </p:nvSpPr>
        <p:spPr>
          <a:xfrm>
            <a:off x="7713901" y="1531915"/>
            <a:ext cx="1895490" cy="307777"/>
          </a:xfrm>
          <a:prstGeom prst="rect">
            <a:avLst/>
          </a:prstGeom>
          <a:noFill/>
        </p:spPr>
        <p:txBody>
          <a:bodyPr wrap="square" rtlCol="0">
            <a:spAutoFit/>
          </a:bodyPr>
          <a:lstStyle/>
          <a:p>
            <a:r>
              <a:rPr lang="en-US" sz="1400"/>
              <a:t>G0/1 – 192.168.0.1</a:t>
            </a:r>
          </a:p>
        </p:txBody>
      </p:sp>
      <p:sp>
        <p:nvSpPr>
          <p:cNvPr id="54" name="TextBox 53">
            <a:extLst>
              <a:ext uri="{FF2B5EF4-FFF2-40B4-BE49-F238E27FC236}">
                <a16:creationId xmlns="" xmlns:a16="http://schemas.microsoft.com/office/drawing/2014/main" id="{983528F9-D26C-4240-A85F-576321D94B6B}"/>
              </a:ext>
            </a:extLst>
          </p:cNvPr>
          <p:cNvSpPr txBox="1"/>
          <p:nvPr/>
        </p:nvSpPr>
        <p:spPr>
          <a:xfrm>
            <a:off x="8529306" y="2019273"/>
            <a:ext cx="431528" cy="369332"/>
          </a:xfrm>
          <a:prstGeom prst="rect">
            <a:avLst/>
          </a:prstGeom>
          <a:noFill/>
        </p:spPr>
        <p:txBody>
          <a:bodyPr wrap="none" rtlCol="0">
            <a:spAutoFit/>
          </a:bodyPr>
          <a:lstStyle/>
          <a:p>
            <a:r>
              <a:rPr lang="en-US" b="1"/>
              <a:t>R3</a:t>
            </a:r>
          </a:p>
        </p:txBody>
      </p:sp>
      <p:pic>
        <p:nvPicPr>
          <p:cNvPr id="71" name="Picture 11" descr="C:\Users\ecoffey\AppData\Local\Temp\Rar$DRa0.386\30067_Device_router_default_64.png">
            <a:extLst>
              <a:ext uri="{FF2B5EF4-FFF2-40B4-BE49-F238E27FC236}">
                <a16:creationId xmlns="" xmlns:a16="http://schemas.microsoft.com/office/drawing/2014/main" id="{2274F93A-F06D-41E7-B3BA-CD3F3168CEE3}"/>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56452" y="995354"/>
            <a:ext cx="444472" cy="444472"/>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Straight Connector 75">
            <a:extLst>
              <a:ext uri="{FF2B5EF4-FFF2-40B4-BE49-F238E27FC236}">
                <a16:creationId xmlns="" xmlns:a16="http://schemas.microsoft.com/office/drawing/2014/main" id="{D73A7046-1221-411D-AC85-881D127F4F69}"/>
              </a:ext>
            </a:extLst>
          </p:cNvPr>
          <p:cNvCxnSpPr>
            <a:cxnSpLocks/>
          </p:cNvCxnSpPr>
          <p:nvPr/>
        </p:nvCxnSpPr>
        <p:spPr>
          <a:xfrm flipV="1">
            <a:off x="5677169" y="621131"/>
            <a:ext cx="1"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 xmlns:a16="http://schemas.microsoft.com/office/drawing/2014/main" id="{3936041F-692B-4EA6-8FCC-DED39BB0D1F0}"/>
              </a:ext>
            </a:extLst>
          </p:cNvPr>
          <p:cNvSpPr/>
          <p:nvPr/>
        </p:nvSpPr>
        <p:spPr>
          <a:xfrm>
            <a:off x="1068950" y="4490605"/>
            <a:ext cx="9663947" cy="186308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a:solidFill>
                  <a:schemeClr val="tx1"/>
                </a:solidFill>
                <a:latin typeface="Courier New" panose="02070309020205020404" pitchFamily="49" charset="0"/>
                <a:cs typeface="Courier New" panose="02070309020205020404" pitchFamily="49" charset="0"/>
              </a:rPr>
              <a:t>FOR THIS CONFIGURATION, ASSUME EACH OF THE 4 ROUTERS HAS A DEFAULT ROUTE POINTING TOWARDS THE OSPF NETWORK AND EACH OF THEIR G0/1 SUBNETS IS ADVERTISED IN OSPF.</a:t>
            </a:r>
          </a:p>
          <a:p>
            <a:pPr algn="ctr"/>
            <a:endParaRPr lang="en-US" sz="1600" b="1">
              <a:solidFill>
                <a:schemeClr val="tx1"/>
              </a:solidFill>
              <a:latin typeface="Courier New" panose="02070309020205020404" pitchFamily="49" charset="0"/>
              <a:cs typeface="Courier New" panose="02070309020205020404" pitchFamily="49" charset="0"/>
            </a:endParaRPr>
          </a:p>
          <a:p>
            <a:pPr algn="ctr"/>
            <a:r>
              <a:rPr lang="en-US" sz="1600" b="1">
                <a:solidFill>
                  <a:schemeClr val="tx1"/>
                </a:solidFill>
                <a:latin typeface="Courier New" panose="02070309020205020404" pitchFamily="49" charset="0"/>
                <a:cs typeface="Courier New" panose="02070309020205020404" pitchFamily="49" charset="0"/>
              </a:rPr>
              <a:t>DMVPN TUNNEL INTERFACES STILL SPECIFY A TUNNEL SOURCE BUT THERE IS NO TUNNEL DESTINATION. NEXT HOP RESOLUTION PROTOCOL (NHRP) IS USED TO MAP HUB-TO-SPOKE CONNECTIONS.</a:t>
            </a:r>
          </a:p>
        </p:txBody>
      </p:sp>
      <p:pic>
        <p:nvPicPr>
          <p:cNvPr id="81" name="Picture 11" descr="C:\Users\ecoffey\AppData\Local\Temp\Rar$DRa0.386\30067_Device_router_default_64.png">
            <a:extLst>
              <a:ext uri="{FF2B5EF4-FFF2-40B4-BE49-F238E27FC236}">
                <a16:creationId xmlns="" xmlns:a16="http://schemas.microsoft.com/office/drawing/2014/main" id="{3760CA9C-356A-4829-8128-DDE994D5A54C}"/>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96590" y="10143"/>
            <a:ext cx="789781" cy="789781"/>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 xmlns:a16="http://schemas.microsoft.com/office/drawing/2014/main" id="{A3021DB7-9C45-4DB7-B6A1-132F0C6661C2}"/>
              </a:ext>
            </a:extLst>
          </p:cNvPr>
          <p:cNvSpPr txBox="1"/>
          <p:nvPr/>
        </p:nvSpPr>
        <p:spPr>
          <a:xfrm>
            <a:off x="6050757" y="233459"/>
            <a:ext cx="1895490" cy="307777"/>
          </a:xfrm>
          <a:prstGeom prst="rect">
            <a:avLst/>
          </a:prstGeom>
          <a:noFill/>
        </p:spPr>
        <p:txBody>
          <a:bodyPr wrap="square" rtlCol="0">
            <a:spAutoFit/>
          </a:bodyPr>
          <a:lstStyle/>
          <a:p>
            <a:r>
              <a:rPr lang="en-US" sz="1400"/>
              <a:t>G0/1 – 10.0.0.1</a:t>
            </a:r>
          </a:p>
        </p:txBody>
      </p:sp>
      <p:sp>
        <p:nvSpPr>
          <p:cNvPr id="83" name="TextBox 82">
            <a:extLst>
              <a:ext uri="{FF2B5EF4-FFF2-40B4-BE49-F238E27FC236}">
                <a16:creationId xmlns="" xmlns:a16="http://schemas.microsoft.com/office/drawing/2014/main" id="{983528F9-D26C-4240-A85F-576321D94B6B}"/>
              </a:ext>
            </a:extLst>
          </p:cNvPr>
          <p:cNvSpPr txBox="1"/>
          <p:nvPr/>
        </p:nvSpPr>
        <p:spPr>
          <a:xfrm>
            <a:off x="5475717" y="317920"/>
            <a:ext cx="431528" cy="369332"/>
          </a:xfrm>
          <a:prstGeom prst="rect">
            <a:avLst/>
          </a:prstGeom>
          <a:noFill/>
        </p:spPr>
        <p:txBody>
          <a:bodyPr wrap="none" rtlCol="0">
            <a:spAutoFit/>
          </a:bodyPr>
          <a:lstStyle/>
          <a:p>
            <a:r>
              <a:rPr lang="en-US" b="1"/>
              <a:t>R2</a:t>
            </a:r>
          </a:p>
        </p:txBody>
      </p:sp>
      <p:pic>
        <p:nvPicPr>
          <p:cNvPr id="84" name="Picture 11" descr="C:\Users\ecoffey\AppData\Local\Temp\Rar$DRa0.386\30067_Device_router_default_64.png">
            <a:extLst>
              <a:ext uri="{FF2B5EF4-FFF2-40B4-BE49-F238E27FC236}">
                <a16:creationId xmlns="" xmlns:a16="http://schemas.microsoft.com/office/drawing/2014/main" id="{3760CA9C-356A-4829-8128-DDE994D5A54C}"/>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26197" y="3486651"/>
            <a:ext cx="789781" cy="789781"/>
          </a:xfrm>
          <a:prstGeom prst="rect">
            <a:avLst/>
          </a:prstGeom>
          <a:noFill/>
          <a:extLst>
            <a:ext uri="{909E8E84-426E-40DD-AFC4-6F175D3DCCD1}">
              <a14:hiddenFill xmlns:a14="http://schemas.microsoft.com/office/drawing/2010/main">
                <a:solidFill>
                  <a:srgbClr val="FFFFFF"/>
                </a:solidFill>
              </a14:hiddenFill>
            </a:ext>
          </a:extLst>
        </p:spPr>
      </p:pic>
      <p:sp>
        <p:nvSpPr>
          <p:cNvPr id="85" name="TextBox 84">
            <a:extLst>
              <a:ext uri="{FF2B5EF4-FFF2-40B4-BE49-F238E27FC236}">
                <a16:creationId xmlns="" xmlns:a16="http://schemas.microsoft.com/office/drawing/2014/main" id="{A3021DB7-9C45-4DB7-B6A1-132F0C6661C2}"/>
              </a:ext>
            </a:extLst>
          </p:cNvPr>
          <p:cNvSpPr txBox="1"/>
          <p:nvPr/>
        </p:nvSpPr>
        <p:spPr>
          <a:xfrm>
            <a:off x="5691480" y="3367413"/>
            <a:ext cx="1895490" cy="523220"/>
          </a:xfrm>
          <a:prstGeom prst="rect">
            <a:avLst/>
          </a:prstGeom>
          <a:noFill/>
        </p:spPr>
        <p:txBody>
          <a:bodyPr wrap="square" rtlCol="0">
            <a:spAutoFit/>
          </a:bodyPr>
          <a:lstStyle/>
          <a:p>
            <a:r>
              <a:rPr lang="en-US" sz="1400"/>
              <a:t>G0/1 – 172.31.0.1</a:t>
            </a:r>
          </a:p>
          <a:p>
            <a:r>
              <a:rPr lang="en-US" sz="1400"/>
              <a:t>         </a:t>
            </a:r>
          </a:p>
        </p:txBody>
      </p:sp>
      <p:sp>
        <p:nvSpPr>
          <p:cNvPr id="86" name="TextBox 85">
            <a:extLst>
              <a:ext uri="{FF2B5EF4-FFF2-40B4-BE49-F238E27FC236}">
                <a16:creationId xmlns="" xmlns:a16="http://schemas.microsoft.com/office/drawing/2014/main" id="{983528F9-D26C-4240-A85F-576321D94B6B}"/>
              </a:ext>
            </a:extLst>
          </p:cNvPr>
          <p:cNvSpPr txBox="1"/>
          <p:nvPr/>
        </p:nvSpPr>
        <p:spPr>
          <a:xfrm>
            <a:off x="5429654" y="3803962"/>
            <a:ext cx="431528" cy="369332"/>
          </a:xfrm>
          <a:prstGeom prst="rect">
            <a:avLst/>
          </a:prstGeom>
          <a:noFill/>
        </p:spPr>
        <p:txBody>
          <a:bodyPr wrap="none" rtlCol="0">
            <a:spAutoFit/>
          </a:bodyPr>
          <a:lstStyle/>
          <a:p>
            <a:r>
              <a:rPr lang="en-US" b="1"/>
              <a:t>R4</a:t>
            </a:r>
          </a:p>
        </p:txBody>
      </p:sp>
      <p:pic>
        <p:nvPicPr>
          <p:cNvPr id="87" name="Picture 11" descr="C:\Users\ecoffey\AppData\Local\Temp\Rar$DRa0.386\30067_Device_router_default_64.png">
            <a:extLst>
              <a:ext uri="{FF2B5EF4-FFF2-40B4-BE49-F238E27FC236}">
                <a16:creationId xmlns="" xmlns:a16="http://schemas.microsoft.com/office/drawing/2014/main" id="{3760CA9C-356A-4829-8128-DDE994D5A54C}"/>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02510" y="1739798"/>
            <a:ext cx="789781" cy="789781"/>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a:extLst>
              <a:ext uri="{FF2B5EF4-FFF2-40B4-BE49-F238E27FC236}">
                <a16:creationId xmlns="" xmlns:a16="http://schemas.microsoft.com/office/drawing/2014/main" id="{A3021DB7-9C45-4DB7-B6A1-132F0C6661C2}"/>
              </a:ext>
            </a:extLst>
          </p:cNvPr>
          <p:cNvSpPr txBox="1"/>
          <p:nvPr/>
        </p:nvSpPr>
        <p:spPr>
          <a:xfrm>
            <a:off x="2076885" y="2383198"/>
            <a:ext cx="1895490" cy="307777"/>
          </a:xfrm>
          <a:prstGeom prst="rect">
            <a:avLst/>
          </a:prstGeom>
          <a:noFill/>
        </p:spPr>
        <p:txBody>
          <a:bodyPr wrap="square" rtlCol="0">
            <a:spAutoFit/>
          </a:bodyPr>
          <a:lstStyle/>
          <a:p>
            <a:r>
              <a:rPr lang="en-US" sz="1400"/>
              <a:t>G0/1 – 221.100.0.1</a:t>
            </a:r>
          </a:p>
        </p:txBody>
      </p:sp>
      <p:sp>
        <p:nvSpPr>
          <p:cNvPr id="90" name="TextBox 89">
            <a:extLst>
              <a:ext uri="{FF2B5EF4-FFF2-40B4-BE49-F238E27FC236}">
                <a16:creationId xmlns="" xmlns:a16="http://schemas.microsoft.com/office/drawing/2014/main" id="{983528F9-D26C-4240-A85F-576321D94B6B}"/>
              </a:ext>
            </a:extLst>
          </p:cNvPr>
          <p:cNvSpPr txBox="1"/>
          <p:nvPr/>
        </p:nvSpPr>
        <p:spPr>
          <a:xfrm>
            <a:off x="2278139" y="2058138"/>
            <a:ext cx="431528" cy="369332"/>
          </a:xfrm>
          <a:prstGeom prst="rect">
            <a:avLst/>
          </a:prstGeom>
          <a:noFill/>
        </p:spPr>
        <p:txBody>
          <a:bodyPr wrap="none" rtlCol="0">
            <a:spAutoFit/>
          </a:bodyPr>
          <a:lstStyle/>
          <a:p>
            <a:r>
              <a:rPr lang="en-US" b="1"/>
              <a:t>R1</a:t>
            </a:r>
          </a:p>
        </p:txBody>
      </p:sp>
    </p:spTree>
    <p:extLst>
      <p:ext uri="{BB962C8B-B14F-4D97-AF65-F5344CB8AC3E}">
        <p14:creationId xmlns:p14="http://schemas.microsoft.com/office/powerpoint/2010/main" val="1151236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a:extLst>
              <a:ext uri="{FF2B5EF4-FFF2-40B4-BE49-F238E27FC236}">
                <a16:creationId xmlns="" xmlns:a16="http://schemas.microsoft.com/office/drawing/2014/main" id="{703FCA40-ABA3-4904-B319-DC238A15E962}"/>
              </a:ext>
            </a:extLst>
          </p:cNvPr>
          <p:cNvCxnSpPr>
            <a:cxnSpLocks/>
          </p:cNvCxnSpPr>
          <p:nvPr/>
        </p:nvCxnSpPr>
        <p:spPr>
          <a:xfrm>
            <a:off x="5986947" y="597518"/>
            <a:ext cx="1969386" cy="1867370"/>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 xmlns:a16="http://schemas.microsoft.com/office/drawing/2014/main" id="{703FCA40-ABA3-4904-B319-DC238A15E962}"/>
              </a:ext>
            </a:extLst>
          </p:cNvPr>
          <p:cNvCxnSpPr>
            <a:cxnSpLocks/>
          </p:cNvCxnSpPr>
          <p:nvPr/>
        </p:nvCxnSpPr>
        <p:spPr>
          <a:xfrm flipH="1">
            <a:off x="3383753" y="597518"/>
            <a:ext cx="2045901" cy="2536409"/>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pic>
        <p:nvPicPr>
          <p:cNvPr id="41" name="Picture 11" descr="C:\Users\ecoffey\AppData\Local\Temp\Rar$DRa0.386\30067_Device_router_default_64.png">
            <a:extLst>
              <a:ext uri="{FF2B5EF4-FFF2-40B4-BE49-F238E27FC236}">
                <a16:creationId xmlns="" xmlns:a16="http://schemas.microsoft.com/office/drawing/2014/main" id="{3760CA9C-356A-4829-8128-DDE994D5A54C}"/>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66276" y="2262812"/>
            <a:ext cx="789781" cy="789781"/>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 xmlns:a16="http://schemas.microsoft.com/office/drawing/2014/main" id="{A3021DB7-9C45-4DB7-B6A1-132F0C6661C2}"/>
              </a:ext>
            </a:extLst>
          </p:cNvPr>
          <p:cNvSpPr txBox="1"/>
          <p:nvPr/>
        </p:nvSpPr>
        <p:spPr>
          <a:xfrm>
            <a:off x="8556057" y="2288370"/>
            <a:ext cx="2478183" cy="738664"/>
          </a:xfrm>
          <a:prstGeom prst="rect">
            <a:avLst/>
          </a:prstGeom>
          <a:noFill/>
        </p:spPr>
        <p:txBody>
          <a:bodyPr wrap="square" rtlCol="0">
            <a:spAutoFit/>
          </a:bodyPr>
          <a:lstStyle/>
          <a:p>
            <a:r>
              <a:rPr lang="en-US" sz="1400"/>
              <a:t>G0/1 – 192.168.0.1</a:t>
            </a:r>
          </a:p>
          <a:p>
            <a:r>
              <a:rPr lang="en-US" sz="1400"/>
              <a:t>TUNNEL 100 IP:  1.1.1.3 /24</a:t>
            </a:r>
          </a:p>
          <a:p>
            <a:r>
              <a:rPr lang="en-US" sz="1400"/>
              <a:t>SPOKE</a:t>
            </a:r>
          </a:p>
        </p:txBody>
      </p:sp>
      <p:sp>
        <p:nvSpPr>
          <p:cNvPr id="54" name="TextBox 53">
            <a:extLst>
              <a:ext uri="{FF2B5EF4-FFF2-40B4-BE49-F238E27FC236}">
                <a16:creationId xmlns="" xmlns:a16="http://schemas.microsoft.com/office/drawing/2014/main" id="{983528F9-D26C-4240-A85F-576321D94B6B}"/>
              </a:ext>
            </a:extLst>
          </p:cNvPr>
          <p:cNvSpPr txBox="1"/>
          <p:nvPr/>
        </p:nvSpPr>
        <p:spPr>
          <a:xfrm>
            <a:off x="7945403" y="2570589"/>
            <a:ext cx="431528" cy="369332"/>
          </a:xfrm>
          <a:prstGeom prst="rect">
            <a:avLst/>
          </a:prstGeom>
          <a:noFill/>
        </p:spPr>
        <p:txBody>
          <a:bodyPr wrap="none" rtlCol="0">
            <a:spAutoFit/>
          </a:bodyPr>
          <a:lstStyle/>
          <a:p>
            <a:r>
              <a:rPr lang="en-US" b="1"/>
              <a:t>R3</a:t>
            </a:r>
          </a:p>
        </p:txBody>
      </p:sp>
      <p:cxnSp>
        <p:nvCxnSpPr>
          <p:cNvPr id="76" name="Straight Connector 75">
            <a:extLst>
              <a:ext uri="{FF2B5EF4-FFF2-40B4-BE49-F238E27FC236}">
                <a16:creationId xmlns="" xmlns:a16="http://schemas.microsoft.com/office/drawing/2014/main" id="{D73A7046-1221-411D-AC85-881D127F4F69}"/>
              </a:ext>
            </a:extLst>
          </p:cNvPr>
          <p:cNvCxnSpPr>
            <a:cxnSpLocks/>
          </p:cNvCxnSpPr>
          <p:nvPr/>
        </p:nvCxnSpPr>
        <p:spPr>
          <a:xfrm flipV="1">
            <a:off x="5670239" y="502586"/>
            <a:ext cx="31752" cy="3079693"/>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 xmlns:a16="http://schemas.microsoft.com/office/drawing/2014/main" id="{3936041F-692B-4EA6-8FCC-DED39BB0D1F0}"/>
              </a:ext>
            </a:extLst>
          </p:cNvPr>
          <p:cNvSpPr/>
          <p:nvPr/>
        </p:nvSpPr>
        <p:spPr>
          <a:xfrm>
            <a:off x="813444" y="4567842"/>
            <a:ext cx="9663947" cy="212455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a:solidFill>
                  <a:schemeClr val="tx1"/>
                </a:solidFill>
                <a:latin typeface="Courier New" panose="02070309020205020404" pitchFamily="49" charset="0"/>
                <a:cs typeface="Courier New" panose="02070309020205020404" pitchFamily="49" charset="0"/>
              </a:rPr>
              <a:t>EACH ROUTER HAS AN INTERFACE IN “TUNNEL 100” WHICH IS A DMVPN.</a:t>
            </a:r>
          </a:p>
          <a:p>
            <a:pPr algn="ctr"/>
            <a:endParaRPr lang="en-US" sz="1600" b="1">
              <a:solidFill>
                <a:schemeClr val="tx1"/>
              </a:solidFill>
              <a:latin typeface="Courier New" panose="02070309020205020404" pitchFamily="49" charset="0"/>
              <a:cs typeface="Courier New" panose="02070309020205020404" pitchFamily="49" charset="0"/>
            </a:endParaRPr>
          </a:p>
          <a:p>
            <a:pPr algn="ctr"/>
            <a:r>
              <a:rPr lang="en-US" sz="1600" b="1">
                <a:solidFill>
                  <a:schemeClr val="tx1"/>
                </a:solidFill>
                <a:latin typeface="Courier New" panose="02070309020205020404" pitchFamily="49" charset="0"/>
                <a:cs typeface="Courier New" panose="02070309020205020404" pitchFamily="49" charset="0"/>
              </a:rPr>
              <a:t>THE TUNNEL SOURCE FOR EACH ROUTER IS G0/1 AND THOUGH THOSE INTERFACES ARE ALL ON DIFFERENT SUBNETS, THEY CAN REACH EACH OTHER THROUGH THE UNDERLAY.</a:t>
            </a:r>
          </a:p>
          <a:p>
            <a:pPr algn="ctr"/>
            <a:endParaRPr lang="en-US" sz="1600" b="1">
              <a:solidFill>
                <a:schemeClr val="tx1"/>
              </a:solidFill>
              <a:latin typeface="Courier New" panose="02070309020205020404" pitchFamily="49" charset="0"/>
              <a:cs typeface="Courier New" panose="02070309020205020404" pitchFamily="49" charset="0"/>
            </a:endParaRPr>
          </a:p>
          <a:p>
            <a:pPr algn="ctr"/>
            <a:r>
              <a:rPr lang="en-US" sz="1600" b="1">
                <a:solidFill>
                  <a:schemeClr val="tx1"/>
                </a:solidFill>
                <a:latin typeface="Courier New" panose="02070309020205020404" pitchFamily="49" charset="0"/>
                <a:cs typeface="Courier New" panose="02070309020205020404" pitchFamily="49" charset="0"/>
              </a:rPr>
              <a:t>IN A DMVPN, THE UNDERLAY ADDRESS IS KNOWN AS THE NBMA ADDRESS.</a:t>
            </a:r>
          </a:p>
          <a:p>
            <a:pPr algn="ctr"/>
            <a:r>
              <a:rPr lang="en-US" sz="1600" b="1">
                <a:solidFill>
                  <a:schemeClr val="tx1"/>
                </a:solidFill>
                <a:latin typeface="Courier New" panose="02070309020205020404" pitchFamily="49" charset="0"/>
                <a:cs typeface="Courier New" panose="02070309020205020404" pitchFamily="49" charset="0"/>
              </a:rPr>
              <a:t>NBMA STANDS FOR NON-BROADCAST MULTIPLE ACCESS.</a:t>
            </a:r>
          </a:p>
        </p:txBody>
      </p:sp>
      <p:pic>
        <p:nvPicPr>
          <p:cNvPr id="81" name="Picture 11" descr="C:\Users\ecoffey\AppData\Local\Temp\Rar$DRa0.386\30067_Device_router_default_64.png">
            <a:extLst>
              <a:ext uri="{FF2B5EF4-FFF2-40B4-BE49-F238E27FC236}">
                <a16:creationId xmlns="" xmlns:a16="http://schemas.microsoft.com/office/drawing/2014/main" id="{3760CA9C-356A-4829-8128-DDE994D5A54C}"/>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96590" y="10143"/>
            <a:ext cx="789781" cy="789781"/>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 xmlns:a16="http://schemas.microsoft.com/office/drawing/2014/main" id="{A3021DB7-9C45-4DB7-B6A1-132F0C6661C2}"/>
              </a:ext>
            </a:extLst>
          </p:cNvPr>
          <p:cNvSpPr txBox="1"/>
          <p:nvPr/>
        </p:nvSpPr>
        <p:spPr>
          <a:xfrm>
            <a:off x="6060843" y="13732"/>
            <a:ext cx="2582344" cy="738664"/>
          </a:xfrm>
          <a:prstGeom prst="rect">
            <a:avLst/>
          </a:prstGeom>
          <a:noFill/>
        </p:spPr>
        <p:txBody>
          <a:bodyPr wrap="square" rtlCol="0">
            <a:spAutoFit/>
          </a:bodyPr>
          <a:lstStyle/>
          <a:p>
            <a:r>
              <a:rPr lang="en-US" sz="1400"/>
              <a:t>G0/1 – 10.0.0.1</a:t>
            </a:r>
          </a:p>
          <a:p>
            <a:r>
              <a:rPr lang="en-US" sz="1400"/>
              <a:t>TUNNEL 100 IP:  1.1.1.254</a:t>
            </a:r>
          </a:p>
          <a:p>
            <a:r>
              <a:rPr lang="en-US" sz="1400"/>
              <a:t>HUB</a:t>
            </a:r>
          </a:p>
        </p:txBody>
      </p:sp>
      <p:sp>
        <p:nvSpPr>
          <p:cNvPr id="83" name="TextBox 82">
            <a:extLst>
              <a:ext uri="{FF2B5EF4-FFF2-40B4-BE49-F238E27FC236}">
                <a16:creationId xmlns="" xmlns:a16="http://schemas.microsoft.com/office/drawing/2014/main" id="{983528F9-D26C-4240-A85F-576321D94B6B}"/>
              </a:ext>
            </a:extLst>
          </p:cNvPr>
          <p:cNvSpPr txBox="1"/>
          <p:nvPr/>
        </p:nvSpPr>
        <p:spPr>
          <a:xfrm>
            <a:off x="5475717" y="317920"/>
            <a:ext cx="431528" cy="369332"/>
          </a:xfrm>
          <a:prstGeom prst="rect">
            <a:avLst/>
          </a:prstGeom>
          <a:noFill/>
        </p:spPr>
        <p:txBody>
          <a:bodyPr wrap="none" rtlCol="0">
            <a:spAutoFit/>
          </a:bodyPr>
          <a:lstStyle/>
          <a:p>
            <a:r>
              <a:rPr lang="en-US" b="1"/>
              <a:t>R2</a:t>
            </a:r>
          </a:p>
        </p:txBody>
      </p:sp>
      <p:pic>
        <p:nvPicPr>
          <p:cNvPr id="84" name="Picture 11" descr="C:\Users\ecoffey\AppData\Local\Temp\Rar$DRa0.386\30067_Device_router_default_64.png">
            <a:extLst>
              <a:ext uri="{FF2B5EF4-FFF2-40B4-BE49-F238E27FC236}">
                <a16:creationId xmlns="" xmlns:a16="http://schemas.microsoft.com/office/drawing/2014/main" id="{3760CA9C-356A-4829-8128-DDE994D5A54C}"/>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26197" y="3486651"/>
            <a:ext cx="789781" cy="789781"/>
          </a:xfrm>
          <a:prstGeom prst="rect">
            <a:avLst/>
          </a:prstGeom>
          <a:noFill/>
          <a:extLst>
            <a:ext uri="{909E8E84-426E-40DD-AFC4-6F175D3DCCD1}">
              <a14:hiddenFill xmlns:a14="http://schemas.microsoft.com/office/drawing/2010/main">
                <a:solidFill>
                  <a:srgbClr val="FFFFFF"/>
                </a:solidFill>
              </a14:hiddenFill>
            </a:ext>
          </a:extLst>
        </p:spPr>
      </p:pic>
      <p:sp>
        <p:nvSpPr>
          <p:cNvPr id="85" name="TextBox 84">
            <a:extLst>
              <a:ext uri="{FF2B5EF4-FFF2-40B4-BE49-F238E27FC236}">
                <a16:creationId xmlns="" xmlns:a16="http://schemas.microsoft.com/office/drawing/2014/main" id="{A3021DB7-9C45-4DB7-B6A1-132F0C6661C2}"/>
              </a:ext>
            </a:extLst>
          </p:cNvPr>
          <p:cNvSpPr txBox="1"/>
          <p:nvPr/>
        </p:nvSpPr>
        <p:spPr>
          <a:xfrm>
            <a:off x="5986946" y="3689796"/>
            <a:ext cx="2318853" cy="738664"/>
          </a:xfrm>
          <a:prstGeom prst="rect">
            <a:avLst/>
          </a:prstGeom>
          <a:noFill/>
        </p:spPr>
        <p:txBody>
          <a:bodyPr wrap="square" rtlCol="0">
            <a:spAutoFit/>
          </a:bodyPr>
          <a:lstStyle/>
          <a:p>
            <a:r>
              <a:rPr lang="en-US" sz="1400"/>
              <a:t>G0/1 – 172.31.0.1</a:t>
            </a:r>
          </a:p>
          <a:p>
            <a:r>
              <a:rPr lang="en-US" sz="1400"/>
              <a:t>TUNNEL 100 IP:  1.1.1.4 /24</a:t>
            </a:r>
          </a:p>
          <a:p>
            <a:r>
              <a:rPr lang="en-US" sz="1400"/>
              <a:t>SPOKE</a:t>
            </a:r>
          </a:p>
        </p:txBody>
      </p:sp>
      <p:sp>
        <p:nvSpPr>
          <p:cNvPr id="86" name="TextBox 85">
            <a:extLst>
              <a:ext uri="{FF2B5EF4-FFF2-40B4-BE49-F238E27FC236}">
                <a16:creationId xmlns="" xmlns:a16="http://schemas.microsoft.com/office/drawing/2014/main" id="{983528F9-D26C-4240-A85F-576321D94B6B}"/>
              </a:ext>
            </a:extLst>
          </p:cNvPr>
          <p:cNvSpPr txBox="1"/>
          <p:nvPr/>
        </p:nvSpPr>
        <p:spPr>
          <a:xfrm>
            <a:off x="5429654" y="3803962"/>
            <a:ext cx="431528" cy="369332"/>
          </a:xfrm>
          <a:prstGeom prst="rect">
            <a:avLst/>
          </a:prstGeom>
          <a:noFill/>
        </p:spPr>
        <p:txBody>
          <a:bodyPr wrap="none" rtlCol="0">
            <a:spAutoFit/>
          </a:bodyPr>
          <a:lstStyle/>
          <a:p>
            <a:r>
              <a:rPr lang="en-US" b="1"/>
              <a:t>R4</a:t>
            </a:r>
          </a:p>
        </p:txBody>
      </p:sp>
      <p:pic>
        <p:nvPicPr>
          <p:cNvPr id="87" name="Picture 11" descr="C:\Users\ecoffey\AppData\Local\Temp\Rar$DRa0.386\30067_Device_router_default_64.png">
            <a:extLst>
              <a:ext uri="{FF2B5EF4-FFF2-40B4-BE49-F238E27FC236}">
                <a16:creationId xmlns="" xmlns:a16="http://schemas.microsoft.com/office/drawing/2014/main" id="{3760CA9C-356A-4829-8128-DDE994D5A54C}"/>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52629" y="2992938"/>
            <a:ext cx="789781" cy="789781"/>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a:extLst>
              <a:ext uri="{FF2B5EF4-FFF2-40B4-BE49-F238E27FC236}">
                <a16:creationId xmlns="" xmlns:a16="http://schemas.microsoft.com/office/drawing/2014/main" id="{A3021DB7-9C45-4DB7-B6A1-132F0C6661C2}"/>
              </a:ext>
            </a:extLst>
          </p:cNvPr>
          <p:cNvSpPr txBox="1"/>
          <p:nvPr/>
        </p:nvSpPr>
        <p:spPr>
          <a:xfrm>
            <a:off x="1065385" y="2464888"/>
            <a:ext cx="2325227" cy="738664"/>
          </a:xfrm>
          <a:prstGeom prst="rect">
            <a:avLst/>
          </a:prstGeom>
          <a:noFill/>
        </p:spPr>
        <p:txBody>
          <a:bodyPr wrap="square" rtlCol="0">
            <a:spAutoFit/>
          </a:bodyPr>
          <a:lstStyle/>
          <a:p>
            <a:pPr algn="r"/>
            <a:r>
              <a:rPr lang="en-US" sz="1400"/>
              <a:t>G0/1 – 221.100.0.1</a:t>
            </a:r>
          </a:p>
          <a:p>
            <a:pPr algn="r"/>
            <a:r>
              <a:rPr lang="en-US" sz="1400"/>
              <a:t>TUNNEL 100 IP:  1.1.1.1 /24</a:t>
            </a:r>
          </a:p>
          <a:p>
            <a:pPr algn="r"/>
            <a:r>
              <a:rPr lang="en-US" sz="1400"/>
              <a:t>SPOKE</a:t>
            </a:r>
          </a:p>
        </p:txBody>
      </p:sp>
      <p:sp>
        <p:nvSpPr>
          <p:cNvPr id="90" name="TextBox 89">
            <a:extLst>
              <a:ext uri="{FF2B5EF4-FFF2-40B4-BE49-F238E27FC236}">
                <a16:creationId xmlns="" xmlns:a16="http://schemas.microsoft.com/office/drawing/2014/main" id="{983528F9-D26C-4240-A85F-576321D94B6B}"/>
              </a:ext>
            </a:extLst>
          </p:cNvPr>
          <p:cNvSpPr txBox="1"/>
          <p:nvPr/>
        </p:nvSpPr>
        <p:spPr>
          <a:xfrm>
            <a:off x="3028258" y="3311278"/>
            <a:ext cx="431528" cy="369332"/>
          </a:xfrm>
          <a:prstGeom prst="rect">
            <a:avLst/>
          </a:prstGeom>
          <a:noFill/>
        </p:spPr>
        <p:txBody>
          <a:bodyPr wrap="none" rtlCol="0">
            <a:spAutoFit/>
          </a:bodyPr>
          <a:lstStyle/>
          <a:p>
            <a:r>
              <a:rPr lang="en-US" b="1"/>
              <a:t>R1</a:t>
            </a:r>
          </a:p>
        </p:txBody>
      </p:sp>
      <p:sp>
        <p:nvSpPr>
          <p:cNvPr id="50" name="Rectangle 49">
            <a:extLst>
              <a:ext uri="{FF2B5EF4-FFF2-40B4-BE49-F238E27FC236}">
                <a16:creationId xmlns="" xmlns:a16="http://schemas.microsoft.com/office/drawing/2014/main" id="{3936041F-692B-4EA6-8FCC-DED39BB0D1F0}"/>
              </a:ext>
            </a:extLst>
          </p:cNvPr>
          <p:cNvSpPr/>
          <p:nvPr/>
        </p:nvSpPr>
        <p:spPr>
          <a:xfrm>
            <a:off x="112999" y="78575"/>
            <a:ext cx="3691149" cy="162794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a:solidFill>
                  <a:schemeClr val="tx1"/>
                </a:solidFill>
                <a:latin typeface="Calibri" panose="020F0502020204030204" pitchFamily="34" charset="0"/>
                <a:cs typeface="Calibri" panose="020F0502020204030204" pitchFamily="34" charset="0"/>
              </a:rPr>
              <a:t>DMVPN END-POINTS ARE EITHER HUBS OR SPOKES. THE HUBS MAINTAIN A CONNECTION WITH EVERY SPOKE. SPOKES MAINTAIN A CONNECTION ONLY WITH THE HUB AND FORM DYNAMIC (TEMPORARY) CONNECTIONS TO OTHER SPOKES WHEN THEY NEED TO PASS TRAFFIC.</a:t>
            </a:r>
          </a:p>
          <a:p>
            <a:pPr algn="ctr"/>
            <a:endParaRPr lang="en-US" sz="1400" b="1">
              <a:solidFill>
                <a:schemeClr val="tx1"/>
              </a:solidFill>
              <a:latin typeface="Calibri" panose="020F0502020204030204" pitchFamily="34" charset="0"/>
              <a:cs typeface="Calibri" panose="020F0502020204030204" pitchFamily="34" charset="0"/>
            </a:endParaRPr>
          </a:p>
        </p:txBody>
      </p:sp>
      <p:cxnSp>
        <p:nvCxnSpPr>
          <p:cNvPr id="53" name="Straight Connector 52">
            <a:extLst>
              <a:ext uri="{FF2B5EF4-FFF2-40B4-BE49-F238E27FC236}">
                <a16:creationId xmlns="" xmlns:a16="http://schemas.microsoft.com/office/drawing/2014/main" id="{703FCA40-ABA3-4904-B319-DC238A15E962}"/>
              </a:ext>
            </a:extLst>
          </p:cNvPr>
          <p:cNvCxnSpPr>
            <a:cxnSpLocks/>
          </p:cNvCxnSpPr>
          <p:nvPr/>
        </p:nvCxnSpPr>
        <p:spPr>
          <a:xfrm flipV="1">
            <a:off x="7956333" y="836011"/>
            <a:ext cx="1594067" cy="1"/>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 xmlns:a16="http://schemas.microsoft.com/office/drawing/2014/main" id="{703FCA40-ABA3-4904-B319-DC238A15E962}"/>
              </a:ext>
            </a:extLst>
          </p:cNvPr>
          <p:cNvCxnSpPr>
            <a:cxnSpLocks/>
            <a:endCxn id="57" idx="1"/>
          </p:cNvCxnSpPr>
          <p:nvPr/>
        </p:nvCxnSpPr>
        <p:spPr>
          <a:xfrm>
            <a:off x="7956333" y="1204430"/>
            <a:ext cx="1690154" cy="0"/>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 xmlns:a16="http://schemas.microsoft.com/office/drawing/2014/main" id="{A3021DB7-9C45-4DB7-B6A1-132F0C6661C2}"/>
              </a:ext>
            </a:extLst>
          </p:cNvPr>
          <p:cNvSpPr txBox="1"/>
          <p:nvPr/>
        </p:nvSpPr>
        <p:spPr>
          <a:xfrm>
            <a:off x="9646487" y="703838"/>
            <a:ext cx="1895490" cy="307777"/>
          </a:xfrm>
          <a:prstGeom prst="rect">
            <a:avLst/>
          </a:prstGeom>
          <a:noFill/>
        </p:spPr>
        <p:txBody>
          <a:bodyPr wrap="square" rtlCol="0">
            <a:spAutoFit/>
          </a:bodyPr>
          <a:lstStyle/>
          <a:p>
            <a:r>
              <a:rPr lang="en-US" sz="1400">
                <a:solidFill>
                  <a:srgbClr val="7030A0"/>
                </a:solidFill>
              </a:rPr>
              <a:t>ALWAYS-ON TUNNEL</a:t>
            </a:r>
          </a:p>
        </p:txBody>
      </p:sp>
      <p:sp>
        <p:nvSpPr>
          <p:cNvPr id="57" name="TextBox 56">
            <a:extLst>
              <a:ext uri="{FF2B5EF4-FFF2-40B4-BE49-F238E27FC236}">
                <a16:creationId xmlns="" xmlns:a16="http://schemas.microsoft.com/office/drawing/2014/main" id="{A3021DB7-9C45-4DB7-B6A1-132F0C6661C2}"/>
              </a:ext>
            </a:extLst>
          </p:cNvPr>
          <p:cNvSpPr txBox="1"/>
          <p:nvPr/>
        </p:nvSpPr>
        <p:spPr>
          <a:xfrm>
            <a:off x="9646487" y="1050541"/>
            <a:ext cx="2850313" cy="307777"/>
          </a:xfrm>
          <a:prstGeom prst="rect">
            <a:avLst/>
          </a:prstGeom>
          <a:noFill/>
        </p:spPr>
        <p:txBody>
          <a:bodyPr wrap="square" rtlCol="0">
            <a:spAutoFit/>
          </a:bodyPr>
          <a:lstStyle/>
          <a:p>
            <a:r>
              <a:rPr lang="en-US" sz="1400">
                <a:solidFill>
                  <a:srgbClr val="FF0000"/>
                </a:solidFill>
              </a:rPr>
              <a:t>DYNAMIC (AS NEEDED) TUNNEL</a:t>
            </a:r>
          </a:p>
        </p:txBody>
      </p:sp>
      <p:cxnSp>
        <p:nvCxnSpPr>
          <p:cNvPr id="61" name="Straight Connector 60">
            <a:extLst>
              <a:ext uri="{FF2B5EF4-FFF2-40B4-BE49-F238E27FC236}">
                <a16:creationId xmlns="" xmlns:a16="http://schemas.microsoft.com/office/drawing/2014/main" id="{703FCA40-ABA3-4904-B319-DC238A15E962}"/>
              </a:ext>
            </a:extLst>
          </p:cNvPr>
          <p:cNvCxnSpPr>
            <a:cxnSpLocks/>
            <a:endCxn id="84" idx="1"/>
          </p:cNvCxnSpPr>
          <p:nvPr/>
        </p:nvCxnSpPr>
        <p:spPr>
          <a:xfrm>
            <a:off x="3642410" y="3486651"/>
            <a:ext cx="1583787" cy="394891"/>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898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a:extLst>
              <a:ext uri="{FF2B5EF4-FFF2-40B4-BE49-F238E27FC236}">
                <a16:creationId xmlns="" xmlns:a16="http://schemas.microsoft.com/office/drawing/2014/main" id="{703FCA40-ABA3-4904-B319-DC238A15E962}"/>
              </a:ext>
            </a:extLst>
          </p:cNvPr>
          <p:cNvCxnSpPr>
            <a:cxnSpLocks/>
          </p:cNvCxnSpPr>
          <p:nvPr/>
        </p:nvCxnSpPr>
        <p:spPr>
          <a:xfrm>
            <a:off x="5809147" y="1357976"/>
            <a:ext cx="1969386" cy="1867370"/>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 xmlns:a16="http://schemas.microsoft.com/office/drawing/2014/main" id="{703FCA40-ABA3-4904-B319-DC238A15E962}"/>
              </a:ext>
            </a:extLst>
          </p:cNvPr>
          <p:cNvCxnSpPr>
            <a:cxnSpLocks/>
          </p:cNvCxnSpPr>
          <p:nvPr/>
        </p:nvCxnSpPr>
        <p:spPr>
          <a:xfrm flipH="1">
            <a:off x="3244275" y="1345276"/>
            <a:ext cx="2045680" cy="2157737"/>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pic>
        <p:nvPicPr>
          <p:cNvPr id="41" name="Picture 11" descr="C:\Users\ecoffey\AppData\Local\Temp\Rar$DRa0.386\30067_Device_router_default_64.png">
            <a:extLst>
              <a:ext uri="{FF2B5EF4-FFF2-40B4-BE49-F238E27FC236}">
                <a16:creationId xmlns="" xmlns:a16="http://schemas.microsoft.com/office/drawing/2014/main" id="{3760CA9C-356A-4829-8128-DDE994D5A54C}"/>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26576" y="3010570"/>
            <a:ext cx="789781" cy="789781"/>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 xmlns:a16="http://schemas.microsoft.com/office/drawing/2014/main" id="{A3021DB7-9C45-4DB7-B6A1-132F0C6661C2}"/>
              </a:ext>
            </a:extLst>
          </p:cNvPr>
          <p:cNvSpPr txBox="1"/>
          <p:nvPr/>
        </p:nvSpPr>
        <p:spPr>
          <a:xfrm>
            <a:off x="7816633" y="2637908"/>
            <a:ext cx="2478183" cy="523220"/>
          </a:xfrm>
          <a:prstGeom prst="rect">
            <a:avLst/>
          </a:prstGeom>
          <a:noFill/>
        </p:spPr>
        <p:txBody>
          <a:bodyPr wrap="square" rtlCol="0">
            <a:spAutoFit/>
          </a:bodyPr>
          <a:lstStyle/>
          <a:p>
            <a:r>
              <a:rPr lang="en-US" sz="1400"/>
              <a:t>G0/1 – 192.168.0.1</a:t>
            </a:r>
          </a:p>
          <a:p>
            <a:r>
              <a:rPr lang="en-US" sz="1400"/>
              <a:t>SPOKE</a:t>
            </a:r>
          </a:p>
        </p:txBody>
      </p:sp>
      <p:sp>
        <p:nvSpPr>
          <p:cNvPr id="54" name="TextBox 53">
            <a:extLst>
              <a:ext uri="{FF2B5EF4-FFF2-40B4-BE49-F238E27FC236}">
                <a16:creationId xmlns="" xmlns:a16="http://schemas.microsoft.com/office/drawing/2014/main" id="{983528F9-D26C-4240-A85F-576321D94B6B}"/>
              </a:ext>
            </a:extLst>
          </p:cNvPr>
          <p:cNvSpPr txBox="1"/>
          <p:nvPr/>
        </p:nvSpPr>
        <p:spPr>
          <a:xfrm>
            <a:off x="7805703" y="3318347"/>
            <a:ext cx="431528" cy="369332"/>
          </a:xfrm>
          <a:prstGeom prst="rect">
            <a:avLst/>
          </a:prstGeom>
          <a:noFill/>
        </p:spPr>
        <p:txBody>
          <a:bodyPr wrap="none" rtlCol="0">
            <a:spAutoFit/>
          </a:bodyPr>
          <a:lstStyle/>
          <a:p>
            <a:r>
              <a:rPr lang="en-US" b="1"/>
              <a:t>R3</a:t>
            </a:r>
          </a:p>
        </p:txBody>
      </p:sp>
      <p:cxnSp>
        <p:nvCxnSpPr>
          <p:cNvPr id="76" name="Straight Connector 75">
            <a:extLst>
              <a:ext uri="{FF2B5EF4-FFF2-40B4-BE49-F238E27FC236}">
                <a16:creationId xmlns="" xmlns:a16="http://schemas.microsoft.com/office/drawing/2014/main" id="{D73A7046-1221-411D-AC85-881D127F4F69}"/>
              </a:ext>
            </a:extLst>
          </p:cNvPr>
          <p:cNvCxnSpPr>
            <a:cxnSpLocks/>
          </p:cNvCxnSpPr>
          <p:nvPr/>
        </p:nvCxnSpPr>
        <p:spPr>
          <a:xfrm flipV="1">
            <a:off x="5530539" y="1186844"/>
            <a:ext cx="31752" cy="2743200"/>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 xmlns:a16="http://schemas.microsoft.com/office/drawing/2014/main" id="{3936041F-692B-4EA6-8FCC-DED39BB0D1F0}"/>
              </a:ext>
            </a:extLst>
          </p:cNvPr>
          <p:cNvSpPr/>
          <p:nvPr/>
        </p:nvSpPr>
        <p:spPr>
          <a:xfrm>
            <a:off x="118035" y="137745"/>
            <a:ext cx="3402956" cy="248419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a:solidFill>
                  <a:schemeClr val="tx1"/>
                </a:solidFill>
                <a:latin typeface="Courier New" panose="02070309020205020404" pitchFamily="49" charset="0"/>
                <a:cs typeface="Courier New" panose="02070309020205020404" pitchFamily="49" charset="0"/>
              </a:rPr>
              <a:t>DMVPN CONFIGURATIONS CAN BE FAIRLY COMPLEX, BUT AT A MINIMUM THE SPOKES NEED A SOURCE, AN NHRP NETWORK ID (COMMON WITH THE OTHER TUNNEL ENDPOINTS) NHRP MAPPING STATEMENTS AND THE TUNNEL MUST BE SET FOR MODE “GRE MULTIPOINT”</a:t>
            </a:r>
          </a:p>
        </p:txBody>
      </p:sp>
      <p:pic>
        <p:nvPicPr>
          <p:cNvPr id="81" name="Picture 11" descr="C:\Users\ecoffey\AppData\Local\Temp\Rar$DRa0.386\30067_Device_router_default_64.png">
            <a:extLst>
              <a:ext uri="{FF2B5EF4-FFF2-40B4-BE49-F238E27FC236}">
                <a16:creationId xmlns="" xmlns:a16="http://schemas.microsoft.com/office/drawing/2014/main" id="{3760CA9C-356A-4829-8128-DDE994D5A54C}"/>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56890" y="757901"/>
            <a:ext cx="789781" cy="789781"/>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 xmlns:a16="http://schemas.microsoft.com/office/drawing/2014/main" id="{A3021DB7-9C45-4DB7-B6A1-132F0C6661C2}"/>
              </a:ext>
            </a:extLst>
          </p:cNvPr>
          <p:cNvSpPr txBox="1"/>
          <p:nvPr/>
        </p:nvSpPr>
        <p:spPr>
          <a:xfrm>
            <a:off x="3632020" y="565588"/>
            <a:ext cx="2582344" cy="523220"/>
          </a:xfrm>
          <a:prstGeom prst="rect">
            <a:avLst/>
          </a:prstGeom>
          <a:noFill/>
        </p:spPr>
        <p:txBody>
          <a:bodyPr wrap="square" rtlCol="0">
            <a:spAutoFit/>
          </a:bodyPr>
          <a:lstStyle/>
          <a:p>
            <a:pPr algn="ctr"/>
            <a:r>
              <a:rPr lang="en-US" sz="1400"/>
              <a:t>G0/1 – 10.0.0.1</a:t>
            </a:r>
          </a:p>
          <a:p>
            <a:pPr algn="ctr"/>
            <a:r>
              <a:rPr lang="en-US" sz="1400"/>
              <a:t>HUB</a:t>
            </a:r>
          </a:p>
        </p:txBody>
      </p:sp>
      <p:sp>
        <p:nvSpPr>
          <p:cNvPr id="83" name="TextBox 82">
            <a:extLst>
              <a:ext uri="{FF2B5EF4-FFF2-40B4-BE49-F238E27FC236}">
                <a16:creationId xmlns="" xmlns:a16="http://schemas.microsoft.com/office/drawing/2014/main" id="{983528F9-D26C-4240-A85F-576321D94B6B}"/>
              </a:ext>
            </a:extLst>
          </p:cNvPr>
          <p:cNvSpPr txBox="1"/>
          <p:nvPr/>
        </p:nvSpPr>
        <p:spPr>
          <a:xfrm>
            <a:off x="5336017" y="1065678"/>
            <a:ext cx="431528" cy="369332"/>
          </a:xfrm>
          <a:prstGeom prst="rect">
            <a:avLst/>
          </a:prstGeom>
          <a:noFill/>
        </p:spPr>
        <p:txBody>
          <a:bodyPr wrap="none" rtlCol="0">
            <a:spAutoFit/>
          </a:bodyPr>
          <a:lstStyle/>
          <a:p>
            <a:r>
              <a:rPr lang="en-US" b="1"/>
              <a:t>R2</a:t>
            </a:r>
          </a:p>
        </p:txBody>
      </p:sp>
      <p:pic>
        <p:nvPicPr>
          <p:cNvPr id="84" name="Picture 11" descr="C:\Users\ecoffey\AppData\Local\Temp\Rar$DRa0.386\30067_Device_router_default_64.png">
            <a:extLst>
              <a:ext uri="{FF2B5EF4-FFF2-40B4-BE49-F238E27FC236}">
                <a16:creationId xmlns="" xmlns:a16="http://schemas.microsoft.com/office/drawing/2014/main" id="{3760CA9C-356A-4829-8128-DDE994D5A54C}"/>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35648" y="3388429"/>
            <a:ext cx="789781" cy="789781"/>
          </a:xfrm>
          <a:prstGeom prst="rect">
            <a:avLst/>
          </a:prstGeom>
          <a:noFill/>
          <a:extLst>
            <a:ext uri="{909E8E84-426E-40DD-AFC4-6F175D3DCCD1}">
              <a14:hiddenFill xmlns:a14="http://schemas.microsoft.com/office/drawing/2010/main">
                <a:solidFill>
                  <a:srgbClr val="FFFFFF"/>
                </a:solidFill>
              </a14:hiddenFill>
            </a:ext>
          </a:extLst>
        </p:spPr>
      </p:pic>
      <p:sp>
        <p:nvSpPr>
          <p:cNvPr id="85" name="TextBox 84">
            <a:extLst>
              <a:ext uri="{FF2B5EF4-FFF2-40B4-BE49-F238E27FC236}">
                <a16:creationId xmlns="" xmlns:a16="http://schemas.microsoft.com/office/drawing/2014/main" id="{A3021DB7-9C45-4DB7-B6A1-132F0C6661C2}"/>
              </a:ext>
            </a:extLst>
          </p:cNvPr>
          <p:cNvSpPr txBox="1"/>
          <p:nvPr/>
        </p:nvSpPr>
        <p:spPr>
          <a:xfrm>
            <a:off x="5885222" y="3601852"/>
            <a:ext cx="2318853" cy="523220"/>
          </a:xfrm>
          <a:prstGeom prst="rect">
            <a:avLst/>
          </a:prstGeom>
          <a:noFill/>
        </p:spPr>
        <p:txBody>
          <a:bodyPr wrap="square" rtlCol="0">
            <a:spAutoFit/>
          </a:bodyPr>
          <a:lstStyle/>
          <a:p>
            <a:r>
              <a:rPr lang="en-US" sz="1400"/>
              <a:t>G0/1 – 172.31.0.1</a:t>
            </a:r>
          </a:p>
          <a:p>
            <a:r>
              <a:rPr lang="en-US" sz="1400"/>
              <a:t>SPOKE</a:t>
            </a:r>
          </a:p>
        </p:txBody>
      </p:sp>
      <p:sp>
        <p:nvSpPr>
          <p:cNvPr id="86" name="TextBox 85">
            <a:extLst>
              <a:ext uri="{FF2B5EF4-FFF2-40B4-BE49-F238E27FC236}">
                <a16:creationId xmlns="" xmlns:a16="http://schemas.microsoft.com/office/drawing/2014/main" id="{983528F9-D26C-4240-A85F-576321D94B6B}"/>
              </a:ext>
            </a:extLst>
          </p:cNvPr>
          <p:cNvSpPr txBox="1"/>
          <p:nvPr/>
        </p:nvSpPr>
        <p:spPr>
          <a:xfrm>
            <a:off x="5339105" y="3705740"/>
            <a:ext cx="431528" cy="369332"/>
          </a:xfrm>
          <a:prstGeom prst="rect">
            <a:avLst/>
          </a:prstGeom>
          <a:noFill/>
        </p:spPr>
        <p:txBody>
          <a:bodyPr wrap="none" rtlCol="0">
            <a:spAutoFit/>
          </a:bodyPr>
          <a:lstStyle/>
          <a:p>
            <a:r>
              <a:rPr lang="en-US" b="1"/>
              <a:t>R4</a:t>
            </a:r>
          </a:p>
        </p:txBody>
      </p:sp>
      <p:pic>
        <p:nvPicPr>
          <p:cNvPr id="87" name="Picture 11" descr="C:\Users\ecoffey\AppData\Local\Temp\Rar$DRa0.386\30067_Device_router_default_64.png">
            <a:extLst>
              <a:ext uri="{FF2B5EF4-FFF2-40B4-BE49-F238E27FC236}">
                <a16:creationId xmlns="" xmlns:a16="http://schemas.microsoft.com/office/drawing/2014/main" id="{3760CA9C-356A-4829-8128-DDE994D5A54C}"/>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44130" y="3269255"/>
            <a:ext cx="789781" cy="789781"/>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a:extLst>
              <a:ext uri="{FF2B5EF4-FFF2-40B4-BE49-F238E27FC236}">
                <a16:creationId xmlns="" xmlns:a16="http://schemas.microsoft.com/office/drawing/2014/main" id="{A3021DB7-9C45-4DB7-B6A1-132F0C6661C2}"/>
              </a:ext>
            </a:extLst>
          </p:cNvPr>
          <p:cNvSpPr txBox="1"/>
          <p:nvPr/>
        </p:nvSpPr>
        <p:spPr>
          <a:xfrm>
            <a:off x="983280" y="2914983"/>
            <a:ext cx="2325227" cy="523220"/>
          </a:xfrm>
          <a:prstGeom prst="rect">
            <a:avLst/>
          </a:prstGeom>
          <a:noFill/>
        </p:spPr>
        <p:txBody>
          <a:bodyPr wrap="square" rtlCol="0">
            <a:spAutoFit/>
          </a:bodyPr>
          <a:lstStyle/>
          <a:p>
            <a:pPr algn="r"/>
            <a:r>
              <a:rPr lang="en-US" sz="1400"/>
              <a:t>G0/1 – 221.100.0.1</a:t>
            </a:r>
          </a:p>
          <a:p>
            <a:pPr algn="r"/>
            <a:r>
              <a:rPr lang="en-US" sz="1400"/>
              <a:t>SPOKE</a:t>
            </a:r>
          </a:p>
        </p:txBody>
      </p:sp>
      <p:sp>
        <p:nvSpPr>
          <p:cNvPr id="90" name="TextBox 89">
            <a:extLst>
              <a:ext uri="{FF2B5EF4-FFF2-40B4-BE49-F238E27FC236}">
                <a16:creationId xmlns="" xmlns:a16="http://schemas.microsoft.com/office/drawing/2014/main" id="{983528F9-D26C-4240-A85F-576321D94B6B}"/>
              </a:ext>
            </a:extLst>
          </p:cNvPr>
          <p:cNvSpPr txBox="1"/>
          <p:nvPr/>
        </p:nvSpPr>
        <p:spPr>
          <a:xfrm>
            <a:off x="2836592" y="3590996"/>
            <a:ext cx="431528" cy="369332"/>
          </a:xfrm>
          <a:prstGeom prst="rect">
            <a:avLst/>
          </a:prstGeom>
          <a:noFill/>
        </p:spPr>
        <p:txBody>
          <a:bodyPr wrap="none" rtlCol="0">
            <a:spAutoFit/>
          </a:bodyPr>
          <a:lstStyle/>
          <a:p>
            <a:r>
              <a:rPr lang="en-US" b="1"/>
              <a:t>R1</a:t>
            </a:r>
          </a:p>
        </p:txBody>
      </p:sp>
      <p:sp>
        <p:nvSpPr>
          <p:cNvPr id="25" name="Rectangle 24">
            <a:extLst>
              <a:ext uri="{FF2B5EF4-FFF2-40B4-BE49-F238E27FC236}">
                <a16:creationId xmlns="" xmlns:a16="http://schemas.microsoft.com/office/drawing/2014/main" id="{A67B597C-1336-4435-84E5-E82385BC377C}"/>
              </a:ext>
            </a:extLst>
          </p:cNvPr>
          <p:cNvSpPr/>
          <p:nvPr/>
        </p:nvSpPr>
        <p:spPr>
          <a:xfrm>
            <a:off x="118004" y="4413308"/>
            <a:ext cx="3043878" cy="204498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solidFill>
                <a:latin typeface="Courier New" panose="02070309020205020404" pitchFamily="49" charset="0"/>
                <a:cs typeface="Courier New" panose="02070309020205020404" pitchFamily="49" charset="0"/>
              </a:rPr>
              <a:t>R1</a:t>
            </a:r>
          </a:p>
          <a:p>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err="1">
                <a:solidFill>
                  <a:schemeClr val="tx1"/>
                </a:solidFill>
                <a:latin typeface="Courier New" panose="02070309020205020404" pitchFamily="49" charset="0"/>
                <a:cs typeface="Courier New" panose="02070309020205020404" pitchFamily="49" charset="0"/>
              </a:rPr>
              <a:t>Int</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tun</a:t>
            </a:r>
            <a:r>
              <a:rPr lang="en-US" sz="1200" b="1" dirty="0">
                <a:solidFill>
                  <a:schemeClr val="tx1"/>
                </a:solidFill>
                <a:latin typeface="Courier New" panose="02070309020205020404" pitchFamily="49" charset="0"/>
                <a:cs typeface="Courier New" panose="02070309020205020404" pitchFamily="49" charset="0"/>
              </a:rPr>
              <a:t> 100</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add 1.1.1.1 255.255.255.0</a:t>
            </a:r>
          </a:p>
          <a:p>
            <a:r>
              <a:rPr lang="en-US" sz="1200" b="1" dirty="0">
                <a:solidFill>
                  <a:schemeClr val="tx1"/>
                </a:solidFill>
                <a:latin typeface="Courier New" panose="02070309020205020404" pitchFamily="49" charset="0"/>
                <a:cs typeface="Courier New" panose="02070309020205020404" pitchFamily="49" charset="0"/>
              </a:rPr>
              <a:t>Tunnel mode </a:t>
            </a:r>
            <a:r>
              <a:rPr lang="en-US" sz="1200" b="1" dirty="0" err="1">
                <a:solidFill>
                  <a:schemeClr val="tx1"/>
                </a:solidFill>
                <a:latin typeface="Courier New" panose="02070309020205020404" pitchFamily="49" charset="0"/>
                <a:cs typeface="Courier New" panose="02070309020205020404" pitchFamily="49" charset="0"/>
              </a:rPr>
              <a:t>gre</a:t>
            </a:r>
            <a:r>
              <a:rPr lang="en-US" sz="1200" b="1" dirty="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multipoint</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a:solidFill>
                  <a:schemeClr val="tx1"/>
                </a:solidFill>
                <a:latin typeface="Courier New" panose="02070309020205020404" pitchFamily="49" charset="0"/>
                <a:cs typeface="Courier New" panose="02070309020205020404" pitchFamily="49" charset="0"/>
              </a:rPr>
              <a:t>Tunnel source g0/1</a:t>
            </a:r>
          </a:p>
          <a:p>
            <a:r>
              <a:rPr lang="en-US" sz="1200" b="1" dirty="0" err="1">
                <a:solidFill>
                  <a:srgbClr val="7030A0"/>
                </a:solidFill>
                <a:latin typeface="Courier New" panose="02070309020205020404" pitchFamily="49" charset="0"/>
                <a:cs typeface="Courier New" panose="02070309020205020404" pitchFamily="49" charset="0"/>
              </a:rPr>
              <a:t>Ip</a:t>
            </a:r>
            <a:r>
              <a:rPr lang="en-US" sz="1200" b="1" dirty="0">
                <a:solidFill>
                  <a:srgbClr val="7030A0"/>
                </a:solidFill>
                <a:latin typeface="Courier New" panose="02070309020205020404" pitchFamily="49" charset="0"/>
                <a:cs typeface="Courier New" panose="02070309020205020404" pitchFamily="49" charset="0"/>
              </a:rPr>
              <a:t> </a:t>
            </a:r>
            <a:r>
              <a:rPr lang="en-US" sz="1200" b="1" dirty="0" err="1">
                <a:solidFill>
                  <a:srgbClr val="7030A0"/>
                </a:solidFill>
                <a:latin typeface="Courier New" panose="02070309020205020404" pitchFamily="49" charset="0"/>
                <a:cs typeface="Courier New" panose="02070309020205020404" pitchFamily="49" charset="0"/>
              </a:rPr>
              <a:t>nhrp</a:t>
            </a:r>
            <a:r>
              <a:rPr lang="en-US" sz="1200" b="1" dirty="0">
                <a:solidFill>
                  <a:srgbClr val="7030A0"/>
                </a:solidFill>
                <a:latin typeface="Courier New" panose="02070309020205020404" pitchFamily="49" charset="0"/>
                <a:cs typeface="Courier New" panose="02070309020205020404" pitchFamily="49" charset="0"/>
              </a:rPr>
              <a:t> </a:t>
            </a:r>
            <a:r>
              <a:rPr lang="en-US" sz="1200" b="1" dirty="0" err="1">
                <a:solidFill>
                  <a:srgbClr val="7030A0"/>
                </a:solidFill>
                <a:latin typeface="Courier New" panose="02070309020205020404" pitchFamily="49" charset="0"/>
                <a:cs typeface="Courier New" panose="02070309020205020404" pitchFamily="49" charset="0"/>
              </a:rPr>
              <a:t>nhs</a:t>
            </a:r>
            <a:r>
              <a:rPr lang="en-US" sz="1200" b="1" dirty="0">
                <a:solidFill>
                  <a:srgbClr val="7030A0"/>
                </a:solidFill>
                <a:latin typeface="Courier New" panose="02070309020205020404" pitchFamily="49" charset="0"/>
                <a:cs typeface="Courier New" panose="02070309020205020404" pitchFamily="49" charset="0"/>
              </a:rPr>
              <a:t> 1.1.1.254</a:t>
            </a:r>
          </a:p>
          <a:p>
            <a:r>
              <a:rPr lang="en-US" sz="1200" b="1" dirty="0" err="1">
                <a:solidFill>
                  <a:srgbClr val="7030A0"/>
                </a:solidFill>
                <a:latin typeface="Courier New" panose="02070309020205020404" pitchFamily="49" charset="0"/>
                <a:cs typeface="Courier New" panose="02070309020205020404" pitchFamily="49" charset="0"/>
              </a:rPr>
              <a:t>Ip</a:t>
            </a:r>
            <a:r>
              <a:rPr lang="en-US" sz="1200" b="1" dirty="0">
                <a:solidFill>
                  <a:srgbClr val="7030A0"/>
                </a:solidFill>
                <a:latin typeface="Courier New" panose="02070309020205020404" pitchFamily="49" charset="0"/>
                <a:cs typeface="Courier New" panose="02070309020205020404" pitchFamily="49" charset="0"/>
              </a:rPr>
              <a:t> </a:t>
            </a:r>
            <a:r>
              <a:rPr lang="en-US" sz="1200" b="1" dirty="0" err="1">
                <a:solidFill>
                  <a:srgbClr val="7030A0"/>
                </a:solidFill>
                <a:latin typeface="Courier New" panose="02070309020205020404" pitchFamily="49" charset="0"/>
                <a:cs typeface="Courier New" panose="02070309020205020404" pitchFamily="49" charset="0"/>
              </a:rPr>
              <a:t>nhrp</a:t>
            </a:r>
            <a:r>
              <a:rPr lang="en-US" sz="1200" b="1" dirty="0">
                <a:solidFill>
                  <a:srgbClr val="7030A0"/>
                </a:solidFill>
                <a:latin typeface="Courier New" panose="02070309020205020404" pitchFamily="49" charset="0"/>
                <a:cs typeface="Courier New" panose="02070309020205020404" pitchFamily="49" charset="0"/>
              </a:rPr>
              <a:t> map multicast 10.0.0.1</a:t>
            </a:r>
          </a:p>
          <a:p>
            <a:r>
              <a:rPr lang="en-US" sz="1200" b="1" dirty="0" err="1">
                <a:solidFill>
                  <a:srgbClr val="7030A0"/>
                </a:solidFill>
                <a:latin typeface="Courier New" panose="02070309020205020404" pitchFamily="49" charset="0"/>
                <a:cs typeface="Courier New" panose="02070309020205020404" pitchFamily="49" charset="0"/>
              </a:rPr>
              <a:t>Ip</a:t>
            </a:r>
            <a:r>
              <a:rPr lang="en-US" sz="1200" b="1" dirty="0">
                <a:solidFill>
                  <a:srgbClr val="7030A0"/>
                </a:solidFill>
                <a:latin typeface="Courier New" panose="02070309020205020404" pitchFamily="49" charset="0"/>
                <a:cs typeface="Courier New" panose="02070309020205020404" pitchFamily="49" charset="0"/>
              </a:rPr>
              <a:t> </a:t>
            </a:r>
            <a:r>
              <a:rPr lang="en-US" sz="1200" b="1" dirty="0" err="1">
                <a:solidFill>
                  <a:srgbClr val="7030A0"/>
                </a:solidFill>
                <a:latin typeface="Courier New" panose="02070309020205020404" pitchFamily="49" charset="0"/>
                <a:cs typeface="Courier New" panose="02070309020205020404" pitchFamily="49" charset="0"/>
              </a:rPr>
              <a:t>nhrp</a:t>
            </a:r>
            <a:r>
              <a:rPr lang="en-US" sz="1200" b="1" dirty="0">
                <a:solidFill>
                  <a:srgbClr val="7030A0"/>
                </a:solidFill>
                <a:latin typeface="Courier New" panose="02070309020205020404" pitchFamily="49" charset="0"/>
                <a:cs typeface="Courier New" panose="02070309020205020404" pitchFamily="49" charset="0"/>
              </a:rPr>
              <a:t> map 1.1.1.254 10.0.0.1</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nhrp</a:t>
            </a:r>
            <a:r>
              <a:rPr lang="en-US" sz="1200" b="1" dirty="0">
                <a:solidFill>
                  <a:schemeClr val="tx1"/>
                </a:solidFill>
                <a:latin typeface="Courier New" panose="02070309020205020404" pitchFamily="49" charset="0"/>
                <a:cs typeface="Courier New" panose="02070309020205020404" pitchFamily="49" charset="0"/>
              </a:rPr>
              <a:t> network-id 98765</a:t>
            </a:r>
          </a:p>
          <a:p>
            <a:endParaRPr lang="en-US" sz="1200" b="1" dirty="0">
              <a:solidFill>
                <a:schemeClr val="tx1"/>
              </a:solidFill>
              <a:latin typeface="Courier New" panose="02070309020205020404" pitchFamily="49" charset="0"/>
              <a:cs typeface="Courier New" panose="02070309020205020404" pitchFamily="49" charset="0"/>
            </a:endParaRPr>
          </a:p>
          <a:p>
            <a:endParaRPr lang="en-US" sz="1200" b="1" dirty="0">
              <a:solidFill>
                <a:schemeClr val="tx1"/>
              </a:solidFill>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 xmlns:a16="http://schemas.microsoft.com/office/drawing/2014/main" id="{A67B597C-1336-4435-84E5-E82385BC377C}"/>
              </a:ext>
            </a:extLst>
          </p:cNvPr>
          <p:cNvSpPr/>
          <p:nvPr/>
        </p:nvSpPr>
        <p:spPr>
          <a:xfrm>
            <a:off x="3707596" y="4114789"/>
            <a:ext cx="4376005" cy="157894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solidFill>
                <a:latin typeface="Courier New" panose="02070309020205020404" pitchFamily="49" charset="0"/>
                <a:cs typeface="Courier New" panose="02070309020205020404" pitchFamily="49" charset="0"/>
              </a:rPr>
              <a:t>R4</a:t>
            </a:r>
          </a:p>
          <a:p>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err="1">
                <a:solidFill>
                  <a:schemeClr val="tx1"/>
                </a:solidFill>
                <a:latin typeface="Courier New" panose="02070309020205020404" pitchFamily="49" charset="0"/>
                <a:cs typeface="Courier New" panose="02070309020205020404" pitchFamily="49" charset="0"/>
              </a:rPr>
              <a:t>Int</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tun</a:t>
            </a:r>
            <a:r>
              <a:rPr lang="en-US" sz="1200" b="1" dirty="0">
                <a:solidFill>
                  <a:schemeClr val="tx1"/>
                </a:solidFill>
                <a:latin typeface="Courier New" panose="02070309020205020404" pitchFamily="49" charset="0"/>
                <a:cs typeface="Courier New" panose="02070309020205020404" pitchFamily="49" charset="0"/>
              </a:rPr>
              <a:t> 100</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add 1.1.1.4 255.255.255.0</a:t>
            </a:r>
          </a:p>
          <a:p>
            <a:r>
              <a:rPr lang="en-US" sz="1200" b="1" dirty="0">
                <a:solidFill>
                  <a:schemeClr val="tx1"/>
                </a:solidFill>
                <a:latin typeface="Courier New" panose="02070309020205020404" pitchFamily="49" charset="0"/>
                <a:cs typeface="Courier New" panose="02070309020205020404" pitchFamily="49" charset="0"/>
              </a:rPr>
              <a:t>Tunnel mode </a:t>
            </a:r>
            <a:r>
              <a:rPr lang="en-US" sz="1200" b="1" dirty="0" err="1">
                <a:solidFill>
                  <a:schemeClr val="tx1"/>
                </a:solidFill>
                <a:latin typeface="Courier New" panose="02070309020205020404" pitchFamily="49" charset="0"/>
                <a:cs typeface="Courier New" panose="02070309020205020404" pitchFamily="49" charset="0"/>
              </a:rPr>
              <a:t>gre</a:t>
            </a:r>
            <a:r>
              <a:rPr lang="en-US" sz="1200" b="1" dirty="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multipoint</a:t>
            </a:r>
          </a:p>
          <a:p>
            <a:r>
              <a:rPr lang="en-US" sz="1200" b="1" dirty="0" smtClean="0">
                <a:solidFill>
                  <a:schemeClr val="tx1"/>
                </a:solidFill>
                <a:latin typeface="Courier New" panose="02070309020205020404" pitchFamily="49" charset="0"/>
                <a:cs typeface="Courier New" panose="02070309020205020404" pitchFamily="49" charset="0"/>
              </a:rPr>
              <a:t>Tunnel </a:t>
            </a:r>
            <a:r>
              <a:rPr lang="en-US" sz="1200" b="1" dirty="0">
                <a:solidFill>
                  <a:schemeClr val="tx1"/>
                </a:solidFill>
                <a:latin typeface="Courier New" panose="02070309020205020404" pitchFamily="49" charset="0"/>
                <a:cs typeface="Courier New" panose="02070309020205020404" pitchFamily="49" charset="0"/>
              </a:rPr>
              <a:t>source g0/1</a:t>
            </a:r>
          </a:p>
          <a:p>
            <a:r>
              <a:rPr lang="en-US" sz="1200" b="1" dirty="0" err="1">
                <a:solidFill>
                  <a:srgbClr val="7030A0"/>
                </a:solidFill>
                <a:latin typeface="Courier New" panose="02070309020205020404" pitchFamily="49" charset="0"/>
                <a:cs typeface="Courier New" panose="02070309020205020404" pitchFamily="49" charset="0"/>
              </a:rPr>
              <a:t>Ip</a:t>
            </a:r>
            <a:r>
              <a:rPr lang="en-US" sz="1200" b="1" dirty="0">
                <a:solidFill>
                  <a:srgbClr val="7030A0"/>
                </a:solidFill>
                <a:latin typeface="Courier New" panose="02070309020205020404" pitchFamily="49" charset="0"/>
                <a:cs typeface="Courier New" panose="02070309020205020404" pitchFamily="49" charset="0"/>
              </a:rPr>
              <a:t> </a:t>
            </a:r>
            <a:r>
              <a:rPr lang="en-US" sz="1200" b="1" dirty="0" err="1">
                <a:solidFill>
                  <a:srgbClr val="7030A0"/>
                </a:solidFill>
                <a:latin typeface="Courier New" panose="02070309020205020404" pitchFamily="49" charset="0"/>
                <a:cs typeface="Courier New" panose="02070309020205020404" pitchFamily="49" charset="0"/>
              </a:rPr>
              <a:t>nhrp</a:t>
            </a:r>
            <a:r>
              <a:rPr lang="en-US" sz="1200" b="1" dirty="0">
                <a:solidFill>
                  <a:srgbClr val="7030A0"/>
                </a:solidFill>
                <a:latin typeface="Courier New" panose="02070309020205020404" pitchFamily="49" charset="0"/>
                <a:cs typeface="Courier New" panose="02070309020205020404" pitchFamily="49" charset="0"/>
              </a:rPr>
              <a:t> </a:t>
            </a:r>
            <a:r>
              <a:rPr lang="en-US" sz="1200" b="1" dirty="0" err="1">
                <a:solidFill>
                  <a:srgbClr val="7030A0"/>
                </a:solidFill>
                <a:latin typeface="Courier New" panose="02070309020205020404" pitchFamily="49" charset="0"/>
                <a:cs typeface="Courier New" panose="02070309020205020404" pitchFamily="49" charset="0"/>
              </a:rPr>
              <a:t>nhs</a:t>
            </a:r>
            <a:r>
              <a:rPr lang="en-US" sz="1200" b="1" dirty="0">
                <a:solidFill>
                  <a:srgbClr val="7030A0"/>
                </a:solidFill>
                <a:latin typeface="Courier New" panose="02070309020205020404" pitchFamily="49" charset="0"/>
                <a:cs typeface="Courier New" panose="02070309020205020404" pitchFamily="49" charset="0"/>
              </a:rPr>
              <a:t> 1.1.1.254 </a:t>
            </a:r>
            <a:r>
              <a:rPr lang="en-US" sz="1200" b="1" dirty="0" err="1">
                <a:solidFill>
                  <a:srgbClr val="7030A0"/>
                </a:solidFill>
                <a:latin typeface="Courier New" panose="02070309020205020404" pitchFamily="49" charset="0"/>
                <a:cs typeface="Courier New" panose="02070309020205020404" pitchFamily="49" charset="0"/>
              </a:rPr>
              <a:t>nbma</a:t>
            </a:r>
            <a:r>
              <a:rPr lang="en-US" sz="1200" b="1" dirty="0">
                <a:solidFill>
                  <a:srgbClr val="7030A0"/>
                </a:solidFill>
                <a:latin typeface="Courier New" panose="02070309020205020404" pitchFamily="49" charset="0"/>
                <a:cs typeface="Courier New" panose="02070309020205020404" pitchFamily="49" charset="0"/>
              </a:rPr>
              <a:t> 10.0.0.1 multicast</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nhrp</a:t>
            </a:r>
            <a:r>
              <a:rPr lang="en-US" sz="1200" b="1" dirty="0">
                <a:solidFill>
                  <a:schemeClr val="tx1"/>
                </a:solidFill>
                <a:latin typeface="Courier New" panose="02070309020205020404" pitchFamily="49" charset="0"/>
                <a:cs typeface="Courier New" panose="02070309020205020404" pitchFamily="49" charset="0"/>
              </a:rPr>
              <a:t> network-id 98765</a:t>
            </a:r>
          </a:p>
          <a:p>
            <a:endParaRPr lang="en-US" sz="1200" b="1" dirty="0">
              <a:solidFill>
                <a:schemeClr val="tx1"/>
              </a:solidFill>
              <a:latin typeface="Courier New" panose="02070309020205020404" pitchFamily="49" charset="0"/>
              <a:cs typeface="Courier New" panose="02070309020205020404" pitchFamily="49" charset="0"/>
            </a:endParaRPr>
          </a:p>
          <a:p>
            <a:endParaRPr lang="en-US" sz="1200" b="1" dirty="0">
              <a:solidFill>
                <a:schemeClr val="tx1"/>
              </a:solidFill>
              <a:latin typeface="Courier New" panose="02070309020205020404" pitchFamily="49" charset="0"/>
              <a:cs typeface="Courier New" panose="02070309020205020404" pitchFamily="49" charset="0"/>
            </a:endParaRPr>
          </a:p>
        </p:txBody>
      </p:sp>
      <p:sp>
        <p:nvSpPr>
          <p:cNvPr id="28" name="Rectangle 27">
            <a:extLst>
              <a:ext uri="{FF2B5EF4-FFF2-40B4-BE49-F238E27FC236}">
                <a16:creationId xmlns="" xmlns:a16="http://schemas.microsoft.com/office/drawing/2014/main" id="{A67B597C-1336-4435-84E5-E82385BC377C}"/>
              </a:ext>
            </a:extLst>
          </p:cNvPr>
          <p:cNvSpPr/>
          <p:nvPr/>
        </p:nvSpPr>
        <p:spPr>
          <a:xfrm>
            <a:off x="6447347" y="96293"/>
            <a:ext cx="2959974" cy="164069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solidFill>
                <a:latin typeface="Courier New" panose="02070309020205020404" pitchFamily="49" charset="0"/>
                <a:cs typeface="Courier New" panose="02070309020205020404" pitchFamily="49" charset="0"/>
              </a:rPr>
              <a:t>R2</a:t>
            </a:r>
          </a:p>
          <a:p>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err="1">
                <a:solidFill>
                  <a:schemeClr val="tx1"/>
                </a:solidFill>
                <a:latin typeface="Courier New" panose="02070309020205020404" pitchFamily="49" charset="0"/>
                <a:cs typeface="Courier New" panose="02070309020205020404" pitchFamily="49" charset="0"/>
              </a:rPr>
              <a:t>Int</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tun</a:t>
            </a:r>
            <a:r>
              <a:rPr lang="en-US" sz="1200" b="1" dirty="0">
                <a:solidFill>
                  <a:schemeClr val="tx1"/>
                </a:solidFill>
                <a:latin typeface="Courier New" panose="02070309020205020404" pitchFamily="49" charset="0"/>
                <a:cs typeface="Courier New" panose="02070309020205020404" pitchFamily="49" charset="0"/>
              </a:rPr>
              <a:t> 100</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add 1.1.1.254 255.255.255.0</a:t>
            </a:r>
          </a:p>
          <a:p>
            <a:r>
              <a:rPr lang="en-US" sz="1200" b="1" dirty="0">
                <a:solidFill>
                  <a:schemeClr val="tx1"/>
                </a:solidFill>
                <a:latin typeface="Courier New" panose="02070309020205020404" pitchFamily="49" charset="0"/>
                <a:cs typeface="Courier New" panose="02070309020205020404" pitchFamily="49" charset="0"/>
              </a:rPr>
              <a:t>Tunnel mode </a:t>
            </a:r>
            <a:r>
              <a:rPr lang="en-US" sz="1200" b="1" dirty="0" err="1">
                <a:solidFill>
                  <a:schemeClr val="tx1"/>
                </a:solidFill>
                <a:latin typeface="Courier New" panose="02070309020205020404" pitchFamily="49" charset="0"/>
                <a:cs typeface="Courier New" panose="02070309020205020404" pitchFamily="49" charset="0"/>
              </a:rPr>
              <a:t>gre</a:t>
            </a:r>
            <a:r>
              <a:rPr lang="en-US" sz="1200" b="1" dirty="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multipoint</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a:solidFill>
                  <a:schemeClr val="tx1"/>
                </a:solidFill>
                <a:latin typeface="Courier New" panose="02070309020205020404" pitchFamily="49" charset="0"/>
                <a:cs typeface="Courier New" panose="02070309020205020404" pitchFamily="49" charset="0"/>
              </a:rPr>
              <a:t>Tunnel source g0/1</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nhrp</a:t>
            </a:r>
            <a:r>
              <a:rPr lang="en-US" sz="1200" b="1" dirty="0">
                <a:solidFill>
                  <a:schemeClr val="tx1"/>
                </a:solidFill>
                <a:latin typeface="Courier New" panose="02070309020205020404" pitchFamily="49" charset="0"/>
                <a:cs typeface="Courier New" panose="02070309020205020404" pitchFamily="49" charset="0"/>
              </a:rPr>
              <a:t> network-id 98765</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nhrp</a:t>
            </a:r>
            <a:r>
              <a:rPr lang="en-US" sz="1200" b="1" dirty="0">
                <a:solidFill>
                  <a:schemeClr val="tx1"/>
                </a:solidFill>
                <a:latin typeface="Courier New" panose="02070309020205020404" pitchFamily="49" charset="0"/>
                <a:cs typeface="Courier New" panose="02070309020205020404" pitchFamily="49" charset="0"/>
              </a:rPr>
              <a:t> map multicast dynamic</a:t>
            </a:r>
          </a:p>
          <a:p>
            <a:endParaRPr lang="en-US" sz="1200" b="1" dirty="0">
              <a:solidFill>
                <a:schemeClr val="tx1"/>
              </a:solidFill>
              <a:latin typeface="Courier New" panose="02070309020205020404" pitchFamily="49" charset="0"/>
              <a:cs typeface="Courier New" panose="02070309020205020404" pitchFamily="49" charset="0"/>
            </a:endParaRPr>
          </a:p>
        </p:txBody>
      </p:sp>
      <p:sp>
        <p:nvSpPr>
          <p:cNvPr id="29" name="Rectangle 28">
            <a:extLst>
              <a:ext uri="{FF2B5EF4-FFF2-40B4-BE49-F238E27FC236}">
                <a16:creationId xmlns="" xmlns:a16="http://schemas.microsoft.com/office/drawing/2014/main" id="{A67B597C-1336-4435-84E5-E82385BC377C}"/>
              </a:ext>
            </a:extLst>
          </p:cNvPr>
          <p:cNvSpPr/>
          <p:nvPr/>
        </p:nvSpPr>
        <p:spPr>
          <a:xfrm>
            <a:off x="8595565" y="3026854"/>
            <a:ext cx="3043878" cy="204498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solidFill>
                <a:latin typeface="Courier New" panose="02070309020205020404" pitchFamily="49" charset="0"/>
                <a:cs typeface="Courier New" panose="02070309020205020404" pitchFamily="49" charset="0"/>
              </a:rPr>
              <a:t>R3</a:t>
            </a:r>
          </a:p>
          <a:p>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err="1">
                <a:solidFill>
                  <a:schemeClr val="tx1"/>
                </a:solidFill>
                <a:latin typeface="Courier New" panose="02070309020205020404" pitchFamily="49" charset="0"/>
                <a:cs typeface="Courier New" panose="02070309020205020404" pitchFamily="49" charset="0"/>
              </a:rPr>
              <a:t>Int</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tun</a:t>
            </a:r>
            <a:r>
              <a:rPr lang="en-US" sz="1200" b="1" dirty="0">
                <a:solidFill>
                  <a:schemeClr val="tx1"/>
                </a:solidFill>
                <a:latin typeface="Courier New" panose="02070309020205020404" pitchFamily="49" charset="0"/>
                <a:cs typeface="Courier New" panose="02070309020205020404" pitchFamily="49" charset="0"/>
              </a:rPr>
              <a:t> 100</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add 1.1.1.3 255.255.255.0</a:t>
            </a:r>
          </a:p>
          <a:p>
            <a:r>
              <a:rPr lang="en-US" sz="1200" b="1" dirty="0">
                <a:solidFill>
                  <a:schemeClr val="tx1"/>
                </a:solidFill>
                <a:latin typeface="Courier New" panose="02070309020205020404" pitchFamily="49" charset="0"/>
                <a:cs typeface="Courier New" panose="02070309020205020404" pitchFamily="49" charset="0"/>
              </a:rPr>
              <a:t>Tunnel mode </a:t>
            </a:r>
            <a:r>
              <a:rPr lang="en-US" sz="1200" b="1" dirty="0" err="1">
                <a:solidFill>
                  <a:schemeClr val="tx1"/>
                </a:solidFill>
                <a:latin typeface="Courier New" panose="02070309020205020404" pitchFamily="49" charset="0"/>
                <a:cs typeface="Courier New" panose="02070309020205020404" pitchFamily="49" charset="0"/>
              </a:rPr>
              <a:t>gre</a:t>
            </a:r>
            <a:r>
              <a:rPr lang="en-US" sz="1200" b="1" dirty="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multipoint</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a:solidFill>
                  <a:schemeClr val="tx1"/>
                </a:solidFill>
                <a:latin typeface="Courier New" panose="02070309020205020404" pitchFamily="49" charset="0"/>
                <a:cs typeface="Courier New" panose="02070309020205020404" pitchFamily="49" charset="0"/>
              </a:rPr>
              <a:t>Tunnel source g0/1</a:t>
            </a:r>
          </a:p>
          <a:p>
            <a:r>
              <a:rPr lang="en-US" sz="1200" b="1" dirty="0" err="1">
                <a:solidFill>
                  <a:srgbClr val="7030A0"/>
                </a:solidFill>
                <a:latin typeface="Courier New" panose="02070309020205020404" pitchFamily="49" charset="0"/>
                <a:cs typeface="Courier New" panose="02070309020205020404" pitchFamily="49" charset="0"/>
              </a:rPr>
              <a:t>Ip</a:t>
            </a:r>
            <a:r>
              <a:rPr lang="en-US" sz="1200" b="1" dirty="0">
                <a:solidFill>
                  <a:srgbClr val="7030A0"/>
                </a:solidFill>
                <a:latin typeface="Courier New" panose="02070309020205020404" pitchFamily="49" charset="0"/>
                <a:cs typeface="Courier New" panose="02070309020205020404" pitchFamily="49" charset="0"/>
              </a:rPr>
              <a:t> </a:t>
            </a:r>
            <a:r>
              <a:rPr lang="en-US" sz="1200" b="1" dirty="0" err="1">
                <a:solidFill>
                  <a:srgbClr val="7030A0"/>
                </a:solidFill>
                <a:latin typeface="Courier New" panose="02070309020205020404" pitchFamily="49" charset="0"/>
                <a:cs typeface="Courier New" panose="02070309020205020404" pitchFamily="49" charset="0"/>
              </a:rPr>
              <a:t>nhrp</a:t>
            </a:r>
            <a:r>
              <a:rPr lang="en-US" sz="1200" b="1" dirty="0">
                <a:solidFill>
                  <a:srgbClr val="7030A0"/>
                </a:solidFill>
                <a:latin typeface="Courier New" panose="02070309020205020404" pitchFamily="49" charset="0"/>
                <a:cs typeface="Courier New" panose="02070309020205020404" pitchFamily="49" charset="0"/>
              </a:rPr>
              <a:t> </a:t>
            </a:r>
            <a:r>
              <a:rPr lang="en-US" sz="1200" b="1" dirty="0" err="1">
                <a:solidFill>
                  <a:srgbClr val="7030A0"/>
                </a:solidFill>
                <a:latin typeface="Courier New" panose="02070309020205020404" pitchFamily="49" charset="0"/>
                <a:cs typeface="Courier New" panose="02070309020205020404" pitchFamily="49" charset="0"/>
              </a:rPr>
              <a:t>nhs</a:t>
            </a:r>
            <a:r>
              <a:rPr lang="en-US" sz="1200" b="1" dirty="0">
                <a:solidFill>
                  <a:srgbClr val="7030A0"/>
                </a:solidFill>
                <a:latin typeface="Courier New" panose="02070309020205020404" pitchFamily="49" charset="0"/>
                <a:cs typeface="Courier New" panose="02070309020205020404" pitchFamily="49" charset="0"/>
              </a:rPr>
              <a:t> 1.1.1.254</a:t>
            </a:r>
          </a:p>
          <a:p>
            <a:r>
              <a:rPr lang="en-US" sz="1200" b="1" dirty="0" err="1">
                <a:solidFill>
                  <a:srgbClr val="7030A0"/>
                </a:solidFill>
                <a:latin typeface="Courier New" panose="02070309020205020404" pitchFamily="49" charset="0"/>
                <a:cs typeface="Courier New" panose="02070309020205020404" pitchFamily="49" charset="0"/>
              </a:rPr>
              <a:t>Ip</a:t>
            </a:r>
            <a:r>
              <a:rPr lang="en-US" sz="1200" b="1" dirty="0">
                <a:solidFill>
                  <a:srgbClr val="7030A0"/>
                </a:solidFill>
                <a:latin typeface="Courier New" panose="02070309020205020404" pitchFamily="49" charset="0"/>
                <a:cs typeface="Courier New" panose="02070309020205020404" pitchFamily="49" charset="0"/>
              </a:rPr>
              <a:t> </a:t>
            </a:r>
            <a:r>
              <a:rPr lang="en-US" sz="1200" b="1" dirty="0" err="1">
                <a:solidFill>
                  <a:srgbClr val="7030A0"/>
                </a:solidFill>
                <a:latin typeface="Courier New" panose="02070309020205020404" pitchFamily="49" charset="0"/>
                <a:cs typeface="Courier New" panose="02070309020205020404" pitchFamily="49" charset="0"/>
              </a:rPr>
              <a:t>nhrp</a:t>
            </a:r>
            <a:r>
              <a:rPr lang="en-US" sz="1200" b="1" dirty="0">
                <a:solidFill>
                  <a:srgbClr val="7030A0"/>
                </a:solidFill>
                <a:latin typeface="Courier New" panose="02070309020205020404" pitchFamily="49" charset="0"/>
                <a:cs typeface="Courier New" panose="02070309020205020404" pitchFamily="49" charset="0"/>
              </a:rPr>
              <a:t> map multicast 10.0.0.1</a:t>
            </a:r>
          </a:p>
          <a:p>
            <a:r>
              <a:rPr lang="en-US" sz="1200" b="1" dirty="0" err="1">
                <a:solidFill>
                  <a:srgbClr val="7030A0"/>
                </a:solidFill>
                <a:latin typeface="Courier New" panose="02070309020205020404" pitchFamily="49" charset="0"/>
                <a:cs typeface="Courier New" panose="02070309020205020404" pitchFamily="49" charset="0"/>
              </a:rPr>
              <a:t>Ip</a:t>
            </a:r>
            <a:r>
              <a:rPr lang="en-US" sz="1200" b="1" dirty="0">
                <a:solidFill>
                  <a:srgbClr val="7030A0"/>
                </a:solidFill>
                <a:latin typeface="Courier New" panose="02070309020205020404" pitchFamily="49" charset="0"/>
                <a:cs typeface="Courier New" panose="02070309020205020404" pitchFamily="49" charset="0"/>
              </a:rPr>
              <a:t> </a:t>
            </a:r>
            <a:r>
              <a:rPr lang="en-US" sz="1200" b="1" dirty="0" err="1">
                <a:solidFill>
                  <a:srgbClr val="7030A0"/>
                </a:solidFill>
                <a:latin typeface="Courier New" panose="02070309020205020404" pitchFamily="49" charset="0"/>
                <a:cs typeface="Courier New" panose="02070309020205020404" pitchFamily="49" charset="0"/>
              </a:rPr>
              <a:t>nhrp</a:t>
            </a:r>
            <a:r>
              <a:rPr lang="en-US" sz="1200" b="1" dirty="0">
                <a:solidFill>
                  <a:srgbClr val="7030A0"/>
                </a:solidFill>
                <a:latin typeface="Courier New" panose="02070309020205020404" pitchFamily="49" charset="0"/>
                <a:cs typeface="Courier New" panose="02070309020205020404" pitchFamily="49" charset="0"/>
              </a:rPr>
              <a:t> map 1.1.1.254 10.0.0.1</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nhrp</a:t>
            </a:r>
            <a:r>
              <a:rPr lang="en-US" sz="1200" b="1" dirty="0">
                <a:solidFill>
                  <a:schemeClr val="tx1"/>
                </a:solidFill>
                <a:latin typeface="Courier New" panose="02070309020205020404" pitchFamily="49" charset="0"/>
                <a:cs typeface="Courier New" panose="02070309020205020404" pitchFamily="49" charset="0"/>
              </a:rPr>
              <a:t> network-id 98765</a:t>
            </a:r>
          </a:p>
          <a:p>
            <a:endParaRPr lang="en-US" sz="1200" b="1" dirty="0">
              <a:solidFill>
                <a:schemeClr val="tx1"/>
              </a:solidFill>
              <a:latin typeface="Courier New" panose="02070309020205020404" pitchFamily="49" charset="0"/>
              <a:cs typeface="Courier New" panose="02070309020205020404" pitchFamily="49" charset="0"/>
            </a:endParaRPr>
          </a:p>
          <a:p>
            <a:endParaRPr lang="en-US" sz="1200" b="1" dirty="0">
              <a:solidFill>
                <a:schemeClr val="tx1"/>
              </a:solidFill>
              <a:latin typeface="Courier New" panose="02070309020205020404" pitchFamily="49" charset="0"/>
              <a:cs typeface="Courier New" panose="02070309020205020404" pitchFamily="49" charset="0"/>
            </a:endParaRPr>
          </a:p>
        </p:txBody>
      </p:sp>
      <p:sp>
        <p:nvSpPr>
          <p:cNvPr id="30" name="TextBox 29">
            <a:extLst>
              <a:ext uri="{FF2B5EF4-FFF2-40B4-BE49-F238E27FC236}">
                <a16:creationId xmlns="" xmlns:a16="http://schemas.microsoft.com/office/drawing/2014/main" id="{A3021DB7-9C45-4DB7-B6A1-132F0C6661C2}"/>
              </a:ext>
            </a:extLst>
          </p:cNvPr>
          <p:cNvSpPr txBox="1"/>
          <p:nvPr/>
        </p:nvSpPr>
        <p:spPr>
          <a:xfrm>
            <a:off x="3632020" y="5828452"/>
            <a:ext cx="6749628" cy="954107"/>
          </a:xfrm>
          <a:prstGeom prst="rect">
            <a:avLst/>
          </a:prstGeom>
          <a:noFill/>
        </p:spPr>
        <p:txBody>
          <a:bodyPr wrap="square" rtlCol="0">
            <a:spAutoFit/>
          </a:bodyPr>
          <a:lstStyle/>
          <a:p>
            <a:r>
              <a:rPr lang="en-US" sz="1400">
                <a:solidFill>
                  <a:srgbClr val="7030A0"/>
                </a:solidFill>
              </a:rPr>
              <a:t>THE NHRP MAPPING STATEMENTS (IN PURPLE) CAN BE WRITTEN IN ONE OF TWO WAYS.</a:t>
            </a:r>
          </a:p>
          <a:p>
            <a:r>
              <a:rPr lang="en-US" sz="1400">
                <a:solidFill>
                  <a:srgbClr val="7030A0"/>
                </a:solidFill>
              </a:rPr>
              <a:t>ON R1 AND R3 THEY ARE ON 3 SEPARATE LINES, ON R4 THEY ARE COMBINED IN</a:t>
            </a:r>
          </a:p>
          <a:p>
            <a:r>
              <a:rPr lang="en-US" sz="1400">
                <a:solidFill>
                  <a:srgbClr val="7030A0"/>
                </a:solidFill>
              </a:rPr>
              <a:t>ONE STATEMENT. EITHER WAY WORKS, BUT THE WAY THEY ARE CONFIGURED ON </a:t>
            </a:r>
          </a:p>
          <a:p>
            <a:r>
              <a:rPr lang="en-US" sz="1400">
                <a:solidFill>
                  <a:srgbClr val="7030A0"/>
                </a:solidFill>
              </a:rPr>
              <a:t>R4 IS THE MOST RECENT IMPLEMENTATION </a:t>
            </a:r>
          </a:p>
        </p:txBody>
      </p:sp>
      <p:sp>
        <p:nvSpPr>
          <p:cNvPr id="31" name="TextBox 30">
            <a:extLst>
              <a:ext uri="{FF2B5EF4-FFF2-40B4-BE49-F238E27FC236}">
                <a16:creationId xmlns="" xmlns:a16="http://schemas.microsoft.com/office/drawing/2014/main" id="{A3021DB7-9C45-4DB7-B6A1-132F0C6661C2}"/>
              </a:ext>
            </a:extLst>
          </p:cNvPr>
          <p:cNvSpPr txBox="1"/>
          <p:nvPr/>
        </p:nvSpPr>
        <p:spPr>
          <a:xfrm>
            <a:off x="9483521" y="137745"/>
            <a:ext cx="2708479" cy="1384995"/>
          </a:xfrm>
          <a:prstGeom prst="rect">
            <a:avLst/>
          </a:prstGeom>
          <a:noFill/>
        </p:spPr>
        <p:txBody>
          <a:bodyPr wrap="square" rtlCol="0">
            <a:spAutoFit/>
          </a:bodyPr>
          <a:lstStyle/>
          <a:p>
            <a:r>
              <a:rPr lang="en-US" sz="1400">
                <a:solidFill>
                  <a:srgbClr val="7030A0"/>
                </a:solidFill>
              </a:rPr>
              <a:t>HUB TUNNEL CONFIGS ARE</a:t>
            </a:r>
          </a:p>
          <a:p>
            <a:r>
              <a:rPr lang="en-US" sz="1400">
                <a:solidFill>
                  <a:srgbClr val="7030A0"/>
                </a:solidFill>
              </a:rPr>
              <a:t>SIMILAR TO SPOKES BUT </a:t>
            </a:r>
          </a:p>
          <a:p>
            <a:r>
              <a:rPr lang="en-US" sz="1400">
                <a:solidFill>
                  <a:srgbClr val="7030A0"/>
                </a:solidFill>
              </a:rPr>
              <a:t>THEY ONLY NEED THE </a:t>
            </a:r>
          </a:p>
          <a:p>
            <a:r>
              <a:rPr lang="en-US" sz="1400">
                <a:solidFill>
                  <a:srgbClr val="7030A0"/>
                </a:solidFill>
              </a:rPr>
              <a:t>COMMAND:</a:t>
            </a:r>
          </a:p>
          <a:p>
            <a:r>
              <a:rPr lang="en-US" sz="1400">
                <a:solidFill>
                  <a:srgbClr val="7030A0"/>
                </a:solidFill>
              </a:rPr>
              <a:t>“</a:t>
            </a:r>
            <a:r>
              <a:rPr lang="en-US" sz="1400" err="1">
                <a:solidFill>
                  <a:srgbClr val="7030A0"/>
                </a:solidFill>
              </a:rPr>
              <a:t>ip</a:t>
            </a:r>
            <a:r>
              <a:rPr lang="en-US" sz="1400">
                <a:solidFill>
                  <a:srgbClr val="7030A0"/>
                </a:solidFill>
              </a:rPr>
              <a:t> </a:t>
            </a:r>
            <a:r>
              <a:rPr lang="en-US" sz="1400" err="1">
                <a:solidFill>
                  <a:srgbClr val="7030A0"/>
                </a:solidFill>
              </a:rPr>
              <a:t>nhrp</a:t>
            </a:r>
            <a:r>
              <a:rPr lang="en-US" sz="1400">
                <a:solidFill>
                  <a:srgbClr val="7030A0"/>
                </a:solidFill>
              </a:rPr>
              <a:t> map multicast dynamic”</a:t>
            </a:r>
          </a:p>
          <a:p>
            <a:r>
              <a:rPr lang="en-US" sz="1400">
                <a:solidFill>
                  <a:srgbClr val="7030A0"/>
                </a:solidFill>
              </a:rPr>
              <a:t>RATHER THAN MAPPINGS.</a:t>
            </a:r>
          </a:p>
        </p:txBody>
      </p:sp>
    </p:spTree>
    <p:extLst>
      <p:ext uri="{BB962C8B-B14F-4D97-AF65-F5344CB8AC3E}">
        <p14:creationId xmlns:p14="http://schemas.microsoft.com/office/powerpoint/2010/main" val="482539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a:extLst>
              <a:ext uri="{FF2B5EF4-FFF2-40B4-BE49-F238E27FC236}">
                <a16:creationId xmlns="" xmlns:a16="http://schemas.microsoft.com/office/drawing/2014/main" id="{703FCA40-ABA3-4904-B319-DC238A15E962}"/>
              </a:ext>
            </a:extLst>
          </p:cNvPr>
          <p:cNvCxnSpPr>
            <a:cxnSpLocks/>
          </p:cNvCxnSpPr>
          <p:nvPr/>
        </p:nvCxnSpPr>
        <p:spPr>
          <a:xfrm>
            <a:off x="5628346" y="1330739"/>
            <a:ext cx="22707" cy="1544827"/>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 xmlns:a16="http://schemas.microsoft.com/office/drawing/2014/main" id="{703FCA40-ABA3-4904-B319-DC238A15E962}"/>
              </a:ext>
            </a:extLst>
          </p:cNvPr>
          <p:cNvCxnSpPr>
            <a:cxnSpLocks/>
          </p:cNvCxnSpPr>
          <p:nvPr/>
        </p:nvCxnSpPr>
        <p:spPr>
          <a:xfrm flipH="1">
            <a:off x="2282145" y="1345276"/>
            <a:ext cx="2964309" cy="1172198"/>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pic>
        <p:nvPicPr>
          <p:cNvPr id="41" name="Picture 11" descr="C:\Users\ecoffey\AppData\Local\Temp\Rar$DRa0.386\30067_Device_router_default_64.png">
            <a:extLst>
              <a:ext uri="{FF2B5EF4-FFF2-40B4-BE49-F238E27FC236}">
                <a16:creationId xmlns="" xmlns:a16="http://schemas.microsoft.com/office/drawing/2014/main" id="{3760CA9C-356A-4829-8128-DDE994D5A54C}"/>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4004" y="2823558"/>
            <a:ext cx="572667" cy="572667"/>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Straight Connector 75">
            <a:extLst>
              <a:ext uri="{FF2B5EF4-FFF2-40B4-BE49-F238E27FC236}">
                <a16:creationId xmlns="" xmlns:a16="http://schemas.microsoft.com/office/drawing/2014/main" id="{D73A7046-1221-411D-AC85-881D127F4F69}"/>
              </a:ext>
            </a:extLst>
          </p:cNvPr>
          <p:cNvCxnSpPr>
            <a:cxnSpLocks/>
          </p:cNvCxnSpPr>
          <p:nvPr/>
        </p:nvCxnSpPr>
        <p:spPr>
          <a:xfrm flipV="1">
            <a:off x="4864828" y="999832"/>
            <a:ext cx="723591" cy="1823726"/>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 xmlns:a16="http://schemas.microsoft.com/office/drawing/2014/main" id="{3936041F-692B-4EA6-8FCC-DED39BB0D1F0}"/>
              </a:ext>
            </a:extLst>
          </p:cNvPr>
          <p:cNvSpPr/>
          <p:nvPr/>
        </p:nvSpPr>
        <p:spPr>
          <a:xfrm>
            <a:off x="4295992" y="4534845"/>
            <a:ext cx="7667407" cy="208339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a:solidFill>
                  <a:schemeClr val="tx1"/>
                </a:solidFill>
                <a:latin typeface="Courier New" panose="02070309020205020404" pitchFamily="49" charset="0"/>
                <a:cs typeface="Courier New" panose="02070309020205020404" pitchFamily="49" charset="0"/>
              </a:rPr>
              <a:t>DMVPN CONFIGURATIONS MAY ALSO INCLUDE MTU AND TCP MSS CONFIGS, TUNNEL KEY, DYNAMIC PROTOCOL COMMANDS, MULTICAST CONFIGURATIONS, IPSEC, NHRP AUTHENTICATION AND MANY OTHER SPECIFICATIONS.</a:t>
            </a:r>
          </a:p>
          <a:p>
            <a:pPr algn="ctr"/>
            <a:endParaRPr lang="en-US" sz="1600" b="1">
              <a:solidFill>
                <a:schemeClr val="tx1"/>
              </a:solidFill>
              <a:latin typeface="Courier New" panose="02070309020205020404" pitchFamily="49" charset="0"/>
              <a:cs typeface="Courier New" panose="02070309020205020404" pitchFamily="49" charset="0"/>
            </a:endParaRPr>
          </a:p>
          <a:p>
            <a:pPr algn="ctr"/>
            <a:r>
              <a:rPr lang="en-US" sz="1600" b="1">
                <a:solidFill>
                  <a:schemeClr val="tx1"/>
                </a:solidFill>
                <a:latin typeface="Courier New" panose="02070309020205020404" pitchFamily="49" charset="0"/>
                <a:cs typeface="Courier New" panose="02070309020205020404" pitchFamily="49" charset="0"/>
              </a:rPr>
              <a:t>THE COMMAND “IP NHRP SHORTCUT” ON THE SPOKE CORRESPONDS WITH THE COMMAND “IP NHRP REDIRECT” ON THE HUB AND ENABLES THE TUNNEL AS A PHASE-3 DMVPN</a:t>
            </a:r>
          </a:p>
        </p:txBody>
      </p:sp>
      <p:pic>
        <p:nvPicPr>
          <p:cNvPr id="81" name="Picture 11" descr="C:\Users\ecoffey\AppData\Local\Temp\Rar$DRa0.386\30067_Device_router_default_64.png">
            <a:extLst>
              <a:ext uri="{FF2B5EF4-FFF2-40B4-BE49-F238E27FC236}">
                <a16:creationId xmlns="" xmlns:a16="http://schemas.microsoft.com/office/drawing/2014/main" id="{3760CA9C-356A-4829-8128-DDE994D5A54C}"/>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56890" y="757901"/>
            <a:ext cx="789781" cy="789781"/>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 xmlns:a16="http://schemas.microsoft.com/office/drawing/2014/main" id="{A3021DB7-9C45-4DB7-B6A1-132F0C6661C2}"/>
              </a:ext>
            </a:extLst>
          </p:cNvPr>
          <p:cNvSpPr txBox="1"/>
          <p:nvPr/>
        </p:nvSpPr>
        <p:spPr>
          <a:xfrm>
            <a:off x="3632020" y="565588"/>
            <a:ext cx="2582344" cy="523220"/>
          </a:xfrm>
          <a:prstGeom prst="rect">
            <a:avLst/>
          </a:prstGeom>
          <a:noFill/>
        </p:spPr>
        <p:txBody>
          <a:bodyPr wrap="square" rtlCol="0">
            <a:spAutoFit/>
          </a:bodyPr>
          <a:lstStyle/>
          <a:p>
            <a:pPr algn="ctr"/>
            <a:r>
              <a:rPr lang="en-US" sz="1400"/>
              <a:t>G0/1 – 10.0.0.1</a:t>
            </a:r>
          </a:p>
          <a:p>
            <a:pPr algn="ctr"/>
            <a:r>
              <a:rPr lang="en-US" sz="1400"/>
              <a:t>HUB</a:t>
            </a:r>
          </a:p>
        </p:txBody>
      </p:sp>
      <p:sp>
        <p:nvSpPr>
          <p:cNvPr id="83" name="TextBox 82">
            <a:extLst>
              <a:ext uri="{FF2B5EF4-FFF2-40B4-BE49-F238E27FC236}">
                <a16:creationId xmlns="" xmlns:a16="http://schemas.microsoft.com/office/drawing/2014/main" id="{983528F9-D26C-4240-A85F-576321D94B6B}"/>
              </a:ext>
            </a:extLst>
          </p:cNvPr>
          <p:cNvSpPr txBox="1"/>
          <p:nvPr/>
        </p:nvSpPr>
        <p:spPr>
          <a:xfrm>
            <a:off x="5336017" y="1065678"/>
            <a:ext cx="431528" cy="369332"/>
          </a:xfrm>
          <a:prstGeom prst="rect">
            <a:avLst/>
          </a:prstGeom>
          <a:noFill/>
        </p:spPr>
        <p:txBody>
          <a:bodyPr wrap="none" rtlCol="0">
            <a:spAutoFit/>
          </a:bodyPr>
          <a:lstStyle/>
          <a:p>
            <a:r>
              <a:rPr lang="en-US" b="1"/>
              <a:t>R2</a:t>
            </a:r>
          </a:p>
        </p:txBody>
      </p:sp>
      <p:pic>
        <p:nvPicPr>
          <p:cNvPr id="84" name="Picture 11" descr="C:\Users\ecoffey\AppData\Local\Temp\Rar$DRa0.386\30067_Device_router_default_64.png">
            <a:extLst>
              <a:ext uri="{FF2B5EF4-FFF2-40B4-BE49-F238E27FC236}">
                <a16:creationId xmlns="" xmlns:a16="http://schemas.microsoft.com/office/drawing/2014/main" id="{3760CA9C-356A-4829-8128-DDE994D5A54C}"/>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04173" y="2517474"/>
            <a:ext cx="638295" cy="638295"/>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11" descr="C:\Users\ecoffey\AppData\Local\Temp\Rar$DRa0.386\30067_Device_router_default_64.png">
            <a:extLst>
              <a:ext uri="{FF2B5EF4-FFF2-40B4-BE49-F238E27FC236}">
                <a16:creationId xmlns="" xmlns:a16="http://schemas.microsoft.com/office/drawing/2014/main" id="{3760CA9C-356A-4829-8128-DDE994D5A54C}"/>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72961" y="2250913"/>
            <a:ext cx="789781" cy="789781"/>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a:extLst>
              <a:ext uri="{FF2B5EF4-FFF2-40B4-BE49-F238E27FC236}">
                <a16:creationId xmlns="" xmlns:a16="http://schemas.microsoft.com/office/drawing/2014/main" id="{A3021DB7-9C45-4DB7-B6A1-132F0C6661C2}"/>
              </a:ext>
            </a:extLst>
          </p:cNvPr>
          <p:cNvSpPr txBox="1"/>
          <p:nvPr/>
        </p:nvSpPr>
        <p:spPr>
          <a:xfrm>
            <a:off x="147638" y="1908342"/>
            <a:ext cx="2325227" cy="523220"/>
          </a:xfrm>
          <a:prstGeom prst="rect">
            <a:avLst/>
          </a:prstGeom>
          <a:noFill/>
        </p:spPr>
        <p:txBody>
          <a:bodyPr wrap="square" rtlCol="0">
            <a:spAutoFit/>
          </a:bodyPr>
          <a:lstStyle/>
          <a:p>
            <a:pPr algn="r"/>
            <a:r>
              <a:rPr lang="en-US" sz="1400"/>
              <a:t>G0/1 – 221.100.0.1</a:t>
            </a:r>
          </a:p>
          <a:p>
            <a:pPr algn="r"/>
            <a:r>
              <a:rPr lang="en-US" sz="1400"/>
              <a:t>SPOKE</a:t>
            </a:r>
          </a:p>
        </p:txBody>
      </p:sp>
      <p:sp>
        <p:nvSpPr>
          <p:cNvPr id="90" name="TextBox 89">
            <a:extLst>
              <a:ext uri="{FF2B5EF4-FFF2-40B4-BE49-F238E27FC236}">
                <a16:creationId xmlns="" xmlns:a16="http://schemas.microsoft.com/office/drawing/2014/main" id="{983528F9-D26C-4240-A85F-576321D94B6B}"/>
              </a:ext>
            </a:extLst>
          </p:cNvPr>
          <p:cNvSpPr txBox="1"/>
          <p:nvPr/>
        </p:nvSpPr>
        <p:spPr>
          <a:xfrm>
            <a:off x="1765423" y="2572654"/>
            <a:ext cx="431528" cy="369332"/>
          </a:xfrm>
          <a:prstGeom prst="rect">
            <a:avLst/>
          </a:prstGeom>
          <a:noFill/>
        </p:spPr>
        <p:txBody>
          <a:bodyPr wrap="none" rtlCol="0">
            <a:spAutoFit/>
          </a:bodyPr>
          <a:lstStyle/>
          <a:p>
            <a:r>
              <a:rPr lang="en-US" b="1"/>
              <a:t>R1</a:t>
            </a:r>
          </a:p>
        </p:txBody>
      </p:sp>
      <p:sp>
        <p:nvSpPr>
          <p:cNvPr id="25" name="Rectangle 24">
            <a:extLst>
              <a:ext uri="{FF2B5EF4-FFF2-40B4-BE49-F238E27FC236}">
                <a16:creationId xmlns="" xmlns:a16="http://schemas.microsoft.com/office/drawing/2014/main" id="{A67B597C-1336-4435-84E5-E82385BC377C}"/>
              </a:ext>
            </a:extLst>
          </p:cNvPr>
          <p:cNvSpPr/>
          <p:nvPr/>
        </p:nvSpPr>
        <p:spPr>
          <a:xfrm>
            <a:off x="133164" y="2983459"/>
            <a:ext cx="3791135" cy="377294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solidFill>
                <a:latin typeface="Courier New" panose="02070309020205020404" pitchFamily="49" charset="0"/>
                <a:cs typeface="Courier New" panose="02070309020205020404" pitchFamily="49" charset="0"/>
              </a:rPr>
              <a:t>R1</a:t>
            </a:r>
          </a:p>
          <a:p>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err="1">
                <a:solidFill>
                  <a:schemeClr val="tx1"/>
                </a:solidFill>
                <a:latin typeface="Courier New" panose="02070309020205020404" pitchFamily="49" charset="0"/>
                <a:cs typeface="Courier New" panose="02070309020205020404" pitchFamily="49" charset="0"/>
              </a:rPr>
              <a:t>Int</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tun</a:t>
            </a:r>
            <a:r>
              <a:rPr lang="en-US" sz="1200" b="1" dirty="0">
                <a:solidFill>
                  <a:schemeClr val="tx1"/>
                </a:solidFill>
                <a:latin typeface="Courier New" panose="02070309020205020404" pitchFamily="49" charset="0"/>
                <a:cs typeface="Courier New" panose="02070309020205020404" pitchFamily="49" charset="0"/>
              </a:rPr>
              <a:t> 100</a:t>
            </a:r>
          </a:p>
          <a:p>
            <a:r>
              <a:rPr lang="en-US" sz="1200" b="1" dirty="0">
                <a:solidFill>
                  <a:schemeClr val="tx1"/>
                </a:solidFill>
                <a:latin typeface="Courier New" panose="02070309020205020404" pitchFamily="49" charset="0"/>
                <a:cs typeface="Courier New" panose="02070309020205020404" pitchFamily="49" charset="0"/>
              </a:rPr>
              <a:t>Description SPOKE_R1</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add 1.1.1.1 255.255.255.0</a:t>
            </a:r>
          </a:p>
          <a:p>
            <a:r>
              <a:rPr lang="en-US" sz="1200" b="1" dirty="0">
                <a:solidFill>
                  <a:schemeClr val="tx1"/>
                </a:solidFill>
                <a:latin typeface="Courier New" panose="02070309020205020404" pitchFamily="49" charset="0"/>
                <a:cs typeface="Courier New" panose="02070309020205020404" pitchFamily="49" charset="0"/>
              </a:rPr>
              <a:t>Tunnel mode </a:t>
            </a:r>
            <a:r>
              <a:rPr lang="en-US" sz="1200" b="1" dirty="0" err="1">
                <a:solidFill>
                  <a:schemeClr val="tx1"/>
                </a:solidFill>
                <a:latin typeface="Courier New" panose="02070309020205020404" pitchFamily="49" charset="0"/>
                <a:cs typeface="Courier New" panose="02070309020205020404" pitchFamily="49" charset="0"/>
              </a:rPr>
              <a:t>gre</a:t>
            </a:r>
            <a:r>
              <a:rPr lang="en-US" sz="1200" b="1" dirty="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multipoint</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a:solidFill>
                  <a:schemeClr val="tx1"/>
                </a:solidFill>
                <a:latin typeface="Courier New" panose="02070309020205020404" pitchFamily="49" charset="0"/>
                <a:cs typeface="Courier New" panose="02070309020205020404" pitchFamily="49" charset="0"/>
              </a:rPr>
              <a:t>Tunnel source g0/1</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nhrp</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nhs</a:t>
            </a:r>
            <a:r>
              <a:rPr lang="en-US" sz="1200" b="1" dirty="0">
                <a:solidFill>
                  <a:schemeClr val="tx1"/>
                </a:solidFill>
                <a:latin typeface="Courier New" panose="02070309020205020404" pitchFamily="49" charset="0"/>
                <a:cs typeface="Courier New" panose="02070309020205020404" pitchFamily="49" charset="0"/>
              </a:rPr>
              <a:t> 1.1.1.254</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nhrp</a:t>
            </a:r>
            <a:r>
              <a:rPr lang="en-US" sz="1200" b="1" dirty="0">
                <a:solidFill>
                  <a:schemeClr val="tx1"/>
                </a:solidFill>
                <a:latin typeface="Courier New" panose="02070309020205020404" pitchFamily="49" charset="0"/>
                <a:cs typeface="Courier New" panose="02070309020205020404" pitchFamily="49" charset="0"/>
              </a:rPr>
              <a:t> map multicast 10.0.0.1</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nhrp</a:t>
            </a:r>
            <a:r>
              <a:rPr lang="en-US" sz="1200" b="1" dirty="0">
                <a:solidFill>
                  <a:schemeClr val="tx1"/>
                </a:solidFill>
                <a:latin typeface="Courier New" panose="02070309020205020404" pitchFamily="49" charset="0"/>
                <a:cs typeface="Courier New" panose="02070309020205020404" pitchFamily="49" charset="0"/>
              </a:rPr>
              <a:t> map 1.1.1.254 10.0.0.1</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nhrp</a:t>
            </a:r>
            <a:r>
              <a:rPr lang="en-US" sz="1200" b="1" dirty="0">
                <a:solidFill>
                  <a:schemeClr val="tx1"/>
                </a:solidFill>
                <a:latin typeface="Courier New" panose="02070309020205020404" pitchFamily="49" charset="0"/>
                <a:cs typeface="Courier New" panose="02070309020205020404" pitchFamily="49" charset="0"/>
              </a:rPr>
              <a:t> network-id 98765</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nhrp</a:t>
            </a:r>
            <a:r>
              <a:rPr lang="en-US" sz="1200" b="1" dirty="0">
                <a:solidFill>
                  <a:schemeClr val="tx1"/>
                </a:solidFill>
                <a:latin typeface="Courier New" panose="02070309020205020404" pitchFamily="49" charset="0"/>
                <a:cs typeface="Courier New" panose="02070309020205020404" pitchFamily="49" charset="0"/>
              </a:rPr>
              <a:t> authentication cisco123</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mtu</a:t>
            </a:r>
            <a:r>
              <a:rPr lang="en-US" sz="1200" b="1" dirty="0">
                <a:solidFill>
                  <a:schemeClr val="tx1"/>
                </a:solidFill>
                <a:latin typeface="Courier New" panose="02070309020205020404" pitchFamily="49" charset="0"/>
                <a:cs typeface="Courier New" panose="02070309020205020404" pitchFamily="49" charset="0"/>
              </a:rPr>
              <a:t> 1400</a:t>
            </a:r>
          </a:p>
          <a:p>
            <a:r>
              <a:rPr lang="en-US" sz="1200" b="1" dirty="0">
                <a:solidFill>
                  <a:schemeClr val="tx1"/>
                </a:solidFill>
                <a:latin typeface="Courier New" panose="02070309020205020404" pitchFamily="49" charset="0"/>
                <a:cs typeface="Courier New" panose="02070309020205020404" pitchFamily="49" charset="0"/>
              </a:rPr>
              <a:t>Tunnel key 112233</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nhrp</a:t>
            </a:r>
            <a:r>
              <a:rPr lang="en-US" sz="1200" b="1" dirty="0">
                <a:solidFill>
                  <a:schemeClr val="tx1"/>
                </a:solidFill>
                <a:latin typeface="Courier New" panose="02070309020205020404" pitchFamily="49" charset="0"/>
                <a:cs typeface="Courier New" panose="02070309020205020404" pitchFamily="49" charset="0"/>
              </a:rPr>
              <a:t> shortcut</a:t>
            </a:r>
          </a:p>
          <a:p>
            <a:r>
              <a:rPr lang="en-US" sz="1200" b="1" dirty="0">
                <a:solidFill>
                  <a:schemeClr val="tx1"/>
                </a:solidFill>
                <a:latin typeface="Courier New" panose="02070309020205020404" pitchFamily="49" charset="0"/>
                <a:cs typeface="Courier New" panose="02070309020205020404" pitchFamily="49" charset="0"/>
              </a:rPr>
              <a:t>Tunnel protection </a:t>
            </a:r>
            <a:r>
              <a:rPr lang="en-US" sz="1200" b="1" dirty="0" err="1">
                <a:solidFill>
                  <a:schemeClr val="tx1"/>
                </a:solidFill>
                <a:latin typeface="Courier New" panose="02070309020205020404" pitchFamily="49" charset="0"/>
                <a:cs typeface="Courier New" panose="02070309020205020404" pitchFamily="49" charset="0"/>
              </a:rPr>
              <a:t>ipsec</a:t>
            </a:r>
            <a:r>
              <a:rPr lang="en-US" sz="1200" b="1" dirty="0">
                <a:solidFill>
                  <a:schemeClr val="tx1"/>
                </a:solidFill>
                <a:latin typeface="Courier New" panose="02070309020205020404" pitchFamily="49" charset="0"/>
                <a:cs typeface="Courier New" panose="02070309020205020404" pitchFamily="49" charset="0"/>
              </a:rPr>
              <a:t> profile ABC-XYZ</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ospf</a:t>
            </a:r>
            <a:r>
              <a:rPr lang="en-US" sz="1200" b="1" dirty="0">
                <a:solidFill>
                  <a:schemeClr val="tx1"/>
                </a:solidFill>
                <a:latin typeface="Courier New" panose="02070309020205020404" pitchFamily="49" charset="0"/>
                <a:cs typeface="Courier New" panose="02070309020205020404" pitchFamily="49" charset="0"/>
              </a:rPr>
              <a:t> 100 area 0</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ospf</a:t>
            </a:r>
            <a:r>
              <a:rPr lang="en-US" sz="1200" b="1" dirty="0">
                <a:solidFill>
                  <a:schemeClr val="tx1"/>
                </a:solidFill>
                <a:latin typeface="Courier New" panose="02070309020205020404" pitchFamily="49" charset="0"/>
                <a:cs typeface="Courier New" panose="02070309020205020404" pitchFamily="49" charset="0"/>
              </a:rPr>
              <a:t> network point-to-multipoint</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ospf</a:t>
            </a:r>
            <a:r>
              <a:rPr lang="en-US" sz="1200" b="1" dirty="0">
                <a:solidFill>
                  <a:schemeClr val="tx1"/>
                </a:solidFill>
                <a:latin typeface="Courier New" panose="02070309020205020404" pitchFamily="49" charset="0"/>
                <a:cs typeface="Courier New" panose="02070309020205020404" pitchFamily="49" charset="0"/>
              </a:rPr>
              <a:t> priority 0</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pim</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nbma</a:t>
            </a:r>
            <a:r>
              <a:rPr lang="en-US" sz="1200" b="1" dirty="0">
                <a:solidFill>
                  <a:schemeClr val="tx1"/>
                </a:solidFill>
                <a:latin typeface="Courier New" panose="02070309020205020404" pitchFamily="49" charset="0"/>
                <a:cs typeface="Courier New" panose="02070309020205020404" pitchFamily="49" charset="0"/>
              </a:rPr>
              <a:t>-mode</a:t>
            </a:r>
          </a:p>
          <a:p>
            <a:endParaRPr lang="en-US" sz="1200" b="1" dirty="0">
              <a:solidFill>
                <a:schemeClr val="tx1"/>
              </a:solidFill>
              <a:latin typeface="Courier New" panose="02070309020205020404" pitchFamily="49" charset="0"/>
              <a:cs typeface="Courier New" panose="02070309020205020404" pitchFamily="49" charset="0"/>
            </a:endParaRPr>
          </a:p>
          <a:p>
            <a:endParaRPr lang="en-US" sz="1200" b="1" dirty="0">
              <a:solidFill>
                <a:schemeClr val="tx1"/>
              </a:solidFill>
              <a:latin typeface="Courier New" panose="02070309020205020404" pitchFamily="49" charset="0"/>
              <a:cs typeface="Courier New" panose="02070309020205020404" pitchFamily="49" charset="0"/>
            </a:endParaRPr>
          </a:p>
          <a:p>
            <a:endParaRPr lang="en-US" sz="1200" b="1" dirty="0">
              <a:solidFill>
                <a:schemeClr val="tx1"/>
              </a:solidFill>
              <a:latin typeface="Courier New" panose="02070309020205020404" pitchFamily="49" charset="0"/>
              <a:cs typeface="Courier New" panose="02070309020205020404" pitchFamily="49" charset="0"/>
            </a:endParaRPr>
          </a:p>
        </p:txBody>
      </p:sp>
      <p:sp>
        <p:nvSpPr>
          <p:cNvPr id="28" name="Rectangle 27">
            <a:extLst>
              <a:ext uri="{FF2B5EF4-FFF2-40B4-BE49-F238E27FC236}">
                <a16:creationId xmlns="" xmlns:a16="http://schemas.microsoft.com/office/drawing/2014/main" id="{A67B597C-1336-4435-84E5-E82385BC377C}"/>
              </a:ext>
            </a:extLst>
          </p:cNvPr>
          <p:cNvSpPr/>
          <p:nvPr/>
        </p:nvSpPr>
        <p:spPr>
          <a:xfrm>
            <a:off x="6254291" y="757901"/>
            <a:ext cx="4677853" cy="339499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solidFill>
                <a:latin typeface="Courier New" panose="02070309020205020404" pitchFamily="49" charset="0"/>
                <a:cs typeface="Courier New" panose="02070309020205020404" pitchFamily="49" charset="0"/>
              </a:rPr>
              <a:t>R2</a:t>
            </a:r>
          </a:p>
          <a:p>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err="1">
                <a:solidFill>
                  <a:schemeClr val="tx1"/>
                </a:solidFill>
                <a:latin typeface="Courier New" panose="02070309020205020404" pitchFamily="49" charset="0"/>
                <a:cs typeface="Courier New" panose="02070309020205020404" pitchFamily="49" charset="0"/>
              </a:rPr>
              <a:t>Int</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tun</a:t>
            </a:r>
            <a:r>
              <a:rPr lang="en-US" sz="1200" b="1" dirty="0">
                <a:solidFill>
                  <a:schemeClr val="tx1"/>
                </a:solidFill>
                <a:latin typeface="Courier New" panose="02070309020205020404" pitchFamily="49" charset="0"/>
                <a:cs typeface="Courier New" panose="02070309020205020404" pitchFamily="49" charset="0"/>
              </a:rPr>
              <a:t> 100</a:t>
            </a:r>
          </a:p>
          <a:p>
            <a:r>
              <a:rPr lang="en-US" sz="1200" b="1" dirty="0">
                <a:solidFill>
                  <a:schemeClr val="tx1"/>
                </a:solidFill>
                <a:latin typeface="Courier New" panose="02070309020205020404" pitchFamily="49" charset="0"/>
                <a:cs typeface="Courier New" panose="02070309020205020404" pitchFamily="49" charset="0"/>
              </a:rPr>
              <a:t>Description HUB_R2</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add 1.1.1.254 255.255.255.0</a:t>
            </a:r>
          </a:p>
          <a:p>
            <a:r>
              <a:rPr lang="en-US" sz="1200" b="1" dirty="0">
                <a:solidFill>
                  <a:schemeClr val="tx1"/>
                </a:solidFill>
                <a:latin typeface="Courier New" panose="02070309020205020404" pitchFamily="49" charset="0"/>
                <a:cs typeface="Courier New" panose="02070309020205020404" pitchFamily="49" charset="0"/>
              </a:rPr>
              <a:t>Tunnel mode </a:t>
            </a:r>
            <a:r>
              <a:rPr lang="en-US" sz="1200" b="1" dirty="0" err="1">
                <a:solidFill>
                  <a:schemeClr val="tx1"/>
                </a:solidFill>
                <a:latin typeface="Courier New" panose="02070309020205020404" pitchFamily="49" charset="0"/>
                <a:cs typeface="Courier New" panose="02070309020205020404" pitchFamily="49" charset="0"/>
              </a:rPr>
              <a:t>gre</a:t>
            </a:r>
            <a:r>
              <a:rPr lang="en-US" sz="1200" b="1" dirty="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multipoint</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a:solidFill>
                  <a:schemeClr val="tx1"/>
                </a:solidFill>
                <a:latin typeface="Courier New" panose="02070309020205020404" pitchFamily="49" charset="0"/>
                <a:cs typeface="Courier New" panose="02070309020205020404" pitchFamily="49" charset="0"/>
              </a:rPr>
              <a:t>Tunnel source g0/1</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nhrp</a:t>
            </a:r>
            <a:r>
              <a:rPr lang="en-US" sz="1200" b="1" dirty="0">
                <a:solidFill>
                  <a:schemeClr val="tx1"/>
                </a:solidFill>
                <a:latin typeface="Courier New" panose="02070309020205020404" pitchFamily="49" charset="0"/>
                <a:cs typeface="Courier New" panose="02070309020205020404" pitchFamily="49" charset="0"/>
              </a:rPr>
              <a:t> network-id 98765</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nhrp</a:t>
            </a:r>
            <a:r>
              <a:rPr lang="en-US" sz="1200" b="1" dirty="0">
                <a:solidFill>
                  <a:schemeClr val="tx1"/>
                </a:solidFill>
                <a:latin typeface="Courier New" panose="02070309020205020404" pitchFamily="49" charset="0"/>
                <a:cs typeface="Courier New" panose="02070309020205020404" pitchFamily="49" charset="0"/>
              </a:rPr>
              <a:t> map multicast dynamic</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nhrp</a:t>
            </a:r>
            <a:r>
              <a:rPr lang="en-US" sz="1200" b="1" dirty="0">
                <a:solidFill>
                  <a:schemeClr val="tx1"/>
                </a:solidFill>
                <a:latin typeface="Courier New" panose="02070309020205020404" pitchFamily="49" charset="0"/>
                <a:cs typeface="Courier New" panose="02070309020205020404" pitchFamily="49" charset="0"/>
              </a:rPr>
              <a:t> authentication cisco123</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mtu</a:t>
            </a:r>
            <a:r>
              <a:rPr lang="en-US" sz="1200" b="1" dirty="0">
                <a:solidFill>
                  <a:schemeClr val="tx1"/>
                </a:solidFill>
                <a:latin typeface="Courier New" panose="02070309020205020404" pitchFamily="49" charset="0"/>
                <a:cs typeface="Courier New" panose="02070309020205020404" pitchFamily="49" charset="0"/>
              </a:rPr>
              <a:t> 1400</a:t>
            </a:r>
          </a:p>
          <a:p>
            <a:r>
              <a:rPr lang="en-US" sz="1200" b="1" dirty="0">
                <a:solidFill>
                  <a:schemeClr val="tx1"/>
                </a:solidFill>
                <a:latin typeface="Courier New" panose="02070309020205020404" pitchFamily="49" charset="0"/>
                <a:cs typeface="Courier New" panose="02070309020205020404" pitchFamily="49" charset="0"/>
              </a:rPr>
              <a:t>Tunnel key 112233</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nhrp</a:t>
            </a:r>
            <a:r>
              <a:rPr lang="en-US" sz="1200" b="1" dirty="0">
                <a:solidFill>
                  <a:schemeClr val="tx1"/>
                </a:solidFill>
                <a:latin typeface="Courier New" panose="02070309020205020404" pitchFamily="49" charset="0"/>
                <a:cs typeface="Courier New" panose="02070309020205020404" pitchFamily="49" charset="0"/>
              </a:rPr>
              <a:t> redirect</a:t>
            </a:r>
          </a:p>
          <a:p>
            <a:r>
              <a:rPr lang="en-US" sz="1200" b="1" dirty="0">
                <a:solidFill>
                  <a:schemeClr val="tx1"/>
                </a:solidFill>
                <a:latin typeface="Courier New" panose="02070309020205020404" pitchFamily="49" charset="0"/>
                <a:cs typeface="Courier New" panose="02070309020205020404" pitchFamily="49" charset="0"/>
              </a:rPr>
              <a:t>Tunnel protection </a:t>
            </a:r>
            <a:r>
              <a:rPr lang="en-US" sz="1200" b="1" dirty="0" err="1">
                <a:solidFill>
                  <a:schemeClr val="tx1"/>
                </a:solidFill>
                <a:latin typeface="Courier New" panose="02070309020205020404" pitchFamily="49" charset="0"/>
                <a:cs typeface="Courier New" panose="02070309020205020404" pitchFamily="49" charset="0"/>
              </a:rPr>
              <a:t>ipsec</a:t>
            </a:r>
            <a:r>
              <a:rPr lang="en-US" sz="1200" b="1" dirty="0">
                <a:solidFill>
                  <a:schemeClr val="tx1"/>
                </a:solidFill>
                <a:latin typeface="Courier New" panose="02070309020205020404" pitchFamily="49" charset="0"/>
                <a:cs typeface="Courier New" panose="02070309020205020404" pitchFamily="49" charset="0"/>
              </a:rPr>
              <a:t> profile ABC-XYZ</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ospf</a:t>
            </a:r>
            <a:r>
              <a:rPr lang="en-US" sz="1200" b="1" dirty="0">
                <a:solidFill>
                  <a:schemeClr val="tx1"/>
                </a:solidFill>
                <a:latin typeface="Courier New" panose="02070309020205020404" pitchFamily="49" charset="0"/>
                <a:cs typeface="Courier New" panose="02070309020205020404" pitchFamily="49" charset="0"/>
              </a:rPr>
              <a:t> 100 area 0</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ospf</a:t>
            </a:r>
            <a:r>
              <a:rPr lang="en-US" sz="1200" b="1" dirty="0">
                <a:solidFill>
                  <a:schemeClr val="tx1"/>
                </a:solidFill>
                <a:latin typeface="Courier New" panose="02070309020205020404" pitchFamily="49" charset="0"/>
                <a:cs typeface="Courier New" panose="02070309020205020404" pitchFamily="49" charset="0"/>
              </a:rPr>
              <a:t> network point-to-multipoint</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ospf</a:t>
            </a:r>
            <a:r>
              <a:rPr lang="en-US" sz="1200" b="1" dirty="0">
                <a:solidFill>
                  <a:schemeClr val="tx1"/>
                </a:solidFill>
                <a:latin typeface="Courier New" panose="02070309020205020404" pitchFamily="49" charset="0"/>
                <a:cs typeface="Courier New" panose="02070309020205020404" pitchFamily="49" charset="0"/>
              </a:rPr>
              <a:t> priority 10</a:t>
            </a:r>
          </a:p>
          <a:p>
            <a:r>
              <a:rPr lang="en-US" sz="1200" b="1" dirty="0" err="1">
                <a:solidFill>
                  <a:schemeClr val="tx1"/>
                </a:solidFill>
                <a:latin typeface="Courier New" panose="02070309020205020404" pitchFamily="49" charset="0"/>
                <a:cs typeface="Courier New" panose="02070309020205020404" pitchFamily="49" charset="0"/>
              </a:rPr>
              <a:t>Ip</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pim</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nmba</a:t>
            </a:r>
            <a:r>
              <a:rPr lang="en-US" sz="1200" b="1" dirty="0">
                <a:solidFill>
                  <a:schemeClr val="tx1"/>
                </a:solidFill>
                <a:latin typeface="Courier New" panose="02070309020205020404" pitchFamily="49" charset="0"/>
                <a:cs typeface="Courier New" panose="02070309020205020404" pitchFamily="49" charset="0"/>
              </a:rPr>
              <a:t>-mode</a:t>
            </a:r>
          </a:p>
          <a:p>
            <a:endParaRPr lang="en-US" sz="1200" b="1" dirty="0">
              <a:solidFill>
                <a:schemeClr val="tx1"/>
              </a:solidFill>
              <a:latin typeface="Courier New" panose="02070309020205020404" pitchFamily="49" charset="0"/>
              <a:cs typeface="Courier New" panose="02070309020205020404" pitchFamily="49" charset="0"/>
            </a:endParaRPr>
          </a:p>
          <a:p>
            <a:endParaRPr lang="en-US" sz="12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6935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Rounded Corners 37">
            <a:extLst>
              <a:ext uri="{FF2B5EF4-FFF2-40B4-BE49-F238E27FC236}">
                <a16:creationId xmlns="" xmlns:a16="http://schemas.microsoft.com/office/drawing/2014/main" id="{9E6C9D9F-D8ED-474D-8CFD-E85C959CFDA6}"/>
              </a:ext>
            </a:extLst>
          </p:cNvPr>
          <p:cNvSpPr/>
          <p:nvPr/>
        </p:nvSpPr>
        <p:spPr>
          <a:xfrm>
            <a:off x="2920156" y="230239"/>
            <a:ext cx="6253087" cy="2823563"/>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flipV="1">
            <a:off x="1062406" y="1589837"/>
            <a:ext cx="10086586" cy="30404"/>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pic>
        <p:nvPicPr>
          <p:cNvPr id="46"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848266" y="1296698"/>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8331018" y="1266300"/>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6653091" y="1290961"/>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062481" y="1266300"/>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2380616" y="1649399"/>
            <a:ext cx="710451" cy="523220"/>
          </a:xfrm>
          <a:prstGeom prst="rect">
            <a:avLst/>
          </a:prstGeom>
          <a:noFill/>
        </p:spPr>
        <p:txBody>
          <a:bodyPr wrap="none" rtlCol="0">
            <a:spAutoFit/>
          </a:bodyPr>
          <a:lstStyle/>
          <a:p>
            <a:pPr algn="r"/>
            <a:r>
              <a:rPr lang="en-US" sz="1400"/>
              <a:t>.2</a:t>
            </a:r>
          </a:p>
          <a:p>
            <a:pPr algn="r"/>
            <a:r>
              <a:rPr lang="en-US" sz="1400"/>
              <a:t>G0/0/1</a:t>
            </a:r>
          </a:p>
        </p:txBody>
      </p:sp>
      <p:sp>
        <p:nvSpPr>
          <p:cNvPr id="63" name="TextBox 62"/>
          <p:cNvSpPr txBox="1"/>
          <p:nvPr/>
        </p:nvSpPr>
        <p:spPr>
          <a:xfrm>
            <a:off x="3212217" y="1589837"/>
            <a:ext cx="431528" cy="307777"/>
          </a:xfrm>
          <a:prstGeom prst="rect">
            <a:avLst/>
          </a:prstGeom>
          <a:noFill/>
        </p:spPr>
        <p:txBody>
          <a:bodyPr wrap="none" rtlCol="0">
            <a:spAutoFit/>
          </a:bodyPr>
          <a:lstStyle/>
          <a:p>
            <a:r>
              <a:rPr lang="en-US" sz="1400" b="1">
                <a:solidFill>
                  <a:schemeClr val="bg1"/>
                </a:solidFill>
              </a:rPr>
              <a:t>R-1</a:t>
            </a:r>
          </a:p>
        </p:txBody>
      </p:sp>
      <p:sp>
        <p:nvSpPr>
          <p:cNvPr id="64" name="TextBox 63"/>
          <p:cNvSpPr txBox="1"/>
          <p:nvPr/>
        </p:nvSpPr>
        <p:spPr>
          <a:xfrm>
            <a:off x="5011660" y="1614738"/>
            <a:ext cx="431528" cy="307777"/>
          </a:xfrm>
          <a:prstGeom prst="rect">
            <a:avLst/>
          </a:prstGeom>
          <a:noFill/>
        </p:spPr>
        <p:txBody>
          <a:bodyPr wrap="none" rtlCol="0">
            <a:spAutoFit/>
          </a:bodyPr>
          <a:lstStyle/>
          <a:p>
            <a:r>
              <a:rPr lang="en-US" sz="1400" b="1">
                <a:solidFill>
                  <a:schemeClr val="bg1"/>
                </a:solidFill>
              </a:rPr>
              <a:t>R-2</a:t>
            </a:r>
          </a:p>
        </p:txBody>
      </p:sp>
      <p:sp>
        <p:nvSpPr>
          <p:cNvPr id="65" name="TextBox 64"/>
          <p:cNvSpPr txBox="1"/>
          <p:nvPr/>
        </p:nvSpPr>
        <p:spPr>
          <a:xfrm>
            <a:off x="6820697" y="1614738"/>
            <a:ext cx="431528" cy="307777"/>
          </a:xfrm>
          <a:prstGeom prst="rect">
            <a:avLst/>
          </a:prstGeom>
          <a:noFill/>
        </p:spPr>
        <p:txBody>
          <a:bodyPr wrap="none" rtlCol="0">
            <a:spAutoFit/>
          </a:bodyPr>
          <a:lstStyle/>
          <a:p>
            <a:r>
              <a:rPr lang="en-US" sz="1400" b="1">
                <a:solidFill>
                  <a:schemeClr val="bg1"/>
                </a:solidFill>
              </a:rPr>
              <a:t>R-3</a:t>
            </a:r>
          </a:p>
        </p:txBody>
      </p:sp>
      <p:sp>
        <p:nvSpPr>
          <p:cNvPr id="66" name="TextBox 65"/>
          <p:cNvSpPr txBox="1"/>
          <p:nvPr/>
        </p:nvSpPr>
        <p:spPr>
          <a:xfrm>
            <a:off x="8541152" y="1582337"/>
            <a:ext cx="431528" cy="307777"/>
          </a:xfrm>
          <a:prstGeom prst="rect">
            <a:avLst/>
          </a:prstGeom>
          <a:noFill/>
        </p:spPr>
        <p:txBody>
          <a:bodyPr wrap="none" rtlCol="0">
            <a:spAutoFit/>
          </a:bodyPr>
          <a:lstStyle/>
          <a:p>
            <a:r>
              <a:rPr lang="en-US" sz="1400" b="1">
                <a:solidFill>
                  <a:schemeClr val="bg1"/>
                </a:solidFill>
              </a:rPr>
              <a:t>R-4</a:t>
            </a:r>
          </a:p>
        </p:txBody>
      </p:sp>
      <p:sp>
        <p:nvSpPr>
          <p:cNvPr id="67" name="TextBox 66"/>
          <p:cNvSpPr txBox="1"/>
          <p:nvPr/>
        </p:nvSpPr>
        <p:spPr>
          <a:xfrm>
            <a:off x="891802" y="1605039"/>
            <a:ext cx="415498" cy="307777"/>
          </a:xfrm>
          <a:prstGeom prst="rect">
            <a:avLst/>
          </a:prstGeom>
          <a:noFill/>
        </p:spPr>
        <p:txBody>
          <a:bodyPr wrap="none" rtlCol="0">
            <a:spAutoFit/>
          </a:bodyPr>
          <a:lstStyle/>
          <a:p>
            <a:r>
              <a:rPr lang="en-US" sz="1400" b="1">
                <a:solidFill>
                  <a:schemeClr val="bg1"/>
                </a:solidFill>
              </a:rPr>
              <a:t>S-1</a:t>
            </a:r>
          </a:p>
        </p:txBody>
      </p:sp>
      <p:sp>
        <p:nvSpPr>
          <p:cNvPr id="68" name="TextBox 67"/>
          <p:cNvSpPr txBox="1"/>
          <p:nvPr/>
        </p:nvSpPr>
        <p:spPr>
          <a:xfrm>
            <a:off x="10636818" y="1589836"/>
            <a:ext cx="415498" cy="307777"/>
          </a:xfrm>
          <a:prstGeom prst="rect">
            <a:avLst/>
          </a:prstGeom>
          <a:noFill/>
        </p:spPr>
        <p:txBody>
          <a:bodyPr wrap="none" rtlCol="0">
            <a:spAutoFit/>
          </a:bodyPr>
          <a:lstStyle/>
          <a:p>
            <a:r>
              <a:rPr lang="en-US" sz="1400" b="1">
                <a:solidFill>
                  <a:schemeClr val="bg1"/>
                </a:solidFill>
              </a:rPr>
              <a:t>S-2</a:t>
            </a:r>
          </a:p>
        </p:txBody>
      </p:sp>
      <p:sp>
        <p:nvSpPr>
          <p:cNvPr id="74" name="TextBox 73">
            <a:extLst>
              <a:ext uri="{FF2B5EF4-FFF2-40B4-BE49-F238E27FC236}">
                <a16:creationId xmlns="" xmlns:a16="http://schemas.microsoft.com/office/drawing/2014/main" id="{FA8CD5BB-8247-4900-9CF2-0EEC9F51F9FE}"/>
              </a:ext>
            </a:extLst>
          </p:cNvPr>
          <p:cNvSpPr txBox="1"/>
          <p:nvPr/>
        </p:nvSpPr>
        <p:spPr>
          <a:xfrm>
            <a:off x="9173243" y="1260784"/>
            <a:ext cx="1524776" cy="307777"/>
          </a:xfrm>
          <a:prstGeom prst="rect">
            <a:avLst/>
          </a:prstGeom>
          <a:noFill/>
        </p:spPr>
        <p:txBody>
          <a:bodyPr wrap="none" rtlCol="0">
            <a:spAutoFit/>
          </a:bodyPr>
          <a:lstStyle/>
          <a:p>
            <a:r>
              <a:rPr lang="en-US" sz="1400"/>
              <a:t>192.168.200.0 /30</a:t>
            </a:r>
          </a:p>
        </p:txBody>
      </p:sp>
      <p:pic>
        <p:nvPicPr>
          <p:cNvPr id="75" name="Picture 7" descr="C:\Users\ecoffey\AppData\Local\Temp\Rar$DRa0.386\30067_Device_router_critical_64.png"/>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29177" y="1266300"/>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p:cNvSpPr txBox="1"/>
          <p:nvPr/>
        </p:nvSpPr>
        <p:spPr>
          <a:xfrm>
            <a:off x="578913" y="1589837"/>
            <a:ext cx="429926" cy="307777"/>
          </a:xfrm>
          <a:prstGeom prst="rect">
            <a:avLst/>
          </a:prstGeom>
          <a:noFill/>
        </p:spPr>
        <p:txBody>
          <a:bodyPr wrap="none" rtlCol="0">
            <a:spAutoFit/>
          </a:bodyPr>
          <a:lstStyle/>
          <a:p>
            <a:r>
              <a:rPr lang="en-US" sz="1400" b="1">
                <a:solidFill>
                  <a:schemeClr val="bg1"/>
                </a:solidFill>
              </a:rPr>
              <a:t>X-1</a:t>
            </a:r>
          </a:p>
        </p:txBody>
      </p:sp>
      <p:pic>
        <p:nvPicPr>
          <p:cNvPr id="77" name="Picture 7" descr="C:\Users\ecoffey\AppData\Local\Temp\Rar$DRa0.386\30067_Device_router_critical_64.png"/>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0900246" y="1248024"/>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p:cNvSpPr txBox="1"/>
          <p:nvPr/>
        </p:nvSpPr>
        <p:spPr>
          <a:xfrm>
            <a:off x="11049982" y="1571561"/>
            <a:ext cx="429926" cy="307777"/>
          </a:xfrm>
          <a:prstGeom prst="rect">
            <a:avLst/>
          </a:prstGeom>
          <a:noFill/>
        </p:spPr>
        <p:txBody>
          <a:bodyPr wrap="none" rtlCol="0">
            <a:spAutoFit/>
          </a:bodyPr>
          <a:lstStyle/>
          <a:p>
            <a:r>
              <a:rPr lang="en-US" sz="1400" b="1">
                <a:solidFill>
                  <a:schemeClr val="bg1"/>
                </a:solidFill>
              </a:rPr>
              <a:t>X-2</a:t>
            </a:r>
          </a:p>
        </p:txBody>
      </p:sp>
      <p:sp>
        <p:nvSpPr>
          <p:cNvPr id="80" name="TextBox 79">
            <a:extLst>
              <a:ext uri="{FF2B5EF4-FFF2-40B4-BE49-F238E27FC236}">
                <a16:creationId xmlns="" xmlns:a16="http://schemas.microsoft.com/office/drawing/2014/main" id="{FA8CD5BB-8247-4900-9CF2-0EEC9F51F9FE}"/>
              </a:ext>
            </a:extLst>
          </p:cNvPr>
          <p:cNvSpPr txBox="1"/>
          <p:nvPr/>
        </p:nvSpPr>
        <p:spPr>
          <a:xfrm>
            <a:off x="1395380" y="1286511"/>
            <a:ext cx="1524776" cy="307777"/>
          </a:xfrm>
          <a:prstGeom prst="rect">
            <a:avLst/>
          </a:prstGeom>
          <a:noFill/>
        </p:spPr>
        <p:txBody>
          <a:bodyPr wrap="none" rtlCol="0">
            <a:spAutoFit/>
          </a:bodyPr>
          <a:lstStyle/>
          <a:p>
            <a:r>
              <a:rPr lang="en-US" sz="1400"/>
              <a:t>192.168.100.0 /30</a:t>
            </a:r>
          </a:p>
        </p:txBody>
      </p:sp>
      <p:sp>
        <p:nvSpPr>
          <p:cNvPr id="81" name="TextBox 80"/>
          <p:cNvSpPr txBox="1"/>
          <p:nvPr/>
        </p:nvSpPr>
        <p:spPr>
          <a:xfrm>
            <a:off x="1125112" y="1620241"/>
            <a:ext cx="710451" cy="738664"/>
          </a:xfrm>
          <a:prstGeom prst="rect">
            <a:avLst/>
          </a:prstGeom>
          <a:noFill/>
        </p:spPr>
        <p:txBody>
          <a:bodyPr wrap="none" rtlCol="0">
            <a:spAutoFit/>
          </a:bodyPr>
          <a:lstStyle/>
          <a:p>
            <a:r>
              <a:rPr lang="en-US" sz="1400"/>
              <a:t>.1</a:t>
            </a:r>
          </a:p>
          <a:p>
            <a:r>
              <a:rPr lang="en-US" sz="1400"/>
              <a:t>G0/0/0</a:t>
            </a:r>
          </a:p>
          <a:p>
            <a:endParaRPr lang="en-US" sz="1400"/>
          </a:p>
        </p:txBody>
      </p:sp>
      <p:sp>
        <p:nvSpPr>
          <p:cNvPr id="82" name="TextBox 81"/>
          <p:cNvSpPr txBox="1"/>
          <p:nvPr/>
        </p:nvSpPr>
        <p:spPr>
          <a:xfrm>
            <a:off x="9045483" y="1588343"/>
            <a:ext cx="710451" cy="523220"/>
          </a:xfrm>
          <a:prstGeom prst="rect">
            <a:avLst/>
          </a:prstGeom>
          <a:noFill/>
        </p:spPr>
        <p:txBody>
          <a:bodyPr wrap="none" rtlCol="0">
            <a:spAutoFit/>
          </a:bodyPr>
          <a:lstStyle/>
          <a:p>
            <a:r>
              <a:rPr lang="en-US" sz="1400"/>
              <a:t>.2</a:t>
            </a:r>
          </a:p>
          <a:p>
            <a:r>
              <a:rPr lang="en-US" sz="1400"/>
              <a:t>G0/0/1</a:t>
            </a:r>
          </a:p>
        </p:txBody>
      </p:sp>
      <p:sp>
        <p:nvSpPr>
          <p:cNvPr id="83" name="TextBox 82"/>
          <p:cNvSpPr txBox="1"/>
          <p:nvPr/>
        </p:nvSpPr>
        <p:spPr>
          <a:xfrm>
            <a:off x="10216430" y="1597397"/>
            <a:ext cx="710451" cy="523220"/>
          </a:xfrm>
          <a:prstGeom prst="rect">
            <a:avLst/>
          </a:prstGeom>
          <a:noFill/>
        </p:spPr>
        <p:txBody>
          <a:bodyPr wrap="none" rtlCol="0">
            <a:spAutoFit/>
          </a:bodyPr>
          <a:lstStyle/>
          <a:p>
            <a:pPr algn="r"/>
            <a:r>
              <a:rPr lang="en-US" sz="1400"/>
              <a:t>.1</a:t>
            </a:r>
          </a:p>
          <a:p>
            <a:pPr algn="r"/>
            <a:r>
              <a:rPr lang="en-US" sz="1400"/>
              <a:t>G0/0/0</a:t>
            </a:r>
          </a:p>
        </p:txBody>
      </p:sp>
      <p:sp>
        <p:nvSpPr>
          <p:cNvPr id="84" name="TextBox 83"/>
          <p:cNvSpPr txBox="1"/>
          <p:nvPr/>
        </p:nvSpPr>
        <p:spPr>
          <a:xfrm>
            <a:off x="4660527" y="252030"/>
            <a:ext cx="2890343" cy="584775"/>
          </a:xfrm>
          <a:prstGeom prst="rect">
            <a:avLst/>
          </a:prstGeom>
          <a:noFill/>
        </p:spPr>
        <p:txBody>
          <a:bodyPr wrap="none" rtlCol="0">
            <a:spAutoFit/>
          </a:bodyPr>
          <a:lstStyle/>
          <a:p>
            <a:pPr algn="r"/>
            <a:r>
              <a:rPr lang="en-US" sz="3200" b="1">
                <a:solidFill>
                  <a:srgbClr val="00B050"/>
                </a:solidFill>
              </a:rPr>
              <a:t>OSPF 20 AREA 0</a:t>
            </a:r>
          </a:p>
        </p:txBody>
      </p:sp>
      <p:sp>
        <p:nvSpPr>
          <p:cNvPr id="85" name="Rectangle 84">
            <a:extLst>
              <a:ext uri="{FF2B5EF4-FFF2-40B4-BE49-F238E27FC236}">
                <a16:creationId xmlns="" xmlns:a16="http://schemas.microsoft.com/office/drawing/2014/main" id="{3936041F-692B-4EA6-8FCC-DED39BB0D1F0}"/>
              </a:ext>
            </a:extLst>
          </p:cNvPr>
          <p:cNvSpPr/>
          <p:nvPr/>
        </p:nvSpPr>
        <p:spPr>
          <a:xfrm>
            <a:off x="1677491" y="3248218"/>
            <a:ext cx="9167076" cy="100208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a:solidFill>
                  <a:schemeClr val="tx1"/>
                </a:solidFill>
                <a:latin typeface="Courier New" panose="02070309020205020404" pitchFamily="49" charset="0"/>
                <a:cs typeface="Courier New" panose="02070309020205020404" pitchFamily="49" charset="0"/>
              </a:rPr>
              <a:t>FOR A TUNNEL TO FORM BETWEEN ROUTERS X1 AND X2, THEY MUST EACH SPECIFY A TUNNEL SOURCE AND TUNNEL DESTINATION THAT ARE BI-DIRECTIONALLY REACHABLE BETWEEN THE 2 ROUTERS</a:t>
            </a:r>
          </a:p>
        </p:txBody>
      </p:sp>
      <p:sp>
        <p:nvSpPr>
          <p:cNvPr id="86" name="Rectangle 85">
            <a:extLst>
              <a:ext uri="{FF2B5EF4-FFF2-40B4-BE49-F238E27FC236}">
                <a16:creationId xmlns="" xmlns:a16="http://schemas.microsoft.com/office/drawing/2014/main" id="{3936041F-692B-4EA6-8FCC-DED39BB0D1F0}"/>
              </a:ext>
            </a:extLst>
          </p:cNvPr>
          <p:cNvSpPr/>
          <p:nvPr/>
        </p:nvSpPr>
        <p:spPr>
          <a:xfrm>
            <a:off x="262507" y="4681779"/>
            <a:ext cx="3788793" cy="185371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a:solidFill>
                  <a:schemeClr val="tx1"/>
                </a:solidFill>
                <a:latin typeface="Courier New" panose="02070309020205020404" pitchFamily="49" charset="0"/>
                <a:cs typeface="Courier New" panose="02070309020205020404" pitchFamily="49" charset="0"/>
              </a:rPr>
              <a:t>X1:</a:t>
            </a:r>
          </a:p>
          <a:p>
            <a:r>
              <a:rPr lang="en-US" sz="1400" b="1">
                <a:solidFill>
                  <a:schemeClr val="tx1"/>
                </a:solidFill>
                <a:latin typeface="Courier New" panose="02070309020205020404" pitchFamily="49" charset="0"/>
                <a:cs typeface="Courier New" panose="02070309020205020404" pitchFamily="49" charset="0"/>
              </a:rPr>
              <a:t>SOURCE: 192.168.100.1</a:t>
            </a:r>
          </a:p>
          <a:p>
            <a:r>
              <a:rPr lang="en-US" sz="1400" b="1">
                <a:solidFill>
                  <a:schemeClr val="tx1"/>
                </a:solidFill>
                <a:latin typeface="Courier New" panose="02070309020205020404" pitchFamily="49" charset="0"/>
                <a:cs typeface="Courier New" panose="02070309020205020404" pitchFamily="49" charset="0"/>
              </a:rPr>
              <a:t>*THIS IS X1’S G0/0/0 INTERFACE*</a:t>
            </a:r>
          </a:p>
          <a:p>
            <a:endParaRPr lang="en-US" sz="1400" b="1">
              <a:solidFill>
                <a:schemeClr val="tx1"/>
              </a:solidFill>
              <a:latin typeface="Courier New" panose="02070309020205020404" pitchFamily="49" charset="0"/>
              <a:cs typeface="Courier New" panose="02070309020205020404" pitchFamily="49" charset="0"/>
            </a:endParaRPr>
          </a:p>
          <a:p>
            <a:r>
              <a:rPr lang="en-US" sz="1400" b="1">
                <a:solidFill>
                  <a:schemeClr val="tx1"/>
                </a:solidFill>
                <a:latin typeface="Courier New" panose="02070309020205020404" pitchFamily="49" charset="0"/>
                <a:cs typeface="Courier New" panose="02070309020205020404" pitchFamily="49" charset="0"/>
              </a:rPr>
              <a:t>DESTINATION: 192.168.200.1</a:t>
            </a:r>
          </a:p>
          <a:p>
            <a:r>
              <a:rPr lang="en-US" sz="1400" b="1">
                <a:solidFill>
                  <a:schemeClr val="tx1"/>
                </a:solidFill>
                <a:latin typeface="Courier New" panose="02070309020205020404" pitchFamily="49" charset="0"/>
                <a:cs typeface="Courier New" panose="02070309020205020404" pitchFamily="49" charset="0"/>
              </a:rPr>
              <a:t>*THIS IS X2’S G0/0/0 INTERFACE*</a:t>
            </a:r>
          </a:p>
        </p:txBody>
      </p:sp>
      <p:sp>
        <p:nvSpPr>
          <p:cNvPr id="87" name="Rectangle 86">
            <a:extLst>
              <a:ext uri="{FF2B5EF4-FFF2-40B4-BE49-F238E27FC236}">
                <a16:creationId xmlns="" xmlns:a16="http://schemas.microsoft.com/office/drawing/2014/main" id="{3936041F-692B-4EA6-8FCC-DED39BB0D1F0}"/>
              </a:ext>
            </a:extLst>
          </p:cNvPr>
          <p:cNvSpPr/>
          <p:nvPr/>
        </p:nvSpPr>
        <p:spPr>
          <a:xfrm>
            <a:off x="7861537" y="4681779"/>
            <a:ext cx="3788793" cy="185371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a:solidFill>
                  <a:schemeClr val="tx1"/>
                </a:solidFill>
                <a:latin typeface="Courier New" panose="02070309020205020404" pitchFamily="49" charset="0"/>
                <a:cs typeface="Courier New" panose="02070309020205020404" pitchFamily="49" charset="0"/>
              </a:rPr>
              <a:t>X2:</a:t>
            </a:r>
          </a:p>
          <a:p>
            <a:r>
              <a:rPr lang="en-US" sz="1400" b="1">
                <a:solidFill>
                  <a:schemeClr val="tx1"/>
                </a:solidFill>
                <a:latin typeface="Courier New" panose="02070309020205020404" pitchFamily="49" charset="0"/>
                <a:cs typeface="Courier New" panose="02070309020205020404" pitchFamily="49" charset="0"/>
              </a:rPr>
              <a:t>SOURCE: 192.168.200.1</a:t>
            </a:r>
          </a:p>
          <a:p>
            <a:r>
              <a:rPr lang="en-US" sz="1400" b="1">
                <a:solidFill>
                  <a:schemeClr val="tx1"/>
                </a:solidFill>
                <a:latin typeface="Courier New" panose="02070309020205020404" pitchFamily="49" charset="0"/>
                <a:cs typeface="Courier New" panose="02070309020205020404" pitchFamily="49" charset="0"/>
              </a:rPr>
              <a:t>*THIS IS X2’S G0/0/0 INTERFACE*</a:t>
            </a:r>
          </a:p>
          <a:p>
            <a:endParaRPr lang="en-US" sz="1400" b="1">
              <a:solidFill>
                <a:schemeClr val="tx1"/>
              </a:solidFill>
              <a:latin typeface="Courier New" panose="02070309020205020404" pitchFamily="49" charset="0"/>
              <a:cs typeface="Courier New" panose="02070309020205020404" pitchFamily="49" charset="0"/>
            </a:endParaRPr>
          </a:p>
          <a:p>
            <a:r>
              <a:rPr lang="en-US" sz="1400" b="1">
                <a:solidFill>
                  <a:schemeClr val="tx1"/>
                </a:solidFill>
                <a:latin typeface="Courier New" panose="02070309020205020404" pitchFamily="49" charset="0"/>
                <a:cs typeface="Courier New" panose="02070309020205020404" pitchFamily="49" charset="0"/>
              </a:rPr>
              <a:t>DESTINATION: 192.168.200.1</a:t>
            </a:r>
          </a:p>
          <a:p>
            <a:r>
              <a:rPr lang="en-US" sz="1400" b="1">
                <a:solidFill>
                  <a:schemeClr val="tx1"/>
                </a:solidFill>
                <a:latin typeface="Courier New" panose="02070309020205020404" pitchFamily="49" charset="0"/>
                <a:cs typeface="Courier New" panose="02070309020205020404" pitchFamily="49" charset="0"/>
              </a:rPr>
              <a:t>*THIS IS X1’S G0/0/0 INTERFACE*</a:t>
            </a:r>
          </a:p>
        </p:txBody>
      </p:sp>
    </p:spTree>
    <p:extLst>
      <p:ext uri="{BB962C8B-B14F-4D97-AF65-F5344CB8AC3E}">
        <p14:creationId xmlns:p14="http://schemas.microsoft.com/office/powerpoint/2010/main" val="406620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Rounded Corners 37">
            <a:extLst>
              <a:ext uri="{FF2B5EF4-FFF2-40B4-BE49-F238E27FC236}">
                <a16:creationId xmlns="" xmlns:a16="http://schemas.microsoft.com/office/drawing/2014/main" id="{9E6C9D9F-D8ED-474D-8CFD-E85C959CFDA6}"/>
              </a:ext>
            </a:extLst>
          </p:cNvPr>
          <p:cNvSpPr/>
          <p:nvPr/>
        </p:nvSpPr>
        <p:spPr>
          <a:xfrm>
            <a:off x="2920156" y="230239"/>
            <a:ext cx="6253087" cy="2823563"/>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flipV="1">
            <a:off x="1062406" y="1589837"/>
            <a:ext cx="10086586" cy="30404"/>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pic>
        <p:nvPicPr>
          <p:cNvPr id="46"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848266" y="1296698"/>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8331018" y="1266300"/>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6653091" y="1290961"/>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062481" y="1266300"/>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2380616" y="1649399"/>
            <a:ext cx="710451" cy="523220"/>
          </a:xfrm>
          <a:prstGeom prst="rect">
            <a:avLst/>
          </a:prstGeom>
          <a:noFill/>
        </p:spPr>
        <p:txBody>
          <a:bodyPr wrap="none" rtlCol="0">
            <a:spAutoFit/>
          </a:bodyPr>
          <a:lstStyle/>
          <a:p>
            <a:pPr algn="r"/>
            <a:r>
              <a:rPr lang="en-US" sz="1400"/>
              <a:t>.2</a:t>
            </a:r>
          </a:p>
          <a:p>
            <a:pPr algn="r"/>
            <a:r>
              <a:rPr lang="en-US" sz="1400"/>
              <a:t>G0/0/1</a:t>
            </a:r>
          </a:p>
        </p:txBody>
      </p:sp>
      <p:sp>
        <p:nvSpPr>
          <p:cNvPr id="63" name="TextBox 62"/>
          <p:cNvSpPr txBox="1"/>
          <p:nvPr/>
        </p:nvSpPr>
        <p:spPr>
          <a:xfrm>
            <a:off x="3212217" y="1589837"/>
            <a:ext cx="431528" cy="307777"/>
          </a:xfrm>
          <a:prstGeom prst="rect">
            <a:avLst/>
          </a:prstGeom>
          <a:noFill/>
        </p:spPr>
        <p:txBody>
          <a:bodyPr wrap="none" rtlCol="0">
            <a:spAutoFit/>
          </a:bodyPr>
          <a:lstStyle/>
          <a:p>
            <a:r>
              <a:rPr lang="en-US" sz="1400" b="1">
                <a:solidFill>
                  <a:schemeClr val="bg1"/>
                </a:solidFill>
              </a:rPr>
              <a:t>R-1</a:t>
            </a:r>
          </a:p>
        </p:txBody>
      </p:sp>
      <p:sp>
        <p:nvSpPr>
          <p:cNvPr id="64" name="TextBox 63"/>
          <p:cNvSpPr txBox="1"/>
          <p:nvPr/>
        </p:nvSpPr>
        <p:spPr>
          <a:xfrm>
            <a:off x="5011660" y="1614738"/>
            <a:ext cx="431528" cy="307777"/>
          </a:xfrm>
          <a:prstGeom prst="rect">
            <a:avLst/>
          </a:prstGeom>
          <a:noFill/>
        </p:spPr>
        <p:txBody>
          <a:bodyPr wrap="none" rtlCol="0">
            <a:spAutoFit/>
          </a:bodyPr>
          <a:lstStyle/>
          <a:p>
            <a:r>
              <a:rPr lang="en-US" sz="1400" b="1">
                <a:solidFill>
                  <a:schemeClr val="bg1"/>
                </a:solidFill>
              </a:rPr>
              <a:t>R-2</a:t>
            </a:r>
          </a:p>
        </p:txBody>
      </p:sp>
      <p:sp>
        <p:nvSpPr>
          <p:cNvPr id="65" name="TextBox 64"/>
          <p:cNvSpPr txBox="1"/>
          <p:nvPr/>
        </p:nvSpPr>
        <p:spPr>
          <a:xfrm>
            <a:off x="6820697" y="1614738"/>
            <a:ext cx="431528" cy="307777"/>
          </a:xfrm>
          <a:prstGeom prst="rect">
            <a:avLst/>
          </a:prstGeom>
          <a:noFill/>
        </p:spPr>
        <p:txBody>
          <a:bodyPr wrap="none" rtlCol="0">
            <a:spAutoFit/>
          </a:bodyPr>
          <a:lstStyle/>
          <a:p>
            <a:r>
              <a:rPr lang="en-US" sz="1400" b="1">
                <a:solidFill>
                  <a:schemeClr val="bg1"/>
                </a:solidFill>
              </a:rPr>
              <a:t>R-3</a:t>
            </a:r>
          </a:p>
        </p:txBody>
      </p:sp>
      <p:sp>
        <p:nvSpPr>
          <p:cNvPr id="66" name="TextBox 65"/>
          <p:cNvSpPr txBox="1"/>
          <p:nvPr/>
        </p:nvSpPr>
        <p:spPr>
          <a:xfrm>
            <a:off x="8541152" y="1582337"/>
            <a:ext cx="431528" cy="307777"/>
          </a:xfrm>
          <a:prstGeom prst="rect">
            <a:avLst/>
          </a:prstGeom>
          <a:noFill/>
        </p:spPr>
        <p:txBody>
          <a:bodyPr wrap="none" rtlCol="0">
            <a:spAutoFit/>
          </a:bodyPr>
          <a:lstStyle/>
          <a:p>
            <a:r>
              <a:rPr lang="en-US" sz="1400" b="1">
                <a:solidFill>
                  <a:schemeClr val="bg1"/>
                </a:solidFill>
              </a:rPr>
              <a:t>R-4</a:t>
            </a:r>
          </a:p>
        </p:txBody>
      </p:sp>
      <p:sp>
        <p:nvSpPr>
          <p:cNvPr id="67" name="TextBox 66"/>
          <p:cNvSpPr txBox="1"/>
          <p:nvPr/>
        </p:nvSpPr>
        <p:spPr>
          <a:xfrm>
            <a:off x="891802" y="1605039"/>
            <a:ext cx="415498" cy="307777"/>
          </a:xfrm>
          <a:prstGeom prst="rect">
            <a:avLst/>
          </a:prstGeom>
          <a:noFill/>
        </p:spPr>
        <p:txBody>
          <a:bodyPr wrap="none" rtlCol="0">
            <a:spAutoFit/>
          </a:bodyPr>
          <a:lstStyle/>
          <a:p>
            <a:r>
              <a:rPr lang="en-US" sz="1400" b="1">
                <a:solidFill>
                  <a:schemeClr val="bg1"/>
                </a:solidFill>
              </a:rPr>
              <a:t>S-1</a:t>
            </a:r>
          </a:p>
        </p:txBody>
      </p:sp>
      <p:sp>
        <p:nvSpPr>
          <p:cNvPr id="68" name="TextBox 67"/>
          <p:cNvSpPr txBox="1"/>
          <p:nvPr/>
        </p:nvSpPr>
        <p:spPr>
          <a:xfrm>
            <a:off x="10636818" y="1589836"/>
            <a:ext cx="415498" cy="307777"/>
          </a:xfrm>
          <a:prstGeom prst="rect">
            <a:avLst/>
          </a:prstGeom>
          <a:noFill/>
        </p:spPr>
        <p:txBody>
          <a:bodyPr wrap="none" rtlCol="0">
            <a:spAutoFit/>
          </a:bodyPr>
          <a:lstStyle/>
          <a:p>
            <a:r>
              <a:rPr lang="en-US" sz="1400" b="1">
                <a:solidFill>
                  <a:schemeClr val="bg1"/>
                </a:solidFill>
              </a:rPr>
              <a:t>S-2</a:t>
            </a:r>
          </a:p>
        </p:txBody>
      </p:sp>
      <p:sp>
        <p:nvSpPr>
          <p:cNvPr id="74" name="TextBox 73">
            <a:extLst>
              <a:ext uri="{FF2B5EF4-FFF2-40B4-BE49-F238E27FC236}">
                <a16:creationId xmlns="" xmlns:a16="http://schemas.microsoft.com/office/drawing/2014/main" id="{FA8CD5BB-8247-4900-9CF2-0EEC9F51F9FE}"/>
              </a:ext>
            </a:extLst>
          </p:cNvPr>
          <p:cNvSpPr txBox="1"/>
          <p:nvPr/>
        </p:nvSpPr>
        <p:spPr>
          <a:xfrm>
            <a:off x="9173243" y="1260784"/>
            <a:ext cx="1524776" cy="307777"/>
          </a:xfrm>
          <a:prstGeom prst="rect">
            <a:avLst/>
          </a:prstGeom>
          <a:noFill/>
        </p:spPr>
        <p:txBody>
          <a:bodyPr wrap="none" rtlCol="0">
            <a:spAutoFit/>
          </a:bodyPr>
          <a:lstStyle/>
          <a:p>
            <a:r>
              <a:rPr lang="en-US" sz="1400"/>
              <a:t>192.168.200.0 /30</a:t>
            </a:r>
          </a:p>
        </p:txBody>
      </p:sp>
      <p:pic>
        <p:nvPicPr>
          <p:cNvPr id="75" name="Picture 7" descr="C:\Users\ecoffey\AppData\Local\Temp\Rar$DRa0.386\30067_Device_router_critical_64.png"/>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29177" y="1266300"/>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p:cNvSpPr txBox="1"/>
          <p:nvPr/>
        </p:nvSpPr>
        <p:spPr>
          <a:xfrm>
            <a:off x="578913" y="1589837"/>
            <a:ext cx="429926" cy="307777"/>
          </a:xfrm>
          <a:prstGeom prst="rect">
            <a:avLst/>
          </a:prstGeom>
          <a:noFill/>
        </p:spPr>
        <p:txBody>
          <a:bodyPr wrap="none" rtlCol="0">
            <a:spAutoFit/>
          </a:bodyPr>
          <a:lstStyle/>
          <a:p>
            <a:r>
              <a:rPr lang="en-US" sz="1400" b="1">
                <a:solidFill>
                  <a:schemeClr val="bg1"/>
                </a:solidFill>
              </a:rPr>
              <a:t>X-1</a:t>
            </a:r>
          </a:p>
        </p:txBody>
      </p:sp>
      <p:pic>
        <p:nvPicPr>
          <p:cNvPr id="77" name="Picture 7" descr="C:\Users\ecoffey\AppData\Local\Temp\Rar$DRa0.386\30067_Device_router_critical_64.png"/>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0900246" y="1248024"/>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p:cNvSpPr txBox="1"/>
          <p:nvPr/>
        </p:nvSpPr>
        <p:spPr>
          <a:xfrm>
            <a:off x="11049982" y="1571561"/>
            <a:ext cx="429926" cy="307777"/>
          </a:xfrm>
          <a:prstGeom prst="rect">
            <a:avLst/>
          </a:prstGeom>
          <a:noFill/>
        </p:spPr>
        <p:txBody>
          <a:bodyPr wrap="none" rtlCol="0">
            <a:spAutoFit/>
          </a:bodyPr>
          <a:lstStyle/>
          <a:p>
            <a:r>
              <a:rPr lang="en-US" sz="1400" b="1">
                <a:solidFill>
                  <a:schemeClr val="bg1"/>
                </a:solidFill>
              </a:rPr>
              <a:t>X-2</a:t>
            </a:r>
          </a:p>
        </p:txBody>
      </p:sp>
      <p:sp>
        <p:nvSpPr>
          <p:cNvPr id="80" name="TextBox 79">
            <a:extLst>
              <a:ext uri="{FF2B5EF4-FFF2-40B4-BE49-F238E27FC236}">
                <a16:creationId xmlns="" xmlns:a16="http://schemas.microsoft.com/office/drawing/2014/main" id="{FA8CD5BB-8247-4900-9CF2-0EEC9F51F9FE}"/>
              </a:ext>
            </a:extLst>
          </p:cNvPr>
          <p:cNvSpPr txBox="1"/>
          <p:nvPr/>
        </p:nvSpPr>
        <p:spPr>
          <a:xfrm>
            <a:off x="1395380" y="1286511"/>
            <a:ext cx="1524776" cy="307777"/>
          </a:xfrm>
          <a:prstGeom prst="rect">
            <a:avLst/>
          </a:prstGeom>
          <a:noFill/>
        </p:spPr>
        <p:txBody>
          <a:bodyPr wrap="none" rtlCol="0">
            <a:spAutoFit/>
          </a:bodyPr>
          <a:lstStyle/>
          <a:p>
            <a:r>
              <a:rPr lang="en-US" sz="1400"/>
              <a:t>192.168.100.0 /30</a:t>
            </a:r>
          </a:p>
        </p:txBody>
      </p:sp>
      <p:sp>
        <p:nvSpPr>
          <p:cNvPr id="81" name="TextBox 80"/>
          <p:cNvSpPr txBox="1"/>
          <p:nvPr/>
        </p:nvSpPr>
        <p:spPr>
          <a:xfrm>
            <a:off x="1125112" y="1620241"/>
            <a:ext cx="710451" cy="738664"/>
          </a:xfrm>
          <a:prstGeom prst="rect">
            <a:avLst/>
          </a:prstGeom>
          <a:noFill/>
        </p:spPr>
        <p:txBody>
          <a:bodyPr wrap="none" rtlCol="0">
            <a:spAutoFit/>
          </a:bodyPr>
          <a:lstStyle/>
          <a:p>
            <a:r>
              <a:rPr lang="en-US" sz="1400"/>
              <a:t>.1</a:t>
            </a:r>
          </a:p>
          <a:p>
            <a:r>
              <a:rPr lang="en-US" sz="1400"/>
              <a:t>G0/0/0</a:t>
            </a:r>
          </a:p>
          <a:p>
            <a:endParaRPr lang="en-US" sz="1400"/>
          </a:p>
        </p:txBody>
      </p:sp>
      <p:sp>
        <p:nvSpPr>
          <p:cNvPr id="82" name="TextBox 81"/>
          <p:cNvSpPr txBox="1"/>
          <p:nvPr/>
        </p:nvSpPr>
        <p:spPr>
          <a:xfrm>
            <a:off x="9045483" y="1588343"/>
            <a:ext cx="710451" cy="523220"/>
          </a:xfrm>
          <a:prstGeom prst="rect">
            <a:avLst/>
          </a:prstGeom>
          <a:noFill/>
        </p:spPr>
        <p:txBody>
          <a:bodyPr wrap="none" rtlCol="0">
            <a:spAutoFit/>
          </a:bodyPr>
          <a:lstStyle/>
          <a:p>
            <a:r>
              <a:rPr lang="en-US" sz="1400"/>
              <a:t>.2</a:t>
            </a:r>
          </a:p>
          <a:p>
            <a:r>
              <a:rPr lang="en-US" sz="1400"/>
              <a:t>G0/0/1</a:t>
            </a:r>
          </a:p>
        </p:txBody>
      </p:sp>
      <p:sp>
        <p:nvSpPr>
          <p:cNvPr id="83" name="TextBox 82"/>
          <p:cNvSpPr txBox="1"/>
          <p:nvPr/>
        </p:nvSpPr>
        <p:spPr>
          <a:xfrm>
            <a:off x="10216430" y="1597397"/>
            <a:ext cx="710451" cy="523220"/>
          </a:xfrm>
          <a:prstGeom prst="rect">
            <a:avLst/>
          </a:prstGeom>
          <a:noFill/>
        </p:spPr>
        <p:txBody>
          <a:bodyPr wrap="none" rtlCol="0">
            <a:spAutoFit/>
          </a:bodyPr>
          <a:lstStyle/>
          <a:p>
            <a:pPr algn="r"/>
            <a:r>
              <a:rPr lang="en-US" sz="1400"/>
              <a:t>.1</a:t>
            </a:r>
          </a:p>
          <a:p>
            <a:pPr algn="r"/>
            <a:r>
              <a:rPr lang="en-US" sz="1400"/>
              <a:t>G0/0/0</a:t>
            </a:r>
          </a:p>
        </p:txBody>
      </p:sp>
      <p:sp>
        <p:nvSpPr>
          <p:cNvPr id="84" name="TextBox 83"/>
          <p:cNvSpPr txBox="1"/>
          <p:nvPr/>
        </p:nvSpPr>
        <p:spPr>
          <a:xfrm>
            <a:off x="4660527" y="252030"/>
            <a:ext cx="2890343" cy="584775"/>
          </a:xfrm>
          <a:prstGeom prst="rect">
            <a:avLst/>
          </a:prstGeom>
          <a:noFill/>
        </p:spPr>
        <p:txBody>
          <a:bodyPr wrap="none" rtlCol="0">
            <a:spAutoFit/>
          </a:bodyPr>
          <a:lstStyle/>
          <a:p>
            <a:pPr algn="r"/>
            <a:r>
              <a:rPr lang="en-US" sz="3200" b="1">
                <a:solidFill>
                  <a:srgbClr val="00B050"/>
                </a:solidFill>
              </a:rPr>
              <a:t>OSPF 20 AREA 0</a:t>
            </a:r>
          </a:p>
        </p:txBody>
      </p:sp>
      <p:sp>
        <p:nvSpPr>
          <p:cNvPr id="85" name="Rectangle 84">
            <a:extLst>
              <a:ext uri="{FF2B5EF4-FFF2-40B4-BE49-F238E27FC236}">
                <a16:creationId xmlns="" xmlns:a16="http://schemas.microsoft.com/office/drawing/2014/main" id="{3936041F-692B-4EA6-8FCC-DED39BB0D1F0}"/>
              </a:ext>
            </a:extLst>
          </p:cNvPr>
          <p:cNvSpPr/>
          <p:nvPr/>
        </p:nvSpPr>
        <p:spPr>
          <a:xfrm>
            <a:off x="1239945" y="3257211"/>
            <a:ext cx="9663947" cy="100208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a:solidFill>
                  <a:schemeClr val="tx1"/>
                </a:solidFill>
                <a:latin typeface="Courier New" panose="02070309020205020404" pitchFamily="49" charset="0"/>
                <a:cs typeface="Courier New" panose="02070309020205020404" pitchFamily="49" charset="0"/>
              </a:rPr>
              <a:t>THE OSPF 20 NETWORK BETWEEN X1 AND X2 HANDLES SHARES THE SOURCE AND DESTINATION NETWORKS ON ROUTERS R1-4 SINCE R1 AND R4 EACH HAVE AN INTERFACE ON THAT SUBNET. SINCE X1 AND X2 ARE NOT IN OSPF, THEY MAY REQUIRE A STATIC ROUTE TO TELL TRAFFIC HOW TO GET TO THE TUNNEL DESTINATION.</a:t>
            </a:r>
          </a:p>
        </p:txBody>
      </p:sp>
      <p:sp>
        <p:nvSpPr>
          <p:cNvPr id="86" name="Rectangle 85">
            <a:extLst>
              <a:ext uri="{FF2B5EF4-FFF2-40B4-BE49-F238E27FC236}">
                <a16:creationId xmlns="" xmlns:a16="http://schemas.microsoft.com/office/drawing/2014/main" id="{3936041F-692B-4EA6-8FCC-DED39BB0D1F0}"/>
              </a:ext>
            </a:extLst>
          </p:cNvPr>
          <p:cNvSpPr/>
          <p:nvPr/>
        </p:nvSpPr>
        <p:spPr>
          <a:xfrm>
            <a:off x="148207" y="4681779"/>
            <a:ext cx="3788793" cy="201112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a:solidFill>
                  <a:schemeClr val="tx1"/>
                </a:solidFill>
                <a:latin typeface="Courier New" panose="02070309020205020404" pitchFamily="49" charset="0"/>
                <a:cs typeface="Courier New" panose="02070309020205020404" pitchFamily="49" charset="0"/>
              </a:rPr>
              <a:t>X1:</a:t>
            </a:r>
          </a:p>
          <a:p>
            <a:r>
              <a:rPr lang="en-US" sz="1400" b="1">
                <a:solidFill>
                  <a:schemeClr val="tx1"/>
                </a:solidFill>
                <a:latin typeface="Courier New" panose="02070309020205020404" pitchFamily="49" charset="0"/>
                <a:cs typeface="Courier New" panose="02070309020205020404" pitchFamily="49" charset="0"/>
              </a:rPr>
              <a:t>IP ROUTE 192.168.200.1 255.255.255.255 192.168.100.2</a:t>
            </a:r>
          </a:p>
          <a:p>
            <a:endParaRPr lang="en-US" sz="1400" b="1">
              <a:solidFill>
                <a:schemeClr val="tx1"/>
              </a:solidFill>
              <a:latin typeface="Courier New" panose="02070309020205020404" pitchFamily="49" charset="0"/>
              <a:cs typeface="Courier New" panose="02070309020205020404" pitchFamily="49" charset="0"/>
            </a:endParaRPr>
          </a:p>
          <a:p>
            <a:r>
              <a:rPr lang="en-US" sz="1400" b="1">
                <a:solidFill>
                  <a:schemeClr val="tx1"/>
                </a:solidFill>
                <a:latin typeface="Courier New" panose="02070309020205020404" pitchFamily="49" charset="0"/>
                <a:cs typeface="Courier New" panose="02070309020205020404" pitchFamily="49" charset="0"/>
              </a:rPr>
              <a:t>A DEFAULT ROUTE POINTING TO R1 WOULD ALSO WORK IN THIS CASE</a:t>
            </a:r>
          </a:p>
          <a:p>
            <a:endParaRPr lang="en-US" sz="1400" b="1">
              <a:solidFill>
                <a:schemeClr val="tx1"/>
              </a:solidFill>
              <a:latin typeface="Courier New" panose="02070309020205020404" pitchFamily="49" charset="0"/>
              <a:cs typeface="Courier New" panose="02070309020205020404" pitchFamily="49" charset="0"/>
            </a:endParaRPr>
          </a:p>
          <a:p>
            <a:endParaRPr lang="en-US" sz="1400" b="1">
              <a:solidFill>
                <a:schemeClr val="tx1"/>
              </a:solidFill>
              <a:latin typeface="Courier New" panose="02070309020205020404" pitchFamily="49" charset="0"/>
              <a:cs typeface="Courier New" panose="02070309020205020404" pitchFamily="49" charset="0"/>
            </a:endParaRPr>
          </a:p>
          <a:p>
            <a:endParaRPr lang="en-US" sz="1400" b="1">
              <a:solidFill>
                <a:schemeClr val="tx1"/>
              </a:solidFill>
              <a:latin typeface="Courier New" panose="02070309020205020404" pitchFamily="49" charset="0"/>
              <a:cs typeface="Courier New" panose="02070309020205020404" pitchFamily="49" charset="0"/>
            </a:endParaRPr>
          </a:p>
          <a:p>
            <a:endParaRPr lang="en-US" sz="1400" b="1">
              <a:solidFill>
                <a:schemeClr val="tx1"/>
              </a:solidFill>
              <a:latin typeface="Courier New" panose="02070309020205020404" pitchFamily="49" charset="0"/>
              <a:cs typeface="Courier New" panose="02070309020205020404" pitchFamily="49" charset="0"/>
            </a:endParaRPr>
          </a:p>
        </p:txBody>
      </p:sp>
      <p:sp>
        <p:nvSpPr>
          <p:cNvPr id="28" name="Rectangle 27">
            <a:extLst>
              <a:ext uri="{FF2B5EF4-FFF2-40B4-BE49-F238E27FC236}">
                <a16:creationId xmlns="" xmlns:a16="http://schemas.microsoft.com/office/drawing/2014/main" id="{3936041F-692B-4EA6-8FCC-DED39BB0D1F0}"/>
              </a:ext>
            </a:extLst>
          </p:cNvPr>
          <p:cNvSpPr/>
          <p:nvPr/>
        </p:nvSpPr>
        <p:spPr>
          <a:xfrm>
            <a:off x="8041234" y="4664558"/>
            <a:ext cx="3788793" cy="201112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a:solidFill>
                  <a:schemeClr val="tx1"/>
                </a:solidFill>
                <a:latin typeface="Courier New" panose="02070309020205020404" pitchFamily="49" charset="0"/>
                <a:cs typeface="Courier New" panose="02070309020205020404" pitchFamily="49" charset="0"/>
              </a:rPr>
              <a:t>X2:</a:t>
            </a:r>
          </a:p>
          <a:p>
            <a:r>
              <a:rPr lang="en-US" sz="1400" b="1">
                <a:solidFill>
                  <a:schemeClr val="tx1"/>
                </a:solidFill>
                <a:latin typeface="Courier New" panose="02070309020205020404" pitchFamily="49" charset="0"/>
                <a:cs typeface="Courier New" panose="02070309020205020404" pitchFamily="49" charset="0"/>
              </a:rPr>
              <a:t>IP ROUTE 192.168.100.1 255.255.255.255 192.168.200.2</a:t>
            </a:r>
          </a:p>
          <a:p>
            <a:endParaRPr lang="en-US" sz="1400" b="1">
              <a:solidFill>
                <a:schemeClr val="tx1"/>
              </a:solidFill>
              <a:latin typeface="Courier New" panose="02070309020205020404" pitchFamily="49" charset="0"/>
              <a:cs typeface="Courier New" panose="02070309020205020404" pitchFamily="49" charset="0"/>
            </a:endParaRPr>
          </a:p>
          <a:p>
            <a:r>
              <a:rPr lang="en-US" sz="1400" b="1">
                <a:solidFill>
                  <a:schemeClr val="tx1"/>
                </a:solidFill>
                <a:latin typeface="Courier New" panose="02070309020205020404" pitchFamily="49" charset="0"/>
                <a:cs typeface="Courier New" panose="02070309020205020404" pitchFamily="49" charset="0"/>
              </a:rPr>
              <a:t>A DEFAULT ROUTE POINTING TO R4 WOULD ALSO WORK IN THIS CASE</a:t>
            </a:r>
          </a:p>
          <a:p>
            <a:endParaRPr lang="en-US" sz="1400" b="1">
              <a:solidFill>
                <a:schemeClr val="tx1"/>
              </a:solidFill>
              <a:latin typeface="Courier New" panose="02070309020205020404" pitchFamily="49" charset="0"/>
              <a:cs typeface="Courier New" panose="02070309020205020404" pitchFamily="49" charset="0"/>
            </a:endParaRPr>
          </a:p>
          <a:p>
            <a:endParaRPr lang="en-US" sz="1400" b="1">
              <a:solidFill>
                <a:schemeClr val="tx1"/>
              </a:solidFill>
              <a:latin typeface="Courier New" panose="02070309020205020404" pitchFamily="49" charset="0"/>
              <a:cs typeface="Courier New" panose="02070309020205020404" pitchFamily="49" charset="0"/>
            </a:endParaRPr>
          </a:p>
          <a:p>
            <a:endParaRPr lang="en-US" sz="1400" b="1">
              <a:solidFill>
                <a:schemeClr val="tx1"/>
              </a:solidFill>
              <a:latin typeface="Courier New" panose="02070309020205020404" pitchFamily="49" charset="0"/>
              <a:cs typeface="Courier New" panose="02070309020205020404" pitchFamily="49" charset="0"/>
            </a:endParaRPr>
          </a:p>
          <a:p>
            <a:endParaRPr lang="en-US" sz="1400" b="1">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0453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Rounded Corners 37">
            <a:extLst>
              <a:ext uri="{FF2B5EF4-FFF2-40B4-BE49-F238E27FC236}">
                <a16:creationId xmlns="" xmlns:a16="http://schemas.microsoft.com/office/drawing/2014/main" id="{9E6C9D9F-D8ED-474D-8CFD-E85C959CFDA6}"/>
              </a:ext>
            </a:extLst>
          </p:cNvPr>
          <p:cNvSpPr/>
          <p:nvPr/>
        </p:nvSpPr>
        <p:spPr>
          <a:xfrm>
            <a:off x="2920156" y="230239"/>
            <a:ext cx="6253087" cy="2823563"/>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flipV="1">
            <a:off x="1062406" y="1589837"/>
            <a:ext cx="10086586" cy="30404"/>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pic>
        <p:nvPicPr>
          <p:cNvPr id="46"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848266" y="1296698"/>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8331018" y="1266300"/>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6653091" y="1290961"/>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062481" y="1266300"/>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2380616" y="1649399"/>
            <a:ext cx="710451" cy="523220"/>
          </a:xfrm>
          <a:prstGeom prst="rect">
            <a:avLst/>
          </a:prstGeom>
          <a:noFill/>
        </p:spPr>
        <p:txBody>
          <a:bodyPr wrap="none" rtlCol="0">
            <a:spAutoFit/>
          </a:bodyPr>
          <a:lstStyle/>
          <a:p>
            <a:pPr algn="r"/>
            <a:r>
              <a:rPr lang="en-US" sz="1400"/>
              <a:t>.2</a:t>
            </a:r>
          </a:p>
          <a:p>
            <a:pPr algn="r"/>
            <a:r>
              <a:rPr lang="en-US" sz="1400"/>
              <a:t>G0/0/1</a:t>
            </a:r>
          </a:p>
        </p:txBody>
      </p:sp>
      <p:sp>
        <p:nvSpPr>
          <p:cNvPr id="63" name="TextBox 62"/>
          <p:cNvSpPr txBox="1"/>
          <p:nvPr/>
        </p:nvSpPr>
        <p:spPr>
          <a:xfrm>
            <a:off x="3212217" y="1589837"/>
            <a:ext cx="431528" cy="307777"/>
          </a:xfrm>
          <a:prstGeom prst="rect">
            <a:avLst/>
          </a:prstGeom>
          <a:noFill/>
        </p:spPr>
        <p:txBody>
          <a:bodyPr wrap="none" rtlCol="0">
            <a:spAutoFit/>
          </a:bodyPr>
          <a:lstStyle/>
          <a:p>
            <a:r>
              <a:rPr lang="en-US" sz="1400" b="1">
                <a:solidFill>
                  <a:schemeClr val="bg1"/>
                </a:solidFill>
              </a:rPr>
              <a:t>R-1</a:t>
            </a:r>
          </a:p>
        </p:txBody>
      </p:sp>
      <p:sp>
        <p:nvSpPr>
          <p:cNvPr id="64" name="TextBox 63"/>
          <p:cNvSpPr txBox="1"/>
          <p:nvPr/>
        </p:nvSpPr>
        <p:spPr>
          <a:xfrm>
            <a:off x="5011660" y="1614738"/>
            <a:ext cx="431528" cy="307777"/>
          </a:xfrm>
          <a:prstGeom prst="rect">
            <a:avLst/>
          </a:prstGeom>
          <a:noFill/>
        </p:spPr>
        <p:txBody>
          <a:bodyPr wrap="none" rtlCol="0">
            <a:spAutoFit/>
          </a:bodyPr>
          <a:lstStyle/>
          <a:p>
            <a:r>
              <a:rPr lang="en-US" sz="1400" b="1">
                <a:solidFill>
                  <a:schemeClr val="bg1"/>
                </a:solidFill>
              </a:rPr>
              <a:t>R-2</a:t>
            </a:r>
          </a:p>
        </p:txBody>
      </p:sp>
      <p:sp>
        <p:nvSpPr>
          <p:cNvPr id="65" name="TextBox 64"/>
          <p:cNvSpPr txBox="1"/>
          <p:nvPr/>
        </p:nvSpPr>
        <p:spPr>
          <a:xfrm>
            <a:off x="6820697" y="1614738"/>
            <a:ext cx="431528" cy="307777"/>
          </a:xfrm>
          <a:prstGeom prst="rect">
            <a:avLst/>
          </a:prstGeom>
          <a:noFill/>
        </p:spPr>
        <p:txBody>
          <a:bodyPr wrap="none" rtlCol="0">
            <a:spAutoFit/>
          </a:bodyPr>
          <a:lstStyle/>
          <a:p>
            <a:r>
              <a:rPr lang="en-US" sz="1400" b="1">
                <a:solidFill>
                  <a:schemeClr val="bg1"/>
                </a:solidFill>
              </a:rPr>
              <a:t>R-3</a:t>
            </a:r>
          </a:p>
        </p:txBody>
      </p:sp>
      <p:sp>
        <p:nvSpPr>
          <p:cNvPr id="66" name="TextBox 65"/>
          <p:cNvSpPr txBox="1"/>
          <p:nvPr/>
        </p:nvSpPr>
        <p:spPr>
          <a:xfrm>
            <a:off x="8541152" y="1582337"/>
            <a:ext cx="431528" cy="307777"/>
          </a:xfrm>
          <a:prstGeom prst="rect">
            <a:avLst/>
          </a:prstGeom>
          <a:noFill/>
        </p:spPr>
        <p:txBody>
          <a:bodyPr wrap="none" rtlCol="0">
            <a:spAutoFit/>
          </a:bodyPr>
          <a:lstStyle/>
          <a:p>
            <a:r>
              <a:rPr lang="en-US" sz="1400" b="1">
                <a:solidFill>
                  <a:schemeClr val="bg1"/>
                </a:solidFill>
              </a:rPr>
              <a:t>R-4</a:t>
            </a:r>
          </a:p>
        </p:txBody>
      </p:sp>
      <p:sp>
        <p:nvSpPr>
          <p:cNvPr id="67" name="TextBox 66"/>
          <p:cNvSpPr txBox="1"/>
          <p:nvPr/>
        </p:nvSpPr>
        <p:spPr>
          <a:xfrm>
            <a:off x="891802" y="1605039"/>
            <a:ext cx="415498" cy="307777"/>
          </a:xfrm>
          <a:prstGeom prst="rect">
            <a:avLst/>
          </a:prstGeom>
          <a:noFill/>
        </p:spPr>
        <p:txBody>
          <a:bodyPr wrap="none" rtlCol="0">
            <a:spAutoFit/>
          </a:bodyPr>
          <a:lstStyle/>
          <a:p>
            <a:r>
              <a:rPr lang="en-US" sz="1400" b="1">
                <a:solidFill>
                  <a:schemeClr val="bg1"/>
                </a:solidFill>
              </a:rPr>
              <a:t>S-1</a:t>
            </a:r>
          </a:p>
        </p:txBody>
      </p:sp>
      <p:sp>
        <p:nvSpPr>
          <p:cNvPr id="68" name="TextBox 67"/>
          <p:cNvSpPr txBox="1"/>
          <p:nvPr/>
        </p:nvSpPr>
        <p:spPr>
          <a:xfrm>
            <a:off x="10636818" y="1589836"/>
            <a:ext cx="415498" cy="307777"/>
          </a:xfrm>
          <a:prstGeom prst="rect">
            <a:avLst/>
          </a:prstGeom>
          <a:noFill/>
        </p:spPr>
        <p:txBody>
          <a:bodyPr wrap="none" rtlCol="0">
            <a:spAutoFit/>
          </a:bodyPr>
          <a:lstStyle/>
          <a:p>
            <a:r>
              <a:rPr lang="en-US" sz="1400" b="1">
                <a:solidFill>
                  <a:schemeClr val="bg1"/>
                </a:solidFill>
              </a:rPr>
              <a:t>S-2</a:t>
            </a:r>
          </a:p>
        </p:txBody>
      </p:sp>
      <p:sp>
        <p:nvSpPr>
          <p:cNvPr id="74" name="TextBox 73">
            <a:extLst>
              <a:ext uri="{FF2B5EF4-FFF2-40B4-BE49-F238E27FC236}">
                <a16:creationId xmlns="" xmlns:a16="http://schemas.microsoft.com/office/drawing/2014/main" id="{FA8CD5BB-8247-4900-9CF2-0EEC9F51F9FE}"/>
              </a:ext>
            </a:extLst>
          </p:cNvPr>
          <p:cNvSpPr txBox="1"/>
          <p:nvPr/>
        </p:nvSpPr>
        <p:spPr>
          <a:xfrm>
            <a:off x="9173243" y="1260784"/>
            <a:ext cx="1524776" cy="307777"/>
          </a:xfrm>
          <a:prstGeom prst="rect">
            <a:avLst/>
          </a:prstGeom>
          <a:noFill/>
        </p:spPr>
        <p:txBody>
          <a:bodyPr wrap="none" rtlCol="0">
            <a:spAutoFit/>
          </a:bodyPr>
          <a:lstStyle/>
          <a:p>
            <a:r>
              <a:rPr lang="en-US" sz="1400"/>
              <a:t>192.168.200.0 /30</a:t>
            </a:r>
          </a:p>
        </p:txBody>
      </p:sp>
      <p:pic>
        <p:nvPicPr>
          <p:cNvPr id="75" name="Picture 7" descr="C:\Users\ecoffey\AppData\Local\Temp\Rar$DRa0.386\30067_Device_router_critical_64.png"/>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29177" y="1266300"/>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p:cNvSpPr txBox="1"/>
          <p:nvPr/>
        </p:nvSpPr>
        <p:spPr>
          <a:xfrm>
            <a:off x="578913" y="1589837"/>
            <a:ext cx="429926" cy="307777"/>
          </a:xfrm>
          <a:prstGeom prst="rect">
            <a:avLst/>
          </a:prstGeom>
          <a:noFill/>
        </p:spPr>
        <p:txBody>
          <a:bodyPr wrap="none" rtlCol="0">
            <a:spAutoFit/>
          </a:bodyPr>
          <a:lstStyle/>
          <a:p>
            <a:r>
              <a:rPr lang="en-US" sz="1400" b="1">
                <a:solidFill>
                  <a:schemeClr val="bg1"/>
                </a:solidFill>
              </a:rPr>
              <a:t>X-1</a:t>
            </a:r>
          </a:p>
        </p:txBody>
      </p:sp>
      <p:pic>
        <p:nvPicPr>
          <p:cNvPr id="77" name="Picture 7" descr="C:\Users\ecoffey\AppData\Local\Temp\Rar$DRa0.386\30067_Device_router_critical_64.png"/>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0900246" y="1248024"/>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p:cNvSpPr txBox="1"/>
          <p:nvPr/>
        </p:nvSpPr>
        <p:spPr>
          <a:xfrm>
            <a:off x="11049982" y="1571561"/>
            <a:ext cx="429926" cy="307777"/>
          </a:xfrm>
          <a:prstGeom prst="rect">
            <a:avLst/>
          </a:prstGeom>
          <a:noFill/>
        </p:spPr>
        <p:txBody>
          <a:bodyPr wrap="none" rtlCol="0">
            <a:spAutoFit/>
          </a:bodyPr>
          <a:lstStyle/>
          <a:p>
            <a:r>
              <a:rPr lang="en-US" sz="1400" b="1">
                <a:solidFill>
                  <a:schemeClr val="bg1"/>
                </a:solidFill>
              </a:rPr>
              <a:t>X-2</a:t>
            </a:r>
          </a:p>
        </p:txBody>
      </p:sp>
      <p:sp>
        <p:nvSpPr>
          <p:cNvPr id="80" name="TextBox 79">
            <a:extLst>
              <a:ext uri="{FF2B5EF4-FFF2-40B4-BE49-F238E27FC236}">
                <a16:creationId xmlns="" xmlns:a16="http://schemas.microsoft.com/office/drawing/2014/main" id="{FA8CD5BB-8247-4900-9CF2-0EEC9F51F9FE}"/>
              </a:ext>
            </a:extLst>
          </p:cNvPr>
          <p:cNvSpPr txBox="1"/>
          <p:nvPr/>
        </p:nvSpPr>
        <p:spPr>
          <a:xfrm>
            <a:off x="1395380" y="1286511"/>
            <a:ext cx="1524776" cy="307777"/>
          </a:xfrm>
          <a:prstGeom prst="rect">
            <a:avLst/>
          </a:prstGeom>
          <a:noFill/>
        </p:spPr>
        <p:txBody>
          <a:bodyPr wrap="none" rtlCol="0">
            <a:spAutoFit/>
          </a:bodyPr>
          <a:lstStyle/>
          <a:p>
            <a:r>
              <a:rPr lang="en-US" sz="1400"/>
              <a:t>192.168.100.0 /30</a:t>
            </a:r>
          </a:p>
        </p:txBody>
      </p:sp>
      <p:sp>
        <p:nvSpPr>
          <p:cNvPr id="81" name="TextBox 80"/>
          <p:cNvSpPr txBox="1"/>
          <p:nvPr/>
        </p:nvSpPr>
        <p:spPr>
          <a:xfrm>
            <a:off x="1125112" y="1620241"/>
            <a:ext cx="710451" cy="738664"/>
          </a:xfrm>
          <a:prstGeom prst="rect">
            <a:avLst/>
          </a:prstGeom>
          <a:noFill/>
        </p:spPr>
        <p:txBody>
          <a:bodyPr wrap="none" rtlCol="0">
            <a:spAutoFit/>
          </a:bodyPr>
          <a:lstStyle/>
          <a:p>
            <a:r>
              <a:rPr lang="en-US" sz="1400"/>
              <a:t>.1</a:t>
            </a:r>
          </a:p>
          <a:p>
            <a:r>
              <a:rPr lang="en-US" sz="1400"/>
              <a:t>G0/0/0</a:t>
            </a:r>
          </a:p>
          <a:p>
            <a:endParaRPr lang="en-US" sz="1400"/>
          </a:p>
        </p:txBody>
      </p:sp>
      <p:sp>
        <p:nvSpPr>
          <p:cNvPr id="82" name="TextBox 81"/>
          <p:cNvSpPr txBox="1"/>
          <p:nvPr/>
        </p:nvSpPr>
        <p:spPr>
          <a:xfrm>
            <a:off x="9045483" y="1588343"/>
            <a:ext cx="710451" cy="523220"/>
          </a:xfrm>
          <a:prstGeom prst="rect">
            <a:avLst/>
          </a:prstGeom>
          <a:noFill/>
        </p:spPr>
        <p:txBody>
          <a:bodyPr wrap="none" rtlCol="0">
            <a:spAutoFit/>
          </a:bodyPr>
          <a:lstStyle/>
          <a:p>
            <a:r>
              <a:rPr lang="en-US" sz="1400"/>
              <a:t>.2</a:t>
            </a:r>
          </a:p>
          <a:p>
            <a:r>
              <a:rPr lang="en-US" sz="1400"/>
              <a:t>G0/0/1</a:t>
            </a:r>
          </a:p>
        </p:txBody>
      </p:sp>
      <p:sp>
        <p:nvSpPr>
          <p:cNvPr id="83" name="TextBox 82"/>
          <p:cNvSpPr txBox="1"/>
          <p:nvPr/>
        </p:nvSpPr>
        <p:spPr>
          <a:xfrm>
            <a:off x="10216430" y="1597397"/>
            <a:ext cx="710451" cy="523220"/>
          </a:xfrm>
          <a:prstGeom prst="rect">
            <a:avLst/>
          </a:prstGeom>
          <a:noFill/>
        </p:spPr>
        <p:txBody>
          <a:bodyPr wrap="none" rtlCol="0">
            <a:spAutoFit/>
          </a:bodyPr>
          <a:lstStyle/>
          <a:p>
            <a:pPr algn="r"/>
            <a:r>
              <a:rPr lang="en-US" sz="1400"/>
              <a:t>.1</a:t>
            </a:r>
          </a:p>
          <a:p>
            <a:pPr algn="r"/>
            <a:r>
              <a:rPr lang="en-US" sz="1400"/>
              <a:t>G0/0/0</a:t>
            </a:r>
          </a:p>
        </p:txBody>
      </p:sp>
      <p:sp>
        <p:nvSpPr>
          <p:cNvPr id="84" name="TextBox 83"/>
          <p:cNvSpPr txBox="1"/>
          <p:nvPr/>
        </p:nvSpPr>
        <p:spPr>
          <a:xfrm>
            <a:off x="4660527" y="252030"/>
            <a:ext cx="2890343" cy="584775"/>
          </a:xfrm>
          <a:prstGeom prst="rect">
            <a:avLst/>
          </a:prstGeom>
          <a:noFill/>
        </p:spPr>
        <p:txBody>
          <a:bodyPr wrap="none" rtlCol="0">
            <a:spAutoFit/>
          </a:bodyPr>
          <a:lstStyle/>
          <a:p>
            <a:pPr algn="r"/>
            <a:r>
              <a:rPr lang="en-US" sz="3200" b="1">
                <a:solidFill>
                  <a:srgbClr val="00B050"/>
                </a:solidFill>
              </a:rPr>
              <a:t>OSPF 20 AREA 0</a:t>
            </a:r>
          </a:p>
        </p:txBody>
      </p:sp>
      <p:sp>
        <p:nvSpPr>
          <p:cNvPr id="85" name="Rectangle 84">
            <a:extLst>
              <a:ext uri="{FF2B5EF4-FFF2-40B4-BE49-F238E27FC236}">
                <a16:creationId xmlns="" xmlns:a16="http://schemas.microsoft.com/office/drawing/2014/main" id="{3936041F-692B-4EA6-8FCC-DED39BB0D1F0}"/>
              </a:ext>
            </a:extLst>
          </p:cNvPr>
          <p:cNvSpPr/>
          <p:nvPr/>
        </p:nvSpPr>
        <p:spPr>
          <a:xfrm>
            <a:off x="1239945" y="3257211"/>
            <a:ext cx="9663947" cy="100208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a:solidFill>
                  <a:schemeClr val="tx1"/>
                </a:solidFill>
                <a:latin typeface="Courier New" panose="02070309020205020404" pitchFamily="49" charset="0"/>
                <a:cs typeface="Courier New" panose="02070309020205020404" pitchFamily="49" charset="0"/>
              </a:rPr>
              <a:t>ONCE BI-DIRECTIONAL REACHABILITY IS ACHIEVED BETWEEN THE TUNNEL ENDPOINTS, THE TUNNEL CAN BE ESTABLISHED. THE TUNNEL INTERFACE ADDRESS (DIFFERENT THAT THE SOURCE AND DESTINATION) SHOULD BE ON A COMMON SUBNET. IN THIS CASE THE 10.0.0.0 /24 NETWORK IS USED FOR THE TUNNEL INTERFACES.</a:t>
            </a:r>
          </a:p>
        </p:txBody>
      </p:sp>
      <p:sp>
        <p:nvSpPr>
          <p:cNvPr id="86" name="Rectangle 85">
            <a:extLst>
              <a:ext uri="{FF2B5EF4-FFF2-40B4-BE49-F238E27FC236}">
                <a16:creationId xmlns="" xmlns:a16="http://schemas.microsoft.com/office/drawing/2014/main" id="{3936041F-692B-4EA6-8FCC-DED39BB0D1F0}"/>
              </a:ext>
            </a:extLst>
          </p:cNvPr>
          <p:cNvSpPr/>
          <p:nvPr/>
        </p:nvSpPr>
        <p:spPr>
          <a:xfrm>
            <a:off x="173607" y="4690772"/>
            <a:ext cx="4093593" cy="201112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a:solidFill>
                  <a:schemeClr val="tx1"/>
                </a:solidFill>
                <a:latin typeface="Courier New" panose="02070309020205020404" pitchFamily="49" charset="0"/>
                <a:cs typeface="Courier New" panose="02070309020205020404" pitchFamily="49" charset="0"/>
              </a:rPr>
              <a:t>X1:</a:t>
            </a:r>
          </a:p>
          <a:p>
            <a:endParaRPr lang="en-US" sz="1400" b="1">
              <a:solidFill>
                <a:schemeClr val="tx1"/>
              </a:solidFill>
              <a:latin typeface="Courier New" panose="02070309020205020404" pitchFamily="49" charset="0"/>
              <a:cs typeface="Courier New" panose="02070309020205020404" pitchFamily="49" charset="0"/>
            </a:endParaRPr>
          </a:p>
          <a:p>
            <a:r>
              <a:rPr lang="en-US" sz="1400" b="1" err="1">
                <a:solidFill>
                  <a:schemeClr val="tx1"/>
                </a:solidFill>
                <a:latin typeface="Courier New" panose="02070309020205020404" pitchFamily="49" charset="0"/>
                <a:cs typeface="Courier New" panose="02070309020205020404" pitchFamily="49" charset="0"/>
              </a:rPr>
              <a:t>Int</a:t>
            </a:r>
            <a:r>
              <a:rPr lang="en-US" sz="1400" b="1">
                <a:solidFill>
                  <a:schemeClr val="tx1"/>
                </a:solidFill>
                <a:latin typeface="Courier New" panose="02070309020205020404" pitchFamily="49" charset="0"/>
                <a:cs typeface="Courier New" panose="02070309020205020404" pitchFamily="49" charset="0"/>
              </a:rPr>
              <a:t> Tunnel 1</a:t>
            </a:r>
          </a:p>
          <a:p>
            <a:r>
              <a:rPr lang="en-US" sz="1400" b="1" err="1">
                <a:solidFill>
                  <a:schemeClr val="tx1"/>
                </a:solidFill>
                <a:latin typeface="Courier New" panose="02070309020205020404" pitchFamily="49" charset="0"/>
                <a:cs typeface="Courier New" panose="02070309020205020404" pitchFamily="49" charset="0"/>
              </a:rPr>
              <a:t>Ip</a:t>
            </a:r>
            <a:r>
              <a:rPr lang="en-US" sz="1400" b="1">
                <a:solidFill>
                  <a:schemeClr val="tx1"/>
                </a:solidFill>
                <a:latin typeface="Courier New" panose="02070309020205020404" pitchFamily="49" charset="0"/>
                <a:cs typeface="Courier New" panose="02070309020205020404" pitchFamily="49" charset="0"/>
              </a:rPr>
              <a:t> address 10.0.0.1 255.255.255.0</a:t>
            </a:r>
          </a:p>
          <a:p>
            <a:r>
              <a:rPr lang="en-US" sz="1400" b="1">
                <a:solidFill>
                  <a:schemeClr val="tx1"/>
                </a:solidFill>
                <a:latin typeface="Courier New" panose="02070309020205020404" pitchFamily="49" charset="0"/>
                <a:cs typeface="Courier New" panose="02070309020205020404" pitchFamily="49" charset="0"/>
              </a:rPr>
              <a:t>Tunnel source 192.168.100.1</a:t>
            </a:r>
          </a:p>
          <a:p>
            <a:r>
              <a:rPr lang="en-US" sz="1400" b="1">
                <a:solidFill>
                  <a:schemeClr val="tx1"/>
                </a:solidFill>
                <a:latin typeface="Courier New" panose="02070309020205020404" pitchFamily="49" charset="0"/>
                <a:cs typeface="Courier New" panose="02070309020205020404" pitchFamily="49" charset="0"/>
              </a:rPr>
              <a:t>Tunnel destination 192.168.200.1</a:t>
            </a:r>
          </a:p>
          <a:p>
            <a:endParaRPr lang="en-US" sz="1400" b="1">
              <a:solidFill>
                <a:schemeClr val="tx1"/>
              </a:solidFill>
              <a:latin typeface="Courier New" panose="02070309020205020404" pitchFamily="49" charset="0"/>
              <a:cs typeface="Courier New" panose="02070309020205020404" pitchFamily="49" charset="0"/>
            </a:endParaRPr>
          </a:p>
          <a:p>
            <a:r>
              <a:rPr lang="en-US" sz="1400" b="1">
                <a:solidFill>
                  <a:schemeClr val="tx1"/>
                </a:solidFill>
                <a:latin typeface="Courier New" panose="02070309020205020404" pitchFamily="49" charset="0"/>
                <a:cs typeface="Courier New" panose="02070309020205020404" pitchFamily="49" charset="0"/>
              </a:rPr>
              <a:t>*Tunnel source can be configured as the interface or the IP address*</a:t>
            </a:r>
          </a:p>
          <a:p>
            <a:endParaRPr lang="en-US" sz="1400" b="1">
              <a:solidFill>
                <a:schemeClr val="tx1"/>
              </a:solidFill>
              <a:latin typeface="Courier New" panose="02070309020205020404" pitchFamily="49" charset="0"/>
              <a:cs typeface="Courier New" panose="02070309020205020404" pitchFamily="49" charset="0"/>
            </a:endParaRPr>
          </a:p>
          <a:p>
            <a:endParaRPr lang="en-US" sz="1400" b="1">
              <a:solidFill>
                <a:schemeClr val="tx1"/>
              </a:solidFill>
              <a:latin typeface="Courier New" panose="02070309020205020404" pitchFamily="49" charset="0"/>
              <a:cs typeface="Courier New" panose="02070309020205020404" pitchFamily="49" charset="0"/>
            </a:endParaRPr>
          </a:p>
        </p:txBody>
      </p:sp>
      <p:sp>
        <p:nvSpPr>
          <p:cNvPr id="29" name="Rectangle 28">
            <a:extLst>
              <a:ext uri="{FF2B5EF4-FFF2-40B4-BE49-F238E27FC236}">
                <a16:creationId xmlns="" xmlns:a16="http://schemas.microsoft.com/office/drawing/2014/main" id="{3936041F-692B-4EA6-8FCC-DED39BB0D1F0}"/>
              </a:ext>
            </a:extLst>
          </p:cNvPr>
          <p:cNvSpPr/>
          <p:nvPr/>
        </p:nvSpPr>
        <p:spPr>
          <a:xfrm>
            <a:off x="7888834" y="4716171"/>
            <a:ext cx="4093593" cy="201112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a:solidFill>
                  <a:schemeClr val="tx1"/>
                </a:solidFill>
                <a:latin typeface="Courier New" panose="02070309020205020404" pitchFamily="49" charset="0"/>
                <a:cs typeface="Courier New" panose="02070309020205020404" pitchFamily="49" charset="0"/>
              </a:rPr>
              <a:t>X2:</a:t>
            </a:r>
          </a:p>
          <a:p>
            <a:endParaRPr lang="en-US" sz="1400" b="1">
              <a:solidFill>
                <a:schemeClr val="tx1"/>
              </a:solidFill>
              <a:latin typeface="Courier New" panose="02070309020205020404" pitchFamily="49" charset="0"/>
              <a:cs typeface="Courier New" panose="02070309020205020404" pitchFamily="49" charset="0"/>
            </a:endParaRPr>
          </a:p>
          <a:p>
            <a:r>
              <a:rPr lang="en-US" sz="1400" b="1" err="1">
                <a:solidFill>
                  <a:schemeClr val="tx1"/>
                </a:solidFill>
                <a:latin typeface="Courier New" panose="02070309020205020404" pitchFamily="49" charset="0"/>
                <a:cs typeface="Courier New" panose="02070309020205020404" pitchFamily="49" charset="0"/>
              </a:rPr>
              <a:t>Int</a:t>
            </a:r>
            <a:r>
              <a:rPr lang="en-US" sz="1400" b="1">
                <a:solidFill>
                  <a:schemeClr val="tx1"/>
                </a:solidFill>
                <a:latin typeface="Courier New" panose="02070309020205020404" pitchFamily="49" charset="0"/>
                <a:cs typeface="Courier New" panose="02070309020205020404" pitchFamily="49" charset="0"/>
              </a:rPr>
              <a:t> Tunnel 1</a:t>
            </a:r>
          </a:p>
          <a:p>
            <a:r>
              <a:rPr lang="en-US" sz="1400" b="1" err="1">
                <a:solidFill>
                  <a:schemeClr val="tx1"/>
                </a:solidFill>
                <a:latin typeface="Courier New" panose="02070309020205020404" pitchFamily="49" charset="0"/>
                <a:cs typeface="Courier New" panose="02070309020205020404" pitchFamily="49" charset="0"/>
              </a:rPr>
              <a:t>Ip</a:t>
            </a:r>
            <a:r>
              <a:rPr lang="en-US" sz="1400" b="1">
                <a:solidFill>
                  <a:schemeClr val="tx1"/>
                </a:solidFill>
                <a:latin typeface="Courier New" panose="02070309020205020404" pitchFamily="49" charset="0"/>
                <a:cs typeface="Courier New" panose="02070309020205020404" pitchFamily="49" charset="0"/>
              </a:rPr>
              <a:t> address 10.0.0.2 255.255.255.0</a:t>
            </a:r>
          </a:p>
          <a:p>
            <a:r>
              <a:rPr lang="en-US" sz="1400" b="1">
                <a:solidFill>
                  <a:schemeClr val="tx1"/>
                </a:solidFill>
                <a:latin typeface="Courier New" panose="02070309020205020404" pitchFamily="49" charset="0"/>
                <a:cs typeface="Courier New" panose="02070309020205020404" pitchFamily="49" charset="0"/>
              </a:rPr>
              <a:t>Tunnel source 192.168.200.1</a:t>
            </a:r>
          </a:p>
          <a:p>
            <a:r>
              <a:rPr lang="en-US" sz="1400" b="1">
                <a:solidFill>
                  <a:schemeClr val="tx1"/>
                </a:solidFill>
                <a:latin typeface="Courier New" panose="02070309020205020404" pitchFamily="49" charset="0"/>
                <a:cs typeface="Courier New" panose="02070309020205020404" pitchFamily="49" charset="0"/>
              </a:rPr>
              <a:t>Tunnel destination 192.168.100.1</a:t>
            </a:r>
          </a:p>
          <a:p>
            <a:endParaRPr lang="en-US" sz="1400" b="1">
              <a:solidFill>
                <a:schemeClr val="tx1"/>
              </a:solidFill>
              <a:latin typeface="Courier New" panose="02070309020205020404" pitchFamily="49" charset="0"/>
              <a:cs typeface="Courier New" panose="02070309020205020404" pitchFamily="49" charset="0"/>
            </a:endParaRPr>
          </a:p>
          <a:p>
            <a:endParaRPr lang="en-US" sz="1400" b="1">
              <a:solidFill>
                <a:schemeClr val="tx1"/>
              </a:solidFill>
              <a:latin typeface="Courier New" panose="02070309020205020404" pitchFamily="49" charset="0"/>
              <a:cs typeface="Courier New" panose="02070309020205020404" pitchFamily="49" charset="0"/>
            </a:endParaRPr>
          </a:p>
          <a:p>
            <a:endParaRPr lang="en-US" sz="1400" b="1">
              <a:solidFill>
                <a:schemeClr val="tx1"/>
              </a:solidFill>
              <a:latin typeface="Courier New" panose="02070309020205020404" pitchFamily="49" charset="0"/>
              <a:cs typeface="Courier New" panose="02070309020205020404" pitchFamily="49" charset="0"/>
            </a:endParaRPr>
          </a:p>
        </p:txBody>
      </p:sp>
      <p:sp>
        <p:nvSpPr>
          <p:cNvPr id="30" name="TextBox 29"/>
          <p:cNvSpPr txBox="1"/>
          <p:nvPr/>
        </p:nvSpPr>
        <p:spPr>
          <a:xfrm>
            <a:off x="4828101" y="4878205"/>
            <a:ext cx="2592505" cy="1384995"/>
          </a:xfrm>
          <a:prstGeom prst="rect">
            <a:avLst/>
          </a:prstGeom>
          <a:noFill/>
        </p:spPr>
        <p:txBody>
          <a:bodyPr wrap="none" rtlCol="0">
            <a:spAutoFit/>
          </a:bodyPr>
          <a:lstStyle/>
          <a:p>
            <a:pPr algn="ctr"/>
            <a:r>
              <a:rPr lang="en-US" sz="1400" b="1"/>
              <a:t>FOR A STANDARD GRE TUNNEL:</a:t>
            </a:r>
          </a:p>
          <a:p>
            <a:pPr algn="ctr"/>
            <a:endParaRPr lang="en-US" sz="1400" b="1"/>
          </a:p>
          <a:p>
            <a:pPr algn="ctr"/>
            <a:r>
              <a:rPr lang="en-US" sz="1400" b="1"/>
              <a:t>ONE ROUTER’S TUNNEL SOURCE</a:t>
            </a:r>
          </a:p>
          <a:p>
            <a:pPr algn="ctr"/>
            <a:r>
              <a:rPr lang="en-US" sz="1400" b="1"/>
              <a:t>SHOULD ALWAYS MATCH THE</a:t>
            </a:r>
          </a:p>
          <a:p>
            <a:pPr algn="ctr"/>
            <a:r>
              <a:rPr lang="en-US" sz="1400" b="1"/>
              <a:t>OTHER ROUTERS TUNNEL</a:t>
            </a:r>
          </a:p>
          <a:p>
            <a:pPr algn="ctr"/>
            <a:r>
              <a:rPr lang="en-US" sz="1400" b="1"/>
              <a:t>DESTINATION, AND VICE VERSA</a:t>
            </a:r>
          </a:p>
        </p:txBody>
      </p:sp>
    </p:spTree>
    <p:extLst>
      <p:ext uri="{BB962C8B-B14F-4D97-AF65-F5344CB8AC3E}">
        <p14:creationId xmlns:p14="http://schemas.microsoft.com/office/powerpoint/2010/main" val="2766685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Rounded Corners 37">
            <a:extLst>
              <a:ext uri="{FF2B5EF4-FFF2-40B4-BE49-F238E27FC236}">
                <a16:creationId xmlns="" xmlns:a16="http://schemas.microsoft.com/office/drawing/2014/main" id="{9E6C9D9F-D8ED-474D-8CFD-E85C959CFDA6}"/>
              </a:ext>
            </a:extLst>
          </p:cNvPr>
          <p:cNvSpPr/>
          <p:nvPr/>
        </p:nvSpPr>
        <p:spPr>
          <a:xfrm>
            <a:off x="2907456" y="852539"/>
            <a:ext cx="6253087" cy="2423831"/>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flipV="1">
            <a:off x="1049706" y="2212137"/>
            <a:ext cx="10086586" cy="30404"/>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pic>
        <p:nvPicPr>
          <p:cNvPr id="46"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835566" y="1918998"/>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8318318" y="1888600"/>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6640391" y="1913261"/>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049781" y="1888600"/>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2367916" y="2271699"/>
            <a:ext cx="710451" cy="523220"/>
          </a:xfrm>
          <a:prstGeom prst="rect">
            <a:avLst/>
          </a:prstGeom>
          <a:noFill/>
        </p:spPr>
        <p:txBody>
          <a:bodyPr wrap="none" rtlCol="0">
            <a:spAutoFit/>
          </a:bodyPr>
          <a:lstStyle/>
          <a:p>
            <a:pPr algn="r"/>
            <a:r>
              <a:rPr lang="en-US" sz="1400"/>
              <a:t>.2</a:t>
            </a:r>
          </a:p>
          <a:p>
            <a:pPr algn="r"/>
            <a:r>
              <a:rPr lang="en-US" sz="1400"/>
              <a:t>G0/0/1</a:t>
            </a:r>
          </a:p>
        </p:txBody>
      </p:sp>
      <p:sp>
        <p:nvSpPr>
          <p:cNvPr id="63" name="TextBox 62"/>
          <p:cNvSpPr txBox="1"/>
          <p:nvPr/>
        </p:nvSpPr>
        <p:spPr>
          <a:xfrm>
            <a:off x="3199517" y="2212137"/>
            <a:ext cx="431528" cy="307777"/>
          </a:xfrm>
          <a:prstGeom prst="rect">
            <a:avLst/>
          </a:prstGeom>
          <a:noFill/>
        </p:spPr>
        <p:txBody>
          <a:bodyPr wrap="none" rtlCol="0">
            <a:spAutoFit/>
          </a:bodyPr>
          <a:lstStyle/>
          <a:p>
            <a:r>
              <a:rPr lang="en-US" sz="1400" b="1">
                <a:solidFill>
                  <a:schemeClr val="bg1"/>
                </a:solidFill>
              </a:rPr>
              <a:t>R-1</a:t>
            </a:r>
          </a:p>
        </p:txBody>
      </p:sp>
      <p:sp>
        <p:nvSpPr>
          <p:cNvPr id="64" name="TextBox 63"/>
          <p:cNvSpPr txBox="1"/>
          <p:nvPr/>
        </p:nvSpPr>
        <p:spPr>
          <a:xfrm>
            <a:off x="4998960" y="2237038"/>
            <a:ext cx="431528" cy="307777"/>
          </a:xfrm>
          <a:prstGeom prst="rect">
            <a:avLst/>
          </a:prstGeom>
          <a:noFill/>
        </p:spPr>
        <p:txBody>
          <a:bodyPr wrap="none" rtlCol="0">
            <a:spAutoFit/>
          </a:bodyPr>
          <a:lstStyle/>
          <a:p>
            <a:r>
              <a:rPr lang="en-US" sz="1400" b="1">
                <a:solidFill>
                  <a:schemeClr val="bg1"/>
                </a:solidFill>
              </a:rPr>
              <a:t>R-2</a:t>
            </a:r>
          </a:p>
        </p:txBody>
      </p:sp>
      <p:sp>
        <p:nvSpPr>
          <p:cNvPr id="65" name="TextBox 64"/>
          <p:cNvSpPr txBox="1"/>
          <p:nvPr/>
        </p:nvSpPr>
        <p:spPr>
          <a:xfrm>
            <a:off x="6807997" y="2237038"/>
            <a:ext cx="431528" cy="307777"/>
          </a:xfrm>
          <a:prstGeom prst="rect">
            <a:avLst/>
          </a:prstGeom>
          <a:noFill/>
        </p:spPr>
        <p:txBody>
          <a:bodyPr wrap="none" rtlCol="0">
            <a:spAutoFit/>
          </a:bodyPr>
          <a:lstStyle/>
          <a:p>
            <a:r>
              <a:rPr lang="en-US" sz="1400" b="1">
                <a:solidFill>
                  <a:schemeClr val="bg1"/>
                </a:solidFill>
              </a:rPr>
              <a:t>R-3</a:t>
            </a:r>
          </a:p>
        </p:txBody>
      </p:sp>
      <p:sp>
        <p:nvSpPr>
          <p:cNvPr id="66" name="TextBox 65"/>
          <p:cNvSpPr txBox="1"/>
          <p:nvPr/>
        </p:nvSpPr>
        <p:spPr>
          <a:xfrm>
            <a:off x="8528452" y="2204637"/>
            <a:ext cx="431528" cy="307777"/>
          </a:xfrm>
          <a:prstGeom prst="rect">
            <a:avLst/>
          </a:prstGeom>
          <a:noFill/>
        </p:spPr>
        <p:txBody>
          <a:bodyPr wrap="none" rtlCol="0">
            <a:spAutoFit/>
          </a:bodyPr>
          <a:lstStyle/>
          <a:p>
            <a:r>
              <a:rPr lang="en-US" sz="1400" b="1">
                <a:solidFill>
                  <a:schemeClr val="bg1"/>
                </a:solidFill>
              </a:rPr>
              <a:t>R-4</a:t>
            </a:r>
          </a:p>
        </p:txBody>
      </p:sp>
      <p:sp>
        <p:nvSpPr>
          <p:cNvPr id="67" name="TextBox 66"/>
          <p:cNvSpPr txBox="1"/>
          <p:nvPr/>
        </p:nvSpPr>
        <p:spPr>
          <a:xfrm>
            <a:off x="879102" y="2227339"/>
            <a:ext cx="415498" cy="307777"/>
          </a:xfrm>
          <a:prstGeom prst="rect">
            <a:avLst/>
          </a:prstGeom>
          <a:noFill/>
        </p:spPr>
        <p:txBody>
          <a:bodyPr wrap="none" rtlCol="0">
            <a:spAutoFit/>
          </a:bodyPr>
          <a:lstStyle/>
          <a:p>
            <a:r>
              <a:rPr lang="en-US" sz="1400" b="1">
                <a:solidFill>
                  <a:schemeClr val="bg1"/>
                </a:solidFill>
              </a:rPr>
              <a:t>S-1</a:t>
            </a:r>
          </a:p>
        </p:txBody>
      </p:sp>
      <p:sp>
        <p:nvSpPr>
          <p:cNvPr id="68" name="TextBox 67"/>
          <p:cNvSpPr txBox="1"/>
          <p:nvPr/>
        </p:nvSpPr>
        <p:spPr>
          <a:xfrm>
            <a:off x="10624118" y="2212136"/>
            <a:ext cx="415498" cy="307777"/>
          </a:xfrm>
          <a:prstGeom prst="rect">
            <a:avLst/>
          </a:prstGeom>
          <a:noFill/>
        </p:spPr>
        <p:txBody>
          <a:bodyPr wrap="none" rtlCol="0">
            <a:spAutoFit/>
          </a:bodyPr>
          <a:lstStyle/>
          <a:p>
            <a:r>
              <a:rPr lang="en-US" sz="1400" b="1">
                <a:solidFill>
                  <a:schemeClr val="bg1"/>
                </a:solidFill>
              </a:rPr>
              <a:t>S-2</a:t>
            </a:r>
          </a:p>
        </p:txBody>
      </p:sp>
      <p:sp>
        <p:nvSpPr>
          <p:cNvPr id="74" name="TextBox 73">
            <a:extLst>
              <a:ext uri="{FF2B5EF4-FFF2-40B4-BE49-F238E27FC236}">
                <a16:creationId xmlns="" xmlns:a16="http://schemas.microsoft.com/office/drawing/2014/main" id="{FA8CD5BB-8247-4900-9CF2-0EEC9F51F9FE}"/>
              </a:ext>
            </a:extLst>
          </p:cNvPr>
          <p:cNvSpPr txBox="1"/>
          <p:nvPr/>
        </p:nvSpPr>
        <p:spPr>
          <a:xfrm>
            <a:off x="9160543" y="1883084"/>
            <a:ext cx="1524776" cy="307777"/>
          </a:xfrm>
          <a:prstGeom prst="rect">
            <a:avLst/>
          </a:prstGeom>
          <a:noFill/>
        </p:spPr>
        <p:txBody>
          <a:bodyPr wrap="none" rtlCol="0">
            <a:spAutoFit/>
          </a:bodyPr>
          <a:lstStyle/>
          <a:p>
            <a:r>
              <a:rPr lang="en-US" sz="1400"/>
              <a:t>192.168.200.0 /30</a:t>
            </a:r>
          </a:p>
        </p:txBody>
      </p:sp>
      <p:pic>
        <p:nvPicPr>
          <p:cNvPr id="75" name="Picture 7" descr="C:\Users\ecoffey\AppData\Local\Temp\Rar$DRa0.386\30067_Device_router_critical_64.png"/>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16477" y="1888600"/>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p:cNvSpPr txBox="1"/>
          <p:nvPr/>
        </p:nvSpPr>
        <p:spPr>
          <a:xfrm>
            <a:off x="566213" y="2212137"/>
            <a:ext cx="429926" cy="307777"/>
          </a:xfrm>
          <a:prstGeom prst="rect">
            <a:avLst/>
          </a:prstGeom>
          <a:noFill/>
        </p:spPr>
        <p:txBody>
          <a:bodyPr wrap="none" rtlCol="0">
            <a:spAutoFit/>
          </a:bodyPr>
          <a:lstStyle/>
          <a:p>
            <a:r>
              <a:rPr lang="en-US" sz="1400" b="1">
                <a:solidFill>
                  <a:schemeClr val="bg1"/>
                </a:solidFill>
              </a:rPr>
              <a:t>X-1</a:t>
            </a:r>
          </a:p>
        </p:txBody>
      </p:sp>
      <p:pic>
        <p:nvPicPr>
          <p:cNvPr id="77" name="Picture 7" descr="C:\Users\ecoffey\AppData\Local\Temp\Rar$DRa0.386\30067_Device_router_critical_64.png"/>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0887546" y="1870324"/>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p:cNvSpPr txBox="1"/>
          <p:nvPr/>
        </p:nvSpPr>
        <p:spPr>
          <a:xfrm>
            <a:off x="11037282" y="2193861"/>
            <a:ext cx="429926" cy="307777"/>
          </a:xfrm>
          <a:prstGeom prst="rect">
            <a:avLst/>
          </a:prstGeom>
          <a:noFill/>
        </p:spPr>
        <p:txBody>
          <a:bodyPr wrap="none" rtlCol="0">
            <a:spAutoFit/>
          </a:bodyPr>
          <a:lstStyle/>
          <a:p>
            <a:r>
              <a:rPr lang="en-US" sz="1400" b="1">
                <a:solidFill>
                  <a:schemeClr val="bg1"/>
                </a:solidFill>
              </a:rPr>
              <a:t>X-2</a:t>
            </a:r>
          </a:p>
        </p:txBody>
      </p:sp>
      <p:sp>
        <p:nvSpPr>
          <p:cNvPr id="80" name="TextBox 79">
            <a:extLst>
              <a:ext uri="{FF2B5EF4-FFF2-40B4-BE49-F238E27FC236}">
                <a16:creationId xmlns="" xmlns:a16="http://schemas.microsoft.com/office/drawing/2014/main" id="{FA8CD5BB-8247-4900-9CF2-0EEC9F51F9FE}"/>
              </a:ext>
            </a:extLst>
          </p:cNvPr>
          <p:cNvSpPr txBox="1"/>
          <p:nvPr/>
        </p:nvSpPr>
        <p:spPr>
          <a:xfrm>
            <a:off x="1382680" y="1908811"/>
            <a:ext cx="1524776" cy="307777"/>
          </a:xfrm>
          <a:prstGeom prst="rect">
            <a:avLst/>
          </a:prstGeom>
          <a:noFill/>
        </p:spPr>
        <p:txBody>
          <a:bodyPr wrap="none" rtlCol="0">
            <a:spAutoFit/>
          </a:bodyPr>
          <a:lstStyle/>
          <a:p>
            <a:r>
              <a:rPr lang="en-US" sz="1400"/>
              <a:t>192.168.100.0 /30</a:t>
            </a:r>
          </a:p>
        </p:txBody>
      </p:sp>
      <p:sp>
        <p:nvSpPr>
          <p:cNvPr id="81" name="TextBox 80"/>
          <p:cNvSpPr txBox="1"/>
          <p:nvPr/>
        </p:nvSpPr>
        <p:spPr>
          <a:xfrm>
            <a:off x="1112412" y="2242541"/>
            <a:ext cx="710451" cy="738664"/>
          </a:xfrm>
          <a:prstGeom prst="rect">
            <a:avLst/>
          </a:prstGeom>
          <a:noFill/>
        </p:spPr>
        <p:txBody>
          <a:bodyPr wrap="none" rtlCol="0">
            <a:spAutoFit/>
          </a:bodyPr>
          <a:lstStyle/>
          <a:p>
            <a:r>
              <a:rPr lang="en-US" sz="1400"/>
              <a:t>.1</a:t>
            </a:r>
          </a:p>
          <a:p>
            <a:r>
              <a:rPr lang="en-US" sz="1400"/>
              <a:t>G0/0/0</a:t>
            </a:r>
          </a:p>
          <a:p>
            <a:endParaRPr lang="en-US" sz="1400"/>
          </a:p>
        </p:txBody>
      </p:sp>
      <p:sp>
        <p:nvSpPr>
          <p:cNvPr id="82" name="TextBox 81"/>
          <p:cNvSpPr txBox="1"/>
          <p:nvPr/>
        </p:nvSpPr>
        <p:spPr>
          <a:xfrm>
            <a:off x="9032783" y="2210643"/>
            <a:ext cx="710451" cy="523220"/>
          </a:xfrm>
          <a:prstGeom prst="rect">
            <a:avLst/>
          </a:prstGeom>
          <a:noFill/>
        </p:spPr>
        <p:txBody>
          <a:bodyPr wrap="none" rtlCol="0">
            <a:spAutoFit/>
          </a:bodyPr>
          <a:lstStyle/>
          <a:p>
            <a:r>
              <a:rPr lang="en-US" sz="1400"/>
              <a:t>.2</a:t>
            </a:r>
          </a:p>
          <a:p>
            <a:r>
              <a:rPr lang="en-US" sz="1400"/>
              <a:t>G0/0/1</a:t>
            </a:r>
          </a:p>
        </p:txBody>
      </p:sp>
      <p:sp>
        <p:nvSpPr>
          <p:cNvPr id="83" name="TextBox 82"/>
          <p:cNvSpPr txBox="1"/>
          <p:nvPr/>
        </p:nvSpPr>
        <p:spPr>
          <a:xfrm>
            <a:off x="10203730" y="2219697"/>
            <a:ext cx="710451" cy="523220"/>
          </a:xfrm>
          <a:prstGeom prst="rect">
            <a:avLst/>
          </a:prstGeom>
          <a:noFill/>
        </p:spPr>
        <p:txBody>
          <a:bodyPr wrap="none" rtlCol="0">
            <a:spAutoFit/>
          </a:bodyPr>
          <a:lstStyle/>
          <a:p>
            <a:pPr algn="r"/>
            <a:r>
              <a:rPr lang="en-US" sz="1400"/>
              <a:t>.1</a:t>
            </a:r>
          </a:p>
          <a:p>
            <a:pPr algn="r"/>
            <a:r>
              <a:rPr lang="en-US" sz="1400"/>
              <a:t>G0/0/0</a:t>
            </a:r>
          </a:p>
        </p:txBody>
      </p:sp>
      <p:sp>
        <p:nvSpPr>
          <p:cNvPr id="84" name="TextBox 83"/>
          <p:cNvSpPr txBox="1"/>
          <p:nvPr/>
        </p:nvSpPr>
        <p:spPr>
          <a:xfrm>
            <a:off x="4647827" y="874330"/>
            <a:ext cx="2890343" cy="584775"/>
          </a:xfrm>
          <a:prstGeom prst="rect">
            <a:avLst/>
          </a:prstGeom>
          <a:noFill/>
        </p:spPr>
        <p:txBody>
          <a:bodyPr wrap="none" rtlCol="0">
            <a:spAutoFit/>
          </a:bodyPr>
          <a:lstStyle/>
          <a:p>
            <a:pPr algn="r"/>
            <a:r>
              <a:rPr lang="en-US" sz="3200" b="1">
                <a:solidFill>
                  <a:srgbClr val="00B050"/>
                </a:solidFill>
              </a:rPr>
              <a:t>OSPF 20 AREA 0</a:t>
            </a:r>
          </a:p>
        </p:txBody>
      </p:sp>
      <p:sp>
        <p:nvSpPr>
          <p:cNvPr id="85" name="Rectangle 84">
            <a:extLst>
              <a:ext uri="{FF2B5EF4-FFF2-40B4-BE49-F238E27FC236}">
                <a16:creationId xmlns="" xmlns:a16="http://schemas.microsoft.com/office/drawing/2014/main" id="{3936041F-692B-4EA6-8FCC-DED39BB0D1F0}"/>
              </a:ext>
            </a:extLst>
          </p:cNvPr>
          <p:cNvSpPr/>
          <p:nvPr/>
        </p:nvSpPr>
        <p:spPr>
          <a:xfrm>
            <a:off x="1124010" y="3570976"/>
            <a:ext cx="9663947" cy="100208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a:solidFill>
                  <a:schemeClr val="tx1"/>
                </a:solidFill>
                <a:latin typeface="Courier New" panose="02070309020205020404" pitchFamily="49" charset="0"/>
                <a:cs typeface="Courier New" panose="02070309020205020404" pitchFamily="49" charset="0"/>
              </a:rPr>
              <a:t>WHEN THE TUNNEL IS OPERATIONAL, IT CREATES A LOGICAL POINT TO POINT LINK BETWEEN THE ENDPOINTS. TRAFFIC THAT TRAVERSES THE TUNNEL APPEARS TO BE ONE HOP AWAY AND THE OTHER DEVICES IN PATH ARE TRANSPARENT TO X1 AND X2. </a:t>
            </a:r>
          </a:p>
        </p:txBody>
      </p:sp>
      <p:cxnSp>
        <p:nvCxnSpPr>
          <p:cNvPr id="31" name="Straight Connector 30"/>
          <p:cNvCxnSpPr/>
          <p:nvPr/>
        </p:nvCxnSpPr>
        <p:spPr>
          <a:xfrm flipV="1">
            <a:off x="1112412" y="446430"/>
            <a:ext cx="9875520" cy="30404"/>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756879" y="483696"/>
            <a:ext cx="367131" cy="1581871"/>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10986944" y="461632"/>
            <a:ext cx="354380" cy="1601067"/>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 xmlns:a16="http://schemas.microsoft.com/office/drawing/2014/main" id="{FA8CD5BB-8247-4900-9CF2-0EEC9F51F9FE}"/>
              </a:ext>
            </a:extLst>
          </p:cNvPr>
          <p:cNvSpPr txBox="1"/>
          <p:nvPr/>
        </p:nvSpPr>
        <p:spPr>
          <a:xfrm>
            <a:off x="4835566" y="83964"/>
            <a:ext cx="2005677" cy="307777"/>
          </a:xfrm>
          <a:prstGeom prst="rect">
            <a:avLst/>
          </a:prstGeom>
          <a:noFill/>
        </p:spPr>
        <p:txBody>
          <a:bodyPr wrap="none" rtlCol="0">
            <a:spAutoFit/>
          </a:bodyPr>
          <a:lstStyle/>
          <a:p>
            <a:r>
              <a:rPr lang="en-US" sz="1400" b="1">
                <a:solidFill>
                  <a:srgbClr val="7030A0"/>
                </a:solidFill>
              </a:rPr>
              <a:t>INT TUN 1 – 10.0.0.0 /24</a:t>
            </a:r>
          </a:p>
        </p:txBody>
      </p:sp>
      <p:sp>
        <p:nvSpPr>
          <p:cNvPr id="36" name="TextBox 35">
            <a:extLst>
              <a:ext uri="{FF2B5EF4-FFF2-40B4-BE49-F238E27FC236}">
                <a16:creationId xmlns="" xmlns:a16="http://schemas.microsoft.com/office/drawing/2014/main" id="{FA8CD5BB-8247-4900-9CF2-0EEC9F51F9FE}"/>
              </a:ext>
            </a:extLst>
          </p:cNvPr>
          <p:cNvSpPr txBox="1"/>
          <p:nvPr/>
        </p:nvSpPr>
        <p:spPr>
          <a:xfrm>
            <a:off x="23580" y="1707365"/>
            <a:ext cx="785793" cy="307777"/>
          </a:xfrm>
          <a:prstGeom prst="rect">
            <a:avLst/>
          </a:prstGeom>
          <a:noFill/>
        </p:spPr>
        <p:txBody>
          <a:bodyPr wrap="none" rtlCol="0">
            <a:spAutoFit/>
          </a:bodyPr>
          <a:lstStyle/>
          <a:p>
            <a:r>
              <a:rPr lang="en-US" sz="1400" b="1">
                <a:solidFill>
                  <a:srgbClr val="7030A0"/>
                </a:solidFill>
              </a:rPr>
              <a:t>10.0.0.1</a:t>
            </a:r>
          </a:p>
        </p:txBody>
      </p:sp>
      <p:sp>
        <p:nvSpPr>
          <p:cNvPr id="37" name="TextBox 36">
            <a:extLst>
              <a:ext uri="{FF2B5EF4-FFF2-40B4-BE49-F238E27FC236}">
                <a16:creationId xmlns="" xmlns:a16="http://schemas.microsoft.com/office/drawing/2014/main" id="{FA8CD5BB-8247-4900-9CF2-0EEC9F51F9FE}"/>
              </a:ext>
            </a:extLst>
          </p:cNvPr>
          <p:cNvSpPr txBox="1"/>
          <p:nvPr/>
        </p:nvSpPr>
        <p:spPr>
          <a:xfrm>
            <a:off x="11341324" y="1734711"/>
            <a:ext cx="785793" cy="307777"/>
          </a:xfrm>
          <a:prstGeom prst="rect">
            <a:avLst/>
          </a:prstGeom>
          <a:noFill/>
        </p:spPr>
        <p:txBody>
          <a:bodyPr wrap="none" rtlCol="0">
            <a:spAutoFit/>
          </a:bodyPr>
          <a:lstStyle/>
          <a:p>
            <a:r>
              <a:rPr lang="en-US" sz="1400" b="1">
                <a:solidFill>
                  <a:srgbClr val="7030A0"/>
                </a:solidFill>
              </a:rPr>
              <a:t>10.0.0.2</a:t>
            </a:r>
          </a:p>
        </p:txBody>
      </p:sp>
      <p:sp>
        <p:nvSpPr>
          <p:cNvPr id="38" name="Rectangle 37">
            <a:extLst>
              <a:ext uri="{FF2B5EF4-FFF2-40B4-BE49-F238E27FC236}">
                <a16:creationId xmlns="" xmlns:a16="http://schemas.microsoft.com/office/drawing/2014/main" id="{0503515F-D11A-428F-A8B6-014929720A35}"/>
              </a:ext>
            </a:extLst>
          </p:cNvPr>
          <p:cNvSpPr/>
          <p:nvPr/>
        </p:nvSpPr>
        <p:spPr>
          <a:xfrm>
            <a:off x="237174" y="4899771"/>
            <a:ext cx="4761786" cy="180086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a:solidFill>
                  <a:schemeClr val="tx1"/>
                </a:solidFill>
                <a:latin typeface="Courier New" panose="02070309020205020404" pitchFamily="49" charset="0"/>
                <a:cs typeface="Courier New" panose="02070309020205020404" pitchFamily="49" charset="0"/>
              </a:rPr>
              <a:t>X1#</a:t>
            </a:r>
          </a:p>
          <a:p>
            <a:endParaRPr lang="en-US" sz="1200" b="1">
              <a:solidFill>
                <a:schemeClr val="tx1"/>
              </a:solidFill>
              <a:latin typeface="Courier New" panose="02070309020205020404" pitchFamily="49" charset="0"/>
              <a:cs typeface="Courier New" panose="02070309020205020404" pitchFamily="49" charset="0"/>
            </a:endParaRPr>
          </a:p>
          <a:p>
            <a:r>
              <a:rPr lang="en-US" sz="1200" b="1">
                <a:solidFill>
                  <a:schemeClr val="tx1"/>
                </a:solidFill>
                <a:latin typeface="Courier New" panose="02070309020205020404" pitchFamily="49" charset="0"/>
                <a:cs typeface="Courier New" panose="02070309020205020404" pitchFamily="49" charset="0"/>
              </a:rPr>
              <a:t>Show </a:t>
            </a:r>
            <a:r>
              <a:rPr lang="en-US" sz="1200" b="1" err="1">
                <a:solidFill>
                  <a:schemeClr val="tx1"/>
                </a:solidFill>
                <a:latin typeface="Courier New" panose="02070309020205020404" pitchFamily="49" charset="0"/>
                <a:cs typeface="Courier New" panose="02070309020205020404" pitchFamily="49" charset="0"/>
              </a:rPr>
              <a:t>ip</a:t>
            </a:r>
            <a:r>
              <a:rPr lang="en-US" sz="1200" b="1">
                <a:solidFill>
                  <a:schemeClr val="tx1"/>
                </a:solidFill>
                <a:latin typeface="Courier New" panose="02070309020205020404" pitchFamily="49" charset="0"/>
                <a:cs typeface="Courier New" panose="02070309020205020404" pitchFamily="49" charset="0"/>
              </a:rPr>
              <a:t> route | </a:t>
            </a:r>
            <a:r>
              <a:rPr lang="en-US" sz="1200" b="1" err="1">
                <a:solidFill>
                  <a:schemeClr val="tx1"/>
                </a:solidFill>
                <a:latin typeface="Courier New" panose="02070309020205020404" pitchFamily="49" charset="0"/>
                <a:cs typeface="Courier New" panose="02070309020205020404" pitchFamily="49" charset="0"/>
              </a:rPr>
              <a:t>incl</a:t>
            </a:r>
            <a:r>
              <a:rPr lang="en-US" sz="1200" b="1">
                <a:solidFill>
                  <a:schemeClr val="tx1"/>
                </a:solidFill>
                <a:latin typeface="Courier New" panose="02070309020205020404" pitchFamily="49" charset="0"/>
                <a:cs typeface="Courier New" panose="02070309020205020404" pitchFamily="49" charset="0"/>
              </a:rPr>
              <a:t> Tunnel1</a:t>
            </a:r>
          </a:p>
          <a:p>
            <a:endParaRPr lang="en-US" sz="1200" b="1">
              <a:solidFill>
                <a:schemeClr val="tx1"/>
              </a:solidFill>
              <a:latin typeface="Courier New" panose="02070309020205020404" pitchFamily="49" charset="0"/>
              <a:cs typeface="Courier New" panose="02070309020205020404" pitchFamily="49" charset="0"/>
            </a:endParaRPr>
          </a:p>
          <a:p>
            <a:r>
              <a:rPr lang="en-US" sz="1200" b="1">
                <a:solidFill>
                  <a:schemeClr val="tx1"/>
                </a:solidFill>
                <a:latin typeface="Courier New" panose="02070309020205020404" pitchFamily="49" charset="0"/>
                <a:cs typeface="Courier New" panose="02070309020205020404" pitchFamily="49" charset="0"/>
              </a:rPr>
              <a:t>C 10.0.0.0 /30 directly connected, Tunnel1</a:t>
            </a:r>
          </a:p>
          <a:p>
            <a:r>
              <a:rPr lang="en-US" sz="1200" b="1">
                <a:solidFill>
                  <a:schemeClr val="tx1"/>
                </a:solidFill>
                <a:latin typeface="Courier New" panose="02070309020205020404" pitchFamily="49" charset="0"/>
                <a:cs typeface="Courier New" panose="02070309020205020404" pitchFamily="49" charset="0"/>
              </a:rPr>
              <a:t>L 10.0.0.1 /32 directly connected, Tunnel1</a:t>
            </a:r>
          </a:p>
          <a:p>
            <a:endParaRPr lang="en-US" sz="1200" b="1">
              <a:solidFill>
                <a:schemeClr val="tx1"/>
              </a:solidFill>
              <a:latin typeface="Courier New" panose="02070309020205020404" pitchFamily="49" charset="0"/>
              <a:cs typeface="Courier New" panose="02070309020205020404" pitchFamily="49" charset="0"/>
            </a:endParaRPr>
          </a:p>
          <a:p>
            <a:r>
              <a:rPr lang="en-US" sz="1200" b="1">
                <a:solidFill>
                  <a:schemeClr val="tx1"/>
                </a:solidFill>
                <a:latin typeface="Courier New" panose="02070309020205020404" pitchFamily="49" charset="0"/>
                <a:cs typeface="Courier New" panose="02070309020205020404" pitchFamily="49" charset="0"/>
              </a:rPr>
              <a:t>TRACERT 10.0.0.2</a:t>
            </a:r>
          </a:p>
          <a:p>
            <a:r>
              <a:rPr lang="en-US" sz="1200" b="1">
                <a:solidFill>
                  <a:schemeClr val="tx1"/>
                </a:solidFill>
                <a:latin typeface="Courier New" panose="02070309020205020404" pitchFamily="49" charset="0"/>
                <a:cs typeface="Courier New" panose="02070309020205020404" pitchFamily="49" charset="0"/>
              </a:rPr>
              <a:t>1   10.0.0.2 1ms *</a:t>
            </a:r>
          </a:p>
          <a:p>
            <a:endParaRPr lang="en-US" sz="1200" b="1">
              <a:solidFill>
                <a:schemeClr val="tx1"/>
              </a:solidFill>
              <a:latin typeface="Courier New" panose="02070309020205020404" pitchFamily="49" charset="0"/>
              <a:cs typeface="Courier New" panose="02070309020205020404" pitchFamily="49" charset="0"/>
            </a:endParaRPr>
          </a:p>
          <a:p>
            <a:endParaRPr lang="en-US" sz="1200" b="1">
              <a:solidFill>
                <a:schemeClr val="tx1"/>
              </a:solidFill>
              <a:latin typeface="Courier New" panose="02070309020205020404" pitchFamily="49" charset="0"/>
              <a:cs typeface="Courier New" panose="02070309020205020404" pitchFamily="49" charset="0"/>
            </a:endParaRPr>
          </a:p>
          <a:p>
            <a:endParaRPr lang="en-US" sz="1200" b="1">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1765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Rounded Corners 37">
            <a:extLst>
              <a:ext uri="{FF2B5EF4-FFF2-40B4-BE49-F238E27FC236}">
                <a16:creationId xmlns="" xmlns:a16="http://schemas.microsoft.com/office/drawing/2014/main" id="{9E6C9D9F-D8ED-474D-8CFD-E85C959CFDA6}"/>
              </a:ext>
            </a:extLst>
          </p:cNvPr>
          <p:cNvSpPr/>
          <p:nvPr/>
        </p:nvSpPr>
        <p:spPr>
          <a:xfrm>
            <a:off x="2907456" y="852539"/>
            <a:ext cx="6253087" cy="2423831"/>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flipV="1">
            <a:off x="1049706" y="2212137"/>
            <a:ext cx="10086586" cy="30404"/>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pic>
        <p:nvPicPr>
          <p:cNvPr id="46"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835566" y="1918998"/>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8318318" y="1888600"/>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6640391" y="1913261"/>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049781" y="1888600"/>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2367916" y="2271699"/>
            <a:ext cx="710451" cy="523220"/>
          </a:xfrm>
          <a:prstGeom prst="rect">
            <a:avLst/>
          </a:prstGeom>
          <a:noFill/>
        </p:spPr>
        <p:txBody>
          <a:bodyPr wrap="none" rtlCol="0">
            <a:spAutoFit/>
          </a:bodyPr>
          <a:lstStyle/>
          <a:p>
            <a:pPr algn="r"/>
            <a:r>
              <a:rPr lang="en-US" sz="1400"/>
              <a:t>.2</a:t>
            </a:r>
          </a:p>
          <a:p>
            <a:pPr algn="r"/>
            <a:r>
              <a:rPr lang="en-US" sz="1400"/>
              <a:t>G0/0/1</a:t>
            </a:r>
          </a:p>
        </p:txBody>
      </p:sp>
      <p:sp>
        <p:nvSpPr>
          <p:cNvPr id="63" name="TextBox 62"/>
          <p:cNvSpPr txBox="1"/>
          <p:nvPr/>
        </p:nvSpPr>
        <p:spPr>
          <a:xfrm>
            <a:off x="3199517" y="2212137"/>
            <a:ext cx="431528" cy="307777"/>
          </a:xfrm>
          <a:prstGeom prst="rect">
            <a:avLst/>
          </a:prstGeom>
          <a:noFill/>
        </p:spPr>
        <p:txBody>
          <a:bodyPr wrap="none" rtlCol="0">
            <a:spAutoFit/>
          </a:bodyPr>
          <a:lstStyle/>
          <a:p>
            <a:r>
              <a:rPr lang="en-US" sz="1400" b="1">
                <a:solidFill>
                  <a:schemeClr val="bg1"/>
                </a:solidFill>
              </a:rPr>
              <a:t>R-1</a:t>
            </a:r>
          </a:p>
        </p:txBody>
      </p:sp>
      <p:sp>
        <p:nvSpPr>
          <p:cNvPr id="64" name="TextBox 63"/>
          <p:cNvSpPr txBox="1"/>
          <p:nvPr/>
        </p:nvSpPr>
        <p:spPr>
          <a:xfrm>
            <a:off x="4998960" y="2237038"/>
            <a:ext cx="431528" cy="307777"/>
          </a:xfrm>
          <a:prstGeom prst="rect">
            <a:avLst/>
          </a:prstGeom>
          <a:noFill/>
        </p:spPr>
        <p:txBody>
          <a:bodyPr wrap="none" rtlCol="0">
            <a:spAutoFit/>
          </a:bodyPr>
          <a:lstStyle/>
          <a:p>
            <a:r>
              <a:rPr lang="en-US" sz="1400" b="1">
                <a:solidFill>
                  <a:schemeClr val="bg1"/>
                </a:solidFill>
              </a:rPr>
              <a:t>R-2</a:t>
            </a:r>
          </a:p>
        </p:txBody>
      </p:sp>
      <p:sp>
        <p:nvSpPr>
          <p:cNvPr id="65" name="TextBox 64"/>
          <p:cNvSpPr txBox="1"/>
          <p:nvPr/>
        </p:nvSpPr>
        <p:spPr>
          <a:xfrm>
            <a:off x="6807997" y="2237038"/>
            <a:ext cx="431528" cy="307777"/>
          </a:xfrm>
          <a:prstGeom prst="rect">
            <a:avLst/>
          </a:prstGeom>
          <a:noFill/>
        </p:spPr>
        <p:txBody>
          <a:bodyPr wrap="none" rtlCol="0">
            <a:spAutoFit/>
          </a:bodyPr>
          <a:lstStyle/>
          <a:p>
            <a:r>
              <a:rPr lang="en-US" sz="1400" b="1">
                <a:solidFill>
                  <a:schemeClr val="bg1"/>
                </a:solidFill>
              </a:rPr>
              <a:t>R-3</a:t>
            </a:r>
          </a:p>
        </p:txBody>
      </p:sp>
      <p:sp>
        <p:nvSpPr>
          <p:cNvPr id="66" name="TextBox 65"/>
          <p:cNvSpPr txBox="1"/>
          <p:nvPr/>
        </p:nvSpPr>
        <p:spPr>
          <a:xfrm>
            <a:off x="8528452" y="2204637"/>
            <a:ext cx="431528" cy="307777"/>
          </a:xfrm>
          <a:prstGeom prst="rect">
            <a:avLst/>
          </a:prstGeom>
          <a:noFill/>
        </p:spPr>
        <p:txBody>
          <a:bodyPr wrap="none" rtlCol="0">
            <a:spAutoFit/>
          </a:bodyPr>
          <a:lstStyle/>
          <a:p>
            <a:r>
              <a:rPr lang="en-US" sz="1400" b="1">
                <a:solidFill>
                  <a:schemeClr val="bg1"/>
                </a:solidFill>
              </a:rPr>
              <a:t>R-4</a:t>
            </a:r>
          </a:p>
        </p:txBody>
      </p:sp>
      <p:sp>
        <p:nvSpPr>
          <p:cNvPr id="67" name="TextBox 66"/>
          <p:cNvSpPr txBox="1"/>
          <p:nvPr/>
        </p:nvSpPr>
        <p:spPr>
          <a:xfrm>
            <a:off x="879102" y="2227339"/>
            <a:ext cx="415498" cy="307777"/>
          </a:xfrm>
          <a:prstGeom prst="rect">
            <a:avLst/>
          </a:prstGeom>
          <a:noFill/>
        </p:spPr>
        <p:txBody>
          <a:bodyPr wrap="none" rtlCol="0">
            <a:spAutoFit/>
          </a:bodyPr>
          <a:lstStyle/>
          <a:p>
            <a:r>
              <a:rPr lang="en-US" sz="1400" b="1">
                <a:solidFill>
                  <a:schemeClr val="bg1"/>
                </a:solidFill>
              </a:rPr>
              <a:t>S-1</a:t>
            </a:r>
          </a:p>
        </p:txBody>
      </p:sp>
      <p:sp>
        <p:nvSpPr>
          <p:cNvPr id="68" name="TextBox 67"/>
          <p:cNvSpPr txBox="1"/>
          <p:nvPr/>
        </p:nvSpPr>
        <p:spPr>
          <a:xfrm>
            <a:off x="10624118" y="2212136"/>
            <a:ext cx="415498" cy="307777"/>
          </a:xfrm>
          <a:prstGeom prst="rect">
            <a:avLst/>
          </a:prstGeom>
          <a:noFill/>
        </p:spPr>
        <p:txBody>
          <a:bodyPr wrap="none" rtlCol="0">
            <a:spAutoFit/>
          </a:bodyPr>
          <a:lstStyle/>
          <a:p>
            <a:r>
              <a:rPr lang="en-US" sz="1400" b="1">
                <a:solidFill>
                  <a:schemeClr val="bg1"/>
                </a:solidFill>
              </a:rPr>
              <a:t>S-2</a:t>
            </a:r>
          </a:p>
        </p:txBody>
      </p:sp>
      <p:sp>
        <p:nvSpPr>
          <p:cNvPr id="74" name="TextBox 73">
            <a:extLst>
              <a:ext uri="{FF2B5EF4-FFF2-40B4-BE49-F238E27FC236}">
                <a16:creationId xmlns="" xmlns:a16="http://schemas.microsoft.com/office/drawing/2014/main" id="{FA8CD5BB-8247-4900-9CF2-0EEC9F51F9FE}"/>
              </a:ext>
            </a:extLst>
          </p:cNvPr>
          <p:cNvSpPr txBox="1"/>
          <p:nvPr/>
        </p:nvSpPr>
        <p:spPr>
          <a:xfrm>
            <a:off x="9160543" y="1883084"/>
            <a:ext cx="1524776" cy="307777"/>
          </a:xfrm>
          <a:prstGeom prst="rect">
            <a:avLst/>
          </a:prstGeom>
          <a:noFill/>
        </p:spPr>
        <p:txBody>
          <a:bodyPr wrap="none" rtlCol="0">
            <a:spAutoFit/>
          </a:bodyPr>
          <a:lstStyle/>
          <a:p>
            <a:r>
              <a:rPr lang="en-US" sz="1400"/>
              <a:t>192.168.200.0 /30</a:t>
            </a:r>
          </a:p>
        </p:txBody>
      </p:sp>
      <p:pic>
        <p:nvPicPr>
          <p:cNvPr id="75" name="Picture 7" descr="C:\Users\ecoffey\AppData\Local\Temp\Rar$DRa0.386\30067_Device_router_critical_64.png"/>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16477" y="1888600"/>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p:cNvSpPr txBox="1"/>
          <p:nvPr/>
        </p:nvSpPr>
        <p:spPr>
          <a:xfrm>
            <a:off x="566213" y="2212137"/>
            <a:ext cx="429926" cy="307777"/>
          </a:xfrm>
          <a:prstGeom prst="rect">
            <a:avLst/>
          </a:prstGeom>
          <a:noFill/>
        </p:spPr>
        <p:txBody>
          <a:bodyPr wrap="none" rtlCol="0">
            <a:spAutoFit/>
          </a:bodyPr>
          <a:lstStyle/>
          <a:p>
            <a:r>
              <a:rPr lang="en-US" sz="1400" b="1">
                <a:solidFill>
                  <a:schemeClr val="bg1"/>
                </a:solidFill>
              </a:rPr>
              <a:t>X-1</a:t>
            </a:r>
          </a:p>
        </p:txBody>
      </p:sp>
      <p:pic>
        <p:nvPicPr>
          <p:cNvPr id="77" name="Picture 7" descr="C:\Users\ecoffey\AppData\Local\Temp\Rar$DRa0.386\30067_Device_router_critical_64.png"/>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0887546" y="1870324"/>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p:cNvSpPr txBox="1"/>
          <p:nvPr/>
        </p:nvSpPr>
        <p:spPr>
          <a:xfrm>
            <a:off x="11037282" y="2193861"/>
            <a:ext cx="429926" cy="307777"/>
          </a:xfrm>
          <a:prstGeom prst="rect">
            <a:avLst/>
          </a:prstGeom>
          <a:noFill/>
        </p:spPr>
        <p:txBody>
          <a:bodyPr wrap="none" rtlCol="0">
            <a:spAutoFit/>
          </a:bodyPr>
          <a:lstStyle/>
          <a:p>
            <a:r>
              <a:rPr lang="en-US" sz="1400" b="1">
                <a:solidFill>
                  <a:schemeClr val="bg1"/>
                </a:solidFill>
              </a:rPr>
              <a:t>X-2</a:t>
            </a:r>
          </a:p>
        </p:txBody>
      </p:sp>
      <p:sp>
        <p:nvSpPr>
          <p:cNvPr id="80" name="TextBox 79">
            <a:extLst>
              <a:ext uri="{FF2B5EF4-FFF2-40B4-BE49-F238E27FC236}">
                <a16:creationId xmlns="" xmlns:a16="http://schemas.microsoft.com/office/drawing/2014/main" id="{FA8CD5BB-8247-4900-9CF2-0EEC9F51F9FE}"/>
              </a:ext>
            </a:extLst>
          </p:cNvPr>
          <p:cNvSpPr txBox="1"/>
          <p:nvPr/>
        </p:nvSpPr>
        <p:spPr>
          <a:xfrm>
            <a:off x="1382680" y="1908811"/>
            <a:ext cx="1524776" cy="307777"/>
          </a:xfrm>
          <a:prstGeom prst="rect">
            <a:avLst/>
          </a:prstGeom>
          <a:noFill/>
        </p:spPr>
        <p:txBody>
          <a:bodyPr wrap="none" rtlCol="0">
            <a:spAutoFit/>
          </a:bodyPr>
          <a:lstStyle/>
          <a:p>
            <a:r>
              <a:rPr lang="en-US" sz="1400"/>
              <a:t>192.168.100.0 /30</a:t>
            </a:r>
          </a:p>
        </p:txBody>
      </p:sp>
      <p:sp>
        <p:nvSpPr>
          <p:cNvPr id="81" name="TextBox 80"/>
          <p:cNvSpPr txBox="1"/>
          <p:nvPr/>
        </p:nvSpPr>
        <p:spPr>
          <a:xfrm>
            <a:off x="1112412" y="2242541"/>
            <a:ext cx="710451" cy="738664"/>
          </a:xfrm>
          <a:prstGeom prst="rect">
            <a:avLst/>
          </a:prstGeom>
          <a:noFill/>
        </p:spPr>
        <p:txBody>
          <a:bodyPr wrap="none" rtlCol="0">
            <a:spAutoFit/>
          </a:bodyPr>
          <a:lstStyle/>
          <a:p>
            <a:r>
              <a:rPr lang="en-US" sz="1400"/>
              <a:t>.1</a:t>
            </a:r>
          </a:p>
          <a:p>
            <a:r>
              <a:rPr lang="en-US" sz="1400"/>
              <a:t>G0/0/0</a:t>
            </a:r>
          </a:p>
          <a:p>
            <a:endParaRPr lang="en-US" sz="1400"/>
          </a:p>
        </p:txBody>
      </p:sp>
      <p:sp>
        <p:nvSpPr>
          <p:cNvPr id="82" name="TextBox 81"/>
          <p:cNvSpPr txBox="1"/>
          <p:nvPr/>
        </p:nvSpPr>
        <p:spPr>
          <a:xfrm>
            <a:off x="9032783" y="2210643"/>
            <a:ext cx="710451" cy="523220"/>
          </a:xfrm>
          <a:prstGeom prst="rect">
            <a:avLst/>
          </a:prstGeom>
          <a:noFill/>
        </p:spPr>
        <p:txBody>
          <a:bodyPr wrap="none" rtlCol="0">
            <a:spAutoFit/>
          </a:bodyPr>
          <a:lstStyle/>
          <a:p>
            <a:r>
              <a:rPr lang="en-US" sz="1400"/>
              <a:t>.2</a:t>
            </a:r>
          </a:p>
          <a:p>
            <a:r>
              <a:rPr lang="en-US" sz="1400"/>
              <a:t>G0/0/1</a:t>
            </a:r>
          </a:p>
        </p:txBody>
      </p:sp>
      <p:sp>
        <p:nvSpPr>
          <p:cNvPr id="83" name="TextBox 82"/>
          <p:cNvSpPr txBox="1"/>
          <p:nvPr/>
        </p:nvSpPr>
        <p:spPr>
          <a:xfrm>
            <a:off x="10203730" y="2219697"/>
            <a:ext cx="710451" cy="523220"/>
          </a:xfrm>
          <a:prstGeom prst="rect">
            <a:avLst/>
          </a:prstGeom>
          <a:noFill/>
        </p:spPr>
        <p:txBody>
          <a:bodyPr wrap="none" rtlCol="0">
            <a:spAutoFit/>
          </a:bodyPr>
          <a:lstStyle/>
          <a:p>
            <a:pPr algn="r"/>
            <a:r>
              <a:rPr lang="en-US" sz="1400"/>
              <a:t>.1</a:t>
            </a:r>
          </a:p>
          <a:p>
            <a:pPr algn="r"/>
            <a:r>
              <a:rPr lang="en-US" sz="1400"/>
              <a:t>G0/0/0</a:t>
            </a:r>
          </a:p>
        </p:txBody>
      </p:sp>
      <p:sp>
        <p:nvSpPr>
          <p:cNvPr id="84" name="TextBox 83"/>
          <p:cNvSpPr txBox="1"/>
          <p:nvPr/>
        </p:nvSpPr>
        <p:spPr>
          <a:xfrm>
            <a:off x="4647827" y="874330"/>
            <a:ext cx="2890343" cy="584775"/>
          </a:xfrm>
          <a:prstGeom prst="rect">
            <a:avLst/>
          </a:prstGeom>
          <a:noFill/>
        </p:spPr>
        <p:txBody>
          <a:bodyPr wrap="none" rtlCol="0">
            <a:spAutoFit/>
          </a:bodyPr>
          <a:lstStyle/>
          <a:p>
            <a:pPr algn="r"/>
            <a:r>
              <a:rPr lang="en-US" sz="3200" b="1">
                <a:solidFill>
                  <a:srgbClr val="00B050"/>
                </a:solidFill>
              </a:rPr>
              <a:t>OSPF 20 AREA 0</a:t>
            </a:r>
          </a:p>
        </p:txBody>
      </p:sp>
      <p:sp>
        <p:nvSpPr>
          <p:cNvPr id="85" name="Rectangle 84">
            <a:extLst>
              <a:ext uri="{FF2B5EF4-FFF2-40B4-BE49-F238E27FC236}">
                <a16:creationId xmlns="" xmlns:a16="http://schemas.microsoft.com/office/drawing/2014/main" id="{3936041F-692B-4EA6-8FCC-DED39BB0D1F0}"/>
              </a:ext>
            </a:extLst>
          </p:cNvPr>
          <p:cNvSpPr/>
          <p:nvPr/>
        </p:nvSpPr>
        <p:spPr>
          <a:xfrm>
            <a:off x="1124010" y="3570976"/>
            <a:ext cx="9663947" cy="284252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a:solidFill>
                  <a:schemeClr val="tx1"/>
                </a:solidFill>
                <a:latin typeface="Courier New" panose="02070309020205020404" pitchFamily="49" charset="0"/>
                <a:cs typeface="Courier New" panose="02070309020205020404" pitchFamily="49" charset="0"/>
              </a:rPr>
              <a:t>THE TUNNEL INTERFACE IS THE </a:t>
            </a:r>
            <a:r>
              <a:rPr lang="en-US" sz="1600" b="1">
                <a:solidFill>
                  <a:srgbClr val="FF0000"/>
                </a:solidFill>
                <a:latin typeface="Courier New" panose="02070309020205020404" pitchFamily="49" charset="0"/>
                <a:cs typeface="Courier New" panose="02070309020205020404" pitchFamily="49" charset="0"/>
              </a:rPr>
              <a:t>OVERLAY</a:t>
            </a:r>
            <a:r>
              <a:rPr lang="en-US" sz="1600" b="1">
                <a:solidFill>
                  <a:schemeClr val="tx1"/>
                </a:solidFill>
                <a:latin typeface="Courier New" panose="02070309020205020404" pitchFamily="49" charset="0"/>
                <a:cs typeface="Courier New" panose="02070309020205020404" pitchFamily="49" charset="0"/>
              </a:rPr>
              <a:t>. IT IS A VIRTUAL CONNECTIONAL THAT IS CREATED OVER THE TOP OF AN ACTUAL CONNECTION. THE NETWORK THAT IS CREATING THE ACTUAL CONNECTIVITY BETWEEN THE TUNNEL SOURCE AND TUNNEL DESTINATION IS THE </a:t>
            </a:r>
            <a:r>
              <a:rPr lang="en-US" sz="1600" b="1">
                <a:solidFill>
                  <a:srgbClr val="FF0000"/>
                </a:solidFill>
                <a:latin typeface="Courier New" panose="02070309020205020404" pitchFamily="49" charset="0"/>
                <a:cs typeface="Courier New" panose="02070309020205020404" pitchFamily="49" charset="0"/>
              </a:rPr>
              <a:t>UNDERLAY</a:t>
            </a:r>
            <a:r>
              <a:rPr lang="en-US" sz="1600" b="1">
                <a:solidFill>
                  <a:schemeClr val="tx1"/>
                </a:solidFill>
                <a:latin typeface="Courier New" panose="02070309020205020404" pitchFamily="49" charset="0"/>
                <a:cs typeface="Courier New" panose="02070309020205020404" pitchFamily="49" charset="0"/>
              </a:rPr>
              <a:t>. IN THIS CASE THE UNDERLAY IS THE OSPF 20 NETWORK AND THE STATIC ROUTES THAT CREATE THE NECESSARY REACHABILITY.</a:t>
            </a:r>
          </a:p>
          <a:p>
            <a:pPr algn="ctr"/>
            <a:endParaRPr lang="en-US" sz="1600" b="1">
              <a:solidFill>
                <a:schemeClr val="tx1"/>
              </a:solidFill>
              <a:latin typeface="Courier New" panose="02070309020205020404" pitchFamily="49" charset="0"/>
              <a:cs typeface="Courier New" panose="02070309020205020404" pitchFamily="49" charset="0"/>
            </a:endParaRPr>
          </a:p>
          <a:p>
            <a:pPr algn="ctr"/>
            <a:r>
              <a:rPr lang="en-US" sz="1600" b="1">
                <a:solidFill>
                  <a:schemeClr val="tx1"/>
                </a:solidFill>
                <a:latin typeface="Courier New" panose="02070309020205020404" pitchFamily="49" charset="0"/>
                <a:cs typeface="Courier New" panose="02070309020205020404" pitchFamily="49" charset="0"/>
              </a:rPr>
              <a:t>THE OVERLAY </a:t>
            </a:r>
            <a:r>
              <a:rPr lang="en-US" b="1" u="sng">
                <a:solidFill>
                  <a:schemeClr val="tx1"/>
                </a:solidFill>
                <a:latin typeface="Courier New" panose="02070309020205020404" pitchFamily="49" charset="0"/>
                <a:cs typeface="Courier New" panose="02070309020205020404" pitchFamily="49" charset="0"/>
              </a:rPr>
              <a:t>CANNOT</a:t>
            </a:r>
            <a:r>
              <a:rPr lang="en-US" sz="1600" b="1">
                <a:solidFill>
                  <a:schemeClr val="tx1"/>
                </a:solidFill>
                <a:latin typeface="Courier New" panose="02070309020205020404" pitchFamily="49" charset="0"/>
                <a:cs typeface="Courier New" panose="02070309020205020404" pitchFamily="49" charset="0"/>
              </a:rPr>
              <a:t> EXIST WITHOUT THE UNDERLAY.</a:t>
            </a:r>
          </a:p>
          <a:p>
            <a:pPr algn="ctr"/>
            <a:endParaRPr lang="en-US" sz="1600" b="1">
              <a:solidFill>
                <a:schemeClr val="tx1"/>
              </a:solidFill>
              <a:latin typeface="Courier New" panose="02070309020205020404" pitchFamily="49" charset="0"/>
              <a:cs typeface="Courier New" panose="02070309020205020404" pitchFamily="49" charset="0"/>
            </a:endParaRPr>
          </a:p>
          <a:p>
            <a:pPr algn="ctr"/>
            <a:r>
              <a:rPr lang="en-US" sz="1600" b="1">
                <a:solidFill>
                  <a:schemeClr val="tx1"/>
                </a:solidFill>
                <a:latin typeface="Courier New" panose="02070309020205020404" pitchFamily="49" charset="0"/>
                <a:cs typeface="Courier New" panose="02070309020205020404" pitchFamily="49" charset="0"/>
              </a:rPr>
              <a:t>IF THERE IS A BREAK IN THE PATH BETWEEN THE X1-X2 TUNNEL SOURCE(S) AND DESTINATION(S) THE TUNNEL INTERFACE WILL GO DOWN. IT IS JUST A VIRTUAL REPRESENTATION OF THE UNDERLYING CONNECTIVITY.</a:t>
            </a:r>
          </a:p>
          <a:p>
            <a:pPr algn="ctr"/>
            <a:endParaRPr lang="en-US" sz="1600" b="1">
              <a:solidFill>
                <a:srgbClr val="FF0000"/>
              </a:solidFill>
              <a:latin typeface="Courier New" panose="02070309020205020404" pitchFamily="49" charset="0"/>
              <a:cs typeface="Courier New" panose="02070309020205020404" pitchFamily="49" charset="0"/>
            </a:endParaRPr>
          </a:p>
        </p:txBody>
      </p:sp>
      <p:cxnSp>
        <p:nvCxnSpPr>
          <p:cNvPr id="31" name="Straight Connector 30"/>
          <p:cNvCxnSpPr/>
          <p:nvPr/>
        </p:nvCxnSpPr>
        <p:spPr>
          <a:xfrm flipV="1">
            <a:off x="1112412" y="446430"/>
            <a:ext cx="9875520" cy="30404"/>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756879" y="483696"/>
            <a:ext cx="367131" cy="1581871"/>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10986944" y="461632"/>
            <a:ext cx="354380" cy="1601067"/>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 xmlns:a16="http://schemas.microsoft.com/office/drawing/2014/main" id="{FA8CD5BB-8247-4900-9CF2-0EEC9F51F9FE}"/>
              </a:ext>
            </a:extLst>
          </p:cNvPr>
          <p:cNvSpPr txBox="1"/>
          <p:nvPr/>
        </p:nvSpPr>
        <p:spPr>
          <a:xfrm>
            <a:off x="4835566" y="83964"/>
            <a:ext cx="2005677" cy="307777"/>
          </a:xfrm>
          <a:prstGeom prst="rect">
            <a:avLst/>
          </a:prstGeom>
          <a:noFill/>
        </p:spPr>
        <p:txBody>
          <a:bodyPr wrap="none" rtlCol="0">
            <a:spAutoFit/>
          </a:bodyPr>
          <a:lstStyle/>
          <a:p>
            <a:r>
              <a:rPr lang="en-US" sz="1400" b="1">
                <a:solidFill>
                  <a:srgbClr val="7030A0"/>
                </a:solidFill>
              </a:rPr>
              <a:t>INT TUN 1 – 10.0.0.0 /24</a:t>
            </a:r>
          </a:p>
        </p:txBody>
      </p:sp>
      <p:sp>
        <p:nvSpPr>
          <p:cNvPr id="36" name="TextBox 35">
            <a:extLst>
              <a:ext uri="{FF2B5EF4-FFF2-40B4-BE49-F238E27FC236}">
                <a16:creationId xmlns="" xmlns:a16="http://schemas.microsoft.com/office/drawing/2014/main" id="{FA8CD5BB-8247-4900-9CF2-0EEC9F51F9FE}"/>
              </a:ext>
            </a:extLst>
          </p:cNvPr>
          <p:cNvSpPr txBox="1"/>
          <p:nvPr/>
        </p:nvSpPr>
        <p:spPr>
          <a:xfrm>
            <a:off x="23580" y="1707365"/>
            <a:ext cx="785793" cy="307777"/>
          </a:xfrm>
          <a:prstGeom prst="rect">
            <a:avLst/>
          </a:prstGeom>
          <a:noFill/>
        </p:spPr>
        <p:txBody>
          <a:bodyPr wrap="none" rtlCol="0">
            <a:spAutoFit/>
          </a:bodyPr>
          <a:lstStyle/>
          <a:p>
            <a:r>
              <a:rPr lang="en-US" sz="1400" b="1">
                <a:solidFill>
                  <a:srgbClr val="7030A0"/>
                </a:solidFill>
              </a:rPr>
              <a:t>10.0.0.1</a:t>
            </a:r>
          </a:p>
        </p:txBody>
      </p:sp>
      <p:sp>
        <p:nvSpPr>
          <p:cNvPr id="37" name="TextBox 36">
            <a:extLst>
              <a:ext uri="{FF2B5EF4-FFF2-40B4-BE49-F238E27FC236}">
                <a16:creationId xmlns="" xmlns:a16="http://schemas.microsoft.com/office/drawing/2014/main" id="{FA8CD5BB-8247-4900-9CF2-0EEC9F51F9FE}"/>
              </a:ext>
            </a:extLst>
          </p:cNvPr>
          <p:cNvSpPr txBox="1"/>
          <p:nvPr/>
        </p:nvSpPr>
        <p:spPr>
          <a:xfrm>
            <a:off x="11341324" y="1734711"/>
            <a:ext cx="785793" cy="307777"/>
          </a:xfrm>
          <a:prstGeom prst="rect">
            <a:avLst/>
          </a:prstGeom>
          <a:noFill/>
        </p:spPr>
        <p:txBody>
          <a:bodyPr wrap="none" rtlCol="0">
            <a:spAutoFit/>
          </a:bodyPr>
          <a:lstStyle/>
          <a:p>
            <a:r>
              <a:rPr lang="en-US" sz="1400" b="1">
                <a:solidFill>
                  <a:srgbClr val="7030A0"/>
                </a:solidFill>
              </a:rPr>
              <a:t>10.0.0.2</a:t>
            </a:r>
          </a:p>
        </p:txBody>
      </p:sp>
    </p:spTree>
    <p:extLst>
      <p:ext uri="{BB962C8B-B14F-4D97-AF65-F5344CB8AC3E}">
        <p14:creationId xmlns:p14="http://schemas.microsoft.com/office/powerpoint/2010/main" val="3412635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Rounded Corners 37">
            <a:extLst>
              <a:ext uri="{FF2B5EF4-FFF2-40B4-BE49-F238E27FC236}">
                <a16:creationId xmlns="" xmlns:a16="http://schemas.microsoft.com/office/drawing/2014/main" id="{9E6C9D9F-D8ED-474D-8CFD-E85C959CFDA6}"/>
              </a:ext>
            </a:extLst>
          </p:cNvPr>
          <p:cNvSpPr/>
          <p:nvPr/>
        </p:nvSpPr>
        <p:spPr>
          <a:xfrm>
            <a:off x="2972339" y="2020939"/>
            <a:ext cx="6253087" cy="2258961"/>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flipV="1">
            <a:off x="1114589" y="3380537"/>
            <a:ext cx="10086586" cy="30404"/>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pic>
        <p:nvPicPr>
          <p:cNvPr id="46"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900449" y="3087398"/>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8383201" y="3057000"/>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6705274" y="3081661"/>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114664" y="3057000"/>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2432799" y="3440099"/>
            <a:ext cx="710451" cy="523220"/>
          </a:xfrm>
          <a:prstGeom prst="rect">
            <a:avLst/>
          </a:prstGeom>
          <a:noFill/>
        </p:spPr>
        <p:txBody>
          <a:bodyPr wrap="none" rtlCol="0">
            <a:spAutoFit/>
          </a:bodyPr>
          <a:lstStyle/>
          <a:p>
            <a:pPr algn="r"/>
            <a:r>
              <a:rPr lang="en-US" sz="1400"/>
              <a:t>.2</a:t>
            </a:r>
          </a:p>
          <a:p>
            <a:pPr algn="r"/>
            <a:r>
              <a:rPr lang="en-US" sz="1400"/>
              <a:t>G0/0/1</a:t>
            </a:r>
          </a:p>
        </p:txBody>
      </p:sp>
      <p:sp>
        <p:nvSpPr>
          <p:cNvPr id="63" name="TextBox 62"/>
          <p:cNvSpPr txBox="1"/>
          <p:nvPr/>
        </p:nvSpPr>
        <p:spPr>
          <a:xfrm>
            <a:off x="3264400" y="3380537"/>
            <a:ext cx="431528" cy="307777"/>
          </a:xfrm>
          <a:prstGeom prst="rect">
            <a:avLst/>
          </a:prstGeom>
          <a:noFill/>
        </p:spPr>
        <p:txBody>
          <a:bodyPr wrap="none" rtlCol="0">
            <a:spAutoFit/>
          </a:bodyPr>
          <a:lstStyle/>
          <a:p>
            <a:r>
              <a:rPr lang="en-US" sz="1400" b="1">
                <a:solidFill>
                  <a:schemeClr val="bg1"/>
                </a:solidFill>
              </a:rPr>
              <a:t>R-1</a:t>
            </a:r>
          </a:p>
        </p:txBody>
      </p:sp>
      <p:sp>
        <p:nvSpPr>
          <p:cNvPr id="64" name="TextBox 63"/>
          <p:cNvSpPr txBox="1"/>
          <p:nvPr/>
        </p:nvSpPr>
        <p:spPr>
          <a:xfrm>
            <a:off x="5063843" y="3405438"/>
            <a:ext cx="431528" cy="307777"/>
          </a:xfrm>
          <a:prstGeom prst="rect">
            <a:avLst/>
          </a:prstGeom>
          <a:noFill/>
        </p:spPr>
        <p:txBody>
          <a:bodyPr wrap="none" rtlCol="0">
            <a:spAutoFit/>
          </a:bodyPr>
          <a:lstStyle/>
          <a:p>
            <a:r>
              <a:rPr lang="en-US" sz="1400" b="1">
                <a:solidFill>
                  <a:schemeClr val="bg1"/>
                </a:solidFill>
              </a:rPr>
              <a:t>R-2</a:t>
            </a:r>
          </a:p>
        </p:txBody>
      </p:sp>
      <p:sp>
        <p:nvSpPr>
          <p:cNvPr id="65" name="TextBox 64"/>
          <p:cNvSpPr txBox="1"/>
          <p:nvPr/>
        </p:nvSpPr>
        <p:spPr>
          <a:xfrm>
            <a:off x="6872880" y="3405438"/>
            <a:ext cx="431528" cy="307777"/>
          </a:xfrm>
          <a:prstGeom prst="rect">
            <a:avLst/>
          </a:prstGeom>
          <a:noFill/>
        </p:spPr>
        <p:txBody>
          <a:bodyPr wrap="none" rtlCol="0">
            <a:spAutoFit/>
          </a:bodyPr>
          <a:lstStyle/>
          <a:p>
            <a:r>
              <a:rPr lang="en-US" sz="1400" b="1">
                <a:solidFill>
                  <a:schemeClr val="bg1"/>
                </a:solidFill>
              </a:rPr>
              <a:t>R-3</a:t>
            </a:r>
          </a:p>
        </p:txBody>
      </p:sp>
      <p:sp>
        <p:nvSpPr>
          <p:cNvPr id="66" name="TextBox 65"/>
          <p:cNvSpPr txBox="1"/>
          <p:nvPr/>
        </p:nvSpPr>
        <p:spPr>
          <a:xfrm>
            <a:off x="8593335" y="3373037"/>
            <a:ext cx="431528" cy="307777"/>
          </a:xfrm>
          <a:prstGeom prst="rect">
            <a:avLst/>
          </a:prstGeom>
          <a:noFill/>
        </p:spPr>
        <p:txBody>
          <a:bodyPr wrap="none" rtlCol="0">
            <a:spAutoFit/>
          </a:bodyPr>
          <a:lstStyle/>
          <a:p>
            <a:r>
              <a:rPr lang="en-US" sz="1400" b="1">
                <a:solidFill>
                  <a:schemeClr val="bg1"/>
                </a:solidFill>
              </a:rPr>
              <a:t>R-4</a:t>
            </a:r>
          </a:p>
        </p:txBody>
      </p:sp>
      <p:sp>
        <p:nvSpPr>
          <p:cNvPr id="67" name="TextBox 66"/>
          <p:cNvSpPr txBox="1"/>
          <p:nvPr/>
        </p:nvSpPr>
        <p:spPr>
          <a:xfrm>
            <a:off x="943985" y="3395739"/>
            <a:ext cx="415498" cy="307777"/>
          </a:xfrm>
          <a:prstGeom prst="rect">
            <a:avLst/>
          </a:prstGeom>
          <a:noFill/>
        </p:spPr>
        <p:txBody>
          <a:bodyPr wrap="none" rtlCol="0">
            <a:spAutoFit/>
          </a:bodyPr>
          <a:lstStyle/>
          <a:p>
            <a:r>
              <a:rPr lang="en-US" sz="1400" b="1">
                <a:solidFill>
                  <a:schemeClr val="bg1"/>
                </a:solidFill>
              </a:rPr>
              <a:t>S-1</a:t>
            </a:r>
          </a:p>
        </p:txBody>
      </p:sp>
      <p:sp>
        <p:nvSpPr>
          <p:cNvPr id="68" name="TextBox 67"/>
          <p:cNvSpPr txBox="1"/>
          <p:nvPr/>
        </p:nvSpPr>
        <p:spPr>
          <a:xfrm>
            <a:off x="10689001" y="3380536"/>
            <a:ext cx="415498" cy="307777"/>
          </a:xfrm>
          <a:prstGeom prst="rect">
            <a:avLst/>
          </a:prstGeom>
          <a:noFill/>
        </p:spPr>
        <p:txBody>
          <a:bodyPr wrap="none" rtlCol="0">
            <a:spAutoFit/>
          </a:bodyPr>
          <a:lstStyle/>
          <a:p>
            <a:r>
              <a:rPr lang="en-US" sz="1400" b="1">
                <a:solidFill>
                  <a:schemeClr val="bg1"/>
                </a:solidFill>
              </a:rPr>
              <a:t>S-2</a:t>
            </a:r>
          </a:p>
        </p:txBody>
      </p:sp>
      <p:sp>
        <p:nvSpPr>
          <p:cNvPr id="74" name="TextBox 73">
            <a:extLst>
              <a:ext uri="{FF2B5EF4-FFF2-40B4-BE49-F238E27FC236}">
                <a16:creationId xmlns="" xmlns:a16="http://schemas.microsoft.com/office/drawing/2014/main" id="{FA8CD5BB-8247-4900-9CF2-0EEC9F51F9FE}"/>
              </a:ext>
            </a:extLst>
          </p:cNvPr>
          <p:cNvSpPr txBox="1"/>
          <p:nvPr/>
        </p:nvSpPr>
        <p:spPr>
          <a:xfrm>
            <a:off x="9225426" y="3051484"/>
            <a:ext cx="1524776" cy="307777"/>
          </a:xfrm>
          <a:prstGeom prst="rect">
            <a:avLst/>
          </a:prstGeom>
          <a:noFill/>
        </p:spPr>
        <p:txBody>
          <a:bodyPr wrap="none" rtlCol="0">
            <a:spAutoFit/>
          </a:bodyPr>
          <a:lstStyle/>
          <a:p>
            <a:r>
              <a:rPr lang="en-US" sz="1400"/>
              <a:t>192.168.200.0 /30</a:t>
            </a:r>
          </a:p>
        </p:txBody>
      </p:sp>
      <p:pic>
        <p:nvPicPr>
          <p:cNvPr id="75" name="Picture 7" descr="C:\Users\ecoffey\AppData\Local\Temp\Rar$DRa0.386\30067_Device_router_critical_64.png"/>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81360" y="3057000"/>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p:cNvSpPr txBox="1"/>
          <p:nvPr/>
        </p:nvSpPr>
        <p:spPr>
          <a:xfrm>
            <a:off x="631096" y="3380537"/>
            <a:ext cx="429926" cy="307777"/>
          </a:xfrm>
          <a:prstGeom prst="rect">
            <a:avLst/>
          </a:prstGeom>
          <a:noFill/>
        </p:spPr>
        <p:txBody>
          <a:bodyPr wrap="none" rtlCol="0">
            <a:spAutoFit/>
          </a:bodyPr>
          <a:lstStyle/>
          <a:p>
            <a:r>
              <a:rPr lang="en-US" sz="1400" b="1">
                <a:solidFill>
                  <a:schemeClr val="bg1"/>
                </a:solidFill>
              </a:rPr>
              <a:t>X-1</a:t>
            </a:r>
          </a:p>
        </p:txBody>
      </p:sp>
      <p:pic>
        <p:nvPicPr>
          <p:cNvPr id="77" name="Picture 7" descr="C:\Users\ecoffey\AppData\Local\Temp\Rar$DRa0.386\30067_Device_router_critical_64.png"/>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0952429" y="3038724"/>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p:cNvSpPr txBox="1"/>
          <p:nvPr/>
        </p:nvSpPr>
        <p:spPr>
          <a:xfrm>
            <a:off x="11102165" y="3362261"/>
            <a:ext cx="429926" cy="307777"/>
          </a:xfrm>
          <a:prstGeom prst="rect">
            <a:avLst/>
          </a:prstGeom>
          <a:noFill/>
        </p:spPr>
        <p:txBody>
          <a:bodyPr wrap="none" rtlCol="0">
            <a:spAutoFit/>
          </a:bodyPr>
          <a:lstStyle/>
          <a:p>
            <a:r>
              <a:rPr lang="en-US" sz="1400" b="1">
                <a:solidFill>
                  <a:schemeClr val="bg1"/>
                </a:solidFill>
              </a:rPr>
              <a:t>X-2</a:t>
            </a:r>
          </a:p>
        </p:txBody>
      </p:sp>
      <p:sp>
        <p:nvSpPr>
          <p:cNvPr id="80" name="TextBox 79">
            <a:extLst>
              <a:ext uri="{FF2B5EF4-FFF2-40B4-BE49-F238E27FC236}">
                <a16:creationId xmlns="" xmlns:a16="http://schemas.microsoft.com/office/drawing/2014/main" id="{FA8CD5BB-8247-4900-9CF2-0EEC9F51F9FE}"/>
              </a:ext>
            </a:extLst>
          </p:cNvPr>
          <p:cNvSpPr txBox="1"/>
          <p:nvPr/>
        </p:nvSpPr>
        <p:spPr>
          <a:xfrm>
            <a:off x="1447563" y="3077211"/>
            <a:ext cx="1524776" cy="307777"/>
          </a:xfrm>
          <a:prstGeom prst="rect">
            <a:avLst/>
          </a:prstGeom>
          <a:noFill/>
        </p:spPr>
        <p:txBody>
          <a:bodyPr wrap="none" rtlCol="0">
            <a:spAutoFit/>
          </a:bodyPr>
          <a:lstStyle/>
          <a:p>
            <a:r>
              <a:rPr lang="en-US" sz="1400"/>
              <a:t>192.168.100.0 /30</a:t>
            </a:r>
          </a:p>
        </p:txBody>
      </p:sp>
      <p:sp>
        <p:nvSpPr>
          <p:cNvPr id="81" name="TextBox 80"/>
          <p:cNvSpPr txBox="1"/>
          <p:nvPr/>
        </p:nvSpPr>
        <p:spPr>
          <a:xfrm>
            <a:off x="1177295" y="3410941"/>
            <a:ext cx="710451" cy="738664"/>
          </a:xfrm>
          <a:prstGeom prst="rect">
            <a:avLst/>
          </a:prstGeom>
          <a:noFill/>
        </p:spPr>
        <p:txBody>
          <a:bodyPr wrap="none" rtlCol="0">
            <a:spAutoFit/>
          </a:bodyPr>
          <a:lstStyle/>
          <a:p>
            <a:r>
              <a:rPr lang="en-US" sz="1400"/>
              <a:t>.1</a:t>
            </a:r>
          </a:p>
          <a:p>
            <a:r>
              <a:rPr lang="en-US" sz="1400"/>
              <a:t>G0/0/0</a:t>
            </a:r>
          </a:p>
          <a:p>
            <a:endParaRPr lang="en-US" sz="1400"/>
          </a:p>
        </p:txBody>
      </p:sp>
      <p:sp>
        <p:nvSpPr>
          <p:cNvPr id="82" name="TextBox 81"/>
          <p:cNvSpPr txBox="1"/>
          <p:nvPr/>
        </p:nvSpPr>
        <p:spPr>
          <a:xfrm>
            <a:off x="9097666" y="3379043"/>
            <a:ext cx="710451" cy="523220"/>
          </a:xfrm>
          <a:prstGeom prst="rect">
            <a:avLst/>
          </a:prstGeom>
          <a:noFill/>
        </p:spPr>
        <p:txBody>
          <a:bodyPr wrap="none" rtlCol="0">
            <a:spAutoFit/>
          </a:bodyPr>
          <a:lstStyle/>
          <a:p>
            <a:r>
              <a:rPr lang="en-US" sz="1400"/>
              <a:t>.2</a:t>
            </a:r>
          </a:p>
          <a:p>
            <a:r>
              <a:rPr lang="en-US" sz="1400"/>
              <a:t>G0/0/1</a:t>
            </a:r>
          </a:p>
        </p:txBody>
      </p:sp>
      <p:sp>
        <p:nvSpPr>
          <p:cNvPr id="83" name="TextBox 82"/>
          <p:cNvSpPr txBox="1"/>
          <p:nvPr/>
        </p:nvSpPr>
        <p:spPr>
          <a:xfrm>
            <a:off x="10268613" y="3388097"/>
            <a:ext cx="710451" cy="523220"/>
          </a:xfrm>
          <a:prstGeom prst="rect">
            <a:avLst/>
          </a:prstGeom>
          <a:noFill/>
        </p:spPr>
        <p:txBody>
          <a:bodyPr wrap="none" rtlCol="0">
            <a:spAutoFit/>
          </a:bodyPr>
          <a:lstStyle/>
          <a:p>
            <a:pPr algn="r"/>
            <a:r>
              <a:rPr lang="en-US" sz="1400"/>
              <a:t>.1</a:t>
            </a:r>
          </a:p>
          <a:p>
            <a:pPr algn="r"/>
            <a:r>
              <a:rPr lang="en-US" sz="1400"/>
              <a:t>G0/0/0</a:t>
            </a:r>
          </a:p>
        </p:txBody>
      </p:sp>
      <p:sp>
        <p:nvSpPr>
          <p:cNvPr id="84" name="TextBox 83"/>
          <p:cNvSpPr txBox="1"/>
          <p:nvPr/>
        </p:nvSpPr>
        <p:spPr>
          <a:xfrm>
            <a:off x="4712710" y="2042730"/>
            <a:ext cx="2890343" cy="584775"/>
          </a:xfrm>
          <a:prstGeom prst="rect">
            <a:avLst/>
          </a:prstGeom>
          <a:noFill/>
        </p:spPr>
        <p:txBody>
          <a:bodyPr wrap="none" rtlCol="0">
            <a:spAutoFit/>
          </a:bodyPr>
          <a:lstStyle/>
          <a:p>
            <a:pPr algn="r"/>
            <a:r>
              <a:rPr lang="en-US" sz="3200" b="1">
                <a:solidFill>
                  <a:srgbClr val="00B050"/>
                </a:solidFill>
              </a:rPr>
              <a:t>OSPF 20 AREA 0</a:t>
            </a:r>
          </a:p>
        </p:txBody>
      </p:sp>
      <p:cxnSp>
        <p:nvCxnSpPr>
          <p:cNvPr id="31" name="Straight Connector 30"/>
          <p:cNvCxnSpPr/>
          <p:nvPr/>
        </p:nvCxnSpPr>
        <p:spPr>
          <a:xfrm flipV="1">
            <a:off x="1177295" y="1614830"/>
            <a:ext cx="9875520" cy="30404"/>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21762" y="1652096"/>
            <a:ext cx="367131" cy="1581871"/>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11051827" y="1630032"/>
            <a:ext cx="354380" cy="1601067"/>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 xmlns:a16="http://schemas.microsoft.com/office/drawing/2014/main" id="{FA8CD5BB-8247-4900-9CF2-0EEC9F51F9FE}"/>
              </a:ext>
            </a:extLst>
          </p:cNvPr>
          <p:cNvSpPr txBox="1"/>
          <p:nvPr/>
        </p:nvSpPr>
        <p:spPr>
          <a:xfrm>
            <a:off x="4900449" y="1252364"/>
            <a:ext cx="2005677" cy="307777"/>
          </a:xfrm>
          <a:prstGeom prst="rect">
            <a:avLst/>
          </a:prstGeom>
          <a:noFill/>
        </p:spPr>
        <p:txBody>
          <a:bodyPr wrap="none" rtlCol="0">
            <a:spAutoFit/>
          </a:bodyPr>
          <a:lstStyle/>
          <a:p>
            <a:r>
              <a:rPr lang="en-US" sz="1400" b="1">
                <a:solidFill>
                  <a:srgbClr val="7030A0"/>
                </a:solidFill>
              </a:rPr>
              <a:t>INT TUN 1 – 10.0.0.0 /24</a:t>
            </a:r>
          </a:p>
        </p:txBody>
      </p:sp>
      <p:sp>
        <p:nvSpPr>
          <p:cNvPr id="36" name="TextBox 35">
            <a:extLst>
              <a:ext uri="{FF2B5EF4-FFF2-40B4-BE49-F238E27FC236}">
                <a16:creationId xmlns="" xmlns:a16="http://schemas.microsoft.com/office/drawing/2014/main" id="{FA8CD5BB-8247-4900-9CF2-0EEC9F51F9FE}"/>
              </a:ext>
            </a:extLst>
          </p:cNvPr>
          <p:cNvSpPr txBox="1"/>
          <p:nvPr/>
        </p:nvSpPr>
        <p:spPr>
          <a:xfrm>
            <a:off x="88463" y="2875765"/>
            <a:ext cx="785793" cy="307777"/>
          </a:xfrm>
          <a:prstGeom prst="rect">
            <a:avLst/>
          </a:prstGeom>
          <a:noFill/>
        </p:spPr>
        <p:txBody>
          <a:bodyPr wrap="none" rtlCol="0">
            <a:spAutoFit/>
          </a:bodyPr>
          <a:lstStyle/>
          <a:p>
            <a:r>
              <a:rPr lang="en-US" sz="1400" b="1">
                <a:solidFill>
                  <a:srgbClr val="7030A0"/>
                </a:solidFill>
              </a:rPr>
              <a:t>10.0.0.1</a:t>
            </a:r>
          </a:p>
        </p:txBody>
      </p:sp>
      <p:sp>
        <p:nvSpPr>
          <p:cNvPr id="37" name="TextBox 36">
            <a:extLst>
              <a:ext uri="{FF2B5EF4-FFF2-40B4-BE49-F238E27FC236}">
                <a16:creationId xmlns="" xmlns:a16="http://schemas.microsoft.com/office/drawing/2014/main" id="{FA8CD5BB-8247-4900-9CF2-0EEC9F51F9FE}"/>
              </a:ext>
            </a:extLst>
          </p:cNvPr>
          <p:cNvSpPr txBox="1"/>
          <p:nvPr/>
        </p:nvSpPr>
        <p:spPr>
          <a:xfrm>
            <a:off x="11406207" y="2903111"/>
            <a:ext cx="785793" cy="307777"/>
          </a:xfrm>
          <a:prstGeom prst="rect">
            <a:avLst/>
          </a:prstGeom>
          <a:noFill/>
        </p:spPr>
        <p:txBody>
          <a:bodyPr wrap="none" rtlCol="0">
            <a:spAutoFit/>
          </a:bodyPr>
          <a:lstStyle/>
          <a:p>
            <a:r>
              <a:rPr lang="en-US" sz="1400" b="1">
                <a:solidFill>
                  <a:srgbClr val="7030A0"/>
                </a:solidFill>
              </a:rPr>
              <a:t>10.0.0.2</a:t>
            </a:r>
          </a:p>
        </p:txBody>
      </p:sp>
      <p:sp>
        <p:nvSpPr>
          <p:cNvPr id="34" name="Rectangle 33">
            <a:extLst>
              <a:ext uri="{FF2B5EF4-FFF2-40B4-BE49-F238E27FC236}">
                <a16:creationId xmlns="" xmlns:a16="http://schemas.microsoft.com/office/drawing/2014/main" id="{3936041F-692B-4EA6-8FCC-DED39BB0D1F0}"/>
              </a:ext>
            </a:extLst>
          </p:cNvPr>
          <p:cNvSpPr/>
          <p:nvPr/>
        </p:nvSpPr>
        <p:spPr>
          <a:xfrm>
            <a:off x="1232803" y="139746"/>
            <a:ext cx="9663947" cy="100208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a:solidFill>
                  <a:schemeClr val="tx1"/>
                </a:solidFill>
                <a:latin typeface="Courier New" panose="02070309020205020404" pitchFamily="49" charset="0"/>
                <a:cs typeface="Courier New" panose="02070309020205020404" pitchFamily="49" charset="0"/>
              </a:rPr>
              <a:t>DYNAMIC PROTOCOLS ARE COMMONLY CONFIGURED ACROSS THE OVERLAY (TUNNEL INTERFACE). IT IS BEST TO USE A DIFFERENT ROUTING PROCESS THAN THE ONE SUPPORTING THE UNDERLAY TO PREVENT RECURSIVE ROUTING. IN THIS CASE X1 AND X2 HAVE FORMED AN EIGRP ADJACENCY USING THE TUNNEL.</a:t>
            </a:r>
          </a:p>
        </p:txBody>
      </p:sp>
      <p:sp>
        <p:nvSpPr>
          <p:cNvPr id="38" name="Rectangle 37">
            <a:extLst>
              <a:ext uri="{FF2B5EF4-FFF2-40B4-BE49-F238E27FC236}">
                <a16:creationId xmlns="" xmlns:a16="http://schemas.microsoft.com/office/drawing/2014/main" id="{3936041F-692B-4EA6-8FCC-DED39BB0D1F0}"/>
              </a:ext>
            </a:extLst>
          </p:cNvPr>
          <p:cNvSpPr/>
          <p:nvPr/>
        </p:nvSpPr>
        <p:spPr>
          <a:xfrm>
            <a:off x="92719" y="4456184"/>
            <a:ext cx="6079481" cy="226211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a:solidFill>
                  <a:schemeClr val="tx1"/>
                </a:solidFill>
                <a:latin typeface="Courier New" panose="02070309020205020404" pitchFamily="49" charset="0"/>
                <a:cs typeface="Courier New" panose="02070309020205020404" pitchFamily="49" charset="0"/>
              </a:rPr>
              <a:t>X1:</a:t>
            </a:r>
          </a:p>
          <a:p>
            <a:endParaRPr lang="en-US" sz="1400" b="1">
              <a:solidFill>
                <a:schemeClr val="tx1"/>
              </a:solidFill>
              <a:latin typeface="Courier New" panose="02070309020205020404" pitchFamily="49" charset="0"/>
              <a:cs typeface="Courier New" panose="02070309020205020404" pitchFamily="49" charset="0"/>
            </a:endParaRPr>
          </a:p>
          <a:p>
            <a:r>
              <a:rPr lang="en-US" sz="1400" b="1">
                <a:solidFill>
                  <a:schemeClr val="tx1"/>
                </a:solidFill>
                <a:latin typeface="Courier New" panose="02070309020205020404" pitchFamily="49" charset="0"/>
                <a:cs typeface="Courier New" panose="02070309020205020404" pitchFamily="49" charset="0"/>
              </a:rPr>
              <a:t>Router </a:t>
            </a:r>
            <a:r>
              <a:rPr lang="en-US" sz="1400" b="1" err="1">
                <a:solidFill>
                  <a:schemeClr val="tx1"/>
                </a:solidFill>
                <a:latin typeface="Courier New" panose="02070309020205020404" pitchFamily="49" charset="0"/>
                <a:cs typeface="Courier New" panose="02070309020205020404" pitchFamily="49" charset="0"/>
              </a:rPr>
              <a:t>eigrp</a:t>
            </a:r>
            <a:r>
              <a:rPr lang="en-US" sz="1400" b="1">
                <a:solidFill>
                  <a:schemeClr val="tx1"/>
                </a:solidFill>
                <a:latin typeface="Courier New" panose="02070309020205020404" pitchFamily="49" charset="0"/>
                <a:cs typeface="Courier New" panose="02070309020205020404" pitchFamily="49" charset="0"/>
              </a:rPr>
              <a:t> 1</a:t>
            </a:r>
          </a:p>
          <a:p>
            <a:r>
              <a:rPr lang="en-US" sz="1400" b="1">
                <a:solidFill>
                  <a:schemeClr val="tx1"/>
                </a:solidFill>
                <a:latin typeface="Courier New" panose="02070309020205020404" pitchFamily="49" charset="0"/>
                <a:cs typeface="Courier New" panose="02070309020205020404" pitchFamily="49" charset="0"/>
              </a:rPr>
              <a:t>Network 10.0.0.0 0.0.0.255</a:t>
            </a:r>
          </a:p>
          <a:p>
            <a:endParaRPr lang="en-US" sz="1400" b="1">
              <a:solidFill>
                <a:schemeClr val="tx1"/>
              </a:solidFill>
              <a:latin typeface="Courier New" panose="02070309020205020404" pitchFamily="49" charset="0"/>
              <a:cs typeface="Courier New" panose="02070309020205020404" pitchFamily="49" charset="0"/>
            </a:endParaRPr>
          </a:p>
          <a:p>
            <a:r>
              <a:rPr lang="en-US" sz="1400" b="1">
                <a:solidFill>
                  <a:schemeClr val="tx1"/>
                </a:solidFill>
                <a:latin typeface="Courier New" panose="02070309020205020404" pitchFamily="49" charset="0"/>
                <a:cs typeface="Courier New" panose="02070309020205020404" pitchFamily="49" charset="0"/>
              </a:rPr>
              <a:t>Show </a:t>
            </a:r>
            <a:r>
              <a:rPr lang="en-US" sz="1400" b="1" err="1">
                <a:solidFill>
                  <a:schemeClr val="tx1"/>
                </a:solidFill>
                <a:latin typeface="Courier New" panose="02070309020205020404" pitchFamily="49" charset="0"/>
                <a:cs typeface="Courier New" panose="02070309020205020404" pitchFamily="49" charset="0"/>
              </a:rPr>
              <a:t>ip</a:t>
            </a:r>
            <a:r>
              <a:rPr lang="en-US" sz="1400" b="1">
                <a:solidFill>
                  <a:schemeClr val="tx1"/>
                </a:solidFill>
                <a:latin typeface="Courier New" panose="02070309020205020404" pitchFamily="49" charset="0"/>
                <a:cs typeface="Courier New" panose="02070309020205020404" pitchFamily="49" charset="0"/>
              </a:rPr>
              <a:t> </a:t>
            </a:r>
            <a:r>
              <a:rPr lang="en-US" sz="1400" b="1" err="1">
                <a:solidFill>
                  <a:schemeClr val="tx1"/>
                </a:solidFill>
                <a:latin typeface="Courier New" panose="02070309020205020404" pitchFamily="49" charset="0"/>
                <a:cs typeface="Courier New" panose="02070309020205020404" pitchFamily="49" charset="0"/>
              </a:rPr>
              <a:t>eigrp</a:t>
            </a:r>
            <a:r>
              <a:rPr lang="en-US" sz="1400" b="1">
                <a:solidFill>
                  <a:schemeClr val="tx1"/>
                </a:solidFill>
                <a:latin typeface="Courier New" panose="02070309020205020404" pitchFamily="49" charset="0"/>
                <a:cs typeface="Courier New" panose="02070309020205020404" pitchFamily="49" charset="0"/>
              </a:rPr>
              <a:t> neighbor</a:t>
            </a:r>
          </a:p>
          <a:p>
            <a:endParaRPr lang="en-US" sz="1400" b="1">
              <a:solidFill>
                <a:schemeClr val="tx1"/>
              </a:solidFill>
              <a:latin typeface="Courier New" panose="02070309020205020404" pitchFamily="49" charset="0"/>
              <a:cs typeface="Courier New" panose="02070309020205020404" pitchFamily="49" charset="0"/>
            </a:endParaRPr>
          </a:p>
          <a:p>
            <a:r>
              <a:rPr lang="en-US" sz="1400" b="1">
                <a:solidFill>
                  <a:schemeClr val="tx1"/>
                </a:solidFill>
                <a:latin typeface="Courier New" panose="02070309020205020404" pitchFamily="49" charset="0"/>
                <a:cs typeface="Courier New" panose="02070309020205020404" pitchFamily="49" charset="0"/>
              </a:rPr>
              <a:t>H   Address	Interface  Hold  Uptime  SRTT  </a:t>
            </a:r>
            <a:r>
              <a:rPr lang="en-US" sz="1400" b="1" err="1">
                <a:solidFill>
                  <a:schemeClr val="tx1"/>
                </a:solidFill>
                <a:latin typeface="Courier New" panose="02070309020205020404" pitchFamily="49" charset="0"/>
                <a:cs typeface="Courier New" panose="02070309020205020404" pitchFamily="49" charset="0"/>
              </a:rPr>
              <a:t>Seq</a:t>
            </a:r>
            <a:endParaRPr lang="en-US" sz="1400" b="1">
              <a:solidFill>
                <a:schemeClr val="tx1"/>
              </a:solidFill>
              <a:latin typeface="Courier New" panose="02070309020205020404" pitchFamily="49" charset="0"/>
              <a:cs typeface="Courier New" panose="02070309020205020404" pitchFamily="49" charset="0"/>
            </a:endParaRPr>
          </a:p>
          <a:p>
            <a:r>
              <a:rPr lang="en-US" sz="1400" b="1">
                <a:solidFill>
                  <a:schemeClr val="tx1"/>
                </a:solidFill>
                <a:latin typeface="Courier New" panose="02070309020205020404" pitchFamily="49" charset="0"/>
                <a:cs typeface="Courier New" panose="02070309020205020404" pitchFamily="49" charset="0"/>
              </a:rPr>
              <a:t>O   10.0.0.2     Tunnel1     13    04:32    1    3</a:t>
            </a:r>
          </a:p>
          <a:p>
            <a:endParaRPr lang="en-US" sz="1400" b="1">
              <a:solidFill>
                <a:schemeClr val="tx1"/>
              </a:solidFill>
              <a:latin typeface="Courier New" panose="02070309020205020404" pitchFamily="49" charset="0"/>
              <a:cs typeface="Courier New" panose="02070309020205020404" pitchFamily="49" charset="0"/>
            </a:endParaRPr>
          </a:p>
          <a:p>
            <a:endParaRPr lang="en-US" sz="1400" b="1">
              <a:solidFill>
                <a:schemeClr val="tx1"/>
              </a:solidFill>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 xmlns:a16="http://schemas.microsoft.com/office/drawing/2014/main" id="{3936041F-692B-4EA6-8FCC-DED39BB0D1F0}"/>
              </a:ext>
            </a:extLst>
          </p:cNvPr>
          <p:cNvSpPr/>
          <p:nvPr/>
        </p:nvSpPr>
        <p:spPr>
          <a:xfrm>
            <a:off x="8758922" y="4456185"/>
            <a:ext cx="3280793" cy="102617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a:solidFill>
                  <a:schemeClr val="tx1"/>
                </a:solidFill>
                <a:latin typeface="Courier New" panose="02070309020205020404" pitchFamily="49" charset="0"/>
                <a:cs typeface="Courier New" panose="02070309020205020404" pitchFamily="49" charset="0"/>
              </a:rPr>
              <a:t>X2:</a:t>
            </a:r>
          </a:p>
          <a:p>
            <a:endParaRPr lang="en-US" sz="1400" b="1">
              <a:solidFill>
                <a:schemeClr val="tx1"/>
              </a:solidFill>
              <a:latin typeface="Courier New" panose="02070309020205020404" pitchFamily="49" charset="0"/>
              <a:cs typeface="Courier New" panose="02070309020205020404" pitchFamily="49" charset="0"/>
            </a:endParaRPr>
          </a:p>
          <a:p>
            <a:r>
              <a:rPr lang="en-US" sz="1400" b="1">
                <a:solidFill>
                  <a:schemeClr val="tx1"/>
                </a:solidFill>
                <a:latin typeface="Courier New" panose="02070309020205020404" pitchFamily="49" charset="0"/>
                <a:cs typeface="Courier New" panose="02070309020205020404" pitchFamily="49" charset="0"/>
              </a:rPr>
              <a:t>Router </a:t>
            </a:r>
            <a:r>
              <a:rPr lang="en-US" sz="1400" b="1" err="1">
                <a:solidFill>
                  <a:schemeClr val="tx1"/>
                </a:solidFill>
                <a:latin typeface="Courier New" panose="02070309020205020404" pitchFamily="49" charset="0"/>
                <a:cs typeface="Courier New" panose="02070309020205020404" pitchFamily="49" charset="0"/>
              </a:rPr>
              <a:t>eigrp</a:t>
            </a:r>
            <a:r>
              <a:rPr lang="en-US" sz="1400" b="1">
                <a:solidFill>
                  <a:schemeClr val="tx1"/>
                </a:solidFill>
                <a:latin typeface="Courier New" panose="02070309020205020404" pitchFamily="49" charset="0"/>
                <a:cs typeface="Courier New" panose="02070309020205020404" pitchFamily="49" charset="0"/>
              </a:rPr>
              <a:t> 1</a:t>
            </a:r>
          </a:p>
          <a:p>
            <a:r>
              <a:rPr lang="en-US" sz="1400" b="1">
                <a:solidFill>
                  <a:schemeClr val="tx1"/>
                </a:solidFill>
                <a:latin typeface="Courier New" panose="02070309020205020404" pitchFamily="49" charset="0"/>
                <a:cs typeface="Courier New" panose="02070309020205020404" pitchFamily="49" charset="0"/>
              </a:rPr>
              <a:t>Network 10.0.0.0 0.0.0.255</a:t>
            </a:r>
          </a:p>
          <a:p>
            <a:endParaRPr lang="en-US" sz="1400" b="1">
              <a:solidFill>
                <a:schemeClr val="tx1"/>
              </a:solidFill>
              <a:latin typeface="Courier New" panose="02070309020205020404" pitchFamily="49" charset="0"/>
              <a:cs typeface="Courier New" panose="02070309020205020404" pitchFamily="49" charset="0"/>
            </a:endParaRPr>
          </a:p>
          <a:p>
            <a:endParaRPr lang="en-US" sz="1400" b="1">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54370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p:cNvCxnSpPr/>
          <p:nvPr/>
        </p:nvCxnSpPr>
        <p:spPr>
          <a:xfrm rot="5400000">
            <a:off x="9952002" y="2826930"/>
            <a:ext cx="1046493" cy="911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744709" y="2872751"/>
            <a:ext cx="1046493" cy="911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9208124" y="3379528"/>
            <a:ext cx="1046493" cy="911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75" idx="1"/>
          </p:cNvCxnSpPr>
          <p:nvPr/>
        </p:nvCxnSpPr>
        <p:spPr>
          <a:xfrm>
            <a:off x="1336681" y="3418031"/>
            <a:ext cx="1046493" cy="911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016403" y="3374961"/>
            <a:ext cx="5486400" cy="30404"/>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845799" y="3390163"/>
            <a:ext cx="415498" cy="307777"/>
          </a:xfrm>
          <a:prstGeom prst="rect">
            <a:avLst/>
          </a:prstGeom>
          <a:noFill/>
        </p:spPr>
        <p:txBody>
          <a:bodyPr wrap="none" rtlCol="0">
            <a:spAutoFit/>
          </a:bodyPr>
          <a:lstStyle/>
          <a:p>
            <a:r>
              <a:rPr lang="en-US" sz="1400" b="1">
                <a:solidFill>
                  <a:schemeClr val="bg1"/>
                </a:solidFill>
              </a:rPr>
              <a:t>S-1</a:t>
            </a:r>
          </a:p>
        </p:txBody>
      </p:sp>
      <p:sp>
        <p:nvSpPr>
          <p:cNvPr id="68" name="TextBox 67"/>
          <p:cNvSpPr txBox="1"/>
          <p:nvPr/>
        </p:nvSpPr>
        <p:spPr>
          <a:xfrm>
            <a:off x="8240253" y="3354734"/>
            <a:ext cx="415498" cy="307777"/>
          </a:xfrm>
          <a:prstGeom prst="rect">
            <a:avLst/>
          </a:prstGeom>
          <a:noFill/>
        </p:spPr>
        <p:txBody>
          <a:bodyPr wrap="none" rtlCol="0">
            <a:spAutoFit/>
          </a:bodyPr>
          <a:lstStyle/>
          <a:p>
            <a:r>
              <a:rPr lang="en-US" sz="1400" b="1">
                <a:solidFill>
                  <a:schemeClr val="bg1"/>
                </a:solidFill>
              </a:rPr>
              <a:t>S-2</a:t>
            </a:r>
          </a:p>
        </p:txBody>
      </p:sp>
      <p:pic>
        <p:nvPicPr>
          <p:cNvPr id="75" name="Picture 7" descr="C:\Users\ecoffey\AppData\Local\Temp\Rar$DRa0.386\30067_Device_router_critical_64.png"/>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2383174" y="3051424"/>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p:cNvSpPr txBox="1"/>
          <p:nvPr/>
        </p:nvSpPr>
        <p:spPr>
          <a:xfrm>
            <a:off x="2532910" y="3374961"/>
            <a:ext cx="429926" cy="307777"/>
          </a:xfrm>
          <a:prstGeom prst="rect">
            <a:avLst/>
          </a:prstGeom>
          <a:noFill/>
        </p:spPr>
        <p:txBody>
          <a:bodyPr wrap="none" rtlCol="0">
            <a:spAutoFit/>
          </a:bodyPr>
          <a:lstStyle/>
          <a:p>
            <a:r>
              <a:rPr lang="en-US" sz="1400" b="1">
                <a:solidFill>
                  <a:schemeClr val="bg1"/>
                </a:solidFill>
              </a:rPr>
              <a:t>X-1</a:t>
            </a:r>
          </a:p>
        </p:txBody>
      </p:sp>
      <p:pic>
        <p:nvPicPr>
          <p:cNvPr id="77" name="Picture 7" descr="C:\Users\ecoffey\AppData\Local\Temp\Rar$DRa0.386\30067_Device_router_critical_64.png"/>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8503681" y="3012922"/>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p:cNvSpPr txBox="1"/>
          <p:nvPr/>
        </p:nvSpPr>
        <p:spPr>
          <a:xfrm>
            <a:off x="8653417" y="3336459"/>
            <a:ext cx="429926" cy="307777"/>
          </a:xfrm>
          <a:prstGeom prst="rect">
            <a:avLst/>
          </a:prstGeom>
          <a:noFill/>
        </p:spPr>
        <p:txBody>
          <a:bodyPr wrap="none" rtlCol="0">
            <a:spAutoFit/>
          </a:bodyPr>
          <a:lstStyle/>
          <a:p>
            <a:r>
              <a:rPr lang="en-US" sz="1400" b="1">
                <a:solidFill>
                  <a:schemeClr val="bg1"/>
                </a:solidFill>
              </a:rPr>
              <a:t>X-2</a:t>
            </a:r>
          </a:p>
        </p:txBody>
      </p:sp>
      <p:sp>
        <p:nvSpPr>
          <p:cNvPr id="81" name="TextBox 80"/>
          <p:cNvSpPr txBox="1"/>
          <p:nvPr/>
        </p:nvSpPr>
        <p:spPr>
          <a:xfrm>
            <a:off x="3079109" y="3405365"/>
            <a:ext cx="710451" cy="738664"/>
          </a:xfrm>
          <a:prstGeom prst="rect">
            <a:avLst/>
          </a:prstGeom>
          <a:noFill/>
        </p:spPr>
        <p:txBody>
          <a:bodyPr wrap="none" rtlCol="0">
            <a:spAutoFit/>
          </a:bodyPr>
          <a:lstStyle/>
          <a:p>
            <a:r>
              <a:rPr lang="en-US" sz="1400"/>
              <a:t>.1</a:t>
            </a:r>
          </a:p>
          <a:p>
            <a:r>
              <a:rPr lang="en-US" sz="1400"/>
              <a:t>G0/0/0</a:t>
            </a:r>
          </a:p>
          <a:p>
            <a:endParaRPr lang="en-US" sz="1400"/>
          </a:p>
        </p:txBody>
      </p:sp>
      <p:sp>
        <p:nvSpPr>
          <p:cNvPr id="83" name="TextBox 82"/>
          <p:cNvSpPr txBox="1"/>
          <p:nvPr/>
        </p:nvSpPr>
        <p:spPr>
          <a:xfrm>
            <a:off x="7819865" y="3362295"/>
            <a:ext cx="710451" cy="523220"/>
          </a:xfrm>
          <a:prstGeom prst="rect">
            <a:avLst/>
          </a:prstGeom>
          <a:noFill/>
        </p:spPr>
        <p:txBody>
          <a:bodyPr wrap="none" rtlCol="0">
            <a:spAutoFit/>
          </a:bodyPr>
          <a:lstStyle/>
          <a:p>
            <a:pPr algn="r"/>
            <a:r>
              <a:rPr lang="en-US" sz="1400"/>
              <a:t>.1</a:t>
            </a:r>
          </a:p>
          <a:p>
            <a:pPr algn="r"/>
            <a:r>
              <a:rPr lang="en-US" sz="1400"/>
              <a:t>G0/0/0</a:t>
            </a:r>
          </a:p>
        </p:txBody>
      </p:sp>
      <p:cxnSp>
        <p:nvCxnSpPr>
          <p:cNvPr id="31" name="Straight Connector 30"/>
          <p:cNvCxnSpPr/>
          <p:nvPr/>
        </p:nvCxnSpPr>
        <p:spPr>
          <a:xfrm flipV="1">
            <a:off x="3079109" y="1609254"/>
            <a:ext cx="5486400" cy="30404"/>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723576" y="1646520"/>
            <a:ext cx="367131" cy="1581871"/>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8603079" y="1604230"/>
            <a:ext cx="354380" cy="1601067"/>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 xmlns:a16="http://schemas.microsoft.com/office/drawing/2014/main" id="{FA8CD5BB-8247-4900-9CF2-0EEC9F51F9FE}"/>
              </a:ext>
            </a:extLst>
          </p:cNvPr>
          <p:cNvSpPr txBox="1"/>
          <p:nvPr/>
        </p:nvSpPr>
        <p:spPr>
          <a:xfrm>
            <a:off x="4844054" y="1658062"/>
            <a:ext cx="2005677" cy="584775"/>
          </a:xfrm>
          <a:prstGeom prst="rect">
            <a:avLst/>
          </a:prstGeom>
          <a:noFill/>
        </p:spPr>
        <p:txBody>
          <a:bodyPr wrap="none" rtlCol="0">
            <a:spAutoFit/>
          </a:bodyPr>
          <a:lstStyle/>
          <a:p>
            <a:pPr algn="ctr"/>
            <a:r>
              <a:rPr lang="en-US" sz="1400" b="1">
                <a:solidFill>
                  <a:srgbClr val="7030A0"/>
                </a:solidFill>
              </a:rPr>
              <a:t>INT TUN 1 – 10.0.0.0 /24</a:t>
            </a:r>
          </a:p>
          <a:p>
            <a:pPr algn="ctr"/>
            <a:r>
              <a:rPr lang="en-US" b="1">
                <a:solidFill>
                  <a:srgbClr val="7030A0"/>
                </a:solidFill>
              </a:rPr>
              <a:t>EIGRP 1</a:t>
            </a:r>
          </a:p>
        </p:txBody>
      </p:sp>
      <p:sp>
        <p:nvSpPr>
          <p:cNvPr id="36" name="TextBox 35">
            <a:extLst>
              <a:ext uri="{FF2B5EF4-FFF2-40B4-BE49-F238E27FC236}">
                <a16:creationId xmlns="" xmlns:a16="http://schemas.microsoft.com/office/drawing/2014/main" id="{FA8CD5BB-8247-4900-9CF2-0EEC9F51F9FE}"/>
              </a:ext>
            </a:extLst>
          </p:cNvPr>
          <p:cNvSpPr txBox="1"/>
          <p:nvPr/>
        </p:nvSpPr>
        <p:spPr>
          <a:xfrm>
            <a:off x="2794830" y="2877309"/>
            <a:ext cx="785793" cy="307777"/>
          </a:xfrm>
          <a:prstGeom prst="rect">
            <a:avLst/>
          </a:prstGeom>
          <a:noFill/>
        </p:spPr>
        <p:txBody>
          <a:bodyPr wrap="none" rtlCol="0">
            <a:spAutoFit/>
          </a:bodyPr>
          <a:lstStyle/>
          <a:p>
            <a:r>
              <a:rPr lang="en-US" sz="1400" b="1">
                <a:solidFill>
                  <a:srgbClr val="7030A0"/>
                </a:solidFill>
              </a:rPr>
              <a:t>10.0.0.1</a:t>
            </a:r>
          </a:p>
        </p:txBody>
      </p:sp>
      <p:sp>
        <p:nvSpPr>
          <p:cNvPr id="37" name="TextBox 36">
            <a:extLst>
              <a:ext uri="{FF2B5EF4-FFF2-40B4-BE49-F238E27FC236}">
                <a16:creationId xmlns="" xmlns:a16="http://schemas.microsoft.com/office/drawing/2014/main" id="{FA8CD5BB-8247-4900-9CF2-0EEC9F51F9FE}"/>
              </a:ext>
            </a:extLst>
          </p:cNvPr>
          <p:cNvSpPr txBox="1"/>
          <p:nvPr/>
        </p:nvSpPr>
        <p:spPr>
          <a:xfrm>
            <a:off x="8110346" y="2849975"/>
            <a:ext cx="785793" cy="307777"/>
          </a:xfrm>
          <a:prstGeom prst="rect">
            <a:avLst/>
          </a:prstGeom>
          <a:noFill/>
        </p:spPr>
        <p:txBody>
          <a:bodyPr wrap="none" rtlCol="0">
            <a:spAutoFit/>
          </a:bodyPr>
          <a:lstStyle/>
          <a:p>
            <a:r>
              <a:rPr lang="en-US" sz="1400" b="1">
                <a:solidFill>
                  <a:srgbClr val="7030A0"/>
                </a:solidFill>
              </a:rPr>
              <a:t>10.0.0.2</a:t>
            </a:r>
          </a:p>
        </p:txBody>
      </p:sp>
      <p:sp>
        <p:nvSpPr>
          <p:cNvPr id="34" name="Rectangle 33">
            <a:extLst>
              <a:ext uri="{FF2B5EF4-FFF2-40B4-BE49-F238E27FC236}">
                <a16:creationId xmlns="" xmlns:a16="http://schemas.microsoft.com/office/drawing/2014/main" id="{3936041F-692B-4EA6-8FCC-DED39BB0D1F0}"/>
              </a:ext>
            </a:extLst>
          </p:cNvPr>
          <p:cNvSpPr/>
          <p:nvPr/>
        </p:nvSpPr>
        <p:spPr>
          <a:xfrm>
            <a:off x="1136347" y="153606"/>
            <a:ext cx="9663947" cy="106565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a:solidFill>
                  <a:schemeClr val="tx1"/>
                </a:solidFill>
                <a:latin typeface="Courier New" panose="02070309020205020404" pitchFamily="49" charset="0"/>
                <a:cs typeface="Courier New" panose="02070309020205020404" pitchFamily="49" charset="0"/>
              </a:rPr>
              <a:t>ONCE X1 AND X2 HAVE FORMED A NEIGHBOR ADJACENCY OVER THE TUNNEL, “BACK-END” NETWORKS BEHIND X1 AND X2 CAN BE SHARED INTO THAT ROUTING PROTOCOL. IN THIS CASE SUBNETS HOSTING PC1 AND P2 WERE ACTIVATED IN EIGRP 1, MAKING THEM VISIBLE TO EACH OTHER AT LAYER 3 ACROSS THE TUNNEL.</a:t>
            </a:r>
          </a:p>
        </p:txBody>
      </p:sp>
      <p:sp>
        <p:nvSpPr>
          <p:cNvPr id="38" name="Rectangle 37">
            <a:extLst>
              <a:ext uri="{FF2B5EF4-FFF2-40B4-BE49-F238E27FC236}">
                <a16:creationId xmlns="" xmlns:a16="http://schemas.microsoft.com/office/drawing/2014/main" id="{3936041F-692B-4EA6-8FCC-DED39BB0D1F0}"/>
              </a:ext>
            </a:extLst>
          </p:cNvPr>
          <p:cNvSpPr/>
          <p:nvPr/>
        </p:nvSpPr>
        <p:spPr>
          <a:xfrm>
            <a:off x="115975" y="4025899"/>
            <a:ext cx="3487904" cy="125627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a:solidFill>
                  <a:schemeClr val="tx1"/>
                </a:solidFill>
                <a:latin typeface="Courier New" panose="02070309020205020404" pitchFamily="49" charset="0"/>
                <a:cs typeface="Courier New" panose="02070309020205020404" pitchFamily="49" charset="0"/>
              </a:rPr>
              <a:t>X1:</a:t>
            </a:r>
          </a:p>
          <a:p>
            <a:endParaRPr lang="en-US" sz="1400" b="1">
              <a:solidFill>
                <a:schemeClr val="tx1"/>
              </a:solidFill>
              <a:latin typeface="Courier New" panose="02070309020205020404" pitchFamily="49" charset="0"/>
              <a:cs typeface="Courier New" panose="02070309020205020404" pitchFamily="49" charset="0"/>
            </a:endParaRPr>
          </a:p>
          <a:p>
            <a:r>
              <a:rPr lang="en-US" sz="1400" b="1">
                <a:solidFill>
                  <a:schemeClr val="tx1"/>
                </a:solidFill>
                <a:latin typeface="Courier New" panose="02070309020205020404" pitchFamily="49" charset="0"/>
                <a:cs typeface="Courier New" panose="02070309020205020404" pitchFamily="49" charset="0"/>
              </a:rPr>
              <a:t>Router </a:t>
            </a:r>
            <a:r>
              <a:rPr lang="en-US" sz="1400" b="1" err="1">
                <a:solidFill>
                  <a:schemeClr val="tx1"/>
                </a:solidFill>
                <a:latin typeface="Courier New" panose="02070309020205020404" pitchFamily="49" charset="0"/>
                <a:cs typeface="Courier New" panose="02070309020205020404" pitchFamily="49" charset="0"/>
              </a:rPr>
              <a:t>eigrp</a:t>
            </a:r>
            <a:r>
              <a:rPr lang="en-US" sz="1400" b="1">
                <a:solidFill>
                  <a:schemeClr val="tx1"/>
                </a:solidFill>
                <a:latin typeface="Courier New" panose="02070309020205020404" pitchFamily="49" charset="0"/>
                <a:cs typeface="Courier New" panose="02070309020205020404" pitchFamily="49" charset="0"/>
              </a:rPr>
              <a:t> 1</a:t>
            </a:r>
          </a:p>
          <a:p>
            <a:r>
              <a:rPr lang="en-US" sz="1400" b="1">
                <a:solidFill>
                  <a:schemeClr val="tx1"/>
                </a:solidFill>
                <a:latin typeface="Courier New" panose="02070309020205020404" pitchFamily="49" charset="0"/>
                <a:cs typeface="Courier New" panose="02070309020205020404" pitchFamily="49" charset="0"/>
              </a:rPr>
              <a:t>Network 10.0.0.0 0.0.0.255</a:t>
            </a:r>
          </a:p>
          <a:p>
            <a:r>
              <a:rPr lang="en-US" sz="1400" b="1">
                <a:solidFill>
                  <a:schemeClr val="tx1"/>
                </a:solidFill>
                <a:latin typeface="Courier New" panose="02070309020205020404" pitchFamily="49" charset="0"/>
                <a:cs typeface="Courier New" panose="02070309020205020404" pitchFamily="49" charset="0"/>
              </a:rPr>
              <a:t>Network 10.140.140.0 0.0.0.255</a:t>
            </a:r>
          </a:p>
          <a:p>
            <a:endParaRPr lang="en-US" sz="1400" b="1">
              <a:solidFill>
                <a:schemeClr val="tx1"/>
              </a:solidFill>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 xmlns:a16="http://schemas.microsoft.com/office/drawing/2014/main" id="{3936041F-692B-4EA6-8FCC-DED39BB0D1F0}"/>
              </a:ext>
            </a:extLst>
          </p:cNvPr>
          <p:cNvSpPr/>
          <p:nvPr/>
        </p:nvSpPr>
        <p:spPr>
          <a:xfrm>
            <a:off x="8603079" y="3995190"/>
            <a:ext cx="3474206" cy="13554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a:solidFill>
                  <a:schemeClr val="tx1"/>
                </a:solidFill>
                <a:latin typeface="Courier New" panose="02070309020205020404" pitchFamily="49" charset="0"/>
                <a:cs typeface="Courier New" panose="02070309020205020404" pitchFamily="49" charset="0"/>
              </a:rPr>
              <a:t>X2:</a:t>
            </a:r>
          </a:p>
          <a:p>
            <a:endParaRPr lang="en-US" sz="1400" b="1">
              <a:solidFill>
                <a:schemeClr val="tx1"/>
              </a:solidFill>
              <a:latin typeface="Courier New" panose="02070309020205020404" pitchFamily="49" charset="0"/>
              <a:cs typeface="Courier New" panose="02070309020205020404" pitchFamily="49" charset="0"/>
            </a:endParaRPr>
          </a:p>
          <a:p>
            <a:r>
              <a:rPr lang="en-US" sz="1400" b="1">
                <a:solidFill>
                  <a:schemeClr val="tx1"/>
                </a:solidFill>
                <a:latin typeface="Courier New" panose="02070309020205020404" pitchFamily="49" charset="0"/>
                <a:cs typeface="Courier New" panose="02070309020205020404" pitchFamily="49" charset="0"/>
              </a:rPr>
              <a:t>Router </a:t>
            </a:r>
            <a:r>
              <a:rPr lang="en-US" sz="1400" b="1" err="1">
                <a:solidFill>
                  <a:schemeClr val="tx1"/>
                </a:solidFill>
                <a:latin typeface="Courier New" panose="02070309020205020404" pitchFamily="49" charset="0"/>
                <a:cs typeface="Courier New" panose="02070309020205020404" pitchFamily="49" charset="0"/>
              </a:rPr>
              <a:t>eigrp</a:t>
            </a:r>
            <a:r>
              <a:rPr lang="en-US" sz="1400" b="1">
                <a:solidFill>
                  <a:schemeClr val="tx1"/>
                </a:solidFill>
                <a:latin typeface="Courier New" panose="02070309020205020404" pitchFamily="49" charset="0"/>
                <a:cs typeface="Courier New" panose="02070309020205020404" pitchFamily="49" charset="0"/>
              </a:rPr>
              <a:t> 1</a:t>
            </a:r>
          </a:p>
          <a:p>
            <a:r>
              <a:rPr lang="en-US" sz="1400" b="1">
                <a:solidFill>
                  <a:schemeClr val="tx1"/>
                </a:solidFill>
                <a:latin typeface="Courier New" panose="02070309020205020404" pitchFamily="49" charset="0"/>
                <a:cs typeface="Courier New" panose="02070309020205020404" pitchFamily="49" charset="0"/>
              </a:rPr>
              <a:t>Network 10.0.0.0 0.0.0.255</a:t>
            </a:r>
          </a:p>
          <a:p>
            <a:r>
              <a:rPr lang="en-US" sz="1400" b="1">
                <a:solidFill>
                  <a:schemeClr val="tx1"/>
                </a:solidFill>
                <a:latin typeface="Courier New" panose="02070309020205020404" pitchFamily="49" charset="0"/>
                <a:cs typeface="Courier New" panose="02070309020205020404" pitchFamily="49" charset="0"/>
              </a:rPr>
              <a:t>Network 10.240.240.0 0.0.0.255</a:t>
            </a:r>
          </a:p>
          <a:p>
            <a:endParaRPr lang="en-US" sz="1400" b="1">
              <a:solidFill>
                <a:schemeClr val="tx1"/>
              </a:solidFill>
              <a:latin typeface="Courier New" panose="02070309020205020404" pitchFamily="49" charset="0"/>
              <a:cs typeface="Courier New" panose="02070309020205020404" pitchFamily="49" charset="0"/>
            </a:endParaRPr>
          </a:p>
          <a:p>
            <a:endParaRPr lang="en-US" sz="1400" b="1">
              <a:solidFill>
                <a:schemeClr val="tx1"/>
              </a:solidFill>
              <a:latin typeface="Courier New" panose="02070309020205020404" pitchFamily="49" charset="0"/>
              <a:cs typeface="Courier New" panose="02070309020205020404" pitchFamily="49" charset="0"/>
            </a:endParaRPr>
          </a:p>
        </p:txBody>
      </p:sp>
      <p:pic>
        <p:nvPicPr>
          <p:cNvPr id="41" name="Picture 11" descr="C:\Users\ecoffey\AppData\Local\Temp\Rar$DRa0.608\30080_Device_switch_default_64.png"/>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1" r="-1763" b="23743"/>
          <a:stretch/>
        </p:blipFill>
        <p:spPr bwMode="auto">
          <a:xfrm>
            <a:off x="874090" y="3050894"/>
            <a:ext cx="831115" cy="62280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1" descr="C:\Users\ecoffey\AppData\Local\Temp\Rar$DRa0.608\30080_Device_switch_default_64.png"/>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1" r="-1763" b="23743"/>
          <a:stretch/>
        </p:blipFill>
        <p:spPr bwMode="auto">
          <a:xfrm>
            <a:off x="10065635" y="2951090"/>
            <a:ext cx="831115" cy="62280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6" descr="C:\Users\ecoffey\AppData\Local\Temp\Rar$DRa1.653\30059_Device_laptop_3145_unreachable_256.png"/>
          <p:cNvPicPr>
            <a:picLocks noChangeAspect="1" noChangeArrowheads="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952025" y="2146300"/>
            <a:ext cx="640976" cy="64097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6" descr="C:\Users\ecoffey\AppData\Local\Temp\Rar$DRa1.653\30059_Device_laptop_3145_unreachable_256.png"/>
          <p:cNvPicPr>
            <a:picLocks noChangeAspect="1" noChangeArrowheads="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0159318" y="1811950"/>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 xmlns:a16="http://schemas.microsoft.com/office/drawing/2014/main" id="{FA8CD5BB-8247-4900-9CF2-0EEC9F51F9FE}"/>
              </a:ext>
            </a:extLst>
          </p:cNvPr>
          <p:cNvSpPr txBox="1"/>
          <p:nvPr/>
        </p:nvSpPr>
        <p:spPr>
          <a:xfrm>
            <a:off x="546994" y="1479597"/>
            <a:ext cx="1451038" cy="738664"/>
          </a:xfrm>
          <a:prstGeom prst="rect">
            <a:avLst/>
          </a:prstGeom>
          <a:noFill/>
        </p:spPr>
        <p:txBody>
          <a:bodyPr wrap="none" rtlCol="0">
            <a:spAutoFit/>
          </a:bodyPr>
          <a:lstStyle/>
          <a:p>
            <a:pPr algn="ctr"/>
            <a:r>
              <a:rPr lang="en-US" sz="1400" b="1">
                <a:solidFill>
                  <a:srgbClr val="7030A0"/>
                </a:solidFill>
              </a:rPr>
              <a:t>PC1</a:t>
            </a:r>
          </a:p>
          <a:p>
            <a:pPr algn="ctr"/>
            <a:r>
              <a:rPr lang="en-US" sz="1400" b="1">
                <a:solidFill>
                  <a:srgbClr val="7030A0"/>
                </a:solidFill>
              </a:rPr>
              <a:t>10.140.140.1 /24</a:t>
            </a:r>
          </a:p>
          <a:p>
            <a:pPr algn="ctr"/>
            <a:r>
              <a:rPr lang="en-US" sz="1400" b="1">
                <a:solidFill>
                  <a:srgbClr val="7030A0"/>
                </a:solidFill>
              </a:rPr>
              <a:t>GATEWAY .254</a:t>
            </a:r>
          </a:p>
        </p:txBody>
      </p:sp>
      <p:sp>
        <p:nvSpPr>
          <p:cNvPr id="54" name="TextBox 53">
            <a:extLst>
              <a:ext uri="{FF2B5EF4-FFF2-40B4-BE49-F238E27FC236}">
                <a16:creationId xmlns="" xmlns:a16="http://schemas.microsoft.com/office/drawing/2014/main" id="{FA8CD5BB-8247-4900-9CF2-0EEC9F51F9FE}"/>
              </a:ext>
            </a:extLst>
          </p:cNvPr>
          <p:cNvSpPr txBox="1"/>
          <p:nvPr/>
        </p:nvSpPr>
        <p:spPr>
          <a:xfrm>
            <a:off x="9754287" y="1384910"/>
            <a:ext cx="1451038" cy="523220"/>
          </a:xfrm>
          <a:prstGeom prst="rect">
            <a:avLst/>
          </a:prstGeom>
          <a:noFill/>
        </p:spPr>
        <p:txBody>
          <a:bodyPr wrap="none" rtlCol="0">
            <a:spAutoFit/>
          </a:bodyPr>
          <a:lstStyle/>
          <a:p>
            <a:pPr algn="ctr"/>
            <a:r>
              <a:rPr lang="en-US" sz="1400" b="1">
                <a:solidFill>
                  <a:srgbClr val="7030A0"/>
                </a:solidFill>
              </a:rPr>
              <a:t>PC2</a:t>
            </a:r>
          </a:p>
          <a:p>
            <a:pPr algn="ctr"/>
            <a:r>
              <a:rPr lang="en-US" sz="1400" b="1">
                <a:solidFill>
                  <a:srgbClr val="7030A0"/>
                </a:solidFill>
              </a:rPr>
              <a:t>10.240.240.1 /24</a:t>
            </a:r>
          </a:p>
        </p:txBody>
      </p:sp>
      <p:sp>
        <p:nvSpPr>
          <p:cNvPr id="55" name="Rectangle 54">
            <a:extLst>
              <a:ext uri="{FF2B5EF4-FFF2-40B4-BE49-F238E27FC236}">
                <a16:creationId xmlns="" xmlns:a16="http://schemas.microsoft.com/office/drawing/2014/main" id="{0503515F-D11A-428F-A8B6-014929720A35}"/>
              </a:ext>
            </a:extLst>
          </p:cNvPr>
          <p:cNvSpPr/>
          <p:nvPr/>
        </p:nvSpPr>
        <p:spPr>
          <a:xfrm>
            <a:off x="106270" y="5332744"/>
            <a:ext cx="2480811" cy="149264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a:solidFill>
                  <a:schemeClr val="tx1"/>
                </a:solidFill>
                <a:latin typeface="Courier New" panose="02070309020205020404" pitchFamily="49" charset="0"/>
                <a:cs typeface="Courier New" panose="02070309020205020404" pitchFamily="49" charset="0"/>
              </a:rPr>
              <a:t>PC1&gt;</a:t>
            </a:r>
          </a:p>
          <a:p>
            <a:endParaRPr lang="en-US" sz="1200" b="1">
              <a:solidFill>
                <a:schemeClr val="tx1"/>
              </a:solidFill>
              <a:latin typeface="Courier New" panose="02070309020205020404" pitchFamily="49" charset="0"/>
              <a:cs typeface="Courier New" panose="02070309020205020404" pitchFamily="49" charset="0"/>
            </a:endParaRPr>
          </a:p>
          <a:p>
            <a:r>
              <a:rPr lang="en-US" sz="1200" b="1">
                <a:solidFill>
                  <a:schemeClr val="tx1"/>
                </a:solidFill>
                <a:latin typeface="Courier New" panose="02070309020205020404" pitchFamily="49" charset="0"/>
                <a:cs typeface="Courier New" panose="02070309020205020404" pitchFamily="49" charset="0"/>
              </a:rPr>
              <a:t>TRACERT 10.240.240.1</a:t>
            </a:r>
          </a:p>
          <a:p>
            <a:endParaRPr lang="en-US" sz="1200" b="1">
              <a:solidFill>
                <a:schemeClr val="tx1"/>
              </a:solidFill>
              <a:latin typeface="Courier New" panose="02070309020205020404" pitchFamily="49" charset="0"/>
              <a:cs typeface="Courier New" panose="02070309020205020404" pitchFamily="49" charset="0"/>
            </a:endParaRPr>
          </a:p>
          <a:p>
            <a:r>
              <a:rPr lang="en-US" sz="1200" b="1">
                <a:solidFill>
                  <a:schemeClr val="tx1"/>
                </a:solidFill>
                <a:latin typeface="Courier New" panose="02070309020205020404" pitchFamily="49" charset="0"/>
                <a:cs typeface="Courier New" panose="02070309020205020404" pitchFamily="49" charset="0"/>
              </a:rPr>
              <a:t>1 10.140.140.254  	1ms</a:t>
            </a:r>
          </a:p>
          <a:p>
            <a:r>
              <a:rPr lang="en-US" sz="1200" b="1">
                <a:solidFill>
                  <a:schemeClr val="tx1"/>
                </a:solidFill>
                <a:latin typeface="Courier New" panose="02070309020205020404" pitchFamily="49" charset="0"/>
                <a:cs typeface="Courier New" panose="02070309020205020404" pitchFamily="49" charset="0"/>
              </a:rPr>
              <a:t>2 10.0.0.2 	1ms</a:t>
            </a:r>
          </a:p>
          <a:p>
            <a:r>
              <a:rPr lang="en-US" sz="1200" b="1">
                <a:solidFill>
                  <a:schemeClr val="tx1"/>
                </a:solidFill>
                <a:latin typeface="Courier New" panose="02070309020205020404" pitchFamily="49" charset="0"/>
                <a:cs typeface="Courier New" panose="02070309020205020404" pitchFamily="49" charset="0"/>
              </a:rPr>
              <a:t>3 10.240.240.1	*</a:t>
            </a:r>
          </a:p>
          <a:p>
            <a:endParaRPr lang="en-US" sz="1200" b="1">
              <a:solidFill>
                <a:schemeClr val="tx1"/>
              </a:solidFill>
              <a:latin typeface="Courier New" panose="02070309020205020404" pitchFamily="49" charset="0"/>
              <a:cs typeface="Courier New" panose="02070309020205020404" pitchFamily="49" charset="0"/>
            </a:endParaRPr>
          </a:p>
          <a:p>
            <a:endParaRPr lang="en-US" sz="1200" b="1">
              <a:solidFill>
                <a:schemeClr val="tx1"/>
              </a:solidFill>
              <a:latin typeface="Courier New" panose="02070309020205020404" pitchFamily="49" charset="0"/>
              <a:cs typeface="Courier New" panose="02070309020205020404" pitchFamily="49" charset="0"/>
            </a:endParaRPr>
          </a:p>
          <a:p>
            <a:endParaRPr lang="en-US" sz="1200" b="1">
              <a:solidFill>
                <a:schemeClr val="tx1"/>
              </a:solidFill>
              <a:latin typeface="Courier New" panose="02070309020205020404" pitchFamily="49" charset="0"/>
              <a:cs typeface="Courier New" panose="02070309020205020404" pitchFamily="49" charset="0"/>
            </a:endParaRPr>
          </a:p>
          <a:p>
            <a:endParaRPr lang="en-US" sz="1200" b="1">
              <a:solidFill>
                <a:schemeClr val="tx1"/>
              </a:solidFill>
              <a:latin typeface="Courier New" panose="02070309020205020404" pitchFamily="49" charset="0"/>
              <a:cs typeface="Courier New" panose="02070309020205020404" pitchFamily="49" charset="0"/>
            </a:endParaRPr>
          </a:p>
        </p:txBody>
      </p:sp>
      <p:sp>
        <p:nvSpPr>
          <p:cNvPr id="4" name="Left Arrow 3"/>
          <p:cNvSpPr/>
          <p:nvPr/>
        </p:nvSpPr>
        <p:spPr>
          <a:xfrm>
            <a:off x="2693566" y="5996530"/>
            <a:ext cx="882101" cy="3411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 xmlns:a16="http://schemas.microsoft.com/office/drawing/2014/main" id="{FA8CD5BB-8247-4900-9CF2-0EEC9F51F9FE}"/>
              </a:ext>
            </a:extLst>
          </p:cNvPr>
          <p:cNvSpPr txBox="1"/>
          <p:nvPr/>
        </p:nvSpPr>
        <p:spPr>
          <a:xfrm>
            <a:off x="3535168" y="5855984"/>
            <a:ext cx="3725251" cy="738664"/>
          </a:xfrm>
          <a:prstGeom prst="rect">
            <a:avLst/>
          </a:prstGeom>
          <a:noFill/>
        </p:spPr>
        <p:txBody>
          <a:bodyPr wrap="none" rtlCol="0">
            <a:spAutoFit/>
          </a:bodyPr>
          <a:lstStyle/>
          <a:p>
            <a:pPr algn="ctr"/>
            <a:r>
              <a:rPr lang="en-US" sz="1400" b="1">
                <a:solidFill>
                  <a:srgbClr val="7030A0"/>
                </a:solidFill>
              </a:rPr>
              <a:t>NETWORKS USING THE TUNNEL AS TRANSPORT</a:t>
            </a:r>
          </a:p>
          <a:p>
            <a:pPr algn="ctr"/>
            <a:r>
              <a:rPr lang="en-US" sz="1400" b="1">
                <a:solidFill>
                  <a:srgbClr val="7030A0"/>
                </a:solidFill>
              </a:rPr>
              <a:t>DO NOT SEE ANY OF THE “HOPS” OR ROUTES</a:t>
            </a:r>
          </a:p>
          <a:p>
            <a:pPr algn="ctr"/>
            <a:r>
              <a:rPr lang="en-US" sz="1400" b="1">
                <a:solidFill>
                  <a:srgbClr val="7030A0"/>
                </a:solidFill>
              </a:rPr>
              <a:t>IN THE UNDERLAY NETWORK.</a:t>
            </a:r>
            <a:endParaRPr lang="en-US" b="1">
              <a:solidFill>
                <a:srgbClr val="7030A0"/>
              </a:solidFill>
            </a:endParaRPr>
          </a:p>
        </p:txBody>
      </p:sp>
      <p:sp>
        <p:nvSpPr>
          <p:cNvPr id="58" name="TextBox 57">
            <a:extLst>
              <a:ext uri="{FF2B5EF4-FFF2-40B4-BE49-F238E27FC236}">
                <a16:creationId xmlns="" xmlns:a16="http://schemas.microsoft.com/office/drawing/2014/main" id="{FA8CD5BB-8247-4900-9CF2-0EEC9F51F9FE}"/>
              </a:ext>
            </a:extLst>
          </p:cNvPr>
          <p:cNvSpPr txBox="1"/>
          <p:nvPr/>
        </p:nvSpPr>
        <p:spPr>
          <a:xfrm>
            <a:off x="1946056" y="3157652"/>
            <a:ext cx="506870" cy="307777"/>
          </a:xfrm>
          <a:prstGeom prst="rect">
            <a:avLst/>
          </a:prstGeom>
          <a:noFill/>
        </p:spPr>
        <p:txBody>
          <a:bodyPr wrap="none" rtlCol="0">
            <a:spAutoFit/>
          </a:bodyPr>
          <a:lstStyle/>
          <a:p>
            <a:r>
              <a:rPr lang="en-US" sz="1400" b="1">
                <a:solidFill>
                  <a:srgbClr val="7030A0"/>
                </a:solidFill>
              </a:rPr>
              <a:t>.254</a:t>
            </a:r>
          </a:p>
        </p:txBody>
      </p:sp>
      <p:pic>
        <p:nvPicPr>
          <p:cNvPr id="5" name="Picture 4"/>
          <p:cNvPicPr>
            <a:picLocks noChangeAspect="1"/>
          </p:cNvPicPr>
          <p:nvPr/>
        </p:nvPicPr>
        <p:blipFill rotWithShape="1">
          <a:blip r:embed="rId5"/>
          <a:srcRect l="41159" t="41918" r="21467" b="42293"/>
          <a:stretch/>
        </p:blipFill>
        <p:spPr>
          <a:xfrm>
            <a:off x="4239654" y="2711058"/>
            <a:ext cx="3177295" cy="1102863"/>
          </a:xfrm>
          <a:prstGeom prst="rect">
            <a:avLst/>
          </a:prstGeom>
        </p:spPr>
      </p:pic>
      <p:sp>
        <p:nvSpPr>
          <p:cNvPr id="60" name="TextBox 59">
            <a:extLst>
              <a:ext uri="{FF2B5EF4-FFF2-40B4-BE49-F238E27FC236}">
                <a16:creationId xmlns="" xmlns:a16="http://schemas.microsoft.com/office/drawing/2014/main" id="{FA8CD5BB-8247-4900-9CF2-0EEC9F51F9FE}"/>
              </a:ext>
            </a:extLst>
          </p:cNvPr>
          <p:cNvSpPr txBox="1"/>
          <p:nvPr/>
        </p:nvSpPr>
        <p:spPr>
          <a:xfrm>
            <a:off x="5397793" y="3577738"/>
            <a:ext cx="985976" cy="307777"/>
          </a:xfrm>
          <a:prstGeom prst="rect">
            <a:avLst/>
          </a:prstGeom>
          <a:noFill/>
        </p:spPr>
        <p:txBody>
          <a:bodyPr wrap="none" rtlCol="0">
            <a:spAutoFit/>
          </a:bodyPr>
          <a:lstStyle/>
          <a:p>
            <a:pPr algn="ctr"/>
            <a:r>
              <a:rPr lang="en-US" sz="1400" b="1"/>
              <a:t>UNDERLAY</a:t>
            </a:r>
            <a:endParaRPr lang="en-US" b="1"/>
          </a:p>
        </p:txBody>
      </p:sp>
    </p:spTree>
    <p:extLst>
      <p:ext uri="{BB962C8B-B14F-4D97-AF65-F5344CB8AC3E}">
        <p14:creationId xmlns:p14="http://schemas.microsoft.com/office/powerpoint/2010/main" val="3686222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p:cNvCxnSpPr/>
          <p:nvPr/>
        </p:nvCxnSpPr>
        <p:spPr>
          <a:xfrm rot="5400000">
            <a:off x="9952002" y="2826930"/>
            <a:ext cx="1046493" cy="911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744709" y="2872751"/>
            <a:ext cx="1046493" cy="911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9208124" y="3379528"/>
            <a:ext cx="1046493" cy="911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75" idx="1"/>
          </p:cNvCxnSpPr>
          <p:nvPr/>
        </p:nvCxnSpPr>
        <p:spPr>
          <a:xfrm>
            <a:off x="1336681" y="3418031"/>
            <a:ext cx="1046493" cy="911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016403" y="3374961"/>
            <a:ext cx="5486400" cy="30404"/>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845799" y="3390163"/>
            <a:ext cx="415498" cy="307777"/>
          </a:xfrm>
          <a:prstGeom prst="rect">
            <a:avLst/>
          </a:prstGeom>
          <a:noFill/>
        </p:spPr>
        <p:txBody>
          <a:bodyPr wrap="none" rtlCol="0">
            <a:spAutoFit/>
          </a:bodyPr>
          <a:lstStyle/>
          <a:p>
            <a:r>
              <a:rPr lang="en-US" sz="1400" b="1">
                <a:solidFill>
                  <a:schemeClr val="bg1"/>
                </a:solidFill>
              </a:rPr>
              <a:t>S-1</a:t>
            </a:r>
          </a:p>
        </p:txBody>
      </p:sp>
      <p:sp>
        <p:nvSpPr>
          <p:cNvPr id="68" name="TextBox 67"/>
          <p:cNvSpPr txBox="1"/>
          <p:nvPr/>
        </p:nvSpPr>
        <p:spPr>
          <a:xfrm>
            <a:off x="8240253" y="3354734"/>
            <a:ext cx="415498" cy="307777"/>
          </a:xfrm>
          <a:prstGeom prst="rect">
            <a:avLst/>
          </a:prstGeom>
          <a:noFill/>
        </p:spPr>
        <p:txBody>
          <a:bodyPr wrap="none" rtlCol="0">
            <a:spAutoFit/>
          </a:bodyPr>
          <a:lstStyle/>
          <a:p>
            <a:r>
              <a:rPr lang="en-US" sz="1400" b="1">
                <a:solidFill>
                  <a:schemeClr val="bg1"/>
                </a:solidFill>
              </a:rPr>
              <a:t>S-2</a:t>
            </a:r>
          </a:p>
        </p:txBody>
      </p:sp>
      <p:pic>
        <p:nvPicPr>
          <p:cNvPr id="75" name="Picture 7" descr="C:\Users\ecoffey\AppData\Local\Temp\Rar$DRa0.386\30067_Device_router_critical_64.png"/>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2383174" y="3051424"/>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p:cNvSpPr txBox="1"/>
          <p:nvPr/>
        </p:nvSpPr>
        <p:spPr>
          <a:xfrm>
            <a:off x="2532910" y="3374961"/>
            <a:ext cx="429926" cy="307777"/>
          </a:xfrm>
          <a:prstGeom prst="rect">
            <a:avLst/>
          </a:prstGeom>
          <a:noFill/>
        </p:spPr>
        <p:txBody>
          <a:bodyPr wrap="none" rtlCol="0">
            <a:spAutoFit/>
          </a:bodyPr>
          <a:lstStyle/>
          <a:p>
            <a:r>
              <a:rPr lang="en-US" sz="1400" b="1">
                <a:solidFill>
                  <a:schemeClr val="bg1"/>
                </a:solidFill>
              </a:rPr>
              <a:t>X-1</a:t>
            </a:r>
          </a:p>
        </p:txBody>
      </p:sp>
      <p:pic>
        <p:nvPicPr>
          <p:cNvPr id="77" name="Picture 7" descr="C:\Users\ecoffey\AppData\Local\Temp\Rar$DRa0.386\30067_Device_router_critical_64.png"/>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8503681" y="3012922"/>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p:cNvSpPr txBox="1"/>
          <p:nvPr/>
        </p:nvSpPr>
        <p:spPr>
          <a:xfrm>
            <a:off x="8653417" y="3336459"/>
            <a:ext cx="429926" cy="307777"/>
          </a:xfrm>
          <a:prstGeom prst="rect">
            <a:avLst/>
          </a:prstGeom>
          <a:noFill/>
        </p:spPr>
        <p:txBody>
          <a:bodyPr wrap="none" rtlCol="0">
            <a:spAutoFit/>
          </a:bodyPr>
          <a:lstStyle/>
          <a:p>
            <a:r>
              <a:rPr lang="en-US" sz="1400" b="1">
                <a:solidFill>
                  <a:schemeClr val="bg1"/>
                </a:solidFill>
              </a:rPr>
              <a:t>X-2</a:t>
            </a:r>
          </a:p>
        </p:txBody>
      </p:sp>
      <p:sp>
        <p:nvSpPr>
          <p:cNvPr id="81" name="TextBox 80"/>
          <p:cNvSpPr txBox="1"/>
          <p:nvPr/>
        </p:nvSpPr>
        <p:spPr>
          <a:xfrm>
            <a:off x="3079109" y="3405365"/>
            <a:ext cx="710451" cy="738664"/>
          </a:xfrm>
          <a:prstGeom prst="rect">
            <a:avLst/>
          </a:prstGeom>
          <a:noFill/>
        </p:spPr>
        <p:txBody>
          <a:bodyPr wrap="none" rtlCol="0">
            <a:spAutoFit/>
          </a:bodyPr>
          <a:lstStyle/>
          <a:p>
            <a:r>
              <a:rPr lang="en-US" sz="1400"/>
              <a:t>.1</a:t>
            </a:r>
          </a:p>
          <a:p>
            <a:r>
              <a:rPr lang="en-US" sz="1400"/>
              <a:t>G0/0/0</a:t>
            </a:r>
          </a:p>
          <a:p>
            <a:endParaRPr lang="en-US" sz="1400"/>
          </a:p>
        </p:txBody>
      </p:sp>
      <p:sp>
        <p:nvSpPr>
          <p:cNvPr id="83" name="TextBox 82"/>
          <p:cNvSpPr txBox="1"/>
          <p:nvPr/>
        </p:nvSpPr>
        <p:spPr>
          <a:xfrm>
            <a:off x="7819865" y="3362295"/>
            <a:ext cx="710451" cy="523220"/>
          </a:xfrm>
          <a:prstGeom prst="rect">
            <a:avLst/>
          </a:prstGeom>
          <a:noFill/>
        </p:spPr>
        <p:txBody>
          <a:bodyPr wrap="none" rtlCol="0">
            <a:spAutoFit/>
          </a:bodyPr>
          <a:lstStyle/>
          <a:p>
            <a:pPr algn="r"/>
            <a:r>
              <a:rPr lang="en-US" sz="1400"/>
              <a:t>.1</a:t>
            </a:r>
          </a:p>
          <a:p>
            <a:pPr algn="r"/>
            <a:r>
              <a:rPr lang="en-US" sz="1400"/>
              <a:t>G0/0/0</a:t>
            </a:r>
          </a:p>
        </p:txBody>
      </p:sp>
      <p:cxnSp>
        <p:nvCxnSpPr>
          <p:cNvPr id="31" name="Straight Connector 30"/>
          <p:cNvCxnSpPr/>
          <p:nvPr/>
        </p:nvCxnSpPr>
        <p:spPr>
          <a:xfrm flipV="1">
            <a:off x="3079109" y="1609254"/>
            <a:ext cx="5486400" cy="30404"/>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723576" y="1646520"/>
            <a:ext cx="367131" cy="1581871"/>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8603079" y="1604230"/>
            <a:ext cx="354380" cy="1601067"/>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 xmlns:a16="http://schemas.microsoft.com/office/drawing/2014/main" id="{FA8CD5BB-8247-4900-9CF2-0EEC9F51F9FE}"/>
              </a:ext>
            </a:extLst>
          </p:cNvPr>
          <p:cNvSpPr txBox="1"/>
          <p:nvPr/>
        </p:nvSpPr>
        <p:spPr>
          <a:xfrm>
            <a:off x="4844054" y="1658062"/>
            <a:ext cx="2005677" cy="307777"/>
          </a:xfrm>
          <a:prstGeom prst="rect">
            <a:avLst/>
          </a:prstGeom>
          <a:noFill/>
        </p:spPr>
        <p:txBody>
          <a:bodyPr wrap="none" rtlCol="0">
            <a:spAutoFit/>
          </a:bodyPr>
          <a:lstStyle/>
          <a:p>
            <a:pPr algn="ctr"/>
            <a:r>
              <a:rPr lang="en-US" sz="1400" b="1">
                <a:solidFill>
                  <a:srgbClr val="7030A0"/>
                </a:solidFill>
              </a:rPr>
              <a:t>INT TUN 1 – 10.0.0.0 /24</a:t>
            </a:r>
          </a:p>
        </p:txBody>
      </p:sp>
      <p:sp>
        <p:nvSpPr>
          <p:cNvPr id="36" name="TextBox 35">
            <a:extLst>
              <a:ext uri="{FF2B5EF4-FFF2-40B4-BE49-F238E27FC236}">
                <a16:creationId xmlns="" xmlns:a16="http://schemas.microsoft.com/office/drawing/2014/main" id="{FA8CD5BB-8247-4900-9CF2-0EEC9F51F9FE}"/>
              </a:ext>
            </a:extLst>
          </p:cNvPr>
          <p:cNvSpPr txBox="1"/>
          <p:nvPr/>
        </p:nvSpPr>
        <p:spPr>
          <a:xfrm>
            <a:off x="2794830" y="2877309"/>
            <a:ext cx="785793" cy="307777"/>
          </a:xfrm>
          <a:prstGeom prst="rect">
            <a:avLst/>
          </a:prstGeom>
          <a:noFill/>
        </p:spPr>
        <p:txBody>
          <a:bodyPr wrap="none" rtlCol="0">
            <a:spAutoFit/>
          </a:bodyPr>
          <a:lstStyle/>
          <a:p>
            <a:r>
              <a:rPr lang="en-US" sz="1400" b="1">
                <a:solidFill>
                  <a:srgbClr val="7030A0"/>
                </a:solidFill>
              </a:rPr>
              <a:t>10.0.0.1</a:t>
            </a:r>
          </a:p>
        </p:txBody>
      </p:sp>
      <p:sp>
        <p:nvSpPr>
          <p:cNvPr id="37" name="TextBox 36">
            <a:extLst>
              <a:ext uri="{FF2B5EF4-FFF2-40B4-BE49-F238E27FC236}">
                <a16:creationId xmlns="" xmlns:a16="http://schemas.microsoft.com/office/drawing/2014/main" id="{FA8CD5BB-8247-4900-9CF2-0EEC9F51F9FE}"/>
              </a:ext>
            </a:extLst>
          </p:cNvPr>
          <p:cNvSpPr txBox="1"/>
          <p:nvPr/>
        </p:nvSpPr>
        <p:spPr>
          <a:xfrm>
            <a:off x="8110346" y="2849975"/>
            <a:ext cx="785793" cy="307777"/>
          </a:xfrm>
          <a:prstGeom prst="rect">
            <a:avLst/>
          </a:prstGeom>
          <a:noFill/>
        </p:spPr>
        <p:txBody>
          <a:bodyPr wrap="none" rtlCol="0">
            <a:spAutoFit/>
          </a:bodyPr>
          <a:lstStyle/>
          <a:p>
            <a:r>
              <a:rPr lang="en-US" sz="1400" b="1">
                <a:solidFill>
                  <a:srgbClr val="7030A0"/>
                </a:solidFill>
              </a:rPr>
              <a:t>10.0.0.2</a:t>
            </a:r>
          </a:p>
        </p:txBody>
      </p:sp>
      <p:sp>
        <p:nvSpPr>
          <p:cNvPr id="34" name="Rectangle 33">
            <a:extLst>
              <a:ext uri="{FF2B5EF4-FFF2-40B4-BE49-F238E27FC236}">
                <a16:creationId xmlns="" xmlns:a16="http://schemas.microsoft.com/office/drawing/2014/main" id="{3936041F-692B-4EA6-8FCC-DED39BB0D1F0}"/>
              </a:ext>
            </a:extLst>
          </p:cNvPr>
          <p:cNvSpPr/>
          <p:nvPr/>
        </p:nvSpPr>
        <p:spPr>
          <a:xfrm>
            <a:off x="1136347" y="153607"/>
            <a:ext cx="9663947" cy="79009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a:solidFill>
                  <a:schemeClr val="tx1"/>
                </a:solidFill>
                <a:latin typeface="Courier New" panose="02070309020205020404" pitchFamily="49" charset="0"/>
                <a:cs typeface="Courier New" panose="02070309020205020404" pitchFamily="49" charset="0"/>
              </a:rPr>
              <a:t>STATIC ROUTES CAN ALSO BE POINTED ACROSS THE TUNNEL TO ACHIEVE SIMILAR CONNECTIVITY </a:t>
            </a:r>
          </a:p>
        </p:txBody>
      </p:sp>
      <p:sp>
        <p:nvSpPr>
          <p:cNvPr id="38" name="Rectangle 37">
            <a:extLst>
              <a:ext uri="{FF2B5EF4-FFF2-40B4-BE49-F238E27FC236}">
                <a16:creationId xmlns="" xmlns:a16="http://schemas.microsoft.com/office/drawing/2014/main" id="{3936041F-692B-4EA6-8FCC-DED39BB0D1F0}"/>
              </a:ext>
            </a:extLst>
          </p:cNvPr>
          <p:cNvSpPr/>
          <p:nvPr/>
        </p:nvSpPr>
        <p:spPr>
          <a:xfrm>
            <a:off x="155161" y="4384856"/>
            <a:ext cx="4835939" cy="125627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a:solidFill>
                  <a:schemeClr val="tx1"/>
                </a:solidFill>
                <a:latin typeface="Courier New" panose="02070309020205020404" pitchFamily="49" charset="0"/>
                <a:cs typeface="Courier New" panose="02070309020205020404" pitchFamily="49" charset="0"/>
              </a:rPr>
              <a:t>X1:</a:t>
            </a:r>
          </a:p>
          <a:p>
            <a:endParaRPr lang="en-US" sz="1400" b="1">
              <a:solidFill>
                <a:schemeClr val="tx1"/>
              </a:solidFill>
              <a:latin typeface="Courier New" panose="02070309020205020404" pitchFamily="49" charset="0"/>
              <a:cs typeface="Courier New" panose="02070309020205020404" pitchFamily="49" charset="0"/>
            </a:endParaRPr>
          </a:p>
          <a:p>
            <a:r>
              <a:rPr lang="en-US" sz="1400" b="1" err="1">
                <a:solidFill>
                  <a:schemeClr val="tx1"/>
                </a:solidFill>
                <a:latin typeface="Courier New" panose="02070309020205020404" pitchFamily="49" charset="0"/>
                <a:cs typeface="Courier New" panose="02070309020205020404" pitchFamily="49" charset="0"/>
              </a:rPr>
              <a:t>Ip</a:t>
            </a:r>
            <a:r>
              <a:rPr lang="en-US" sz="1400" b="1">
                <a:solidFill>
                  <a:schemeClr val="tx1"/>
                </a:solidFill>
                <a:latin typeface="Courier New" panose="02070309020205020404" pitchFamily="49" charset="0"/>
                <a:cs typeface="Courier New" panose="02070309020205020404" pitchFamily="49" charset="0"/>
              </a:rPr>
              <a:t> route 10.240.240.0 255.255.255.0 tunnel1</a:t>
            </a:r>
          </a:p>
          <a:p>
            <a:endParaRPr lang="en-US" sz="1400" b="1">
              <a:solidFill>
                <a:schemeClr val="tx1"/>
              </a:solidFill>
              <a:latin typeface="Courier New" panose="02070309020205020404" pitchFamily="49" charset="0"/>
              <a:cs typeface="Courier New" panose="02070309020205020404" pitchFamily="49" charset="0"/>
            </a:endParaRPr>
          </a:p>
        </p:txBody>
      </p:sp>
      <p:pic>
        <p:nvPicPr>
          <p:cNvPr id="41" name="Picture 11" descr="C:\Users\ecoffey\AppData\Local\Temp\Rar$DRa0.608\30080_Device_switch_default_64.png"/>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1" r="-1763" b="23743"/>
          <a:stretch/>
        </p:blipFill>
        <p:spPr bwMode="auto">
          <a:xfrm>
            <a:off x="874090" y="3050894"/>
            <a:ext cx="831115" cy="62280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1" descr="C:\Users\ecoffey\AppData\Local\Temp\Rar$DRa0.608\30080_Device_switch_default_64.png"/>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1" r="-1763" b="23743"/>
          <a:stretch/>
        </p:blipFill>
        <p:spPr bwMode="auto">
          <a:xfrm>
            <a:off x="10065635" y="2951090"/>
            <a:ext cx="831115" cy="62280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6" descr="C:\Users\ecoffey\AppData\Local\Temp\Rar$DRa1.653\30059_Device_laptop_3145_unreachable_256.png"/>
          <p:cNvPicPr>
            <a:picLocks noChangeAspect="1" noChangeArrowheads="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952025" y="2146300"/>
            <a:ext cx="640976" cy="64097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6" descr="C:\Users\ecoffey\AppData\Local\Temp\Rar$DRa1.653\30059_Device_laptop_3145_unreachable_256.png"/>
          <p:cNvPicPr>
            <a:picLocks noChangeAspect="1" noChangeArrowheads="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0159318" y="1811950"/>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 xmlns:a16="http://schemas.microsoft.com/office/drawing/2014/main" id="{FA8CD5BB-8247-4900-9CF2-0EEC9F51F9FE}"/>
              </a:ext>
            </a:extLst>
          </p:cNvPr>
          <p:cNvSpPr txBox="1"/>
          <p:nvPr/>
        </p:nvSpPr>
        <p:spPr>
          <a:xfrm>
            <a:off x="546994" y="1479597"/>
            <a:ext cx="1451038" cy="738664"/>
          </a:xfrm>
          <a:prstGeom prst="rect">
            <a:avLst/>
          </a:prstGeom>
          <a:noFill/>
        </p:spPr>
        <p:txBody>
          <a:bodyPr wrap="none" rtlCol="0">
            <a:spAutoFit/>
          </a:bodyPr>
          <a:lstStyle/>
          <a:p>
            <a:pPr algn="ctr"/>
            <a:r>
              <a:rPr lang="en-US" sz="1400" b="1">
                <a:solidFill>
                  <a:srgbClr val="7030A0"/>
                </a:solidFill>
              </a:rPr>
              <a:t>PC1</a:t>
            </a:r>
          </a:p>
          <a:p>
            <a:pPr algn="ctr"/>
            <a:r>
              <a:rPr lang="en-US" sz="1400" b="1">
                <a:solidFill>
                  <a:srgbClr val="7030A0"/>
                </a:solidFill>
              </a:rPr>
              <a:t>10.140.140.1 /24</a:t>
            </a:r>
          </a:p>
          <a:p>
            <a:pPr algn="ctr"/>
            <a:r>
              <a:rPr lang="en-US" sz="1400" b="1">
                <a:solidFill>
                  <a:srgbClr val="7030A0"/>
                </a:solidFill>
              </a:rPr>
              <a:t>GATEWAY .254</a:t>
            </a:r>
          </a:p>
        </p:txBody>
      </p:sp>
      <p:sp>
        <p:nvSpPr>
          <p:cNvPr id="54" name="TextBox 53">
            <a:extLst>
              <a:ext uri="{FF2B5EF4-FFF2-40B4-BE49-F238E27FC236}">
                <a16:creationId xmlns="" xmlns:a16="http://schemas.microsoft.com/office/drawing/2014/main" id="{FA8CD5BB-8247-4900-9CF2-0EEC9F51F9FE}"/>
              </a:ext>
            </a:extLst>
          </p:cNvPr>
          <p:cNvSpPr txBox="1"/>
          <p:nvPr/>
        </p:nvSpPr>
        <p:spPr>
          <a:xfrm>
            <a:off x="9754287" y="1384910"/>
            <a:ext cx="1451038" cy="523220"/>
          </a:xfrm>
          <a:prstGeom prst="rect">
            <a:avLst/>
          </a:prstGeom>
          <a:noFill/>
        </p:spPr>
        <p:txBody>
          <a:bodyPr wrap="none" rtlCol="0">
            <a:spAutoFit/>
          </a:bodyPr>
          <a:lstStyle/>
          <a:p>
            <a:pPr algn="ctr"/>
            <a:r>
              <a:rPr lang="en-US" sz="1400" b="1">
                <a:solidFill>
                  <a:srgbClr val="7030A0"/>
                </a:solidFill>
              </a:rPr>
              <a:t>PC2</a:t>
            </a:r>
          </a:p>
          <a:p>
            <a:pPr algn="ctr"/>
            <a:r>
              <a:rPr lang="en-US" sz="1400" b="1">
                <a:solidFill>
                  <a:srgbClr val="7030A0"/>
                </a:solidFill>
              </a:rPr>
              <a:t>10.240.240.1 /24</a:t>
            </a:r>
          </a:p>
        </p:txBody>
      </p:sp>
      <p:sp>
        <p:nvSpPr>
          <p:cNvPr id="58" name="TextBox 57">
            <a:extLst>
              <a:ext uri="{FF2B5EF4-FFF2-40B4-BE49-F238E27FC236}">
                <a16:creationId xmlns="" xmlns:a16="http://schemas.microsoft.com/office/drawing/2014/main" id="{FA8CD5BB-8247-4900-9CF2-0EEC9F51F9FE}"/>
              </a:ext>
            </a:extLst>
          </p:cNvPr>
          <p:cNvSpPr txBox="1"/>
          <p:nvPr/>
        </p:nvSpPr>
        <p:spPr>
          <a:xfrm>
            <a:off x="1946056" y="3157652"/>
            <a:ext cx="506870" cy="307777"/>
          </a:xfrm>
          <a:prstGeom prst="rect">
            <a:avLst/>
          </a:prstGeom>
          <a:noFill/>
        </p:spPr>
        <p:txBody>
          <a:bodyPr wrap="none" rtlCol="0">
            <a:spAutoFit/>
          </a:bodyPr>
          <a:lstStyle/>
          <a:p>
            <a:r>
              <a:rPr lang="en-US" sz="1400" b="1">
                <a:solidFill>
                  <a:srgbClr val="7030A0"/>
                </a:solidFill>
              </a:rPr>
              <a:t>.254</a:t>
            </a:r>
          </a:p>
        </p:txBody>
      </p:sp>
      <p:pic>
        <p:nvPicPr>
          <p:cNvPr id="5" name="Picture 4"/>
          <p:cNvPicPr>
            <a:picLocks noChangeAspect="1"/>
          </p:cNvPicPr>
          <p:nvPr/>
        </p:nvPicPr>
        <p:blipFill rotWithShape="1">
          <a:blip r:embed="rId5"/>
          <a:srcRect l="41159" t="41918" r="21467" b="42293"/>
          <a:stretch/>
        </p:blipFill>
        <p:spPr>
          <a:xfrm>
            <a:off x="4239654" y="2711058"/>
            <a:ext cx="3177295" cy="1102863"/>
          </a:xfrm>
          <a:prstGeom prst="rect">
            <a:avLst/>
          </a:prstGeom>
        </p:spPr>
      </p:pic>
      <p:sp>
        <p:nvSpPr>
          <p:cNvPr id="60" name="TextBox 59">
            <a:extLst>
              <a:ext uri="{FF2B5EF4-FFF2-40B4-BE49-F238E27FC236}">
                <a16:creationId xmlns="" xmlns:a16="http://schemas.microsoft.com/office/drawing/2014/main" id="{FA8CD5BB-8247-4900-9CF2-0EEC9F51F9FE}"/>
              </a:ext>
            </a:extLst>
          </p:cNvPr>
          <p:cNvSpPr txBox="1"/>
          <p:nvPr/>
        </p:nvSpPr>
        <p:spPr>
          <a:xfrm>
            <a:off x="5397793" y="3577738"/>
            <a:ext cx="985976" cy="307777"/>
          </a:xfrm>
          <a:prstGeom prst="rect">
            <a:avLst/>
          </a:prstGeom>
          <a:noFill/>
        </p:spPr>
        <p:txBody>
          <a:bodyPr wrap="none" rtlCol="0">
            <a:spAutoFit/>
          </a:bodyPr>
          <a:lstStyle/>
          <a:p>
            <a:pPr algn="ctr"/>
            <a:r>
              <a:rPr lang="en-US" sz="1400" b="1"/>
              <a:t>UNDERLAY</a:t>
            </a:r>
            <a:endParaRPr lang="en-US" b="1"/>
          </a:p>
        </p:txBody>
      </p:sp>
      <p:sp>
        <p:nvSpPr>
          <p:cNvPr id="40" name="Rectangle 39">
            <a:extLst>
              <a:ext uri="{FF2B5EF4-FFF2-40B4-BE49-F238E27FC236}">
                <a16:creationId xmlns="" xmlns:a16="http://schemas.microsoft.com/office/drawing/2014/main" id="{3936041F-692B-4EA6-8FCC-DED39BB0D1F0}"/>
              </a:ext>
            </a:extLst>
          </p:cNvPr>
          <p:cNvSpPr/>
          <p:nvPr/>
        </p:nvSpPr>
        <p:spPr>
          <a:xfrm>
            <a:off x="7114761" y="4359196"/>
            <a:ext cx="4835939" cy="125627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a:solidFill>
                  <a:schemeClr val="tx1"/>
                </a:solidFill>
                <a:latin typeface="Courier New" panose="02070309020205020404" pitchFamily="49" charset="0"/>
                <a:cs typeface="Courier New" panose="02070309020205020404" pitchFamily="49" charset="0"/>
              </a:rPr>
              <a:t>X2:</a:t>
            </a:r>
          </a:p>
          <a:p>
            <a:endParaRPr lang="en-US" sz="1400" b="1">
              <a:solidFill>
                <a:schemeClr val="tx1"/>
              </a:solidFill>
              <a:latin typeface="Courier New" panose="02070309020205020404" pitchFamily="49" charset="0"/>
              <a:cs typeface="Courier New" panose="02070309020205020404" pitchFamily="49" charset="0"/>
            </a:endParaRPr>
          </a:p>
          <a:p>
            <a:r>
              <a:rPr lang="en-US" sz="1400" b="1" err="1">
                <a:solidFill>
                  <a:schemeClr val="tx1"/>
                </a:solidFill>
                <a:latin typeface="Courier New" panose="02070309020205020404" pitchFamily="49" charset="0"/>
                <a:cs typeface="Courier New" panose="02070309020205020404" pitchFamily="49" charset="0"/>
              </a:rPr>
              <a:t>Ip</a:t>
            </a:r>
            <a:r>
              <a:rPr lang="en-US" sz="1400" b="1">
                <a:solidFill>
                  <a:schemeClr val="tx1"/>
                </a:solidFill>
                <a:latin typeface="Courier New" panose="02070309020205020404" pitchFamily="49" charset="0"/>
                <a:cs typeface="Courier New" panose="02070309020205020404" pitchFamily="49" charset="0"/>
              </a:rPr>
              <a:t> route 10.140.140.0 255.255.255.0 tunnel1</a:t>
            </a:r>
          </a:p>
          <a:p>
            <a:endParaRPr lang="en-US" sz="1400" b="1">
              <a:solidFill>
                <a:schemeClr val="tx1"/>
              </a:solidFill>
              <a:latin typeface="Courier New" panose="02070309020205020404" pitchFamily="49" charset="0"/>
              <a:cs typeface="Courier New" panose="02070309020205020404" pitchFamily="49" charset="0"/>
            </a:endParaRPr>
          </a:p>
        </p:txBody>
      </p:sp>
      <p:sp>
        <p:nvSpPr>
          <p:cNvPr id="46" name="TextBox 45">
            <a:extLst>
              <a:ext uri="{FF2B5EF4-FFF2-40B4-BE49-F238E27FC236}">
                <a16:creationId xmlns="" xmlns:a16="http://schemas.microsoft.com/office/drawing/2014/main" id="{FA8CD5BB-8247-4900-9CF2-0EEC9F51F9FE}"/>
              </a:ext>
            </a:extLst>
          </p:cNvPr>
          <p:cNvSpPr txBox="1"/>
          <p:nvPr/>
        </p:nvSpPr>
        <p:spPr>
          <a:xfrm>
            <a:off x="1231108" y="5781414"/>
            <a:ext cx="9319346" cy="954107"/>
          </a:xfrm>
          <a:prstGeom prst="rect">
            <a:avLst/>
          </a:prstGeom>
          <a:noFill/>
        </p:spPr>
        <p:txBody>
          <a:bodyPr wrap="none" rtlCol="0">
            <a:spAutoFit/>
          </a:bodyPr>
          <a:lstStyle/>
          <a:p>
            <a:pPr algn="ctr"/>
            <a:r>
              <a:rPr lang="en-US" sz="1400" b="1"/>
              <a:t>NOTE: BECAUSE A TUNNEL IS A VIRTUAL INTERFACE, IT WILL SHOW AS “UP/UP” AS LONG AS THERE IS A ROUTE</a:t>
            </a:r>
          </a:p>
          <a:p>
            <a:pPr algn="ctr"/>
            <a:r>
              <a:rPr lang="en-US" sz="1400" b="1"/>
              <a:t>FOR THE DESTINATION IN THE ROUTING TABLE (TO INCLUDE A DEFAULT ROUTE). THIS OFTEN GIVES ADMINS A FALSE</a:t>
            </a:r>
          </a:p>
          <a:p>
            <a:pPr algn="ctr"/>
            <a:r>
              <a:rPr lang="en-US" sz="1400" b="1"/>
              <a:t>SENSE THAT THE TUNNEL IS OPERATIONAL. TO ENSURE THE TUNNEL IS UP, CHECK THE STATUS OF THE DYNAMIC PROTOCOL</a:t>
            </a:r>
            <a:endParaRPr lang="en-US" b="1"/>
          </a:p>
          <a:p>
            <a:pPr algn="ctr"/>
            <a:r>
              <a:rPr lang="en-US" sz="1400" b="1"/>
              <a:t>ADJACENCY BEING FORMED ACROSS THE TUNNEL OR CONFIGURE A KEEPALIVE ON THE TUNNEL INTERFACE.</a:t>
            </a:r>
          </a:p>
        </p:txBody>
      </p:sp>
    </p:spTree>
    <p:extLst>
      <p:ext uri="{BB962C8B-B14F-4D97-AF65-F5344CB8AC3E}">
        <p14:creationId xmlns:p14="http://schemas.microsoft.com/office/powerpoint/2010/main" val="3893887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863F2A0424AF419C9BD37D262FA9B7" ma:contentTypeVersion="2" ma:contentTypeDescription="Create a new document." ma:contentTypeScope="" ma:versionID="380acce40f9431aeb724f224ddfde987">
  <xsd:schema xmlns:xsd="http://www.w3.org/2001/XMLSchema" xmlns:xs="http://www.w3.org/2001/XMLSchema" xmlns:p="http://schemas.microsoft.com/office/2006/metadata/properties" xmlns:ns2="b3e870b1-798c-4a85-bb17-2c069c44bf9d" targetNamespace="http://schemas.microsoft.com/office/2006/metadata/properties" ma:root="true" ma:fieldsID="3b0affc6cdedc3ccbeec139dd08984ed" ns2:_="">
    <xsd:import namespace="b3e870b1-798c-4a85-bb17-2c069c44bf9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870b1-798c-4a85-bb17-2c069c44bf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F3A09C-E2F1-4BDC-87E2-285F04E65300}">
  <ds:schemaRefs>
    <ds:schemaRef ds:uri="b3e870b1-798c-4a85-bb17-2c069c44bf9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33CC68B-8199-46AC-BB39-6400C075DBA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F8F01B4-94DA-4129-886A-323C07E922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TotalTime>
  <Words>2122</Words>
  <Application>Microsoft Office PowerPoint</Application>
  <PresentationFormat>Widescreen</PresentationFormat>
  <Paragraphs>516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GRE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DMVPN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Delisi</dc:creator>
  <cp:lastModifiedBy>Administrator</cp:lastModifiedBy>
  <cp:revision>3</cp:revision>
  <dcterms:created xsi:type="dcterms:W3CDTF">2020-04-01T16:53:20Z</dcterms:created>
  <dcterms:modified xsi:type="dcterms:W3CDTF">2020-05-01T17:01:33Z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0x0101007B863F2A0424AF419C9BD37D262FA9B7</vt:lpwstr>
  </property>
</Properties>
</file>