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61"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5" autoAdjust="0"/>
    <p:restoredTop sz="94660"/>
  </p:normalViewPr>
  <p:slideViewPr>
    <p:cSldViewPr snapToGrid="0">
      <p:cViewPr varScale="1">
        <p:scale>
          <a:sx n="77" d="100"/>
          <a:sy n="77" d="100"/>
        </p:scale>
        <p:origin x="126"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E8A85D-ACA3-4757-B74D-40A4F55E9E86}" type="datetimeFigureOut">
              <a:rPr lang="en-US" smtClean="0"/>
              <a:t>5/1/2020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41A98-DB44-427F-BC51-0F3C99336BBD}" type="slidenum">
              <a:rPr lang="en-US" smtClean="0"/>
              <a:t>‹#›</a:t>
            </a:fld>
            <a:endParaRPr lang="en-US"/>
          </a:p>
        </p:txBody>
      </p:sp>
    </p:spTree>
    <p:extLst>
      <p:ext uri="{BB962C8B-B14F-4D97-AF65-F5344CB8AC3E}">
        <p14:creationId xmlns:p14="http://schemas.microsoft.com/office/powerpoint/2010/main" val="1656757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unified network</a:t>
            </a:r>
          </a:p>
          <a:p>
            <a:r>
              <a:rPr lang="en-US" baseline="0" dirty="0" smtClean="0"/>
              <a:t> - MPLS is multiprotocol, so it can carry a variety of payloads, IP, IPv6, Ethernet, HDLC, PPP</a:t>
            </a:r>
          </a:p>
          <a:p>
            <a:r>
              <a:rPr lang="en-US" baseline="0" dirty="0" smtClean="0"/>
              <a:t>BGP free core</a:t>
            </a:r>
          </a:p>
          <a:p>
            <a:r>
              <a:rPr lang="en-US" baseline="0" dirty="0" smtClean="0"/>
              <a:t> - BGP requires a lot of memory and CPU cycles, it is much easier to not use BGP in the core, only on the edge devices</a:t>
            </a:r>
          </a:p>
          <a:p>
            <a:r>
              <a:rPr lang="en-US" baseline="0" dirty="0" smtClean="0"/>
              <a:t>Peer-to-peer model</a:t>
            </a:r>
          </a:p>
          <a:p>
            <a:r>
              <a:rPr lang="en-US" baseline="0" dirty="0" smtClean="0"/>
              <a:t> - provider edge routers will peer with the customer edge router, making overall configuration and troubleshooting easier</a:t>
            </a:r>
          </a:p>
          <a:p>
            <a:r>
              <a:rPr lang="en-US" baseline="0" dirty="0" smtClean="0"/>
              <a:t>Optimal traffic flow</a:t>
            </a:r>
          </a:p>
          <a:p>
            <a:r>
              <a:rPr lang="en-US" baseline="0" dirty="0" smtClean="0"/>
              <a:t> - the provider’s IGP will chose the best path across the core, without having to configure virtual circuits for every connection</a:t>
            </a:r>
            <a:endParaRPr lang="en-US" dirty="0"/>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8B79F7B8-9888-4315-B6A6-5688F542D0C0}" type="slidenum">
              <a:rPr lang="en-US" smtClean="0"/>
              <a:pPr>
                <a:defRPr/>
              </a:pPr>
              <a:t>2</a:t>
            </a:fld>
            <a:endParaRPr lang="en-US" dirty="0"/>
          </a:p>
        </p:txBody>
      </p:sp>
    </p:spTree>
    <p:extLst>
      <p:ext uri="{BB962C8B-B14F-4D97-AF65-F5344CB8AC3E}">
        <p14:creationId xmlns:p14="http://schemas.microsoft.com/office/powerpoint/2010/main" val="2185778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39725"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kern="0" dirty="0" err="1" smtClean="0">
                <a:solidFill>
                  <a:srgbClr val="000000"/>
                </a:solidFill>
              </a:rPr>
              <a:t>ip</a:t>
            </a:r>
            <a:r>
              <a:rPr lang="en-US" kern="0" dirty="0" smtClean="0">
                <a:solidFill>
                  <a:srgbClr val="000000"/>
                </a:solidFill>
              </a:rPr>
              <a:t> </a:t>
            </a:r>
            <a:r>
              <a:rPr lang="en-US" kern="0" dirty="0" err="1" smtClean="0">
                <a:solidFill>
                  <a:srgbClr val="000000"/>
                </a:solidFill>
              </a:rPr>
              <a:t>cef</a:t>
            </a:r>
            <a:endParaRPr lang="en-US" kern="0" dirty="0" smtClean="0">
              <a:solidFill>
                <a:srgbClr val="000000"/>
              </a:solidFill>
            </a:endParaRPr>
          </a:p>
          <a:p>
            <a:pPr marL="339725"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kern="0" dirty="0" err="1" smtClean="0">
                <a:solidFill>
                  <a:srgbClr val="000000"/>
                </a:solidFill>
              </a:rPr>
              <a:t>mpls</a:t>
            </a:r>
            <a:r>
              <a:rPr lang="en-US" kern="0" dirty="0" smtClean="0">
                <a:solidFill>
                  <a:srgbClr val="000000"/>
                </a:solidFill>
              </a:rPr>
              <a:t> label protocol [ </a:t>
            </a:r>
            <a:r>
              <a:rPr lang="en-US" kern="0" dirty="0" err="1" smtClean="0">
                <a:solidFill>
                  <a:srgbClr val="000000"/>
                </a:solidFill>
              </a:rPr>
              <a:t>ldp</a:t>
            </a:r>
            <a:r>
              <a:rPr lang="en-US" kern="0" dirty="0" smtClean="0">
                <a:solidFill>
                  <a:srgbClr val="000000"/>
                </a:solidFill>
              </a:rPr>
              <a:t> | </a:t>
            </a:r>
            <a:r>
              <a:rPr lang="en-US" kern="0" dirty="0" err="1" smtClean="0">
                <a:solidFill>
                  <a:srgbClr val="000000"/>
                </a:solidFill>
              </a:rPr>
              <a:t>tdp</a:t>
            </a:r>
            <a:r>
              <a:rPr lang="en-US" kern="0" dirty="0" smtClean="0">
                <a:solidFill>
                  <a:srgbClr val="000000"/>
                </a:solidFill>
              </a:rPr>
              <a:t> ]</a:t>
            </a:r>
          </a:p>
          <a:p>
            <a:pPr marL="339725"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kern="0" dirty="0" err="1" smtClean="0">
                <a:solidFill>
                  <a:srgbClr val="000000"/>
                </a:solidFill>
              </a:rPr>
              <a:t>mpls</a:t>
            </a:r>
            <a:r>
              <a:rPr lang="en-US" kern="0" dirty="0" smtClean="0">
                <a:solidFill>
                  <a:srgbClr val="000000"/>
                </a:solidFill>
              </a:rPr>
              <a:t> </a:t>
            </a:r>
            <a:r>
              <a:rPr lang="en-US" kern="0" dirty="0" err="1" smtClean="0">
                <a:solidFill>
                  <a:srgbClr val="000000"/>
                </a:solidFill>
              </a:rPr>
              <a:t>ip</a:t>
            </a:r>
            <a:endParaRPr lang="en-US" kern="0" dirty="0" smtClean="0">
              <a:solidFill>
                <a:srgbClr val="000000"/>
              </a:solidFill>
            </a:endParaRPr>
          </a:p>
          <a:p>
            <a:endParaRPr lang="en-US" dirty="0" smtClean="0"/>
          </a:p>
          <a:p>
            <a:r>
              <a:rPr lang="en-US" dirty="0" smtClean="0"/>
              <a:t>***MPLS static</a:t>
            </a:r>
            <a:r>
              <a:rPr lang="en-US" baseline="0" dirty="0" smtClean="0"/>
              <a:t> label assignment or label ranges will not take effect until reload, or disable re-enable of </a:t>
            </a:r>
            <a:r>
              <a:rPr lang="en-US" baseline="0" dirty="0" err="1" smtClean="0"/>
              <a:t>mpls</a:t>
            </a:r>
            <a:r>
              <a:rPr lang="en-US" baseline="0" dirty="0" smtClean="0"/>
              <a:t> on interfaces***</a:t>
            </a:r>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8B79F7B8-9888-4315-B6A6-5688F542D0C0}" type="slidenum">
              <a:rPr lang="en-US" smtClean="0"/>
              <a:pPr>
                <a:defRPr/>
              </a:pPr>
              <a:t>8</a:t>
            </a:fld>
            <a:endParaRPr lang="en-US"/>
          </a:p>
        </p:txBody>
      </p:sp>
    </p:spTree>
    <p:extLst>
      <p:ext uri="{BB962C8B-B14F-4D97-AF65-F5344CB8AC3E}">
        <p14:creationId xmlns:p14="http://schemas.microsoft.com/office/powerpoint/2010/main" val="2345436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22797A-1A80-475C-B8EB-E73EF9990FF9}"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B8737-11D1-419D-8ACE-37E2A714071D}" type="slidenum">
              <a:rPr lang="en-US" smtClean="0"/>
              <a:t>‹#›</a:t>
            </a:fld>
            <a:endParaRPr lang="en-US"/>
          </a:p>
        </p:txBody>
      </p:sp>
    </p:spTree>
    <p:extLst>
      <p:ext uri="{BB962C8B-B14F-4D97-AF65-F5344CB8AC3E}">
        <p14:creationId xmlns:p14="http://schemas.microsoft.com/office/powerpoint/2010/main" val="2648306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22797A-1A80-475C-B8EB-E73EF9990FF9}"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B8737-11D1-419D-8ACE-37E2A714071D}" type="slidenum">
              <a:rPr lang="en-US" smtClean="0"/>
              <a:t>‹#›</a:t>
            </a:fld>
            <a:endParaRPr lang="en-US"/>
          </a:p>
        </p:txBody>
      </p:sp>
    </p:spTree>
    <p:extLst>
      <p:ext uri="{BB962C8B-B14F-4D97-AF65-F5344CB8AC3E}">
        <p14:creationId xmlns:p14="http://schemas.microsoft.com/office/powerpoint/2010/main" val="4051589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22797A-1A80-475C-B8EB-E73EF9990FF9}"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B8737-11D1-419D-8ACE-37E2A714071D}" type="slidenum">
              <a:rPr lang="en-US" smtClean="0"/>
              <a:t>‹#›</a:t>
            </a:fld>
            <a:endParaRPr lang="en-US"/>
          </a:p>
        </p:txBody>
      </p:sp>
    </p:spTree>
    <p:extLst>
      <p:ext uri="{BB962C8B-B14F-4D97-AF65-F5344CB8AC3E}">
        <p14:creationId xmlns:p14="http://schemas.microsoft.com/office/powerpoint/2010/main" val="1937272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22797A-1A80-475C-B8EB-E73EF9990FF9}"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B8737-11D1-419D-8ACE-37E2A714071D}" type="slidenum">
              <a:rPr lang="en-US" smtClean="0"/>
              <a:t>‹#›</a:t>
            </a:fld>
            <a:endParaRPr lang="en-US"/>
          </a:p>
        </p:txBody>
      </p:sp>
    </p:spTree>
    <p:extLst>
      <p:ext uri="{BB962C8B-B14F-4D97-AF65-F5344CB8AC3E}">
        <p14:creationId xmlns:p14="http://schemas.microsoft.com/office/powerpoint/2010/main" val="2219716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22797A-1A80-475C-B8EB-E73EF9990FF9}"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B8737-11D1-419D-8ACE-37E2A714071D}" type="slidenum">
              <a:rPr lang="en-US" smtClean="0"/>
              <a:t>‹#›</a:t>
            </a:fld>
            <a:endParaRPr lang="en-US"/>
          </a:p>
        </p:txBody>
      </p:sp>
    </p:spTree>
    <p:extLst>
      <p:ext uri="{BB962C8B-B14F-4D97-AF65-F5344CB8AC3E}">
        <p14:creationId xmlns:p14="http://schemas.microsoft.com/office/powerpoint/2010/main" val="1132863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22797A-1A80-475C-B8EB-E73EF9990FF9}"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B8737-11D1-419D-8ACE-37E2A714071D}" type="slidenum">
              <a:rPr lang="en-US" smtClean="0"/>
              <a:t>‹#›</a:t>
            </a:fld>
            <a:endParaRPr lang="en-US"/>
          </a:p>
        </p:txBody>
      </p:sp>
    </p:spTree>
    <p:extLst>
      <p:ext uri="{BB962C8B-B14F-4D97-AF65-F5344CB8AC3E}">
        <p14:creationId xmlns:p14="http://schemas.microsoft.com/office/powerpoint/2010/main" val="2916381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22797A-1A80-475C-B8EB-E73EF9990FF9}" type="datetimeFigureOut">
              <a:rPr lang="en-US" smtClean="0"/>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BB8737-11D1-419D-8ACE-37E2A714071D}" type="slidenum">
              <a:rPr lang="en-US" smtClean="0"/>
              <a:t>‹#›</a:t>
            </a:fld>
            <a:endParaRPr lang="en-US"/>
          </a:p>
        </p:txBody>
      </p:sp>
    </p:spTree>
    <p:extLst>
      <p:ext uri="{BB962C8B-B14F-4D97-AF65-F5344CB8AC3E}">
        <p14:creationId xmlns:p14="http://schemas.microsoft.com/office/powerpoint/2010/main" val="1357911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22797A-1A80-475C-B8EB-E73EF9990FF9}" type="datetimeFigureOut">
              <a:rPr lang="en-US" smtClean="0"/>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BB8737-11D1-419D-8ACE-37E2A714071D}" type="slidenum">
              <a:rPr lang="en-US" smtClean="0"/>
              <a:t>‹#›</a:t>
            </a:fld>
            <a:endParaRPr lang="en-US"/>
          </a:p>
        </p:txBody>
      </p:sp>
    </p:spTree>
    <p:extLst>
      <p:ext uri="{BB962C8B-B14F-4D97-AF65-F5344CB8AC3E}">
        <p14:creationId xmlns:p14="http://schemas.microsoft.com/office/powerpoint/2010/main" val="240662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2797A-1A80-475C-B8EB-E73EF9990FF9}" type="datetimeFigureOut">
              <a:rPr lang="en-US" smtClean="0"/>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BB8737-11D1-419D-8ACE-37E2A714071D}" type="slidenum">
              <a:rPr lang="en-US" smtClean="0"/>
              <a:t>‹#›</a:t>
            </a:fld>
            <a:endParaRPr lang="en-US"/>
          </a:p>
        </p:txBody>
      </p:sp>
    </p:spTree>
    <p:extLst>
      <p:ext uri="{BB962C8B-B14F-4D97-AF65-F5344CB8AC3E}">
        <p14:creationId xmlns:p14="http://schemas.microsoft.com/office/powerpoint/2010/main" val="1624455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22797A-1A80-475C-B8EB-E73EF9990FF9}"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B8737-11D1-419D-8ACE-37E2A714071D}" type="slidenum">
              <a:rPr lang="en-US" smtClean="0"/>
              <a:t>‹#›</a:t>
            </a:fld>
            <a:endParaRPr lang="en-US"/>
          </a:p>
        </p:txBody>
      </p:sp>
    </p:spTree>
    <p:extLst>
      <p:ext uri="{BB962C8B-B14F-4D97-AF65-F5344CB8AC3E}">
        <p14:creationId xmlns:p14="http://schemas.microsoft.com/office/powerpoint/2010/main" val="4174594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22797A-1A80-475C-B8EB-E73EF9990FF9}"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B8737-11D1-419D-8ACE-37E2A714071D}" type="slidenum">
              <a:rPr lang="en-US" smtClean="0"/>
              <a:t>‹#›</a:t>
            </a:fld>
            <a:endParaRPr lang="en-US"/>
          </a:p>
        </p:txBody>
      </p:sp>
    </p:spTree>
    <p:extLst>
      <p:ext uri="{BB962C8B-B14F-4D97-AF65-F5344CB8AC3E}">
        <p14:creationId xmlns:p14="http://schemas.microsoft.com/office/powerpoint/2010/main" val="3249191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2797A-1A80-475C-B8EB-E73EF9990FF9}" type="datetimeFigureOut">
              <a:rPr lang="en-US" smtClean="0"/>
              <a:t>5/1/2020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B8737-11D1-419D-8ACE-37E2A714071D}" type="slidenum">
              <a:rPr lang="en-US" smtClean="0"/>
              <a:t>‹#›</a:t>
            </a:fld>
            <a:endParaRPr lang="en-US"/>
          </a:p>
        </p:txBody>
      </p:sp>
    </p:spTree>
    <p:extLst>
      <p:ext uri="{BB962C8B-B14F-4D97-AF65-F5344CB8AC3E}">
        <p14:creationId xmlns:p14="http://schemas.microsoft.com/office/powerpoint/2010/main" val="3768691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258" y="2389233"/>
            <a:ext cx="10515600" cy="1325563"/>
          </a:xfrm>
        </p:spPr>
        <p:txBody>
          <a:bodyPr>
            <a:normAutofit/>
          </a:bodyPr>
          <a:lstStyle/>
          <a:p>
            <a:pPr algn="ctr"/>
            <a:r>
              <a:rPr lang="en-US" sz="8000" b="1" dirty="0" smtClean="0"/>
              <a:t>MPLS OVERVIEW</a:t>
            </a:r>
            <a:endParaRPr lang="en-US" sz="8000" b="1" dirty="0"/>
          </a:p>
        </p:txBody>
      </p:sp>
    </p:spTree>
    <p:extLst>
      <p:ext uri="{BB962C8B-B14F-4D97-AF65-F5344CB8AC3E}">
        <p14:creationId xmlns:p14="http://schemas.microsoft.com/office/powerpoint/2010/main" val="242088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5105401" y="381000"/>
            <a:ext cx="4106863" cy="487362"/>
          </a:xfrm>
          <a:prstGeom prst="rect">
            <a:avLst/>
          </a:prstGeom>
          <a:noFill/>
          <a:ln w="9525">
            <a:noFill/>
            <a:miter lim="800000"/>
            <a:headEnd/>
            <a:tailEnd/>
          </a:ln>
        </p:spPr>
        <p:txBody>
          <a:bodyPr vert="horz" wrap="square" lIns="46038" tIns="0" rIns="46038" bIns="0" numCol="1" anchor="b" anchorCtr="0" compatLnSpc="1">
            <a:prstTxWarp prst="textNoShape">
              <a:avLst/>
            </a:prstTxWarp>
          </a:bodyPr>
          <a:lstStyle>
            <a:lvl1pPr algn="r" rtl="0" eaLnBrk="0" fontAlgn="base" hangingPunct="0">
              <a:spcBef>
                <a:spcPct val="0"/>
              </a:spcBef>
              <a:spcAft>
                <a:spcPct val="0"/>
              </a:spcAft>
              <a:defRPr sz="2800" b="1" i="1">
                <a:solidFill>
                  <a:schemeClr val="tx1"/>
                </a:solidFill>
                <a:effectLst>
                  <a:outerShdw blurRad="38100" dist="38100" dir="2700000" algn="tl">
                    <a:srgbClr val="000000">
                      <a:alpha val="43137"/>
                    </a:srgbClr>
                  </a:outerShdw>
                </a:effectLst>
                <a:latin typeface="Arial" pitchFamily="34" charset="0"/>
                <a:ea typeface="+mj-ea"/>
                <a:cs typeface="Arial" pitchFamily="34" charset="0"/>
              </a:defRPr>
            </a:lvl1pPr>
            <a:lvl2pPr algn="r" rtl="0" eaLnBrk="0" fontAlgn="base" hangingPunct="0">
              <a:spcBef>
                <a:spcPct val="0"/>
              </a:spcBef>
              <a:spcAft>
                <a:spcPct val="0"/>
              </a:spcAft>
              <a:defRPr sz="2800" b="1" i="1">
                <a:solidFill>
                  <a:schemeClr val="tx1"/>
                </a:solidFill>
                <a:latin typeface="Arial" pitchFamily="34" charset="0"/>
                <a:cs typeface="Arial" charset="0"/>
              </a:defRPr>
            </a:lvl2pPr>
            <a:lvl3pPr algn="r" rtl="0" eaLnBrk="0" fontAlgn="base" hangingPunct="0">
              <a:spcBef>
                <a:spcPct val="0"/>
              </a:spcBef>
              <a:spcAft>
                <a:spcPct val="0"/>
              </a:spcAft>
              <a:defRPr sz="2800" b="1" i="1">
                <a:solidFill>
                  <a:schemeClr val="tx1"/>
                </a:solidFill>
                <a:latin typeface="Arial" pitchFamily="34" charset="0"/>
                <a:cs typeface="Arial" charset="0"/>
              </a:defRPr>
            </a:lvl3pPr>
            <a:lvl4pPr algn="r" rtl="0" eaLnBrk="0" fontAlgn="base" hangingPunct="0">
              <a:spcBef>
                <a:spcPct val="0"/>
              </a:spcBef>
              <a:spcAft>
                <a:spcPct val="0"/>
              </a:spcAft>
              <a:defRPr sz="2800" b="1" i="1">
                <a:solidFill>
                  <a:schemeClr val="tx1"/>
                </a:solidFill>
                <a:latin typeface="Arial" pitchFamily="34" charset="0"/>
                <a:cs typeface="Arial" charset="0"/>
              </a:defRPr>
            </a:lvl4pPr>
            <a:lvl5pPr algn="r" rtl="0" eaLnBrk="0" fontAlgn="base" hangingPunct="0">
              <a:spcBef>
                <a:spcPct val="0"/>
              </a:spcBef>
              <a:spcAft>
                <a:spcPct val="0"/>
              </a:spcAft>
              <a:defRPr sz="2800" b="1" i="1">
                <a:solidFill>
                  <a:schemeClr val="tx1"/>
                </a:solidFill>
                <a:latin typeface="Arial" pitchFamily="34" charset="0"/>
                <a:cs typeface="Arial" charset="0"/>
              </a:defRPr>
            </a:lvl5pPr>
            <a:lvl6pPr marL="457200" algn="r" rtl="0" eaLnBrk="1" fontAlgn="base" hangingPunct="1">
              <a:spcBef>
                <a:spcPct val="0"/>
              </a:spcBef>
              <a:spcAft>
                <a:spcPct val="0"/>
              </a:spcAft>
              <a:defRPr sz="2800" b="1" i="1">
                <a:solidFill>
                  <a:schemeClr val="tx2"/>
                </a:solidFill>
                <a:latin typeface="Arial" pitchFamily="34" charset="0"/>
              </a:defRPr>
            </a:lvl6pPr>
            <a:lvl7pPr marL="914400" algn="r" rtl="0" eaLnBrk="1" fontAlgn="base" hangingPunct="1">
              <a:spcBef>
                <a:spcPct val="0"/>
              </a:spcBef>
              <a:spcAft>
                <a:spcPct val="0"/>
              </a:spcAft>
              <a:defRPr sz="2800" b="1" i="1">
                <a:solidFill>
                  <a:schemeClr val="tx2"/>
                </a:solidFill>
                <a:latin typeface="Arial" pitchFamily="34" charset="0"/>
              </a:defRPr>
            </a:lvl7pPr>
            <a:lvl8pPr marL="1371600" algn="r" rtl="0" eaLnBrk="1" fontAlgn="base" hangingPunct="1">
              <a:spcBef>
                <a:spcPct val="0"/>
              </a:spcBef>
              <a:spcAft>
                <a:spcPct val="0"/>
              </a:spcAft>
              <a:defRPr sz="2800" b="1" i="1">
                <a:solidFill>
                  <a:schemeClr val="tx2"/>
                </a:solidFill>
                <a:latin typeface="Arial" pitchFamily="34" charset="0"/>
              </a:defRPr>
            </a:lvl8pPr>
            <a:lvl9pPr marL="1828800" algn="r" rtl="0" eaLnBrk="1" fontAlgn="base" hangingPunct="1">
              <a:spcBef>
                <a:spcPct val="0"/>
              </a:spcBef>
              <a:spcAft>
                <a:spcPct val="0"/>
              </a:spcAft>
              <a:defRPr sz="2800" b="1" i="1">
                <a:solidFill>
                  <a:schemeClr val="tx2"/>
                </a:solidFill>
                <a:latin typeface="Arial" pitchFamily="34" charset="0"/>
              </a:defRPr>
            </a:lvl9pPr>
          </a:lstStyle>
          <a:p>
            <a:pPr marL="339725"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kern="0" dirty="0">
                <a:solidFill>
                  <a:srgbClr val="000000"/>
                </a:solidFill>
                <a:latin typeface="Arial" charset="0"/>
                <a:cs typeface="Arial" charset="0"/>
              </a:rPr>
              <a:t>Why MPLS?</a:t>
            </a:r>
          </a:p>
        </p:txBody>
      </p:sp>
      <p:sp>
        <p:nvSpPr>
          <p:cNvPr id="3" name="Rectangle 3"/>
          <p:cNvSpPr txBox="1">
            <a:spLocks noChangeArrowheads="1"/>
          </p:cNvSpPr>
          <p:nvPr/>
        </p:nvSpPr>
        <p:spPr bwMode="auto">
          <a:xfrm>
            <a:off x="1828801" y="1295401"/>
            <a:ext cx="8499475" cy="5400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20000"/>
              </a:spcBef>
              <a:spcAft>
                <a:spcPct val="40000"/>
              </a:spcAft>
              <a:buClr>
                <a:schemeClr val="tx1"/>
              </a:buClr>
              <a:buChar char="•"/>
              <a:defRPr sz="2400" b="1">
                <a:solidFill>
                  <a:schemeClr val="tx1"/>
                </a:solidFill>
                <a:latin typeface="Arial" pitchFamily="34" charset="0"/>
                <a:ea typeface="+mn-ea"/>
                <a:cs typeface="Arial" pitchFamily="34" charset="0"/>
              </a:defRPr>
            </a:lvl1pPr>
            <a:lvl2pPr marL="685800" indent="-228600" algn="l" rtl="0" eaLnBrk="0" fontAlgn="base" hangingPunct="0">
              <a:spcBef>
                <a:spcPct val="20000"/>
              </a:spcBef>
              <a:spcAft>
                <a:spcPct val="40000"/>
              </a:spcAft>
              <a:buClr>
                <a:schemeClr val="tx1"/>
              </a:buClr>
              <a:buSzPct val="100000"/>
              <a:buChar char="–"/>
              <a:defRPr sz="2000" b="1">
                <a:solidFill>
                  <a:schemeClr val="tx1"/>
                </a:solidFill>
                <a:latin typeface="Arial" pitchFamily="34" charset="0"/>
                <a:cs typeface="Arial" pitchFamily="34" charset="0"/>
              </a:defRPr>
            </a:lvl2pPr>
            <a:lvl3pPr marL="1143000" indent="-228600" algn="l" rtl="0" eaLnBrk="0" fontAlgn="base" hangingPunct="0">
              <a:spcBef>
                <a:spcPct val="20000"/>
              </a:spcBef>
              <a:spcAft>
                <a:spcPct val="40000"/>
              </a:spcAft>
              <a:buClr>
                <a:schemeClr val="tx1"/>
              </a:buClr>
              <a:buSzPct val="100000"/>
              <a:buChar char="•"/>
              <a:defRPr b="1">
                <a:solidFill>
                  <a:schemeClr val="tx1"/>
                </a:solidFill>
                <a:latin typeface="Arial" pitchFamily="34" charset="0"/>
                <a:cs typeface="Arial" pitchFamily="34" charset="0"/>
              </a:defRPr>
            </a:lvl3pPr>
            <a:lvl4pPr marL="1600200" indent="-228600" algn="l" rtl="0" eaLnBrk="0" fontAlgn="base" hangingPunct="0">
              <a:spcBef>
                <a:spcPct val="20000"/>
              </a:spcBef>
              <a:spcAft>
                <a:spcPct val="40000"/>
              </a:spcAft>
              <a:buClr>
                <a:schemeClr val="tx1"/>
              </a:buClr>
              <a:buSzPct val="100000"/>
              <a:buChar char="–"/>
              <a:defRPr sz="1600" b="1">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b="1">
                <a:solidFill>
                  <a:schemeClr val="tx1"/>
                </a:solidFill>
                <a:latin typeface="Arial" pitchFamily="34" charset="0"/>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339725"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b="0" kern="0" dirty="0">
                <a:solidFill>
                  <a:srgbClr val="000000"/>
                </a:solidFill>
                <a:latin typeface="Arial" charset="0"/>
                <a:cs typeface="Arial" charset="0"/>
              </a:rPr>
              <a:t>Logical separation of traffic can be imposed at the PE, and maintained through the Service Provider Core</a:t>
            </a:r>
          </a:p>
          <a:p>
            <a:pPr marL="796925" lvl="1"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kern="0" dirty="0">
                <a:solidFill>
                  <a:srgbClr val="000000"/>
                </a:solidFill>
                <a:latin typeface="Arial" charset="0"/>
                <a:cs typeface="Arial" charset="0"/>
              </a:rPr>
              <a:t>VRF’s, Multi-protocol BGP</a:t>
            </a:r>
          </a:p>
          <a:p>
            <a:pPr marL="339725"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b="0" kern="0" dirty="0">
                <a:solidFill>
                  <a:srgbClr val="000000"/>
                </a:solidFill>
                <a:latin typeface="Arial" charset="0"/>
                <a:cs typeface="Arial" charset="0"/>
              </a:rPr>
              <a:t>The use of one unified network infrastructure</a:t>
            </a:r>
          </a:p>
          <a:p>
            <a:pPr marL="796925" lvl="1"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kern="0" dirty="0">
                <a:solidFill>
                  <a:srgbClr val="000000"/>
                </a:solidFill>
                <a:latin typeface="Arial" charset="0"/>
                <a:cs typeface="Arial" charset="0"/>
              </a:rPr>
              <a:t>Hybrid systems of IP / ATM / Frame-Relay are unnecessary</a:t>
            </a:r>
          </a:p>
          <a:p>
            <a:pPr marL="796925" lvl="1"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dirty="0"/>
              <a:t>MPLS encapsulation can contain a variety of payloads, IP, IPv6, Ethernet, HDLC, PPP</a:t>
            </a:r>
          </a:p>
          <a:p>
            <a:pPr marL="1254125" lvl="2"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b="0" kern="0" dirty="0">
                <a:solidFill>
                  <a:srgbClr val="000000"/>
                </a:solidFill>
                <a:latin typeface="Arial" charset="0"/>
                <a:cs typeface="Arial" charset="0"/>
              </a:rPr>
              <a:t>L3VPN, VPLS, Pseudowire, etc.</a:t>
            </a:r>
          </a:p>
          <a:p>
            <a:pPr marL="339725"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b="0" kern="0" dirty="0">
                <a:solidFill>
                  <a:srgbClr val="000000"/>
                </a:solidFill>
                <a:latin typeface="Arial" charset="0"/>
                <a:cs typeface="Arial" charset="0"/>
              </a:rPr>
              <a:t>Optimal / Flexible traffic flow</a:t>
            </a:r>
          </a:p>
          <a:p>
            <a:pPr marL="796925" lvl="1"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kern="0" dirty="0">
                <a:solidFill>
                  <a:srgbClr val="000000"/>
                </a:solidFill>
                <a:latin typeface="Arial" charset="0"/>
                <a:cs typeface="Arial" charset="0"/>
              </a:rPr>
              <a:t>SP Core network IGP will dynamically determine best path vs. static assignments (Frame-Relay / ATM)</a:t>
            </a:r>
          </a:p>
          <a:p>
            <a:pPr marL="796925" lvl="1"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kern="0" dirty="0">
                <a:solidFill>
                  <a:srgbClr val="000000"/>
                </a:solidFill>
                <a:latin typeface="Arial" charset="0"/>
                <a:cs typeface="Arial" charset="0"/>
              </a:rPr>
              <a:t>SP networks can implement static LSP determination (Traffic Engineering)</a:t>
            </a:r>
            <a:endParaRPr lang="en-US" sz="3200" b="0" kern="0" dirty="0">
              <a:solidFill>
                <a:srgbClr val="000000"/>
              </a:solidFill>
              <a:latin typeface="Arial" charset="0"/>
              <a:cs typeface="Arial" charset="0"/>
            </a:endParaRPr>
          </a:p>
          <a:p>
            <a:pPr marL="339725"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b="0" kern="0" dirty="0">
              <a:solidFill>
                <a:srgbClr val="000000"/>
              </a:solidFill>
              <a:latin typeface="Arial" charset="0"/>
              <a:cs typeface="Arial" charset="0"/>
            </a:endParaRPr>
          </a:p>
        </p:txBody>
      </p:sp>
    </p:spTree>
    <p:extLst>
      <p:ext uri="{BB962C8B-B14F-4D97-AF65-F5344CB8AC3E}">
        <p14:creationId xmlns:p14="http://schemas.microsoft.com/office/powerpoint/2010/main" val="2684728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828801" y="1143000"/>
            <a:ext cx="8499475"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20000"/>
              </a:spcBef>
              <a:spcAft>
                <a:spcPct val="40000"/>
              </a:spcAft>
              <a:buClr>
                <a:schemeClr val="tx1"/>
              </a:buClr>
              <a:buChar char="•"/>
              <a:defRPr sz="2400" b="1">
                <a:solidFill>
                  <a:schemeClr val="tx1"/>
                </a:solidFill>
                <a:latin typeface="Arial" pitchFamily="34" charset="0"/>
                <a:ea typeface="+mn-ea"/>
                <a:cs typeface="Arial" pitchFamily="34" charset="0"/>
              </a:defRPr>
            </a:lvl1pPr>
            <a:lvl2pPr marL="685800" indent="-228600" algn="l" rtl="0" eaLnBrk="0" fontAlgn="base" hangingPunct="0">
              <a:spcBef>
                <a:spcPct val="20000"/>
              </a:spcBef>
              <a:spcAft>
                <a:spcPct val="40000"/>
              </a:spcAft>
              <a:buClr>
                <a:schemeClr val="tx1"/>
              </a:buClr>
              <a:buSzPct val="100000"/>
              <a:buChar char="–"/>
              <a:defRPr sz="2000" b="1">
                <a:solidFill>
                  <a:schemeClr val="tx1"/>
                </a:solidFill>
                <a:latin typeface="Arial" pitchFamily="34" charset="0"/>
                <a:cs typeface="Arial" pitchFamily="34" charset="0"/>
              </a:defRPr>
            </a:lvl2pPr>
            <a:lvl3pPr marL="1143000" indent="-228600" algn="l" rtl="0" eaLnBrk="0" fontAlgn="base" hangingPunct="0">
              <a:spcBef>
                <a:spcPct val="20000"/>
              </a:spcBef>
              <a:spcAft>
                <a:spcPct val="40000"/>
              </a:spcAft>
              <a:buClr>
                <a:schemeClr val="tx1"/>
              </a:buClr>
              <a:buSzPct val="100000"/>
              <a:buChar char="•"/>
              <a:defRPr b="1">
                <a:solidFill>
                  <a:schemeClr val="tx1"/>
                </a:solidFill>
                <a:latin typeface="Arial" pitchFamily="34" charset="0"/>
                <a:cs typeface="Arial" pitchFamily="34" charset="0"/>
              </a:defRPr>
            </a:lvl3pPr>
            <a:lvl4pPr marL="1600200" indent="-228600" algn="l" rtl="0" eaLnBrk="0" fontAlgn="base" hangingPunct="0">
              <a:spcBef>
                <a:spcPct val="20000"/>
              </a:spcBef>
              <a:spcAft>
                <a:spcPct val="40000"/>
              </a:spcAft>
              <a:buClr>
                <a:schemeClr val="tx1"/>
              </a:buClr>
              <a:buSzPct val="100000"/>
              <a:buChar char="–"/>
              <a:defRPr sz="1600" b="1">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b="1">
                <a:solidFill>
                  <a:schemeClr val="tx1"/>
                </a:solidFill>
                <a:latin typeface="Arial" pitchFamily="34" charset="0"/>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339725"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b="0" kern="0" dirty="0">
                <a:solidFill>
                  <a:srgbClr val="000000"/>
                </a:solidFill>
              </a:rPr>
              <a:t>Dynamic traffic flow</a:t>
            </a:r>
          </a:p>
          <a:p>
            <a:pPr marL="796925" lvl="1"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dirty="0"/>
              <a:t>the provider’s IGP will chose the best path across the core, without having to configure virtual circuits for every connection</a:t>
            </a:r>
            <a:endParaRPr lang="en-US" sz="1800" b="0" kern="0" dirty="0">
              <a:solidFill>
                <a:srgbClr val="000000"/>
              </a:solidFill>
            </a:endParaRPr>
          </a:p>
          <a:p>
            <a:pPr marL="339725"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b="0" kern="0" dirty="0">
                <a:solidFill>
                  <a:srgbClr val="000000"/>
                </a:solidFill>
              </a:rPr>
              <a:t>Traffic Engineering – RSVP-TE</a:t>
            </a:r>
          </a:p>
          <a:p>
            <a:pPr marL="796925" lvl="1"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kern="0" dirty="0">
                <a:solidFill>
                  <a:srgbClr val="000000"/>
                </a:solidFill>
              </a:rPr>
              <a:t>The ability to assign traffic to links that not the “best path” to make usage of all the links in the core</a:t>
            </a:r>
          </a:p>
          <a:p>
            <a:pPr marL="796925" lvl="1"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kern="0" dirty="0">
                <a:solidFill>
                  <a:srgbClr val="000000"/>
                </a:solidFill>
              </a:rPr>
              <a:t>Gives us the ability to map one FEC (LSP) traffic over SATCOM and another FEC over LOS</a:t>
            </a:r>
          </a:p>
          <a:p>
            <a:pPr marL="796925" lvl="1"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kern="0" dirty="0">
                <a:solidFill>
                  <a:srgbClr val="000000"/>
                </a:solidFill>
              </a:rPr>
              <a:t>Adds the ability to do source routing</a:t>
            </a:r>
          </a:p>
          <a:p>
            <a:pPr marL="796925" lvl="1"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kern="0" dirty="0">
                <a:solidFill>
                  <a:srgbClr val="000000"/>
                </a:solidFill>
              </a:rPr>
              <a:t>MPLS-TE Fast Reroute (FRR)</a:t>
            </a:r>
          </a:p>
          <a:p>
            <a:pPr marL="796925" lvl="1"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kern="0" dirty="0">
                <a:solidFill>
                  <a:srgbClr val="000000"/>
                </a:solidFill>
              </a:rPr>
              <a:t>Attribute flag tunneling</a:t>
            </a:r>
          </a:p>
        </p:txBody>
      </p:sp>
      <p:sp>
        <p:nvSpPr>
          <p:cNvPr id="4" name="Rectangle 2"/>
          <p:cNvSpPr txBox="1">
            <a:spLocks noChangeArrowheads="1"/>
          </p:cNvSpPr>
          <p:nvPr/>
        </p:nvSpPr>
        <p:spPr bwMode="auto">
          <a:xfrm>
            <a:off x="5105401" y="381000"/>
            <a:ext cx="4106863" cy="487362"/>
          </a:xfrm>
          <a:prstGeom prst="rect">
            <a:avLst/>
          </a:prstGeom>
          <a:noFill/>
          <a:ln w="9525">
            <a:noFill/>
            <a:miter lim="800000"/>
            <a:headEnd/>
            <a:tailEnd/>
          </a:ln>
        </p:spPr>
        <p:txBody>
          <a:bodyPr vert="horz" wrap="square" lIns="46038" tIns="0" rIns="46038" bIns="0" numCol="1" anchor="b" anchorCtr="0" compatLnSpc="1">
            <a:prstTxWarp prst="textNoShape">
              <a:avLst/>
            </a:prstTxWarp>
          </a:bodyPr>
          <a:lstStyle>
            <a:lvl1pPr algn="r" rtl="0" eaLnBrk="0" fontAlgn="base" hangingPunct="0">
              <a:spcBef>
                <a:spcPct val="0"/>
              </a:spcBef>
              <a:spcAft>
                <a:spcPct val="0"/>
              </a:spcAft>
              <a:defRPr sz="2800" b="1" i="1">
                <a:solidFill>
                  <a:schemeClr val="tx1"/>
                </a:solidFill>
                <a:effectLst>
                  <a:outerShdw blurRad="38100" dist="38100" dir="2700000" algn="tl">
                    <a:srgbClr val="000000">
                      <a:alpha val="43137"/>
                    </a:srgbClr>
                  </a:outerShdw>
                </a:effectLst>
                <a:latin typeface="Arial" pitchFamily="34" charset="0"/>
                <a:ea typeface="+mj-ea"/>
                <a:cs typeface="Arial" pitchFamily="34" charset="0"/>
              </a:defRPr>
            </a:lvl1pPr>
            <a:lvl2pPr algn="r" rtl="0" eaLnBrk="0" fontAlgn="base" hangingPunct="0">
              <a:spcBef>
                <a:spcPct val="0"/>
              </a:spcBef>
              <a:spcAft>
                <a:spcPct val="0"/>
              </a:spcAft>
              <a:defRPr sz="2800" b="1" i="1">
                <a:solidFill>
                  <a:schemeClr val="tx1"/>
                </a:solidFill>
                <a:latin typeface="Arial" pitchFamily="34" charset="0"/>
                <a:cs typeface="Arial" charset="0"/>
              </a:defRPr>
            </a:lvl2pPr>
            <a:lvl3pPr algn="r" rtl="0" eaLnBrk="0" fontAlgn="base" hangingPunct="0">
              <a:spcBef>
                <a:spcPct val="0"/>
              </a:spcBef>
              <a:spcAft>
                <a:spcPct val="0"/>
              </a:spcAft>
              <a:defRPr sz="2800" b="1" i="1">
                <a:solidFill>
                  <a:schemeClr val="tx1"/>
                </a:solidFill>
                <a:latin typeface="Arial" pitchFamily="34" charset="0"/>
                <a:cs typeface="Arial" charset="0"/>
              </a:defRPr>
            </a:lvl3pPr>
            <a:lvl4pPr algn="r" rtl="0" eaLnBrk="0" fontAlgn="base" hangingPunct="0">
              <a:spcBef>
                <a:spcPct val="0"/>
              </a:spcBef>
              <a:spcAft>
                <a:spcPct val="0"/>
              </a:spcAft>
              <a:defRPr sz="2800" b="1" i="1">
                <a:solidFill>
                  <a:schemeClr val="tx1"/>
                </a:solidFill>
                <a:latin typeface="Arial" pitchFamily="34" charset="0"/>
                <a:cs typeface="Arial" charset="0"/>
              </a:defRPr>
            </a:lvl4pPr>
            <a:lvl5pPr algn="r" rtl="0" eaLnBrk="0" fontAlgn="base" hangingPunct="0">
              <a:spcBef>
                <a:spcPct val="0"/>
              </a:spcBef>
              <a:spcAft>
                <a:spcPct val="0"/>
              </a:spcAft>
              <a:defRPr sz="2800" b="1" i="1">
                <a:solidFill>
                  <a:schemeClr val="tx1"/>
                </a:solidFill>
                <a:latin typeface="Arial" pitchFamily="34" charset="0"/>
                <a:cs typeface="Arial" charset="0"/>
              </a:defRPr>
            </a:lvl5pPr>
            <a:lvl6pPr marL="457200" algn="r" rtl="0" eaLnBrk="1" fontAlgn="base" hangingPunct="1">
              <a:spcBef>
                <a:spcPct val="0"/>
              </a:spcBef>
              <a:spcAft>
                <a:spcPct val="0"/>
              </a:spcAft>
              <a:defRPr sz="2800" b="1" i="1">
                <a:solidFill>
                  <a:schemeClr val="tx2"/>
                </a:solidFill>
                <a:latin typeface="Arial" pitchFamily="34" charset="0"/>
              </a:defRPr>
            </a:lvl6pPr>
            <a:lvl7pPr marL="914400" algn="r" rtl="0" eaLnBrk="1" fontAlgn="base" hangingPunct="1">
              <a:spcBef>
                <a:spcPct val="0"/>
              </a:spcBef>
              <a:spcAft>
                <a:spcPct val="0"/>
              </a:spcAft>
              <a:defRPr sz="2800" b="1" i="1">
                <a:solidFill>
                  <a:schemeClr val="tx2"/>
                </a:solidFill>
                <a:latin typeface="Arial" pitchFamily="34" charset="0"/>
              </a:defRPr>
            </a:lvl7pPr>
            <a:lvl8pPr marL="1371600" algn="r" rtl="0" eaLnBrk="1" fontAlgn="base" hangingPunct="1">
              <a:spcBef>
                <a:spcPct val="0"/>
              </a:spcBef>
              <a:spcAft>
                <a:spcPct val="0"/>
              </a:spcAft>
              <a:defRPr sz="2800" b="1" i="1">
                <a:solidFill>
                  <a:schemeClr val="tx2"/>
                </a:solidFill>
                <a:latin typeface="Arial" pitchFamily="34" charset="0"/>
              </a:defRPr>
            </a:lvl8pPr>
            <a:lvl9pPr marL="1828800" algn="r" rtl="0" eaLnBrk="1" fontAlgn="base" hangingPunct="1">
              <a:spcBef>
                <a:spcPct val="0"/>
              </a:spcBef>
              <a:spcAft>
                <a:spcPct val="0"/>
              </a:spcAft>
              <a:defRPr sz="2800" b="1" i="1">
                <a:solidFill>
                  <a:schemeClr val="tx2"/>
                </a:solidFill>
                <a:latin typeface="Arial" pitchFamily="34" charset="0"/>
              </a:defRPr>
            </a:lvl9pPr>
          </a:lstStyle>
          <a:p>
            <a:pPr marL="339725"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kern="0" dirty="0">
                <a:solidFill>
                  <a:srgbClr val="000000"/>
                </a:solidFill>
                <a:latin typeface="Arial" charset="0"/>
                <a:cs typeface="Arial" charset="0"/>
              </a:rPr>
              <a:t>Benefits of MPLS</a:t>
            </a:r>
          </a:p>
        </p:txBody>
      </p:sp>
    </p:spTree>
    <p:extLst>
      <p:ext uri="{BB962C8B-B14F-4D97-AF65-F5344CB8AC3E}">
        <p14:creationId xmlns:p14="http://schemas.microsoft.com/office/powerpoint/2010/main" val="1885967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ounded Rectangle 49"/>
          <p:cNvSpPr/>
          <p:nvPr/>
        </p:nvSpPr>
        <p:spPr>
          <a:xfrm>
            <a:off x="3432778" y="142043"/>
            <a:ext cx="5353413" cy="171338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11085867" y="1066362"/>
            <a:ext cx="0" cy="1524373"/>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2"/>
          </p:cNvCxnSpPr>
          <p:nvPr/>
        </p:nvCxnSpPr>
        <p:spPr>
          <a:xfrm>
            <a:off x="1349267" y="1152501"/>
            <a:ext cx="0" cy="1524373"/>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1303706" y="853237"/>
            <a:ext cx="10086586" cy="30404"/>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842842" y="560098"/>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8325594" y="529700"/>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6647667" y="554361"/>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059318" y="841099"/>
            <a:ext cx="710451" cy="307777"/>
          </a:xfrm>
          <a:prstGeom prst="rect">
            <a:avLst/>
          </a:prstGeom>
          <a:noFill/>
        </p:spPr>
        <p:txBody>
          <a:bodyPr wrap="none" rtlCol="0">
            <a:spAutoFit/>
          </a:bodyPr>
          <a:lstStyle/>
          <a:p>
            <a:r>
              <a:rPr lang="en-US" sz="1400"/>
              <a:t>G0/0/1</a:t>
            </a:r>
          </a:p>
        </p:txBody>
      </p:sp>
      <p:pic>
        <p:nvPicPr>
          <p:cNvPr id="40"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057057" y="529700"/>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ecoffey\AppData\Local\Temp\Rar$DRa0.608\30080_Device_switch_default_64.png"/>
          <p:cNvPicPr>
            <a:picLocks noChangeAspect="1" noChangeArrowheads="1"/>
          </p:cNvPicPr>
          <p:nvPr/>
        </p:nvPicPr>
        <p:blipFill rotWithShape="1">
          <a:blip r:embed="rId3">
            <a:extLst>
              <a:ext uri="{28A0092B-C50C-407E-A947-70E740481C1C}">
                <a14:useLocalDpi xmlns:a14="http://schemas.microsoft.com/office/drawing/2010/main" val="0"/>
              </a:ext>
            </a:extLst>
          </a:blip>
          <a:srcRect l="-1" r="-1763" b="23743"/>
          <a:stretch/>
        </p:blipFill>
        <p:spPr bwMode="auto">
          <a:xfrm>
            <a:off x="933709" y="529700"/>
            <a:ext cx="831115" cy="62280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1" descr="C:\Users\ecoffey\AppData\Local\Temp\Rar$DRa0.608\30080_Device_switch_default_64.png"/>
          <p:cNvPicPr>
            <a:picLocks noChangeAspect="1" noChangeArrowheads="1"/>
          </p:cNvPicPr>
          <p:nvPr/>
        </p:nvPicPr>
        <p:blipFill rotWithShape="1">
          <a:blip r:embed="rId3">
            <a:extLst>
              <a:ext uri="{28A0092B-C50C-407E-A947-70E740481C1C}">
                <a14:useLocalDpi xmlns:a14="http://schemas.microsoft.com/office/drawing/2010/main" val="0"/>
              </a:ext>
            </a:extLst>
          </a:blip>
          <a:srcRect l="-1" r="-1763" b="23743"/>
          <a:stretch/>
        </p:blipFill>
        <p:spPr bwMode="auto">
          <a:xfrm>
            <a:off x="10670310" y="529699"/>
            <a:ext cx="831115" cy="62280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6" descr="C:\Users\ecoffey\AppData\Local\Temp\Rar$DRa1.653\30059_Device_laptop_3145_unreachable_256.png"/>
          <p:cNvPicPr>
            <a:picLocks noChangeAspect="1" noChangeArrowheads="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028778" y="2405673"/>
            <a:ext cx="640976" cy="64097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6" descr="C:\Users\ecoffey\AppData\Local\Temp\Rar$DRa1.653\30059_Device_laptop_3145_unreachable_256.png"/>
          <p:cNvPicPr>
            <a:picLocks noChangeAspect="1" noChangeArrowheads="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0765379" y="2356386"/>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2391618" y="872635"/>
            <a:ext cx="710451" cy="307777"/>
          </a:xfrm>
          <a:prstGeom prst="rect">
            <a:avLst/>
          </a:prstGeom>
          <a:noFill/>
        </p:spPr>
        <p:txBody>
          <a:bodyPr wrap="none" rtlCol="0">
            <a:spAutoFit/>
          </a:bodyPr>
          <a:lstStyle/>
          <a:p>
            <a:r>
              <a:rPr lang="en-US" sz="1400"/>
              <a:t>G0/0/1</a:t>
            </a:r>
          </a:p>
        </p:txBody>
      </p:sp>
      <p:sp>
        <p:nvSpPr>
          <p:cNvPr id="53" name="TextBox 52"/>
          <p:cNvSpPr txBox="1"/>
          <p:nvPr/>
        </p:nvSpPr>
        <p:spPr>
          <a:xfrm>
            <a:off x="3206793" y="853237"/>
            <a:ext cx="431528" cy="307777"/>
          </a:xfrm>
          <a:prstGeom prst="rect">
            <a:avLst/>
          </a:prstGeom>
          <a:noFill/>
        </p:spPr>
        <p:txBody>
          <a:bodyPr wrap="none" rtlCol="0">
            <a:spAutoFit/>
          </a:bodyPr>
          <a:lstStyle/>
          <a:p>
            <a:r>
              <a:rPr lang="en-US" sz="1400" b="1">
                <a:solidFill>
                  <a:schemeClr val="bg1"/>
                </a:solidFill>
              </a:rPr>
              <a:t>R-1</a:t>
            </a:r>
          </a:p>
        </p:txBody>
      </p:sp>
      <p:sp>
        <p:nvSpPr>
          <p:cNvPr id="54" name="TextBox 53"/>
          <p:cNvSpPr txBox="1"/>
          <p:nvPr/>
        </p:nvSpPr>
        <p:spPr>
          <a:xfrm>
            <a:off x="5006236" y="878138"/>
            <a:ext cx="431528" cy="307777"/>
          </a:xfrm>
          <a:prstGeom prst="rect">
            <a:avLst/>
          </a:prstGeom>
          <a:noFill/>
        </p:spPr>
        <p:txBody>
          <a:bodyPr wrap="none" rtlCol="0">
            <a:spAutoFit/>
          </a:bodyPr>
          <a:lstStyle/>
          <a:p>
            <a:r>
              <a:rPr lang="en-US" sz="1400" b="1">
                <a:solidFill>
                  <a:schemeClr val="bg1"/>
                </a:solidFill>
              </a:rPr>
              <a:t>R-2</a:t>
            </a:r>
          </a:p>
        </p:txBody>
      </p:sp>
      <p:sp>
        <p:nvSpPr>
          <p:cNvPr id="55" name="TextBox 54"/>
          <p:cNvSpPr txBox="1"/>
          <p:nvPr/>
        </p:nvSpPr>
        <p:spPr>
          <a:xfrm>
            <a:off x="6815273" y="878138"/>
            <a:ext cx="431528" cy="307777"/>
          </a:xfrm>
          <a:prstGeom prst="rect">
            <a:avLst/>
          </a:prstGeom>
          <a:noFill/>
        </p:spPr>
        <p:txBody>
          <a:bodyPr wrap="none" rtlCol="0">
            <a:spAutoFit/>
          </a:bodyPr>
          <a:lstStyle/>
          <a:p>
            <a:r>
              <a:rPr lang="en-US" sz="1400" b="1">
                <a:solidFill>
                  <a:schemeClr val="bg1"/>
                </a:solidFill>
              </a:rPr>
              <a:t>R-3</a:t>
            </a:r>
          </a:p>
        </p:txBody>
      </p:sp>
      <p:sp>
        <p:nvSpPr>
          <p:cNvPr id="56" name="TextBox 55"/>
          <p:cNvSpPr txBox="1"/>
          <p:nvPr/>
        </p:nvSpPr>
        <p:spPr>
          <a:xfrm>
            <a:off x="8535728" y="845737"/>
            <a:ext cx="431528" cy="307777"/>
          </a:xfrm>
          <a:prstGeom prst="rect">
            <a:avLst/>
          </a:prstGeom>
          <a:noFill/>
        </p:spPr>
        <p:txBody>
          <a:bodyPr wrap="none" rtlCol="0">
            <a:spAutoFit/>
          </a:bodyPr>
          <a:lstStyle/>
          <a:p>
            <a:r>
              <a:rPr lang="en-US" sz="1400" b="1">
                <a:solidFill>
                  <a:schemeClr val="bg1"/>
                </a:solidFill>
              </a:rPr>
              <a:t>R-4</a:t>
            </a:r>
          </a:p>
        </p:txBody>
      </p:sp>
      <p:sp>
        <p:nvSpPr>
          <p:cNvPr id="57" name="TextBox 56"/>
          <p:cNvSpPr txBox="1"/>
          <p:nvPr/>
        </p:nvSpPr>
        <p:spPr>
          <a:xfrm>
            <a:off x="1133102" y="868439"/>
            <a:ext cx="415498" cy="307777"/>
          </a:xfrm>
          <a:prstGeom prst="rect">
            <a:avLst/>
          </a:prstGeom>
          <a:noFill/>
        </p:spPr>
        <p:txBody>
          <a:bodyPr wrap="none" rtlCol="0">
            <a:spAutoFit/>
          </a:bodyPr>
          <a:lstStyle/>
          <a:p>
            <a:r>
              <a:rPr lang="en-US" sz="1400" b="1">
                <a:solidFill>
                  <a:schemeClr val="bg1"/>
                </a:solidFill>
              </a:rPr>
              <a:t>S-1</a:t>
            </a:r>
          </a:p>
        </p:txBody>
      </p:sp>
      <p:sp>
        <p:nvSpPr>
          <p:cNvPr id="58" name="TextBox 57"/>
          <p:cNvSpPr txBox="1"/>
          <p:nvPr/>
        </p:nvSpPr>
        <p:spPr>
          <a:xfrm>
            <a:off x="10878118" y="853236"/>
            <a:ext cx="415498" cy="307777"/>
          </a:xfrm>
          <a:prstGeom prst="rect">
            <a:avLst/>
          </a:prstGeom>
          <a:noFill/>
        </p:spPr>
        <p:txBody>
          <a:bodyPr wrap="none" rtlCol="0">
            <a:spAutoFit/>
          </a:bodyPr>
          <a:lstStyle/>
          <a:p>
            <a:r>
              <a:rPr lang="en-US" sz="1400" b="1">
                <a:solidFill>
                  <a:schemeClr val="bg1"/>
                </a:solidFill>
              </a:rPr>
              <a:t>S-2</a:t>
            </a:r>
          </a:p>
        </p:txBody>
      </p:sp>
      <p:sp>
        <p:nvSpPr>
          <p:cNvPr id="28" name="TextBox 27"/>
          <p:cNvSpPr txBox="1"/>
          <p:nvPr/>
        </p:nvSpPr>
        <p:spPr>
          <a:xfrm>
            <a:off x="5721396" y="134918"/>
            <a:ext cx="776175" cy="338554"/>
          </a:xfrm>
          <a:prstGeom prst="rect">
            <a:avLst/>
          </a:prstGeom>
          <a:noFill/>
        </p:spPr>
        <p:txBody>
          <a:bodyPr wrap="none" rtlCol="0">
            <a:spAutoFit/>
          </a:bodyPr>
          <a:lstStyle/>
          <a:p>
            <a:pPr algn="ctr"/>
            <a:r>
              <a:rPr lang="en-US" sz="1600" b="1" dirty="0"/>
              <a:t>OSPF 1</a:t>
            </a:r>
          </a:p>
        </p:txBody>
      </p:sp>
      <p:sp>
        <p:nvSpPr>
          <p:cNvPr id="31" name="TextBox 30">
            <a:extLst>
              <a:ext uri="{FF2B5EF4-FFF2-40B4-BE49-F238E27FC236}">
                <a16:creationId xmlns="" xmlns:a16="http://schemas.microsoft.com/office/drawing/2014/main" id="{6364C113-CFA1-4FBE-A1CC-A28FDC4C7738}"/>
              </a:ext>
            </a:extLst>
          </p:cNvPr>
          <p:cNvSpPr txBox="1"/>
          <p:nvPr/>
        </p:nvSpPr>
        <p:spPr>
          <a:xfrm>
            <a:off x="3722482" y="579369"/>
            <a:ext cx="710451" cy="307777"/>
          </a:xfrm>
          <a:prstGeom prst="rect">
            <a:avLst/>
          </a:prstGeom>
          <a:noFill/>
        </p:spPr>
        <p:txBody>
          <a:bodyPr wrap="none" rtlCol="0">
            <a:spAutoFit/>
          </a:bodyPr>
          <a:lstStyle/>
          <a:p>
            <a:r>
              <a:rPr lang="en-US" sz="1400"/>
              <a:t>G0/0/0</a:t>
            </a:r>
          </a:p>
        </p:txBody>
      </p:sp>
      <p:sp>
        <p:nvSpPr>
          <p:cNvPr id="32" name="TextBox 31">
            <a:extLst>
              <a:ext uri="{FF2B5EF4-FFF2-40B4-BE49-F238E27FC236}">
                <a16:creationId xmlns="" xmlns:a16="http://schemas.microsoft.com/office/drawing/2014/main" id="{318BD248-794E-4160-AA89-C6DB6B2FE43F}"/>
              </a:ext>
            </a:extLst>
          </p:cNvPr>
          <p:cNvSpPr txBox="1"/>
          <p:nvPr/>
        </p:nvSpPr>
        <p:spPr>
          <a:xfrm>
            <a:off x="4193473" y="892697"/>
            <a:ext cx="710451" cy="307777"/>
          </a:xfrm>
          <a:prstGeom prst="rect">
            <a:avLst/>
          </a:prstGeom>
          <a:noFill/>
        </p:spPr>
        <p:txBody>
          <a:bodyPr wrap="none" rtlCol="0">
            <a:spAutoFit/>
          </a:bodyPr>
          <a:lstStyle/>
          <a:p>
            <a:r>
              <a:rPr lang="en-US" sz="1400"/>
              <a:t>G0/0/0</a:t>
            </a:r>
          </a:p>
        </p:txBody>
      </p:sp>
      <p:sp>
        <p:nvSpPr>
          <p:cNvPr id="33" name="TextBox 32">
            <a:extLst>
              <a:ext uri="{FF2B5EF4-FFF2-40B4-BE49-F238E27FC236}">
                <a16:creationId xmlns="" xmlns:a16="http://schemas.microsoft.com/office/drawing/2014/main" id="{FA8CD5BB-8247-4900-9CF2-0EEC9F51F9FE}"/>
              </a:ext>
            </a:extLst>
          </p:cNvPr>
          <p:cNvSpPr txBox="1"/>
          <p:nvPr/>
        </p:nvSpPr>
        <p:spPr>
          <a:xfrm>
            <a:off x="5564740" y="872385"/>
            <a:ext cx="710451" cy="307777"/>
          </a:xfrm>
          <a:prstGeom prst="rect">
            <a:avLst/>
          </a:prstGeom>
          <a:noFill/>
        </p:spPr>
        <p:txBody>
          <a:bodyPr wrap="none" rtlCol="0">
            <a:spAutoFit/>
          </a:bodyPr>
          <a:lstStyle/>
          <a:p>
            <a:r>
              <a:rPr lang="en-US" sz="1400"/>
              <a:t>G0/0/1</a:t>
            </a:r>
          </a:p>
        </p:txBody>
      </p:sp>
      <p:sp>
        <p:nvSpPr>
          <p:cNvPr id="34" name="TextBox 33">
            <a:extLst>
              <a:ext uri="{FF2B5EF4-FFF2-40B4-BE49-F238E27FC236}">
                <a16:creationId xmlns="" xmlns:a16="http://schemas.microsoft.com/office/drawing/2014/main" id="{FA8CD5BB-8247-4900-9CF2-0EEC9F51F9FE}"/>
              </a:ext>
            </a:extLst>
          </p:cNvPr>
          <p:cNvSpPr txBox="1"/>
          <p:nvPr/>
        </p:nvSpPr>
        <p:spPr>
          <a:xfrm>
            <a:off x="7332986" y="855416"/>
            <a:ext cx="710451" cy="307777"/>
          </a:xfrm>
          <a:prstGeom prst="rect">
            <a:avLst/>
          </a:prstGeom>
          <a:noFill/>
        </p:spPr>
        <p:txBody>
          <a:bodyPr wrap="none" rtlCol="0">
            <a:spAutoFit/>
          </a:bodyPr>
          <a:lstStyle/>
          <a:p>
            <a:r>
              <a:rPr lang="en-US" sz="1400"/>
              <a:t>G0/0/1</a:t>
            </a:r>
          </a:p>
        </p:txBody>
      </p:sp>
      <p:sp>
        <p:nvSpPr>
          <p:cNvPr id="35" name="TextBox 34">
            <a:extLst>
              <a:ext uri="{FF2B5EF4-FFF2-40B4-BE49-F238E27FC236}">
                <a16:creationId xmlns="" xmlns:a16="http://schemas.microsoft.com/office/drawing/2014/main" id="{FA8CD5BB-8247-4900-9CF2-0EEC9F51F9FE}"/>
              </a:ext>
            </a:extLst>
          </p:cNvPr>
          <p:cNvSpPr txBox="1"/>
          <p:nvPr/>
        </p:nvSpPr>
        <p:spPr>
          <a:xfrm>
            <a:off x="6001595" y="571019"/>
            <a:ext cx="710451" cy="307777"/>
          </a:xfrm>
          <a:prstGeom prst="rect">
            <a:avLst/>
          </a:prstGeom>
          <a:noFill/>
        </p:spPr>
        <p:txBody>
          <a:bodyPr wrap="none" rtlCol="0">
            <a:spAutoFit/>
          </a:bodyPr>
          <a:lstStyle/>
          <a:p>
            <a:r>
              <a:rPr lang="en-US" sz="1400" dirty="0" smtClean="0"/>
              <a:t>G0/0/0</a:t>
            </a:r>
            <a:endParaRPr lang="en-US" sz="1400" dirty="0"/>
          </a:p>
        </p:txBody>
      </p:sp>
      <p:sp>
        <p:nvSpPr>
          <p:cNvPr id="36" name="TextBox 35">
            <a:extLst>
              <a:ext uri="{FF2B5EF4-FFF2-40B4-BE49-F238E27FC236}">
                <a16:creationId xmlns="" xmlns:a16="http://schemas.microsoft.com/office/drawing/2014/main" id="{FA8CD5BB-8247-4900-9CF2-0EEC9F51F9FE}"/>
              </a:ext>
            </a:extLst>
          </p:cNvPr>
          <p:cNvSpPr txBox="1"/>
          <p:nvPr/>
        </p:nvSpPr>
        <p:spPr>
          <a:xfrm>
            <a:off x="7663695" y="579990"/>
            <a:ext cx="710451" cy="307777"/>
          </a:xfrm>
          <a:prstGeom prst="rect">
            <a:avLst/>
          </a:prstGeom>
          <a:noFill/>
        </p:spPr>
        <p:txBody>
          <a:bodyPr wrap="none" rtlCol="0">
            <a:spAutoFit/>
          </a:bodyPr>
          <a:lstStyle/>
          <a:p>
            <a:r>
              <a:rPr lang="en-US" sz="1400" dirty="0" smtClean="0"/>
              <a:t>G0/0/0</a:t>
            </a:r>
            <a:endParaRPr lang="en-US" sz="1400" dirty="0"/>
          </a:p>
        </p:txBody>
      </p:sp>
      <p:sp>
        <p:nvSpPr>
          <p:cNvPr id="2" name="Rectangle 1"/>
          <p:cNvSpPr/>
          <p:nvPr/>
        </p:nvSpPr>
        <p:spPr>
          <a:xfrm>
            <a:off x="2649013" y="2676874"/>
            <a:ext cx="6920940" cy="215257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MPLS uses an existing IP network with information derived from a link-state protocol. Without this underlying IP network the MPLS process on the router does not have routes to assign MPLS labels to.</a:t>
            </a:r>
            <a:endParaRPr lang="en-US" sz="2000" dirty="0"/>
          </a:p>
        </p:txBody>
      </p:sp>
    </p:spTree>
    <p:extLst>
      <p:ext uri="{BB962C8B-B14F-4D97-AF65-F5344CB8AC3E}">
        <p14:creationId xmlns:p14="http://schemas.microsoft.com/office/powerpoint/2010/main" val="60743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672505" y="48293"/>
            <a:ext cx="11259083" cy="20760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3432778" y="142043"/>
            <a:ext cx="5353413" cy="151808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11085867" y="1066362"/>
            <a:ext cx="0" cy="1524373"/>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349267" y="1152501"/>
            <a:ext cx="0" cy="1524373"/>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1303706" y="853237"/>
            <a:ext cx="10086586" cy="30404"/>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842842" y="560098"/>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8325594" y="529700"/>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6647667" y="554361"/>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059318" y="841099"/>
            <a:ext cx="710451" cy="307777"/>
          </a:xfrm>
          <a:prstGeom prst="rect">
            <a:avLst/>
          </a:prstGeom>
          <a:noFill/>
        </p:spPr>
        <p:txBody>
          <a:bodyPr wrap="none" rtlCol="0">
            <a:spAutoFit/>
          </a:bodyPr>
          <a:lstStyle/>
          <a:p>
            <a:r>
              <a:rPr lang="en-US" sz="1400"/>
              <a:t>G0/0/1</a:t>
            </a:r>
          </a:p>
        </p:txBody>
      </p:sp>
      <p:pic>
        <p:nvPicPr>
          <p:cNvPr id="40"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057057" y="529700"/>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6" descr="C:\Users\ecoffey\AppData\Local\Temp\Rar$DRa1.653\30059_Device_laptop_3145_unreachable_256.png"/>
          <p:cNvPicPr>
            <a:picLocks noChangeAspect="1" noChangeArrowheads="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028778" y="2405673"/>
            <a:ext cx="640976" cy="64097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6" descr="C:\Users\ecoffey\AppData\Local\Temp\Rar$DRa1.653\30059_Device_laptop_3145_unreachable_256.png"/>
          <p:cNvPicPr>
            <a:picLocks noChangeAspect="1" noChangeArrowheads="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0765379" y="2356386"/>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2391618" y="872635"/>
            <a:ext cx="710451" cy="307777"/>
          </a:xfrm>
          <a:prstGeom prst="rect">
            <a:avLst/>
          </a:prstGeom>
          <a:noFill/>
        </p:spPr>
        <p:txBody>
          <a:bodyPr wrap="none" rtlCol="0">
            <a:spAutoFit/>
          </a:bodyPr>
          <a:lstStyle/>
          <a:p>
            <a:r>
              <a:rPr lang="en-US" sz="1400"/>
              <a:t>G0/0/1</a:t>
            </a:r>
          </a:p>
        </p:txBody>
      </p:sp>
      <p:sp>
        <p:nvSpPr>
          <p:cNvPr id="53" name="TextBox 52"/>
          <p:cNvSpPr txBox="1"/>
          <p:nvPr/>
        </p:nvSpPr>
        <p:spPr>
          <a:xfrm>
            <a:off x="3206793" y="853237"/>
            <a:ext cx="431528" cy="307777"/>
          </a:xfrm>
          <a:prstGeom prst="rect">
            <a:avLst/>
          </a:prstGeom>
          <a:noFill/>
        </p:spPr>
        <p:txBody>
          <a:bodyPr wrap="none" rtlCol="0">
            <a:spAutoFit/>
          </a:bodyPr>
          <a:lstStyle/>
          <a:p>
            <a:r>
              <a:rPr lang="en-US" sz="1400" b="1">
                <a:solidFill>
                  <a:schemeClr val="bg1"/>
                </a:solidFill>
              </a:rPr>
              <a:t>R-1</a:t>
            </a:r>
          </a:p>
        </p:txBody>
      </p:sp>
      <p:sp>
        <p:nvSpPr>
          <p:cNvPr id="54" name="TextBox 53"/>
          <p:cNvSpPr txBox="1"/>
          <p:nvPr/>
        </p:nvSpPr>
        <p:spPr>
          <a:xfrm>
            <a:off x="5006236" y="878138"/>
            <a:ext cx="431528" cy="307777"/>
          </a:xfrm>
          <a:prstGeom prst="rect">
            <a:avLst/>
          </a:prstGeom>
          <a:noFill/>
        </p:spPr>
        <p:txBody>
          <a:bodyPr wrap="none" rtlCol="0">
            <a:spAutoFit/>
          </a:bodyPr>
          <a:lstStyle/>
          <a:p>
            <a:r>
              <a:rPr lang="en-US" sz="1400" b="1">
                <a:solidFill>
                  <a:schemeClr val="bg1"/>
                </a:solidFill>
              </a:rPr>
              <a:t>R-2</a:t>
            </a:r>
          </a:p>
        </p:txBody>
      </p:sp>
      <p:sp>
        <p:nvSpPr>
          <p:cNvPr id="55" name="TextBox 54"/>
          <p:cNvSpPr txBox="1"/>
          <p:nvPr/>
        </p:nvSpPr>
        <p:spPr>
          <a:xfrm>
            <a:off x="6815273" y="878138"/>
            <a:ext cx="431528" cy="307777"/>
          </a:xfrm>
          <a:prstGeom prst="rect">
            <a:avLst/>
          </a:prstGeom>
          <a:noFill/>
        </p:spPr>
        <p:txBody>
          <a:bodyPr wrap="none" rtlCol="0">
            <a:spAutoFit/>
          </a:bodyPr>
          <a:lstStyle/>
          <a:p>
            <a:r>
              <a:rPr lang="en-US" sz="1400" b="1">
                <a:solidFill>
                  <a:schemeClr val="bg1"/>
                </a:solidFill>
              </a:rPr>
              <a:t>R-3</a:t>
            </a:r>
          </a:p>
        </p:txBody>
      </p:sp>
      <p:sp>
        <p:nvSpPr>
          <p:cNvPr id="56" name="TextBox 55"/>
          <p:cNvSpPr txBox="1"/>
          <p:nvPr/>
        </p:nvSpPr>
        <p:spPr>
          <a:xfrm>
            <a:off x="8535728" y="845737"/>
            <a:ext cx="431528" cy="307777"/>
          </a:xfrm>
          <a:prstGeom prst="rect">
            <a:avLst/>
          </a:prstGeom>
          <a:noFill/>
        </p:spPr>
        <p:txBody>
          <a:bodyPr wrap="none" rtlCol="0">
            <a:spAutoFit/>
          </a:bodyPr>
          <a:lstStyle/>
          <a:p>
            <a:r>
              <a:rPr lang="en-US" sz="1400" b="1" dirty="0">
                <a:solidFill>
                  <a:schemeClr val="bg1"/>
                </a:solidFill>
              </a:rPr>
              <a:t>R-4</a:t>
            </a:r>
          </a:p>
        </p:txBody>
      </p:sp>
      <p:sp>
        <p:nvSpPr>
          <p:cNvPr id="28" name="TextBox 27"/>
          <p:cNvSpPr txBox="1"/>
          <p:nvPr/>
        </p:nvSpPr>
        <p:spPr>
          <a:xfrm>
            <a:off x="5260822" y="134918"/>
            <a:ext cx="1697324" cy="338554"/>
          </a:xfrm>
          <a:prstGeom prst="rect">
            <a:avLst/>
          </a:prstGeom>
          <a:noFill/>
        </p:spPr>
        <p:txBody>
          <a:bodyPr wrap="none" rtlCol="0">
            <a:spAutoFit/>
          </a:bodyPr>
          <a:lstStyle/>
          <a:p>
            <a:pPr algn="ctr"/>
            <a:r>
              <a:rPr lang="en-US" sz="1600" b="1" dirty="0" smtClean="0"/>
              <a:t>MPLS BOUNDARY</a:t>
            </a:r>
            <a:endParaRPr lang="en-US" sz="1600" b="1" dirty="0"/>
          </a:p>
        </p:txBody>
      </p:sp>
      <p:sp>
        <p:nvSpPr>
          <p:cNvPr id="31" name="TextBox 30">
            <a:extLst>
              <a:ext uri="{FF2B5EF4-FFF2-40B4-BE49-F238E27FC236}">
                <a16:creationId xmlns="" xmlns:a16="http://schemas.microsoft.com/office/drawing/2014/main" id="{6364C113-CFA1-4FBE-A1CC-A28FDC4C7738}"/>
              </a:ext>
            </a:extLst>
          </p:cNvPr>
          <p:cNvSpPr txBox="1"/>
          <p:nvPr/>
        </p:nvSpPr>
        <p:spPr>
          <a:xfrm>
            <a:off x="3722482" y="579369"/>
            <a:ext cx="710451" cy="307777"/>
          </a:xfrm>
          <a:prstGeom prst="rect">
            <a:avLst/>
          </a:prstGeom>
          <a:noFill/>
        </p:spPr>
        <p:txBody>
          <a:bodyPr wrap="none" rtlCol="0">
            <a:spAutoFit/>
          </a:bodyPr>
          <a:lstStyle/>
          <a:p>
            <a:r>
              <a:rPr lang="en-US" sz="1400"/>
              <a:t>G0/0/0</a:t>
            </a:r>
          </a:p>
        </p:txBody>
      </p:sp>
      <p:sp>
        <p:nvSpPr>
          <p:cNvPr id="32" name="TextBox 31">
            <a:extLst>
              <a:ext uri="{FF2B5EF4-FFF2-40B4-BE49-F238E27FC236}">
                <a16:creationId xmlns="" xmlns:a16="http://schemas.microsoft.com/office/drawing/2014/main" id="{318BD248-794E-4160-AA89-C6DB6B2FE43F}"/>
              </a:ext>
            </a:extLst>
          </p:cNvPr>
          <p:cNvSpPr txBox="1"/>
          <p:nvPr/>
        </p:nvSpPr>
        <p:spPr>
          <a:xfrm>
            <a:off x="4193473" y="892697"/>
            <a:ext cx="710451" cy="307777"/>
          </a:xfrm>
          <a:prstGeom prst="rect">
            <a:avLst/>
          </a:prstGeom>
          <a:noFill/>
        </p:spPr>
        <p:txBody>
          <a:bodyPr wrap="none" rtlCol="0">
            <a:spAutoFit/>
          </a:bodyPr>
          <a:lstStyle/>
          <a:p>
            <a:r>
              <a:rPr lang="en-US" sz="1400"/>
              <a:t>G0/0/0</a:t>
            </a:r>
          </a:p>
        </p:txBody>
      </p:sp>
      <p:sp>
        <p:nvSpPr>
          <p:cNvPr id="33" name="TextBox 32">
            <a:extLst>
              <a:ext uri="{FF2B5EF4-FFF2-40B4-BE49-F238E27FC236}">
                <a16:creationId xmlns="" xmlns:a16="http://schemas.microsoft.com/office/drawing/2014/main" id="{FA8CD5BB-8247-4900-9CF2-0EEC9F51F9FE}"/>
              </a:ext>
            </a:extLst>
          </p:cNvPr>
          <p:cNvSpPr txBox="1"/>
          <p:nvPr/>
        </p:nvSpPr>
        <p:spPr>
          <a:xfrm>
            <a:off x="5564740" y="872385"/>
            <a:ext cx="710451" cy="307777"/>
          </a:xfrm>
          <a:prstGeom prst="rect">
            <a:avLst/>
          </a:prstGeom>
          <a:noFill/>
        </p:spPr>
        <p:txBody>
          <a:bodyPr wrap="none" rtlCol="0">
            <a:spAutoFit/>
          </a:bodyPr>
          <a:lstStyle/>
          <a:p>
            <a:r>
              <a:rPr lang="en-US" sz="1400"/>
              <a:t>G0/0/1</a:t>
            </a:r>
          </a:p>
        </p:txBody>
      </p:sp>
      <p:sp>
        <p:nvSpPr>
          <p:cNvPr id="34" name="TextBox 33">
            <a:extLst>
              <a:ext uri="{FF2B5EF4-FFF2-40B4-BE49-F238E27FC236}">
                <a16:creationId xmlns="" xmlns:a16="http://schemas.microsoft.com/office/drawing/2014/main" id="{FA8CD5BB-8247-4900-9CF2-0EEC9F51F9FE}"/>
              </a:ext>
            </a:extLst>
          </p:cNvPr>
          <p:cNvSpPr txBox="1"/>
          <p:nvPr/>
        </p:nvSpPr>
        <p:spPr>
          <a:xfrm>
            <a:off x="7332986" y="855416"/>
            <a:ext cx="710451" cy="307777"/>
          </a:xfrm>
          <a:prstGeom prst="rect">
            <a:avLst/>
          </a:prstGeom>
          <a:noFill/>
        </p:spPr>
        <p:txBody>
          <a:bodyPr wrap="none" rtlCol="0">
            <a:spAutoFit/>
          </a:bodyPr>
          <a:lstStyle/>
          <a:p>
            <a:r>
              <a:rPr lang="en-US" sz="1400"/>
              <a:t>G0/0/1</a:t>
            </a:r>
          </a:p>
        </p:txBody>
      </p:sp>
      <p:sp>
        <p:nvSpPr>
          <p:cNvPr id="35" name="TextBox 34">
            <a:extLst>
              <a:ext uri="{FF2B5EF4-FFF2-40B4-BE49-F238E27FC236}">
                <a16:creationId xmlns="" xmlns:a16="http://schemas.microsoft.com/office/drawing/2014/main" id="{FA8CD5BB-8247-4900-9CF2-0EEC9F51F9FE}"/>
              </a:ext>
            </a:extLst>
          </p:cNvPr>
          <p:cNvSpPr txBox="1"/>
          <p:nvPr/>
        </p:nvSpPr>
        <p:spPr>
          <a:xfrm>
            <a:off x="6001595" y="571019"/>
            <a:ext cx="710451" cy="307777"/>
          </a:xfrm>
          <a:prstGeom prst="rect">
            <a:avLst/>
          </a:prstGeom>
          <a:noFill/>
        </p:spPr>
        <p:txBody>
          <a:bodyPr wrap="none" rtlCol="0">
            <a:spAutoFit/>
          </a:bodyPr>
          <a:lstStyle/>
          <a:p>
            <a:r>
              <a:rPr lang="en-US" sz="1400" dirty="0" smtClean="0"/>
              <a:t>G0/0/0</a:t>
            </a:r>
            <a:endParaRPr lang="en-US" sz="1400" dirty="0"/>
          </a:p>
        </p:txBody>
      </p:sp>
      <p:sp>
        <p:nvSpPr>
          <p:cNvPr id="36" name="TextBox 35">
            <a:extLst>
              <a:ext uri="{FF2B5EF4-FFF2-40B4-BE49-F238E27FC236}">
                <a16:creationId xmlns="" xmlns:a16="http://schemas.microsoft.com/office/drawing/2014/main" id="{FA8CD5BB-8247-4900-9CF2-0EEC9F51F9FE}"/>
              </a:ext>
            </a:extLst>
          </p:cNvPr>
          <p:cNvSpPr txBox="1"/>
          <p:nvPr/>
        </p:nvSpPr>
        <p:spPr>
          <a:xfrm>
            <a:off x="7663695" y="579990"/>
            <a:ext cx="710451" cy="307777"/>
          </a:xfrm>
          <a:prstGeom prst="rect">
            <a:avLst/>
          </a:prstGeom>
          <a:noFill/>
        </p:spPr>
        <p:txBody>
          <a:bodyPr wrap="none" rtlCol="0">
            <a:spAutoFit/>
          </a:bodyPr>
          <a:lstStyle/>
          <a:p>
            <a:r>
              <a:rPr lang="en-US" sz="1400" dirty="0" smtClean="0"/>
              <a:t>G0/0/0</a:t>
            </a:r>
            <a:endParaRPr lang="en-US" sz="1400" dirty="0"/>
          </a:p>
        </p:txBody>
      </p:sp>
      <p:sp>
        <p:nvSpPr>
          <p:cNvPr id="2" name="Rectangle 1"/>
          <p:cNvSpPr/>
          <p:nvPr/>
        </p:nvSpPr>
        <p:spPr>
          <a:xfrm>
            <a:off x="2746843" y="4506565"/>
            <a:ext cx="6920940" cy="21881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MPLS boundaries can be different than OSPF boundaries. An OSPF domain can continue to extend past the last router running MPLS at any edge. MPLS labels are removed at that last “Label Edge Router” and traffic is simply routing beyond that point using standard OSPF and IP routing. </a:t>
            </a:r>
            <a:endParaRPr lang="en-US" sz="2000" dirty="0"/>
          </a:p>
        </p:txBody>
      </p:sp>
      <p:sp>
        <p:nvSpPr>
          <p:cNvPr id="38" name="TextBox 37"/>
          <p:cNvSpPr txBox="1"/>
          <p:nvPr/>
        </p:nvSpPr>
        <p:spPr>
          <a:xfrm>
            <a:off x="5457064" y="1718122"/>
            <a:ext cx="1435714" cy="338554"/>
          </a:xfrm>
          <a:prstGeom prst="rect">
            <a:avLst/>
          </a:prstGeom>
          <a:noFill/>
        </p:spPr>
        <p:txBody>
          <a:bodyPr wrap="none" rtlCol="0">
            <a:spAutoFit/>
          </a:bodyPr>
          <a:lstStyle/>
          <a:p>
            <a:pPr algn="ctr"/>
            <a:r>
              <a:rPr lang="en-US" sz="1600" b="1" dirty="0" smtClean="0"/>
              <a:t>OSPF 1 AREA 0</a:t>
            </a:r>
            <a:endParaRPr lang="en-US" sz="1600" b="1" dirty="0"/>
          </a:p>
        </p:txBody>
      </p:sp>
      <p:sp>
        <p:nvSpPr>
          <p:cNvPr id="39" name="Rectangle 38"/>
          <p:cNvSpPr/>
          <p:nvPr/>
        </p:nvSpPr>
        <p:spPr>
          <a:xfrm>
            <a:off x="2746843" y="2973750"/>
            <a:ext cx="6920940" cy="13793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Any devices running MPLS is a “Label </a:t>
            </a:r>
            <a:r>
              <a:rPr lang="en-US" sz="2000" dirty="0"/>
              <a:t>S</a:t>
            </a:r>
            <a:r>
              <a:rPr lang="en-US" sz="2000" dirty="0" smtClean="0"/>
              <a:t>witched Router” (LSR) but devices that exist at the edge of an MPLS boundary are “Label Edge Routers” (LER)</a:t>
            </a:r>
            <a:endParaRPr lang="en-US" sz="2000" dirty="0"/>
          </a:p>
        </p:txBody>
      </p:sp>
      <p:sp>
        <p:nvSpPr>
          <p:cNvPr id="3" name="TextBox 2"/>
          <p:cNvSpPr txBox="1"/>
          <p:nvPr/>
        </p:nvSpPr>
        <p:spPr>
          <a:xfrm>
            <a:off x="3207685" y="2263164"/>
            <a:ext cx="519694" cy="369332"/>
          </a:xfrm>
          <a:prstGeom prst="rect">
            <a:avLst/>
          </a:prstGeom>
          <a:noFill/>
        </p:spPr>
        <p:txBody>
          <a:bodyPr wrap="none" rtlCol="0">
            <a:spAutoFit/>
          </a:bodyPr>
          <a:lstStyle/>
          <a:p>
            <a:r>
              <a:rPr lang="en-US" b="1" dirty="0" smtClean="0">
                <a:solidFill>
                  <a:srgbClr val="FF0000"/>
                </a:solidFill>
              </a:rPr>
              <a:t>LER</a:t>
            </a:r>
            <a:endParaRPr lang="en-US" b="1" dirty="0">
              <a:solidFill>
                <a:srgbClr val="FF0000"/>
              </a:solidFill>
            </a:endParaRPr>
          </a:p>
        </p:txBody>
      </p:sp>
      <p:sp>
        <p:nvSpPr>
          <p:cNvPr id="46" name="TextBox 45"/>
          <p:cNvSpPr txBox="1"/>
          <p:nvPr/>
        </p:nvSpPr>
        <p:spPr>
          <a:xfrm>
            <a:off x="8447562" y="2307697"/>
            <a:ext cx="519694" cy="369332"/>
          </a:xfrm>
          <a:prstGeom prst="rect">
            <a:avLst/>
          </a:prstGeom>
          <a:noFill/>
        </p:spPr>
        <p:txBody>
          <a:bodyPr wrap="none" rtlCol="0">
            <a:spAutoFit/>
          </a:bodyPr>
          <a:lstStyle/>
          <a:p>
            <a:r>
              <a:rPr lang="en-US" b="1" dirty="0" smtClean="0">
                <a:solidFill>
                  <a:srgbClr val="FF0000"/>
                </a:solidFill>
              </a:rPr>
              <a:t>LER</a:t>
            </a:r>
            <a:endParaRPr lang="en-US" b="1" dirty="0">
              <a:solidFill>
                <a:srgbClr val="FF0000"/>
              </a:solidFill>
            </a:endParaRPr>
          </a:p>
        </p:txBody>
      </p:sp>
      <p:sp>
        <p:nvSpPr>
          <p:cNvPr id="47" name="TextBox 46"/>
          <p:cNvSpPr txBox="1"/>
          <p:nvPr/>
        </p:nvSpPr>
        <p:spPr>
          <a:xfrm>
            <a:off x="4968446" y="2300198"/>
            <a:ext cx="521297" cy="369332"/>
          </a:xfrm>
          <a:prstGeom prst="rect">
            <a:avLst/>
          </a:prstGeom>
          <a:noFill/>
        </p:spPr>
        <p:txBody>
          <a:bodyPr wrap="none" rtlCol="0">
            <a:spAutoFit/>
          </a:bodyPr>
          <a:lstStyle/>
          <a:p>
            <a:r>
              <a:rPr lang="en-US" b="1" dirty="0" smtClean="0">
                <a:solidFill>
                  <a:srgbClr val="FF0000"/>
                </a:solidFill>
              </a:rPr>
              <a:t>LSR</a:t>
            </a:r>
            <a:endParaRPr lang="en-US" b="1" dirty="0">
              <a:solidFill>
                <a:srgbClr val="FF0000"/>
              </a:solidFill>
            </a:endParaRPr>
          </a:p>
        </p:txBody>
      </p:sp>
      <p:sp>
        <p:nvSpPr>
          <p:cNvPr id="51" name="TextBox 50"/>
          <p:cNvSpPr txBox="1"/>
          <p:nvPr/>
        </p:nvSpPr>
        <p:spPr>
          <a:xfrm>
            <a:off x="6813292" y="2300198"/>
            <a:ext cx="521297" cy="369332"/>
          </a:xfrm>
          <a:prstGeom prst="rect">
            <a:avLst/>
          </a:prstGeom>
          <a:noFill/>
        </p:spPr>
        <p:txBody>
          <a:bodyPr wrap="none" rtlCol="0">
            <a:spAutoFit/>
          </a:bodyPr>
          <a:lstStyle/>
          <a:p>
            <a:r>
              <a:rPr lang="en-US" b="1" dirty="0" smtClean="0">
                <a:solidFill>
                  <a:srgbClr val="FF0000"/>
                </a:solidFill>
              </a:rPr>
              <a:t>LSR</a:t>
            </a:r>
            <a:endParaRPr lang="en-US" b="1" dirty="0">
              <a:solidFill>
                <a:srgbClr val="FF0000"/>
              </a:solidFill>
            </a:endParaRPr>
          </a:p>
        </p:txBody>
      </p:sp>
      <p:sp>
        <p:nvSpPr>
          <p:cNvPr id="5" name="Up Arrow 4"/>
          <p:cNvSpPr/>
          <p:nvPr/>
        </p:nvSpPr>
        <p:spPr>
          <a:xfrm>
            <a:off x="3358098" y="1263407"/>
            <a:ext cx="262665" cy="999757"/>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Up Arrow 58"/>
          <p:cNvSpPr/>
          <p:nvPr/>
        </p:nvSpPr>
        <p:spPr>
          <a:xfrm>
            <a:off x="5107682" y="1253995"/>
            <a:ext cx="262665" cy="1053702"/>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Up Arrow 59"/>
          <p:cNvSpPr/>
          <p:nvPr/>
        </p:nvSpPr>
        <p:spPr>
          <a:xfrm>
            <a:off x="6929144" y="1263860"/>
            <a:ext cx="262665" cy="1053702"/>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Up Arrow 60"/>
          <p:cNvSpPr/>
          <p:nvPr/>
        </p:nvSpPr>
        <p:spPr>
          <a:xfrm>
            <a:off x="8595848" y="1203208"/>
            <a:ext cx="262665" cy="1114353"/>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987579" y="571019"/>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0730911" y="531689"/>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10877915" y="846252"/>
            <a:ext cx="431528" cy="307777"/>
          </a:xfrm>
          <a:prstGeom prst="rect">
            <a:avLst/>
          </a:prstGeom>
          <a:noFill/>
        </p:spPr>
        <p:txBody>
          <a:bodyPr wrap="none" rtlCol="0">
            <a:spAutoFit/>
          </a:bodyPr>
          <a:lstStyle/>
          <a:p>
            <a:r>
              <a:rPr lang="en-US" sz="1400" b="1" dirty="0" smtClean="0">
                <a:solidFill>
                  <a:schemeClr val="bg1"/>
                </a:solidFill>
              </a:rPr>
              <a:t>R-6</a:t>
            </a:r>
            <a:endParaRPr lang="en-US" sz="1400" b="1" dirty="0">
              <a:solidFill>
                <a:schemeClr val="bg1"/>
              </a:solidFill>
            </a:endParaRPr>
          </a:p>
        </p:txBody>
      </p:sp>
      <p:sp>
        <p:nvSpPr>
          <p:cNvPr id="65" name="TextBox 64"/>
          <p:cNvSpPr txBox="1"/>
          <p:nvPr/>
        </p:nvSpPr>
        <p:spPr>
          <a:xfrm>
            <a:off x="1114370" y="883153"/>
            <a:ext cx="431528" cy="307777"/>
          </a:xfrm>
          <a:prstGeom prst="rect">
            <a:avLst/>
          </a:prstGeom>
          <a:noFill/>
        </p:spPr>
        <p:txBody>
          <a:bodyPr wrap="none" rtlCol="0">
            <a:spAutoFit/>
          </a:bodyPr>
          <a:lstStyle/>
          <a:p>
            <a:r>
              <a:rPr lang="en-US" sz="1400" b="1" dirty="0" smtClean="0">
                <a:solidFill>
                  <a:schemeClr val="bg1"/>
                </a:solidFill>
              </a:rPr>
              <a:t>R-5</a:t>
            </a:r>
            <a:endParaRPr lang="en-US" sz="1400" b="1" dirty="0">
              <a:solidFill>
                <a:schemeClr val="bg1"/>
              </a:solidFill>
            </a:endParaRPr>
          </a:p>
        </p:txBody>
      </p:sp>
    </p:spTree>
    <p:extLst>
      <p:ext uri="{BB962C8B-B14F-4D97-AF65-F5344CB8AC3E}">
        <p14:creationId xmlns:p14="http://schemas.microsoft.com/office/powerpoint/2010/main" val="1529912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1482" y="3021627"/>
            <a:ext cx="1670686" cy="2473651"/>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t"/>
          <a:lstStyle/>
          <a:p>
            <a:endParaRPr lang="en-US" sz="1200" dirty="0"/>
          </a:p>
          <a:p>
            <a:r>
              <a:rPr lang="en-US" sz="1200" dirty="0" smtClean="0"/>
              <a:t>LOCAL LABELS ARE ASSIGNED BY THE ROUTER LOCALLY. THIS IS THE LABEL THEY SHARE WITH THEIR MPLS NEIGHBORS TELLING THEM WHICH LABEL TO USE IF THEY NEIGHBOR IS SENDING TRAFFIC TOWARDS THIS ROUTER</a:t>
            </a:r>
          </a:p>
          <a:p>
            <a:endParaRPr lang="en-US" sz="1200" dirty="0"/>
          </a:p>
          <a:p>
            <a:endParaRPr lang="en-US" sz="1200" dirty="0"/>
          </a:p>
        </p:txBody>
      </p:sp>
      <p:sp>
        <p:nvSpPr>
          <p:cNvPr id="2" name="Title 1"/>
          <p:cNvSpPr>
            <a:spLocks noGrp="1"/>
          </p:cNvSpPr>
          <p:nvPr>
            <p:ph type="title"/>
          </p:nvPr>
        </p:nvSpPr>
        <p:spPr>
          <a:xfrm>
            <a:off x="0" y="1"/>
            <a:ext cx="10515600" cy="798990"/>
          </a:xfrm>
        </p:spPr>
        <p:txBody>
          <a:bodyPr/>
          <a:lstStyle/>
          <a:p>
            <a:r>
              <a:rPr lang="en-US" dirty="0" smtClean="0"/>
              <a:t>MPLS FORWARDING TABLE</a:t>
            </a:r>
            <a:endParaRPr lang="en-US" dirty="0"/>
          </a:p>
        </p:txBody>
      </p:sp>
      <p:pic>
        <p:nvPicPr>
          <p:cNvPr id="4" name="Picture 3"/>
          <p:cNvPicPr>
            <a:picLocks noChangeAspect="1"/>
          </p:cNvPicPr>
          <p:nvPr/>
        </p:nvPicPr>
        <p:blipFill rotWithShape="1">
          <a:blip r:embed="rId2"/>
          <a:srcRect t="33367" r="65850" b="7604"/>
          <a:stretch/>
        </p:blipFill>
        <p:spPr>
          <a:xfrm>
            <a:off x="2237172" y="2024109"/>
            <a:ext cx="7813914" cy="3764132"/>
          </a:xfrm>
          <a:prstGeom prst="rect">
            <a:avLst/>
          </a:prstGeom>
        </p:spPr>
      </p:pic>
      <p:sp>
        <p:nvSpPr>
          <p:cNvPr id="5" name="Right Arrow 4"/>
          <p:cNvSpPr/>
          <p:nvPr/>
        </p:nvSpPr>
        <p:spPr>
          <a:xfrm>
            <a:off x="1802168" y="3169330"/>
            <a:ext cx="435004" cy="301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08194" y="869531"/>
            <a:ext cx="4882719" cy="1040777"/>
          </a:xfrm>
          <a:prstGeom prst="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t"/>
          <a:lstStyle/>
          <a:p>
            <a:r>
              <a:rPr lang="en-US" sz="1200" dirty="0" smtClean="0"/>
              <a:t>OUTGOING LABELS ARE SHARED WITH THE ROUTER BY MPLS NEIGHBORS. THIS IS THE LABEL THAT SHOULD BE SENT TO THE NEIGHBOR SO THEY KNOW WHAT DESTINATION NETWORK YOU ARE TRYINTG TO REACH, IF THE LABEL SAYS “POP LABEL”, THAT MEANS THAT THIS ROUTER SHOULD REMOVE ANY MPLS LABELS BEFORE SENDING TO THE NEIGHBOR.</a:t>
            </a:r>
            <a:endParaRPr lang="en-US" sz="1200" dirty="0"/>
          </a:p>
        </p:txBody>
      </p:sp>
      <p:sp>
        <p:nvSpPr>
          <p:cNvPr id="8" name="Right Arrow 7"/>
          <p:cNvSpPr/>
          <p:nvPr/>
        </p:nvSpPr>
        <p:spPr>
          <a:xfrm rot="5400000">
            <a:off x="3463097" y="1927259"/>
            <a:ext cx="335742" cy="301840"/>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645154" y="798991"/>
            <a:ext cx="1720788" cy="1040777"/>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t"/>
          <a:lstStyle/>
          <a:p>
            <a:pPr algn="ctr"/>
            <a:r>
              <a:rPr lang="en-US" sz="1200" dirty="0" smtClean="0"/>
              <a:t>THE OUTGOING INTERFACE IS THE EXIT INTERFACE THAT THE PACKET SHOULD BE SENT TO</a:t>
            </a:r>
            <a:endParaRPr lang="en-US" sz="1200" dirty="0"/>
          </a:p>
        </p:txBody>
      </p:sp>
      <p:sp>
        <p:nvSpPr>
          <p:cNvPr id="10" name="Right Arrow 9"/>
          <p:cNvSpPr/>
          <p:nvPr/>
        </p:nvSpPr>
        <p:spPr>
          <a:xfrm rot="5400000">
            <a:off x="7608966" y="1856719"/>
            <a:ext cx="335742" cy="301840"/>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301057" y="2648941"/>
            <a:ext cx="1720788" cy="1040777"/>
          </a:xfrm>
          <a:prstGeom prst="rec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t"/>
          <a:lstStyle/>
          <a:p>
            <a:pPr algn="ctr"/>
            <a:r>
              <a:rPr lang="en-US" sz="1200" dirty="0" smtClean="0"/>
              <a:t>NEXT HOP IS THE IP ADDRESS OF THE MPLS NEIGHBOR THAT WILL BE REACHED VIA THE OUTGOING INTERFACE</a:t>
            </a:r>
            <a:endParaRPr lang="en-US" sz="1200" dirty="0"/>
          </a:p>
        </p:txBody>
      </p:sp>
      <p:sp>
        <p:nvSpPr>
          <p:cNvPr id="12" name="Right Arrow 11"/>
          <p:cNvSpPr/>
          <p:nvPr/>
        </p:nvSpPr>
        <p:spPr>
          <a:xfrm rot="10800000">
            <a:off x="9587883" y="3018409"/>
            <a:ext cx="713174" cy="30184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101484" y="5972582"/>
            <a:ext cx="2485747" cy="656947"/>
          </a:xfrm>
          <a:prstGeom prst="rect">
            <a:avLst/>
          </a:prstGeom>
          <a:solidFill>
            <a:schemeClr val="bg1">
              <a:lumMod val="75000"/>
            </a:schemeClr>
          </a:solidFill>
        </p:spPr>
        <p:style>
          <a:lnRef idx="1">
            <a:schemeClr val="accent1"/>
          </a:lnRef>
          <a:fillRef idx="2">
            <a:schemeClr val="accent1"/>
          </a:fillRef>
          <a:effectRef idx="1">
            <a:schemeClr val="accent1"/>
          </a:effectRef>
          <a:fontRef idx="minor">
            <a:schemeClr val="dk1"/>
          </a:fontRef>
        </p:style>
        <p:txBody>
          <a:bodyPr rtlCol="0" anchor="t"/>
          <a:lstStyle/>
          <a:p>
            <a:pPr algn="ctr"/>
            <a:r>
              <a:rPr lang="en-US" sz="1200" dirty="0" smtClean="0"/>
              <a:t>THE PREFIX OR TUNNEL ID SHOWS THE SUBNET OR CIRCUIT ASSOCIATED WITH EACH LABEL.</a:t>
            </a:r>
            <a:endParaRPr lang="en-US" sz="1200" dirty="0"/>
          </a:p>
        </p:txBody>
      </p:sp>
      <p:sp>
        <p:nvSpPr>
          <p:cNvPr id="14" name="Right Arrow 13"/>
          <p:cNvSpPr/>
          <p:nvPr/>
        </p:nvSpPr>
        <p:spPr>
          <a:xfrm rot="16200000" flipV="1">
            <a:off x="4876123" y="5655077"/>
            <a:ext cx="335742" cy="30184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680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p:cNvSpPr/>
          <p:nvPr/>
        </p:nvSpPr>
        <p:spPr>
          <a:xfrm>
            <a:off x="166993" y="-10856"/>
            <a:ext cx="11906638" cy="143818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flipV="1">
            <a:off x="559436" y="906503"/>
            <a:ext cx="10515600" cy="30404"/>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411136" y="624184"/>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7785512" y="582966"/>
            <a:ext cx="751443" cy="7514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6107585" y="607627"/>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1067536" y="722906"/>
            <a:ext cx="1023037" cy="276999"/>
          </a:xfrm>
          <a:prstGeom prst="rect">
            <a:avLst/>
          </a:prstGeom>
          <a:noFill/>
        </p:spPr>
        <p:txBody>
          <a:bodyPr wrap="none" rtlCol="0">
            <a:spAutoFit/>
          </a:bodyPr>
          <a:lstStyle/>
          <a:p>
            <a:r>
              <a:rPr lang="en-US" sz="1200" dirty="0" smtClean="0"/>
              <a:t>17.46.8.0 /24</a:t>
            </a:r>
            <a:endParaRPr lang="en-US" sz="1200" dirty="0"/>
          </a:p>
        </p:txBody>
      </p:sp>
      <p:pic>
        <p:nvPicPr>
          <p:cNvPr id="40"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2516975" y="582966"/>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895490" y="921549"/>
            <a:ext cx="692818" cy="461665"/>
          </a:xfrm>
          <a:prstGeom prst="rect">
            <a:avLst/>
          </a:prstGeom>
          <a:noFill/>
        </p:spPr>
        <p:txBody>
          <a:bodyPr wrap="none" rtlCol="0">
            <a:spAutoFit/>
          </a:bodyPr>
          <a:lstStyle/>
          <a:p>
            <a:pPr algn="r"/>
            <a:r>
              <a:rPr lang="en-US" sz="1200" dirty="0" smtClean="0"/>
              <a:t>G0/0/0</a:t>
            </a:r>
          </a:p>
          <a:p>
            <a:pPr algn="r"/>
            <a:r>
              <a:rPr lang="en-US" sz="1200" dirty="0" smtClean="0"/>
              <a:t>10.0.0.2</a:t>
            </a:r>
            <a:endParaRPr lang="en-US" sz="1200" dirty="0"/>
          </a:p>
        </p:txBody>
      </p:sp>
      <p:sp>
        <p:nvSpPr>
          <p:cNvPr id="53" name="TextBox 52"/>
          <p:cNvSpPr txBox="1"/>
          <p:nvPr/>
        </p:nvSpPr>
        <p:spPr>
          <a:xfrm>
            <a:off x="2666711" y="906503"/>
            <a:ext cx="396262" cy="276999"/>
          </a:xfrm>
          <a:prstGeom prst="rect">
            <a:avLst/>
          </a:prstGeom>
          <a:noFill/>
        </p:spPr>
        <p:txBody>
          <a:bodyPr wrap="none" rtlCol="0">
            <a:spAutoFit/>
          </a:bodyPr>
          <a:lstStyle/>
          <a:p>
            <a:r>
              <a:rPr lang="en-US" sz="1200" b="1" dirty="0" smtClean="0">
                <a:solidFill>
                  <a:schemeClr val="bg1"/>
                </a:solidFill>
              </a:rPr>
              <a:t>R-2</a:t>
            </a:r>
            <a:endParaRPr lang="en-US" sz="1200" b="1" dirty="0">
              <a:solidFill>
                <a:schemeClr val="bg1"/>
              </a:solidFill>
            </a:endParaRPr>
          </a:p>
        </p:txBody>
      </p:sp>
      <p:sp>
        <p:nvSpPr>
          <p:cNvPr id="54" name="TextBox 53"/>
          <p:cNvSpPr txBox="1"/>
          <p:nvPr/>
        </p:nvSpPr>
        <p:spPr>
          <a:xfrm>
            <a:off x="4574530" y="942224"/>
            <a:ext cx="396262" cy="276999"/>
          </a:xfrm>
          <a:prstGeom prst="rect">
            <a:avLst/>
          </a:prstGeom>
          <a:noFill/>
        </p:spPr>
        <p:txBody>
          <a:bodyPr wrap="none" rtlCol="0">
            <a:spAutoFit/>
          </a:bodyPr>
          <a:lstStyle/>
          <a:p>
            <a:r>
              <a:rPr lang="en-US" sz="1200" b="1" dirty="0" smtClean="0">
                <a:solidFill>
                  <a:schemeClr val="bg1"/>
                </a:solidFill>
              </a:rPr>
              <a:t>R-3</a:t>
            </a:r>
            <a:endParaRPr lang="en-US" sz="1200" b="1" dirty="0">
              <a:solidFill>
                <a:schemeClr val="bg1"/>
              </a:solidFill>
            </a:endParaRPr>
          </a:p>
        </p:txBody>
      </p:sp>
      <p:sp>
        <p:nvSpPr>
          <p:cNvPr id="55" name="TextBox 54"/>
          <p:cNvSpPr txBox="1"/>
          <p:nvPr/>
        </p:nvSpPr>
        <p:spPr>
          <a:xfrm>
            <a:off x="6275191" y="931404"/>
            <a:ext cx="396262" cy="276999"/>
          </a:xfrm>
          <a:prstGeom prst="rect">
            <a:avLst/>
          </a:prstGeom>
          <a:noFill/>
        </p:spPr>
        <p:txBody>
          <a:bodyPr wrap="none" rtlCol="0">
            <a:spAutoFit/>
          </a:bodyPr>
          <a:lstStyle/>
          <a:p>
            <a:r>
              <a:rPr lang="en-US" sz="1200" b="1" dirty="0" smtClean="0">
                <a:solidFill>
                  <a:schemeClr val="bg1"/>
                </a:solidFill>
              </a:rPr>
              <a:t>R-4</a:t>
            </a:r>
            <a:endParaRPr lang="en-US" sz="1200" b="1" dirty="0">
              <a:solidFill>
                <a:schemeClr val="bg1"/>
              </a:solidFill>
            </a:endParaRPr>
          </a:p>
        </p:txBody>
      </p:sp>
      <p:sp>
        <p:nvSpPr>
          <p:cNvPr id="56" name="TextBox 55"/>
          <p:cNvSpPr txBox="1"/>
          <p:nvPr/>
        </p:nvSpPr>
        <p:spPr>
          <a:xfrm>
            <a:off x="7995646" y="899003"/>
            <a:ext cx="396262" cy="276999"/>
          </a:xfrm>
          <a:prstGeom prst="rect">
            <a:avLst/>
          </a:prstGeom>
          <a:noFill/>
        </p:spPr>
        <p:txBody>
          <a:bodyPr wrap="none" rtlCol="0">
            <a:spAutoFit/>
          </a:bodyPr>
          <a:lstStyle/>
          <a:p>
            <a:r>
              <a:rPr lang="en-US" sz="1200" b="1" dirty="0" smtClean="0">
                <a:solidFill>
                  <a:schemeClr val="bg1"/>
                </a:solidFill>
              </a:rPr>
              <a:t>R-5</a:t>
            </a:r>
            <a:endParaRPr lang="en-US" sz="1200" b="1" dirty="0">
              <a:solidFill>
                <a:schemeClr val="bg1"/>
              </a:solidFill>
            </a:endParaRPr>
          </a:p>
        </p:txBody>
      </p:sp>
      <p:sp>
        <p:nvSpPr>
          <p:cNvPr id="57" name="TextBox 56"/>
          <p:cNvSpPr txBox="1"/>
          <p:nvPr/>
        </p:nvSpPr>
        <p:spPr>
          <a:xfrm>
            <a:off x="593020" y="921705"/>
            <a:ext cx="381836" cy="276999"/>
          </a:xfrm>
          <a:prstGeom prst="rect">
            <a:avLst/>
          </a:prstGeom>
          <a:noFill/>
        </p:spPr>
        <p:txBody>
          <a:bodyPr wrap="none" rtlCol="0">
            <a:spAutoFit/>
          </a:bodyPr>
          <a:lstStyle/>
          <a:p>
            <a:r>
              <a:rPr lang="en-US" sz="1200" b="1">
                <a:solidFill>
                  <a:schemeClr val="bg1"/>
                </a:solidFill>
              </a:rPr>
              <a:t>S-1</a:t>
            </a:r>
          </a:p>
        </p:txBody>
      </p:sp>
      <p:sp>
        <p:nvSpPr>
          <p:cNvPr id="28" name="TextBox 27"/>
          <p:cNvSpPr txBox="1"/>
          <p:nvPr/>
        </p:nvSpPr>
        <p:spPr>
          <a:xfrm>
            <a:off x="4537357" y="188184"/>
            <a:ext cx="2064091" cy="338554"/>
          </a:xfrm>
          <a:prstGeom prst="rect">
            <a:avLst/>
          </a:prstGeom>
          <a:noFill/>
        </p:spPr>
        <p:txBody>
          <a:bodyPr wrap="none" rtlCol="0">
            <a:spAutoFit/>
          </a:bodyPr>
          <a:lstStyle/>
          <a:p>
            <a:pPr algn="ctr"/>
            <a:r>
              <a:rPr lang="en-US" sz="1600" b="1" dirty="0"/>
              <a:t>OSPF </a:t>
            </a:r>
            <a:r>
              <a:rPr lang="en-US" sz="1600" b="1" dirty="0" smtClean="0"/>
              <a:t>1 AREA 0 - MPLS</a:t>
            </a:r>
            <a:endParaRPr lang="en-US" sz="1600" b="1" dirty="0"/>
          </a:p>
        </p:txBody>
      </p:sp>
      <p:sp>
        <p:nvSpPr>
          <p:cNvPr id="31" name="TextBox 30">
            <a:extLst>
              <a:ext uri="{FF2B5EF4-FFF2-40B4-BE49-F238E27FC236}">
                <a16:creationId xmlns="" xmlns:a16="http://schemas.microsoft.com/office/drawing/2014/main" id="{6364C113-CFA1-4FBE-A1CC-A28FDC4C7738}"/>
              </a:ext>
            </a:extLst>
          </p:cNvPr>
          <p:cNvSpPr txBox="1"/>
          <p:nvPr/>
        </p:nvSpPr>
        <p:spPr>
          <a:xfrm>
            <a:off x="3211498" y="475242"/>
            <a:ext cx="928459" cy="461665"/>
          </a:xfrm>
          <a:prstGeom prst="rect">
            <a:avLst/>
          </a:prstGeom>
          <a:noFill/>
        </p:spPr>
        <p:txBody>
          <a:bodyPr wrap="none" rtlCol="0">
            <a:spAutoFit/>
          </a:bodyPr>
          <a:lstStyle/>
          <a:p>
            <a:r>
              <a:rPr lang="en-US" sz="1200" dirty="0" smtClean="0"/>
              <a:t>G0/0/1</a:t>
            </a:r>
          </a:p>
          <a:p>
            <a:r>
              <a:rPr lang="en-US" sz="1200" dirty="0" smtClean="0"/>
              <a:t>192.168.0.2</a:t>
            </a:r>
            <a:endParaRPr lang="en-US" sz="1200" dirty="0"/>
          </a:p>
        </p:txBody>
      </p:sp>
      <p:sp>
        <p:nvSpPr>
          <p:cNvPr id="33" name="TextBox 32">
            <a:extLst>
              <a:ext uri="{FF2B5EF4-FFF2-40B4-BE49-F238E27FC236}">
                <a16:creationId xmlns="" xmlns:a16="http://schemas.microsoft.com/office/drawing/2014/main" id="{FA8CD5BB-8247-4900-9CF2-0EEC9F51F9FE}"/>
              </a:ext>
            </a:extLst>
          </p:cNvPr>
          <p:cNvSpPr txBox="1"/>
          <p:nvPr/>
        </p:nvSpPr>
        <p:spPr>
          <a:xfrm>
            <a:off x="5129064" y="921704"/>
            <a:ext cx="636713" cy="276999"/>
          </a:xfrm>
          <a:prstGeom prst="rect">
            <a:avLst/>
          </a:prstGeom>
          <a:noFill/>
        </p:spPr>
        <p:txBody>
          <a:bodyPr wrap="none" rtlCol="0">
            <a:spAutoFit/>
          </a:bodyPr>
          <a:lstStyle/>
          <a:p>
            <a:r>
              <a:rPr lang="en-US" sz="1200"/>
              <a:t>G0/0/1</a:t>
            </a:r>
          </a:p>
        </p:txBody>
      </p:sp>
      <p:sp>
        <p:nvSpPr>
          <p:cNvPr id="34" name="TextBox 33">
            <a:extLst>
              <a:ext uri="{FF2B5EF4-FFF2-40B4-BE49-F238E27FC236}">
                <a16:creationId xmlns="" xmlns:a16="http://schemas.microsoft.com/office/drawing/2014/main" id="{FA8CD5BB-8247-4900-9CF2-0EEC9F51F9FE}"/>
              </a:ext>
            </a:extLst>
          </p:cNvPr>
          <p:cNvSpPr txBox="1"/>
          <p:nvPr/>
        </p:nvSpPr>
        <p:spPr>
          <a:xfrm>
            <a:off x="6792904" y="908682"/>
            <a:ext cx="636713" cy="276999"/>
          </a:xfrm>
          <a:prstGeom prst="rect">
            <a:avLst/>
          </a:prstGeom>
          <a:noFill/>
        </p:spPr>
        <p:txBody>
          <a:bodyPr wrap="none" rtlCol="0">
            <a:spAutoFit/>
          </a:bodyPr>
          <a:lstStyle/>
          <a:p>
            <a:r>
              <a:rPr lang="en-US" sz="1200"/>
              <a:t>G0/0/1</a:t>
            </a:r>
          </a:p>
        </p:txBody>
      </p:sp>
      <p:sp>
        <p:nvSpPr>
          <p:cNvPr id="35" name="TextBox 34">
            <a:extLst>
              <a:ext uri="{FF2B5EF4-FFF2-40B4-BE49-F238E27FC236}">
                <a16:creationId xmlns="" xmlns:a16="http://schemas.microsoft.com/office/drawing/2014/main" id="{FA8CD5BB-8247-4900-9CF2-0EEC9F51F9FE}"/>
              </a:ext>
            </a:extLst>
          </p:cNvPr>
          <p:cNvSpPr txBox="1"/>
          <p:nvPr/>
        </p:nvSpPr>
        <p:spPr>
          <a:xfrm>
            <a:off x="5461513" y="624285"/>
            <a:ext cx="636713" cy="276999"/>
          </a:xfrm>
          <a:prstGeom prst="rect">
            <a:avLst/>
          </a:prstGeom>
          <a:noFill/>
        </p:spPr>
        <p:txBody>
          <a:bodyPr wrap="none" rtlCol="0">
            <a:spAutoFit/>
          </a:bodyPr>
          <a:lstStyle/>
          <a:p>
            <a:r>
              <a:rPr lang="en-US" sz="1200" dirty="0" smtClean="0"/>
              <a:t>G0/0/0</a:t>
            </a:r>
            <a:endParaRPr lang="en-US" sz="1200" dirty="0"/>
          </a:p>
        </p:txBody>
      </p:sp>
      <p:sp>
        <p:nvSpPr>
          <p:cNvPr id="36" name="TextBox 35">
            <a:extLst>
              <a:ext uri="{FF2B5EF4-FFF2-40B4-BE49-F238E27FC236}">
                <a16:creationId xmlns="" xmlns:a16="http://schemas.microsoft.com/office/drawing/2014/main" id="{FA8CD5BB-8247-4900-9CF2-0EEC9F51F9FE}"/>
              </a:ext>
            </a:extLst>
          </p:cNvPr>
          <p:cNvSpPr txBox="1"/>
          <p:nvPr/>
        </p:nvSpPr>
        <p:spPr>
          <a:xfrm>
            <a:off x="7123613" y="633256"/>
            <a:ext cx="636713" cy="276999"/>
          </a:xfrm>
          <a:prstGeom prst="rect">
            <a:avLst/>
          </a:prstGeom>
          <a:noFill/>
        </p:spPr>
        <p:txBody>
          <a:bodyPr wrap="none" rtlCol="0">
            <a:spAutoFit/>
          </a:bodyPr>
          <a:lstStyle/>
          <a:p>
            <a:r>
              <a:rPr lang="en-US" sz="1200" dirty="0" smtClean="0"/>
              <a:t>G0/0/0</a:t>
            </a:r>
            <a:endParaRPr lang="en-US" sz="1200" dirty="0"/>
          </a:p>
        </p:txBody>
      </p:sp>
      <p:sp>
        <p:nvSpPr>
          <p:cNvPr id="2" name="Rectangle 1"/>
          <p:cNvSpPr/>
          <p:nvPr/>
        </p:nvSpPr>
        <p:spPr>
          <a:xfrm>
            <a:off x="166993" y="2151615"/>
            <a:ext cx="2228834" cy="4355717"/>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t"/>
          <a:lstStyle/>
          <a:p>
            <a:r>
              <a:rPr lang="en-US" sz="1200" dirty="0" smtClean="0"/>
              <a:t>R1#</a:t>
            </a:r>
          </a:p>
          <a:p>
            <a:endParaRPr lang="en-US" sz="1200" dirty="0"/>
          </a:p>
          <a:p>
            <a:r>
              <a:rPr lang="en-US" sz="1200" dirty="0" smtClean="0"/>
              <a:t>I WANT TO GET TO 17.46.8.0 /24 USING THIS MPLS NETWORK.</a:t>
            </a:r>
          </a:p>
          <a:p>
            <a:endParaRPr lang="en-US" sz="1200" dirty="0"/>
          </a:p>
          <a:p>
            <a:r>
              <a:rPr lang="en-US" sz="1200" dirty="0" smtClean="0"/>
              <a:t>MY MPLS DATABASE SAYS MY LOCAL LABEL FOR THAT ROUTE IS “1001” SO THAT IS THE LABEL I GIVE TO MY MPLS NEIGHBORS IF THEY’RE USING ME TO GET TO 17.46.8.0 /24.</a:t>
            </a:r>
          </a:p>
          <a:p>
            <a:endParaRPr lang="en-US" sz="1200" dirty="0"/>
          </a:p>
          <a:p>
            <a:r>
              <a:rPr lang="en-US" sz="1200" dirty="0" smtClean="0"/>
              <a:t>MY MPLS FORWARDING TABLE SAYS MY OUTGING LABEL FOR THAT ROUTE IS “2157” AND I SEND IT OUT MY G0/0/0 INTERFACE TO A NEXT HOP IP ADDRESS 10.0.0.2.</a:t>
            </a:r>
          </a:p>
          <a:p>
            <a:endParaRPr lang="en-US" sz="1200" dirty="0" smtClean="0"/>
          </a:p>
          <a:p>
            <a:r>
              <a:rPr lang="en-US" sz="1200" dirty="0" smtClean="0"/>
              <a:t>SO I PUT A LABEL OF “2157” ON</a:t>
            </a:r>
          </a:p>
          <a:p>
            <a:r>
              <a:rPr lang="en-US" sz="1200" dirty="0" smtClean="0"/>
              <a:t>IT AND SEND IT OUT G0/0/0</a:t>
            </a:r>
            <a:endParaRPr lang="en-US" sz="1200" dirty="0"/>
          </a:p>
          <a:p>
            <a:endParaRPr lang="en-US" sz="1200" dirty="0"/>
          </a:p>
        </p:txBody>
      </p:sp>
      <p:pic>
        <p:nvPicPr>
          <p:cNvPr id="30"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20730" y="564690"/>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670466" y="888227"/>
            <a:ext cx="396262" cy="276999"/>
          </a:xfrm>
          <a:prstGeom prst="rect">
            <a:avLst/>
          </a:prstGeom>
          <a:noFill/>
        </p:spPr>
        <p:txBody>
          <a:bodyPr wrap="none" rtlCol="0">
            <a:spAutoFit/>
          </a:bodyPr>
          <a:lstStyle/>
          <a:p>
            <a:r>
              <a:rPr lang="en-US" sz="1200" b="1" dirty="0">
                <a:solidFill>
                  <a:schemeClr val="bg1"/>
                </a:solidFill>
              </a:rPr>
              <a:t>R-1</a:t>
            </a:r>
          </a:p>
        </p:txBody>
      </p:sp>
      <p:sp>
        <p:nvSpPr>
          <p:cNvPr id="39" name="TextBox 38">
            <a:extLst>
              <a:ext uri="{FF2B5EF4-FFF2-40B4-BE49-F238E27FC236}">
                <a16:creationId xmlns="" xmlns:a16="http://schemas.microsoft.com/office/drawing/2014/main" id="{6364C113-CFA1-4FBE-A1CC-A28FDC4C7738}"/>
              </a:ext>
            </a:extLst>
          </p:cNvPr>
          <p:cNvSpPr txBox="1"/>
          <p:nvPr/>
        </p:nvSpPr>
        <p:spPr>
          <a:xfrm>
            <a:off x="1201112" y="481701"/>
            <a:ext cx="692818" cy="461665"/>
          </a:xfrm>
          <a:prstGeom prst="rect">
            <a:avLst/>
          </a:prstGeom>
          <a:noFill/>
        </p:spPr>
        <p:txBody>
          <a:bodyPr wrap="none" rtlCol="0">
            <a:spAutoFit/>
          </a:bodyPr>
          <a:lstStyle/>
          <a:p>
            <a:r>
              <a:rPr lang="en-US" sz="1200" dirty="0" smtClean="0"/>
              <a:t>G0/0/0</a:t>
            </a:r>
          </a:p>
          <a:p>
            <a:r>
              <a:rPr lang="en-US" sz="1200" dirty="0" smtClean="0"/>
              <a:t>10.0.0.1</a:t>
            </a:r>
            <a:endParaRPr lang="en-US" sz="1200" dirty="0"/>
          </a:p>
        </p:txBody>
      </p:sp>
      <p:sp>
        <p:nvSpPr>
          <p:cNvPr id="46" name="TextBox 45"/>
          <p:cNvSpPr txBox="1"/>
          <p:nvPr/>
        </p:nvSpPr>
        <p:spPr>
          <a:xfrm>
            <a:off x="9633264" y="887796"/>
            <a:ext cx="381836" cy="276999"/>
          </a:xfrm>
          <a:prstGeom prst="rect">
            <a:avLst/>
          </a:prstGeom>
          <a:noFill/>
        </p:spPr>
        <p:txBody>
          <a:bodyPr wrap="none" rtlCol="0">
            <a:spAutoFit/>
          </a:bodyPr>
          <a:lstStyle/>
          <a:p>
            <a:r>
              <a:rPr lang="en-US" sz="1200" b="1">
                <a:solidFill>
                  <a:schemeClr val="bg1"/>
                </a:solidFill>
              </a:rPr>
              <a:t>S-1</a:t>
            </a:r>
          </a:p>
        </p:txBody>
      </p:sp>
      <p:pic>
        <p:nvPicPr>
          <p:cNvPr id="47" name="Picture 7" descr="C:\Users\ecoffey\AppData\Local\Temp\Rar$DRa0.386\30067_Device_router_critical_64.png"/>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9560974" y="530781"/>
            <a:ext cx="751443" cy="751443"/>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p:cNvSpPr txBox="1"/>
          <p:nvPr/>
        </p:nvSpPr>
        <p:spPr>
          <a:xfrm>
            <a:off x="9710710" y="854318"/>
            <a:ext cx="396262" cy="276999"/>
          </a:xfrm>
          <a:prstGeom prst="rect">
            <a:avLst/>
          </a:prstGeom>
          <a:noFill/>
        </p:spPr>
        <p:txBody>
          <a:bodyPr wrap="none" rtlCol="0">
            <a:spAutoFit/>
          </a:bodyPr>
          <a:lstStyle/>
          <a:p>
            <a:r>
              <a:rPr lang="en-US" sz="1200" b="1" dirty="0" smtClean="0">
                <a:solidFill>
                  <a:schemeClr val="bg1"/>
                </a:solidFill>
              </a:rPr>
              <a:t>R-6</a:t>
            </a:r>
            <a:endParaRPr lang="en-US" sz="1200" b="1" dirty="0">
              <a:solidFill>
                <a:schemeClr val="bg1"/>
              </a:solidFill>
            </a:endParaRPr>
          </a:p>
        </p:txBody>
      </p:sp>
      <p:sp>
        <p:nvSpPr>
          <p:cNvPr id="51" name="TextBox 50">
            <a:extLst>
              <a:ext uri="{FF2B5EF4-FFF2-40B4-BE49-F238E27FC236}">
                <a16:creationId xmlns="" xmlns:a16="http://schemas.microsoft.com/office/drawing/2014/main" id="{6364C113-CFA1-4FBE-A1CC-A28FDC4C7738}"/>
              </a:ext>
            </a:extLst>
          </p:cNvPr>
          <p:cNvSpPr txBox="1"/>
          <p:nvPr/>
        </p:nvSpPr>
        <p:spPr>
          <a:xfrm>
            <a:off x="8966882" y="448890"/>
            <a:ext cx="636713" cy="461665"/>
          </a:xfrm>
          <a:prstGeom prst="rect">
            <a:avLst/>
          </a:prstGeom>
          <a:noFill/>
        </p:spPr>
        <p:txBody>
          <a:bodyPr wrap="none" rtlCol="0">
            <a:spAutoFit/>
          </a:bodyPr>
          <a:lstStyle/>
          <a:p>
            <a:pPr algn="r"/>
            <a:r>
              <a:rPr lang="en-US" sz="1200" dirty="0" smtClean="0"/>
              <a:t>G0/0/0</a:t>
            </a:r>
          </a:p>
          <a:p>
            <a:pPr algn="r"/>
            <a:r>
              <a:rPr lang="en-US" sz="1200" dirty="0" smtClean="0"/>
              <a:t>1.1.1.6</a:t>
            </a:r>
            <a:endParaRPr lang="en-US" sz="1200" dirty="0"/>
          </a:p>
        </p:txBody>
      </p:sp>
      <p:cxnSp>
        <p:nvCxnSpPr>
          <p:cNvPr id="59" name="Straight Connector 58"/>
          <p:cNvCxnSpPr/>
          <p:nvPr/>
        </p:nvCxnSpPr>
        <p:spPr>
          <a:xfrm flipH="1">
            <a:off x="11083212" y="644430"/>
            <a:ext cx="5424" cy="524144"/>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 xmlns:a16="http://schemas.microsoft.com/office/drawing/2014/main" id="{6364C113-CFA1-4FBE-A1CC-A28FDC4C7738}"/>
              </a:ext>
            </a:extLst>
          </p:cNvPr>
          <p:cNvSpPr txBox="1"/>
          <p:nvPr/>
        </p:nvSpPr>
        <p:spPr>
          <a:xfrm>
            <a:off x="8494334" y="910375"/>
            <a:ext cx="636713" cy="461665"/>
          </a:xfrm>
          <a:prstGeom prst="rect">
            <a:avLst/>
          </a:prstGeom>
          <a:noFill/>
        </p:spPr>
        <p:txBody>
          <a:bodyPr wrap="none" rtlCol="0">
            <a:spAutoFit/>
          </a:bodyPr>
          <a:lstStyle/>
          <a:p>
            <a:r>
              <a:rPr lang="en-US" sz="1200" dirty="0" smtClean="0"/>
              <a:t>G0/0/1</a:t>
            </a:r>
          </a:p>
          <a:p>
            <a:r>
              <a:rPr lang="en-US" sz="1200" dirty="0" smtClean="0"/>
              <a:t>1.1.1.5</a:t>
            </a:r>
            <a:endParaRPr lang="en-US" sz="1200" dirty="0"/>
          </a:p>
        </p:txBody>
      </p:sp>
      <p:cxnSp>
        <p:nvCxnSpPr>
          <p:cNvPr id="8" name="Straight Connector 7"/>
          <p:cNvCxnSpPr>
            <a:stCxn id="38" idx="2"/>
          </p:cNvCxnSpPr>
          <p:nvPr/>
        </p:nvCxnSpPr>
        <p:spPr>
          <a:xfrm>
            <a:off x="868597" y="1165226"/>
            <a:ext cx="267745" cy="986389"/>
          </a:xfrm>
          <a:prstGeom prst="line">
            <a:avLst/>
          </a:prstGeom>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2956061" y="2151614"/>
            <a:ext cx="2228834" cy="4355718"/>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t"/>
          <a:lstStyle/>
          <a:p>
            <a:r>
              <a:rPr lang="en-US" sz="1200" dirty="0" smtClean="0"/>
              <a:t>R2#</a:t>
            </a:r>
          </a:p>
          <a:p>
            <a:endParaRPr lang="en-US" sz="1200" dirty="0"/>
          </a:p>
          <a:p>
            <a:r>
              <a:rPr lang="en-US" sz="1200" dirty="0" smtClean="0"/>
              <a:t>I RECEIVED AN MPLS PACKET FROM R1 MARKED WITH THE LABEL “2157”</a:t>
            </a:r>
          </a:p>
          <a:p>
            <a:endParaRPr lang="en-US" sz="1200" dirty="0"/>
          </a:p>
          <a:p>
            <a:r>
              <a:rPr lang="en-US" sz="1200" dirty="0" smtClean="0"/>
              <a:t>MY MPLS DATABASE SAYS THAT’S MY LABEL FOR 17.46.8.0 /24.</a:t>
            </a:r>
          </a:p>
          <a:p>
            <a:endParaRPr lang="en-US" sz="1200" dirty="0"/>
          </a:p>
          <a:p>
            <a:r>
              <a:rPr lang="en-US" sz="1200" dirty="0" smtClean="0"/>
              <a:t>MY MPLS FORWARDING TABLE SAYS MY OUTGOING LABEL FOR THAT ROUTE IS “3085” AND I SEND IT OUT MY G0/0/1 INTERFACE TO A NEXT HOP IP ADDRESS OF 192.168.0.3</a:t>
            </a:r>
          </a:p>
          <a:p>
            <a:endParaRPr lang="en-US" sz="1200" dirty="0"/>
          </a:p>
          <a:p>
            <a:r>
              <a:rPr lang="en-US" sz="1200" dirty="0" smtClean="0"/>
              <a:t>SO I PUT A LABEL OF “3085” ON IT AND SEND IT OUT G0/0/1</a:t>
            </a:r>
            <a:endParaRPr lang="en-US" sz="1200" dirty="0"/>
          </a:p>
          <a:p>
            <a:endParaRPr lang="en-US" sz="1200" dirty="0"/>
          </a:p>
        </p:txBody>
      </p:sp>
      <p:cxnSp>
        <p:nvCxnSpPr>
          <p:cNvPr id="64" name="Straight Connector 63"/>
          <p:cNvCxnSpPr/>
          <p:nvPr/>
        </p:nvCxnSpPr>
        <p:spPr>
          <a:xfrm>
            <a:off x="3017653" y="1175702"/>
            <a:ext cx="267745" cy="986389"/>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 xmlns:a16="http://schemas.microsoft.com/office/drawing/2014/main" id="{6364C113-CFA1-4FBE-A1CC-A28FDC4C7738}"/>
              </a:ext>
            </a:extLst>
          </p:cNvPr>
          <p:cNvSpPr txBox="1"/>
          <p:nvPr/>
        </p:nvSpPr>
        <p:spPr>
          <a:xfrm>
            <a:off x="3535144" y="922995"/>
            <a:ext cx="928459" cy="461665"/>
          </a:xfrm>
          <a:prstGeom prst="rect">
            <a:avLst/>
          </a:prstGeom>
          <a:noFill/>
        </p:spPr>
        <p:txBody>
          <a:bodyPr wrap="none" rtlCol="0">
            <a:spAutoFit/>
          </a:bodyPr>
          <a:lstStyle/>
          <a:p>
            <a:pPr algn="r"/>
            <a:r>
              <a:rPr lang="en-US" sz="1200" dirty="0" smtClean="0"/>
              <a:t>G0/0/1</a:t>
            </a:r>
          </a:p>
          <a:p>
            <a:pPr algn="r"/>
            <a:r>
              <a:rPr lang="en-US" sz="1200" dirty="0" smtClean="0"/>
              <a:t>192.168.0.3</a:t>
            </a:r>
            <a:endParaRPr lang="en-US" sz="1200" dirty="0"/>
          </a:p>
        </p:txBody>
      </p:sp>
      <p:sp>
        <p:nvSpPr>
          <p:cNvPr id="66" name="Rectangle 65"/>
          <p:cNvSpPr/>
          <p:nvPr/>
        </p:nvSpPr>
        <p:spPr>
          <a:xfrm>
            <a:off x="7046816" y="2162091"/>
            <a:ext cx="2228834" cy="4355718"/>
          </a:xfrm>
          <a:prstGeom prst="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t"/>
          <a:lstStyle/>
          <a:p>
            <a:r>
              <a:rPr lang="en-US" sz="1200" dirty="0" smtClean="0"/>
              <a:t>R5#</a:t>
            </a:r>
          </a:p>
          <a:p>
            <a:endParaRPr lang="en-US" sz="1200" dirty="0"/>
          </a:p>
          <a:p>
            <a:r>
              <a:rPr lang="en-US" sz="1200" dirty="0" smtClean="0"/>
              <a:t>I RECEIVED AN MPLS PACKET FROM R4 MARKED WITH THE LABEL “5551”</a:t>
            </a:r>
          </a:p>
          <a:p>
            <a:endParaRPr lang="en-US" sz="1200" dirty="0"/>
          </a:p>
          <a:p>
            <a:r>
              <a:rPr lang="en-US" sz="1200" dirty="0" smtClean="0"/>
              <a:t>MY MPLS DATABASE SAYS THAT’S MY LABEL FOR 17.46.8.0 /24.</a:t>
            </a:r>
          </a:p>
          <a:p>
            <a:endParaRPr lang="en-US" sz="1200" dirty="0"/>
          </a:p>
          <a:p>
            <a:r>
              <a:rPr lang="en-US" sz="1200" dirty="0" smtClean="0"/>
              <a:t>MY MPLS FORWARDING TABLE SAYS MY OUTGOING INTERFACE IS G0/0/1 WITH A NEXT HOP OF 1.1.1.6, AND THAT THE NEXT ROUTER IS THE MPLS EDGE FOR THAT ROUTE. </a:t>
            </a:r>
          </a:p>
          <a:p>
            <a:endParaRPr lang="en-US" sz="1200" dirty="0"/>
          </a:p>
          <a:p>
            <a:r>
              <a:rPr lang="en-US" sz="1200" dirty="0" smtClean="0"/>
              <a:t>SO I’M GOING TO POP THE LABEL OFF AND JUST SEND IT TO</a:t>
            </a:r>
          </a:p>
          <a:p>
            <a:r>
              <a:rPr lang="en-US" sz="1200" dirty="0" smtClean="0"/>
              <a:t>OUT G0/0/1 AS IP.</a:t>
            </a:r>
            <a:endParaRPr lang="en-US" sz="1200" dirty="0"/>
          </a:p>
        </p:txBody>
      </p:sp>
      <p:cxnSp>
        <p:nvCxnSpPr>
          <p:cNvPr id="67" name="Straight Connector 66"/>
          <p:cNvCxnSpPr/>
          <p:nvPr/>
        </p:nvCxnSpPr>
        <p:spPr>
          <a:xfrm>
            <a:off x="8205254" y="1152381"/>
            <a:ext cx="267745" cy="1009710"/>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9548524" y="2151614"/>
            <a:ext cx="2228834" cy="4355718"/>
          </a:xfrm>
          <a:prstGeom prst="rect">
            <a:avLst/>
          </a:prstGeom>
          <a:solidFill>
            <a:schemeClr val="bg1">
              <a:lumMod val="85000"/>
            </a:schemeClr>
          </a:solidFill>
        </p:spPr>
        <p:style>
          <a:lnRef idx="1">
            <a:schemeClr val="accent1"/>
          </a:lnRef>
          <a:fillRef idx="2">
            <a:schemeClr val="accent1"/>
          </a:fillRef>
          <a:effectRef idx="1">
            <a:schemeClr val="accent1"/>
          </a:effectRef>
          <a:fontRef idx="minor">
            <a:schemeClr val="dk1"/>
          </a:fontRef>
        </p:style>
        <p:txBody>
          <a:bodyPr rtlCol="0" anchor="t"/>
          <a:lstStyle/>
          <a:p>
            <a:r>
              <a:rPr lang="en-US" sz="1200" dirty="0" smtClean="0"/>
              <a:t>R6#</a:t>
            </a:r>
          </a:p>
          <a:p>
            <a:endParaRPr lang="en-US" sz="1200" dirty="0"/>
          </a:p>
          <a:p>
            <a:r>
              <a:rPr lang="en-US" sz="1200" dirty="0" smtClean="0"/>
              <a:t>I RECEIVED AN IP PACKET FROM R5 WITH A DESTINATION OF 17.46.8.100.</a:t>
            </a:r>
          </a:p>
          <a:p>
            <a:endParaRPr lang="en-US" sz="1200" dirty="0"/>
          </a:p>
          <a:p>
            <a:r>
              <a:rPr lang="en-US" sz="1200" dirty="0" smtClean="0"/>
              <a:t>THAT NETWORK IS CONNECTED TO ME ACCORDING TO MY ROUTING TABLE SO I SEND THE PACKET OUT MY G0/0/2 INTERFACE.</a:t>
            </a:r>
            <a:endParaRPr lang="en-US" sz="1200" dirty="0"/>
          </a:p>
        </p:txBody>
      </p:sp>
      <p:sp>
        <p:nvSpPr>
          <p:cNvPr id="69" name="TextBox 68">
            <a:extLst>
              <a:ext uri="{FF2B5EF4-FFF2-40B4-BE49-F238E27FC236}">
                <a16:creationId xmlns="" xmlns:a16="http://schemas.microsoft.com/office/drawing/2014/main" id="{6364C113-CFA1-4FBE-A1CC-A28FDC4C7738}"/>
              </a:ext>
            </a:extLst>
          </p:cNvPr>
          <p:cNvSpPr txBox="1"/>
          <p:nvPr/>
        </p:nvSpPr>
        <p:spPr>
          <a:xfrm>
            <a:off x="10244749" y="890568"/>
            <a:ext cx="771365" cy="461665"/>
          </a:xfrm>
          <a:prstGeom prst="rect">
            <a:avLst/>
          </a:prstGeom>
          <a:noFill/>
        </p:spPr>
        <p:txBody>
          <a:bodyPr wrap="none" rtlCol="0">
            <a:spAutoFit/>
          </a:bodyPr>
          <a:lstStyle/>
          <a:p>
            <a:r>
              <a:rPr lang="en-US" sz="1200" dirty="0" smtClean="0"/>
              <a:t>G0/0/0</a:t>
            </a:r>
          </a:p>
          <a:p>
            <a:r>
              <a:rPr lang="en-US" sz="1200" dirty="0" smtClean="0"/>
              <a:t>17.46.8.1</a:t>
            </a:r>
            <a:endParaRPr lang="en-US" sz="1200" dirty="0"/>
          </a:p>
        </p:txBody>
      </p:sp>
      <p:cxnSp>
        <p:nvCxnSpPr>
          <p:cNvPr id="70" name="Straight Connector 69"/>
          <p:cNvCxnSpPr/>
          <p:nvPr/>
        </p:nvCxnSpPr>
        <p:spPr>
          <a:xfrm>
            <a:off x="10006649" y="1112085"/>
            <a:ext cx="286720" cy="103952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2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905001" y="1076326"/>
            <a:ext cx="8499475" cy="5400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20000"/>
              </a:spcBef>
              <a:spcAft>
                <a:spcPct val="40000"/>
              </a:spcAft>
              <a:buClr>
                <a:schemeClr val="tx1"/>
              </a:buClr>
              <a:buChar char="•"/>
              <a:defRPr sz="2400" b="1">
                <a:solidFill>
                  <a:schemeClr val="tx1"/>
                </a:solidFill>
                <a:latin typeface="Arial" pitchFamily="34" charset="0"/>
                <a:ea typeface="+mn-ea"/>
                <a:cs typeface="Arial" pitchFamily="34" charset="0"/>
              </a:defRPr>
            </a:lvl1pPr>
            <a:lvl2pPr marL="685800" indent="-228600" algn="l" rtl="0" eaLnBrk="0" fontAlgn="base" hangingPunct="0">
              <a:spcBef>
                <a:spcPct val="20000"/>
              </a:spcBef>
              <a:spcAft>
                <a:spcPct val="40000"/>
              </a:spcAft>
              <a:buClr>
                <a:schemeClr val="tx1"/>
              </a:buClr>
              <a:buSzPct val="100000"/>
              <a:buChar char="–"/>
              <a:defRPr sz="2000" b="1">
                <a:solidFill>
                  <a:schemeClr val="tx1"/>
                </a:solidFill>
                <a:latin typeface="Arial" pitchFamily="34" charset="0"/>
                <a:cs typeface="Arial" pitchFamily="34" charset="0"/>
              </a:defRPr>
            </a:lvl2pPr>
            <a:lvl3pPr marL="1143000" indent="-228600" algn="l" rtl="0" eaLnBrk="0" fontAlgn="base" hangingPunct="0">
              <a:spcBef>
                <a:spcPct val="20000"/>
              </a:spcBef>
              <a:spcAft>
                <a:spcPct val="40000"/>
              </a:spcAft>
              <a:buClr>
                <a:schemeClr val="tx1"/>
              </a:buClr>
              <a:buSzPct val="100000"/>
              <a:buChar char="•"/>
              <a:defRPr b="1">
                <a:solidFill>
                  <a:schemeClr val="tx1"/>
                </a:solidFill>
                <a:latin typeface="Arial" pitchFamily="34" charset="0"/>
                <a:cs typeface="Arial" pitchFamily="34" charset="0"/>
              </a:defRPr>
            </a:lvl3pPr>
            <a:lvl4pPr marL="1600200" indent="-228600" algn="l" rtl="0" eaLnBrk="0" fontAlgn="base" hangingPunct="0">
              <a:spcBef>
                <a:spcPct val="20000"/>
              </a:spcBef>
              <a:spcAft>
                <a:spcPct val="40000"/>
              </a:spcAft>
              <a:buClr>
                <a:schemeClr val="tx1"/>
              </a:buClr>
              <a:buSzPct val="100000"/>
              <a:buChar char="–"/>
              <a:defRPr sz="1600" b="1">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b="1">
                <a:solidFill>
                  <a:schemeClr val="tx1"/>
                </a:solidFill>
                <a:latin typeface="Arial" pitchFamily="34" charset="0"/>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a:lstStyle>
          <a:p>
            <a:pPr marL="339725"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b="0" kern="0" dirty="0">
                <a:solidFill>
                  <a:srgbClr val="000000"/>
                </a:solidFill>
              </a:rPr>
              <a:t>Configuration</a:t>
            </a:r>
          </a:p>
          <a:p>
            <a:pPr marL="457200" lvl="3" indent="0" eaLnBrk="1" hangingPunct="1">
              <a:spcBef>
                <a:spcPts val="0"/>
              </a:spcBef>
              <a:spcAft>
                <a:spcPts val="0"/>
              </a:spcAft>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b="0" kern="0" dirty="0">
                <a:solidFill>
                  <a:srgbClr val="000000"/>
                </a:solidFill>
                <a:latin typeface="Courier" pitchFamily="49" charset="0"/>
                <a:cs typeface="Courier New" panose="02070309020205020404" pitchFamily="49" charset="0"/>
              </a:rPr>
              <a:t>R20(</a:t>
            </a:r>
            <a:r>
              <a:rPr lang="en-US" b="0" kern="0" dirty="0" err="1">
                <a:solidFill>
                  <a:srgbClr val="000000"/>
                </a:solidFill>
                <a:latin typeface="Courier" pitchFamily="49" charset="0"/>
                <a:cs typeface="Courier New" panose="02070309020205020404" pitchFamily="49" charset="0"/>
              </a:rPr>
              <a:t>config</a:t>
            </a:r>
            <a:r>
              <a:rPr lang="en-US" b="0" kern="0" dirty="0">
                <a:solidFill>
                  <a:srgbClr val="000000"/>
                </a:solidFill>
                <a:latin typeface="Courier" pitchFamily="49" charset="0"/>
                <a:cs typeface="Courier New" panose="02070309020205020404" pitchFamily="49" charset="0"/>
              </a:rPr>
              <a:t>)#</a:t>
            </a:r>
            <a:r>
              <a:rPr lang="en-US" b="0" kern="0" dirty="0" err="1">
                <a:solidFill>
                  <a:srgbClr val="000000"/>
                </a:solidFill>
                <a:latin typeface="Courier" pitchFamily="49" charset="0"/>
                <a:cs typeface="Courier New" panose="02070309020205020404" pitchFamily="49" charset="0"/>
              </a:rPr>
              <a:t>ip</a:t>
            </a:r>
            <a:r>
              <a:rPr lang="en-US" b="0" kern="0" dirty="0">
                <a:solidFill>
                  <a:srgbClr val="000000"/>
                </a:solidFill>
                <a:latin typeface="Courier" pitchFamily="49" charset="0"/>
                <a:cs typeface="Courier New" panose="02070309020205020404" pitchFamily="49" charset="0"/>
              </a:rPr>
              <a:t> </a:t>
            </a:r>
            <a:r>
              <a:rPr lang="en-US" b="0" kern="0" dirty="0" err="1">
                <a:solidFill>
                  <a:srgbClr val="000000"/>
                </a:solidFill>
                <a:latin typeface="Courier" pitchFamily="49" charset="0"/>
                <a:cs typeface="Courier New" panose="02070309020205020404" pitchFamily="49" charset="0"/>
              </a:rPr>
              <a:t>cef</a:t>
            </a:r>
            <a:endParaRPr lang="en-US" b="0" kern="0" dirty="0">
              <a:solidFill>
                <a:srgbClr val="000000"/>
              </a:solidFill>
              <a:latin typeface="Courier" pitchFamily="49" charset="0"/>
              <a:cs typeface="Courier New" panose="02070309020205020404" pitchFamily="49" charset="0"/>
            </a:endParaRPr>
          </a:p>
          <a:p>
            <a:pPr marL="457200" lvl="3" indent="0" eaLnBrk="1" hangingPunct="1">
              <a:spcBef>
                <a:spcPts val="0"/>
              </a:spcBef>
              <a:spcAft>
                <a:spcPts val="0"/>
              </a:spcAft>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b="0" kern="0" dirty="0">
                <a:solidFill>
                  <a:srgbClr val="000000"/>
                </a:solidFill>
                <a:latin typeface="Courier" pitchFamily="49" charset="0"/>
                <a:cs typeface="Courier New" panose="02070309020205020404" pitchFamily="49" charset="0"/>
              </a:rPr>
              <a:t>R20(</a:t>
            </a:r>
            <a:r>
              <a:rPr lang="en-US" b="0" kern="0" dirty="0" err="1">
                <a:solidFill>
                  <a:srgbClr val="000000"/>
                </a:solidFill>
                <a:latin typeface="Courier" pitchFamily="49" charset="0"/>
                <a:cs typeface="Courier New" panose="02070309020205020404" pitchFamily="49" charset="0"/>
              </a:rPr>
              <a:t>config</a:t>
            </a:r>
            <a:r>
              <a:rPr lang="en-US" b="0" kern="0" dirty="0">
                <a:solidFill>
                  <a:srgbClr val="000000"/>
                </a:solidFill>
                <a:latin typeface="Courier" pitchFamily="49" charset="0"/>
                <a:cs typeface="Courier New" panose="02070309020205020404" pitchFamily="49" charset="0"/>
              </a:rPr>
              <a:t>)#</a:t>
            </a:r>
            <a:r>
              <a:rPr lang="en-US" b="0" kern="0" dirty="0" err="1">
                <a:solidFill>
                  <a:srgbClr val="000000"/>
                </a:solidFill>
                <a:latin typeface="Courier" pitchFamily="49" charset="0"/>
                <a:cs typeface="Courier New" panose="02070309020205020404" pitchFamily="49" charset="0"/>
              </a:rPr>
              <a:t>mpls</a:t>
            </a:r>
            <a:r>
              <a:rPr lang="en-US" b="0" kern="0" dirty="0">
                <a:solidFill>
                  <a:srgbClr val="000000"/>
                </a:solidFill>
                <a:latin typeface="Courier" pitchFamily="49" charset="0"/>
                <a:cs typeface="Courier New" panose="02070309020205020404" pitchFamily="49" charset="0"/>
              </a:rPr>
              <a:t> label protocol </a:t>
            </a:r>
            <a:r>
              <a:rPr lang="en-US" b="0" kern="0" dirty="0" err="1">
                <a:solidFill>
                  <a:srgbClr val="000000"/>
                </a:solidFill>
                <a:latin typeface="Courier" pitchFamily="49" charset="0"/>
                <a:cs typeface="Courier New" panose="02070309020205020404" pitchFamily="49" charset="0"/>
              </a:rPr>
              <a:t>ldp</a:t>
            </a:r>
            <a:endParaRPr lang="en-US" b="0" kern="0" dirty="0">
              <a:solidFill>
                <a:srgbClr val="000000"/>
              </a:solidFill>
              <a:latin typeface="Courier" pitchFamily="49" charset="0"/>
              <a:cs typeface="Courier New" panose="02070309020205020404" pitchFamily="49" charset="0"/>
            </a:endParaRPr>
          </a:p>
          <a:p>
            <a:pPr marL="457200" lvl="3" indent="0" eaLnBrk="1" hangingPunct="1">
              <a:spcBef>
                <a:spcPts val="0"/>
              </a:spcBef>
              <a:spcAft>
                <a:spcPts val="0"/>
              </a:spcAft>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b="0" kern="0" dirty="0">
                <a:solidFill>
                  <a:srgbClr val="000000"/>
                </a:solidFill>
                <a:latin typeface="Courier" pitchFamily="49" charset="0"/>
                <a:cs typeface="Courier New" panose="02070309020205020404" pitchFamily="49" charset="0"/>
              </a:rPr>
              <a:t>R20(</a:t>
            </a:r>
            <a:r>
              <a:rPr lang="en-US" b="0" kern="0" dirty="0" err="1">
                <a:solidFill>
                  <a:srgbClr val="000000"/>
                </a:solidFill>
                <a:latin typeface="Courier" pitchFamily="49" charset="0"/>
                <a:cs typeface="Courier New" panose="02070309020205020404" pitchFamily="49" charset="0"/>
              </a:rPr>
              <a:t>config</a:t>
            </a:r>
            <a:r>
              <a:rPr lang="en-US" b="0" kern="0" dirty="0">
                <a:solidFill>
                  <a:srgbClr val="000000"/>
                </a:solidFill>
                <a:latin typeface="Courier" pitchFamily="49" charset="0"/>
                <a:cs typeface="Courier New" panose="02070309020205020404" pitchFamily="49" charset="0"/>
              </a:rPr>
              <a:t>)#</a:t>
            </a:r>
            <a:r>
              <a:rPr lang="en-US" b="0" kern="0" dirty="0" err="1">
                <a:solidFill>
                  <a:srgbClr val="000000"/>
                </a:solidFill>
                <a:latin typeface="Courier" pitchFamily="49" charset="0"/>
                <a:cs typeface="Courier New" panose="02070309020205020404" pitchFamily="49" charset="0"/>
              </a:rPr>
              <a:t>mpls</a:t>
            </a:r>
            <a:r>
              <a:rPr lang="en-US" b="0" kern="0" dirty="0">
                <a:solidFill>
                  <a:srgbClr val="000000"/>
                </a:solidFill>
                <a:latin typeface="Courier" pitchFamily="49" charset="0"/>
                <a:cs typeface="Courier New" panose="02070309020205020404" pitchFamily="49" charset="0"/>
              </a:rPr>
              <a:t> </a:t>
            </a:r>
            <a:r>
              <a:rPr lang="en-US" b="0" kern="0" dirty="0" err="1">
                <a:solidFill>
                  <a:srgbClr val="000000"/>
                </a:solidFill>
                <a:latin typeface="Courier" pitchFamily="49" charset="0"/>
                <a:cs typeface="Courier New" panose="02070309020205020404" pitchFamily="49" charset="0"/>
              </a:rPr>
              <a:t>ldp</a:t>
            </a:r>
            <a:r>
              <a:rPr lang="en-US" b="0" kern="0" dirty="0">
                <a:solidFill>
                  <a:srgbClr val="000000"/>
                </a:solidFill>
                <a:latin typeface="Courier" pitchFamily="49" charset="0"/>
                <a:cs typeface="Courier New" panose="02070309020205020404" pitchFamily="49" charset="0"/>
              </a:rPr>
              <a:t> router-id loopback0 force</a:t>
            </a:r>
          </a:p>
          <a:p>
            <a:pPr marL="457200" lvl="3" indent="0" eaLnBrk="1" hangingPunct="1">
              <a:spcBef>
                <a:spcPts val="0"/>
              </a:spcBef>
              <a:spcAft>
                <a:spcPts val="0"/>
              </a:spcAft>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b="0" kern="0" dirty="0">
                <a:solidFill>
                  <a:srgbClr val="000000"/>
                </a:solidFill>
                <a:latin typeface="Courier" pitchFamily="49" charset="0"/>
                <a:cs typeface="Courier New" panose="02070309020205020404" pitchFamily="49" charset="0"/>
              </a:rPr>
              <a:t>R20(</a:t>
            </a:r>
            <a:r>
              <a:rPr lang="en-US" b="0" kern="0" dirty="0" err="1">
                <a:solidFill>
                  <a:srgbClr val="000000"/>
                </a:solidFill>
                <a:latin typeface="Courier" pitchFamily="49" charset="0"/>
                <a:cs typeface="Courier New" panose="02070309020205020404" pitchFamily="49" charset="0"/>
              </a:rPr>
              <a:t>config</a:t>
            </a:r>
            <a:r>
              <a:rPr lang="en-US" b="0" kern="0" dirty="0">
                <a:solidFill>
                  <a:srgbClr val="000000"/>
                </a:solidFill>
                <a:latin typeface="Courier" pitchFamily="49" charset="0"/>
                <a:cs typeface="Courier New" panose="02070309020205020404" pitchFamily="49" charset="0"/>
              </a:rPr>
              <a:t>)#</a:t>
            </a:r>
            <a:r>
              <a:rPr lang="en-US" b="0" kern="0" dirty="0" err="1">
                <a:solidFill>
                  <a:srgbClr val="000000"/>
                </a:solidFill>
                <a:latin typeface="Courier" pitchFamily="49" charset="0"/>
                <a:cs typeface="Courier New" panose="02070309020205020404" pitchFamily="49" charset="0"/>
              </a:rPr>
              <a:t>mpls</a:t>
            </a:r>
            <a:r>
              <a:rPr lang="en-US" b="0" kern="0" dirty="0">
                <a:solidFill>
                  <a:srgbClr val="000000"/>
                </a:solidFill>
                <a:latin typeface="Courier" pitchFamily="49" charset="0"/>
                <a:cs typeface="Courier New" panose="02070309020205020404" pitchFamily="49" charset="0"/>
              </a:rPr>
              <a:t> label range 20000 20999</a:t>
            </a:r>
          </a:p>
          <a:p>
            <a:pPr marL="457200" lvl="3" indent="0" eaLnBrk="1" hangingPunct="1">
              <a:spcBef>
                <a:spcPts val="0"/>
              </a:spcBef>
              <a:spcAft>
                <a:spcPts val="0"/>
              </a:spcAft>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b="0" kern="0" dirty="0">
                <a:solidFill>
                  <a:srgbClr val="000000"/>
                </a:solidFill>
                <a:latin typeface="Courier" pitchFamily="49" charset="0"/>
                <a:cs typeface="Courier New" panose="02070309020205020404" pitchFamily="49" charset="0"/>
              </a:rPr>
              <a:t>R20(</a:t>
            </a:r>
            <a:r>
              <a:rPr lang="en-US" b="0" kern="0" dirty="0" err="1">
                <a:solidFill>
                  <a:srgbClr val="000000"/>
                </a:solidFill>
                <a:latin typeface="Courier" pitchFamily="49" charset="0"/>
                <a:cs typeface="Courier New" panose="02070309020205020404" pitchFamily="49" charset="0"/>
              </a:rPr>
              <a:t>config</a:t>
            </a:r>
            <a:r>
              <a:rPr lang="en-US" b="0" kern="0" dirty="0">
                <a:solidFill>
                  <a:srgbClr val="000000"/>
                </a:solidFill>
                <a:latin typeface="Courier" pitchFamily="49" charset="0"/>
                <a:cs typeface="Courier New" panose="02070309020205020404" pitchFamily="49" charset="0"/>
              </a:rPr>
              <a:t>)#</a:t>
            </a:r>
            <a:r>
              <a:rPr lang="en-US" b="0" kern="0" dirty="0" err="1">
                <a:solidFill>
                  <a:srgbClr val="000000"/>
                </a:solidFill>
                <a:latin typeface="Courier" pitchFamily="49" charset="0"/>
                <a:cs typeface="Courier New" panose="02070309020205020404" pitchFamily="49" charset="0"/>
              </a:rPr>
              <a:t>mpls</a:t>
            </a:r>
            <a:r>
              <a:rPr lang="en-US" b="0" kern="0" dirty="0">
                <a:solidFill>
                  <a:srgbClr val="000000"/>
                </a:solidFill>
                <a:latin typeface="Courier" pitchFamily="49" charset="0"/>
                <a:cs typeface="Courier New" panose="02070309020205020404" pitchFamily="49" charset="0"/>
              </a:rPr>
              <a:t> </a:t>
            </a:r>
            <a:r>
              <a:rPr lang="en-US" b="0" kern="0" dirty="0" err="1">
                <a:solidFill>
                  <a:srgbClr val="000000"/>
                </a:solidFill>
                <a:latin typeface="Courier" pitchFamily="49" charset="0"/>
                <a:cs typeface="Courier New" panose="02070309020205020404" pitchFamily="49" charset="0"/>
              </a:rPr>
              <a:t>ip</a:t>
            </a:r>
            <a:endParaRPr lang="en-US" b="0" kern="0" dirty="0">
              <a:solidFill>
                <a:srgbClr val="000000"/>
              </a:solidFill>
              <a:latin typeface="Courier" pitchFamily="49" charset="0"/>
              <a:cs typeface="Courier New" panose="02070309020205020404" pitchFamily="49" charset="0"/>
            </a:endParaRPr>
          </a:p>
          <a:p>
            <a:pPr marL="457200" lvl="3" indent="0" eaLnBrk="1" hangingPunct="1">
              <a:spcBef>
                <a:spcPts val="0"/>
              </a:spcBef>
              <a:spcAft>
                <a:spcPts val="0"/>
              </a:spcAft>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b="0" kern="0" dirty="0">
                <a:solidFill>
                  <a:srgbClr val="000000"/>
                </a:solidFill>
                <a:latin typeface="Courier" pitchFamily="49" charset="0"/>
                <a:cs typeface="Courier New" panose="02070309020205020404" pitchFamily="49" charset="0"/>
              </a:rPr>
              <a:t>R20(</a:t>
            </a:r>
            <a:r>
              <a:rPr lang="en-US" b="0" kern="0" dirty="0" err="1">
                <a:solidFill>
                  <a:srgbClr val="000000"/>
                </a:solidFill>
                <a:latin typeface="Courier" pitchFamily="49" charset="0"/>
                <a:cs typeface="Courier New" panose="02070309020205020404" pitchFamily="49" charset="0"/>
              </a:rPr>
              <a:t>config</a:t>
            </a:r>
            <a:r>
              <a:rPr lang="en-US" b="0" kern="0" dirty="0">
                <a:solidFill>
                  <a:srgbClr val="000000"/>
                </a:solidFill>
                <a:latin typeface="Courier" pitchFamily="49" charset="0"/>
                <a:cs typeface="Courier New" panose="02070309020205020404" pitchFamily="49" charset="0"/>
              </a:rPr>
              <a:t>)#</a:t>
            </a:r>
            <a:r>
              <a:rPr lang="en-US" b="0" kern="0" dirty="0" err="1">
                <a:solidFill>
                  <a:srgbClr val="000000"/>
                </a:solidFill>
                <a:latin typeface="Courier" pitchFamily="49" charset="0"/>
                <a:cs typeface="Courier New" panose="02070309020205020404" pitchFamily="49" charset="0"/>
              </a:rPr>
              <a:t>int</a:t>
            </a:r>
            <a:r>
              <a:rPr lang="en-US" b="0" kern="0" dirty="0">
                <a:solidFill>
                  <a:srgbClr val="000000"/>
                </a:solidFill>
                <a:latin typeface="Courier" pitchFamily="49" charset="0"/>
                <a:cs typeface="Courier New" panose="02070309020205020404" pitchFamily="49" charset="0"/>
              </a:rPr>
              <a:t> g0/0</a:t>
            </a:r>
          </a:p>
          <a:p>
            <a:pPr marL="457200" lvl="3" indent="0" eaLnBrk="1" hangingPunct="1">
              <a:spcBef>
                <a:spcPts val="0"/>
              </a:spcBef>
              <a:spcAft>
                <a:spcPts val="0"/>
              </a:spcAft>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b="0" kern="0" dirty="0">
                <a:solidFill>
                  <a:srgbClr val="000000"/>
                </a:solidFill>
                <a:latin typeface="Courier" pitchFamily="49" charset="0"/>
                <a:cs typeface="Courier New" panose="02070309020205020404" pitchFamily="49" charset="0"/>
              </a:rPr>
              <a:t>R20(</a:t>
            </a:r>
            <a:r>
              <a:rPr lang="en-US" b="0" kern="0" dirty="0" err="1">
                <a:solidFill>
                  <a:srgbClr val="000000"/>
                </a:solidFill>
                <a:latin typeface="Courier" pitchFamily="49" charset="0"/>
                <a:cs typeface="Courier New" panose="02070309020205020404" pitchFamily="49" charset="0"/>
              </a:rPr>
              <a:t>config</a:t>
            </a:r>
            <a:r>
              <a:rPr lang="en-US" b="0" kern="0" dirty="0">
                <a:solidFill>
                  <a:srgbClr val="000000"/>
                </a:solidFill>
                <a:latin typeface="Courier" pitchFamily="49" charset="0"/>
                <a:cs typeface="Courier New" panose="02070309020205020404" pitchFamily="49" charset="0"/>
              </a:rPr>
              <a:t>-if)#</a:t>
            </a:r>
            <a:r>
              <a:rPr lang="en-US" b="0" kern="0" dirty="0" err="1">
                <a:solidFill>
                  <a:srgbClr val="000000"/>
                </a:solidFill>
                <a:latin typeface="Courier" pitchFamily="49" charset="0"/>
                <a:cs typeface="Courier New" panose="02070309020205020404" pitchFamily="49" charset="0"/>
              </a:rPr>
              <a:t>mpls</a:t>
            </a:r>
            <a:r>
              <a:rPr lang="en-US" b="0" kern="0" dirty="0">
                <a:solidFill>
                  <a:srgbClr val="000000"/>
                </a:solidFill>
                <a:latin typeface="Courier" pitchFamily="49" charset="0"/>
                <a:cs typeface="Courier New" panose="02070309020205020404" pitchFamily="49" charset="0"/>
              </a:rPr>
              <a:t> </a:t>
            </a:r>
            <a:r>
              <a:rPr lang="en-US" b="0" kern="0" dirty="0" err="1">
                <a:solidFill>
                  <a:srgbClr val="000000"/>
                </a:solidFill>
                <a:latin typeface="Courier" pitchFamily="49" charset="0"/>
                <a:cs typeface="Courier New" panose="02070309020205020404" pitchFamily="49" charset="0"/>
              </a:rPr>
              <a:t>ip</a:t>
            </a:r>
            <a:endParaRPr lang="en-US" b="0" kern="0" dirty="0">
              <a:solidFill>
                <a:srgbClr val="000000"/>
              </a:solidFill>
              <a:latin typeface="Courier" pitchFamily="49" charset="0"/>
              <a:cs typeface="Courier New" panose="02070309020205020404" pitchFamily="49" charset="0"/>
            </a:endParaRPr>
          </a:p>
          <a:p>
            <a:pPr marL="339725"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b="0" kern="0" dirty="0">
                <a:solidFill>
                  <a:srgbClr val="000000"/>
                </a:solidFill>
              </a:rPr>
              <a:t>Verification: </a:t>
            </a:r>
          </a:p>
          <a:p>
            <a:pPr marL="796925" lvl="1" indent="-339725" eaLnBrk="1" hangingPunct="1">
              <a:spcBef>
                <a:spcPts val="300"/>
              </a:spcBef>
              <a:spcAft>
                <a:spcPts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kern="0" dirty="0">
                <a:solidFill>
                  <a:srgbClr val="000000"/>
                </a:solidFill>
              </a:rPr>
              <a:t>Show </a:t>
            </a:r>
            <a:r>
              <a:rPr lang="en-US" sz="1800" b="0" kern="0" dirty="0" err="1">
                <a:solidFill>
                  <a:srgbClr val="000000"/>
                </a:solidFill>
              </a:rPr>
              <a:t>mpls</a:t>
            </a:r>
            <a:r>
              <a:rPr lang="en-US" sz="1800" b="0" kern="0" dirty="0">
                <a:solidFill>
                  <a:srgbClr val="000000"/>
                </a:solidFill>
              </a:rPr>
              <a:t> interface</a:t>
            </a:r>
          </a:p>
          <a:p>
            <a:pPr marL="796925" lvl="1" indent="-339725" eaLnBrk="1" hangingPunct="1">
              <a:spcBef>
                <a:spcPts val="300"/>
              </a:spcBef>
              <a:spcAft>
                <a:spcPts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kern="0" dirty="0">
                <a:solidFill>
                  <a:srgbClr val="000000"/>
                </a:solidFill>
              </a:rPr>
              <a:t>Show </a:t>
            </a:r>
            <a:r>
              <a:rPr lang="en-US" sz="1800" b="0" kern="0" dirty="0" err="1">
                <a:solidFill>
                  <a:srgbClr val="000000"/>
                </a:solidFill>
              </a:rPr>
              <a:t>mpls</a:t>
            </a:r>
            <a:r>
              <a:rPr lang="en-US" sz="1800" b="0" kern="0" dirty="0">
                <a:solidFill>
                  <a:srgbClr val="000000"/>
                </a:solidFill>
              </a:rPr>
              <a:t> </a:t>
            </a:r>
            <a:r>
              <a:rPr lang="en-US" sz="1800" b="0" kern="0" dirty="0" err="1">
                <a:solidFill>
                  <a:srgbClr val="000000"/>
                </a:solidFill>
              </a:rPr>
              <a:t>ldp</a:t>
            </a:r>
            <a:r>
              <a:rPr lang="en-US" sz="1800" b="0" kern="0" dirty="0">
                <a:solidFill>
                  <a:srgbClr val="000000"/>
                </a:solidFill>
              </a:rPr>
              <a:t> discovery</a:t>
            </a:r>
          </a:p>
          <a:p>
            <a:pPr marL="796925" lvl="1" indent="-339725" eaLnBrk="1" hangingPunct="1">
              <a:spcBef>
                <a:spcPts val="300"/>
              </a:spcBef>
              <a:spcAft>
                <a:spcPts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kern="0" dirty="0">
                <a:solidFill>
                  <a:srgbClr val="000000"/>
                </a:solidFill>
              </a:rPr>
              <a:t>Show </a:t>
            </a:r>
            <a:r>
              <a:rPr lang="en-US" sz="1800" b="0" kern="0" dirty="0" err="1">
                <a:solidFill>
                  <a:srgbClr val="000000"/>
                </a:solidFill>
              </a:rPr>
              <a:t>mpls</a:t>
            </a:r>
            <a:r>
              <a:rPr lang="en-US" sz="1800" b="0" kern="0" dirty="0">
                <a:solidFill>
                  <a:srgbClr val="000000"/>
                </a:solidFill>
              </a:rPr>
              <a:t> </a:t>
            </a:r>
            <a:r>
              <a:rPr lang="en-US" sz="1800" b="0" kern="0" dirty="0" err="1">
                <a:solidFill>
                  <a:srgbClr val="000000"/>
                </a:solidFill>
              </a:rPr>
              <a:t>ldp</a:t>
            </a:r>
            <a:r>
              <a:rPr lang="en-US" sz="1800" b="0" kern="0" dirty="0">
                <a:solidFill>
                  <a:srgbClr val="000000"/>
                </a:solidFill>
              </a:rPr>
              <a:t> neighbor</a:t>
            </a:r>
          </a:p>
          <a:p>
            <a:pPr marL="796925" lvl="1" indent="-339725" eaLnBrk="1" hangingPunct="1">
              <a:spcBef>
                <a:spcPts val="300"/>
              </a:spcBef>
              <a:spcAft>
                <a:spcPts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kern="0" dirty="0">
                <a:solidFill>
                  <a:srgbClr val="000000"/>
                </a:solidFill>
              </a:rPr>
              <a:t>Show </a:t>
            </a:r>
            <a:r>
              <a:rPr lang="en-US" sz="1800" b="0" kern="0" dirty="0" err="1">
                <a:solidFill>
                  <a:srgbClr val="000000"/>
                </a:solidFill>
              </a:rPr>
              <a:t>mpls</a:t>
            </a:r>
            <a:r>
              <a:rPr lang="en-US" sz="1800" b="0" kern="0" dirty="0">
                <a:solidFill>
                  <a:srgbClr val="000000"/>
                </a:solidFill>
              </a:rPr>
              <a:t> </a:t>
            </a:r>
            <a:r>
              <a:rPr lang="en-US" sz="1800" b="0" kern="0" dirty="0" err="1">
                <a:solidFill>
                  <a:srgbClr val="000000"/>
                </a:solidFill>
              </a:rPr>
              <a:t>ldp</a:t>
            </a:r>
            <a:r>
              <a:rPr lang="en-US" sz="1800" b="0" kern="0" dirty="0">
                <a:solidFill>
                  <a:srgbClr val="000000"/>
                </a:solidFill>
              </a:rPr>
              <a:t> bindings</a:t>
            </a:r>
          </a:p>
          <a:p>
            <a:pPr marL="796925" lvl="1" indent="-339725" eaLnBrk="1" hangingPunct="1">
              <a:spcBef>
                <a:spcPts val="300"/>
              </a:spcBef>
              <a:spcAft>
                <a:spcPts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kern="0" dirty="0">
                <a:solidFill>
                  <a:srgbClr val="000000"/>
                </a:solidFill>
              </a:rPr>
              <a:t>Show </a:t>
            </a:r>
            <a:r>
              <a:rPr lang="en-US" sz="1800" b="0" kern="0" dirty="0" err="1">
                <a:solidFill>
                  <a:srgbClr val="000000"/>
                </a:solidFill>
              </a:rPr>
              <a:t>mpls</a:t>
            </a:r>
            <a:r>
              <a:rPr lang="en-US" sz="1800" b="0" kern="0" dirty="0">
                <a:solidFill>
                  <a:srgbClr val="000000"/>
                </a:solidFill>
              </a:rPr>
              <a:t> forwarding-table</a:t>
            </a:r>
          </a:p>
          <a:p>
            <a:pPr marL="796925" lvl="1" indent="-339725" eaLnBrk="1" hangingPunct="1">
              <a:spcBef>
                <a:spcPts val="300"/>
              </a:spcBef>
              <a:spcAft>
                <a:spcPts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kern="0" dirty="0">
                <a:solidFill>
                  <a:srgbClr val="000000"/>
                </a:solidFill>
              </a:rPr>
              <a:t>Show </a:t>
            </a:r>
            <a:r>
              <a:rPr lang="en-US" sz="1800" b="0" kern="0" dirty="0" err="1">
                <a:solidFill>
                  <a:srgbClr val="000000"/>
                </a:solidFill>
              </a:rPr>
              <a:t>mpls</a:t>
            </a:r>
            <a:r>
              <a:rPr lang="en-US" sz="1800" b="0" kern="0" dirty="0">
                <a:solidFill>
                  <a:srgbClr val="000000"/>
                </a:solidFill>
              </a:rPr>
              <a:t> </a:t>
            </a:r>
            <a:r>
              <a:rPr lang="en-US" sz="1800" b="0" kern="0" dirty="0" err="1">
                <a:solidFill>
                  <a:srgbClr val="000000"/>
                </a:solidFill>
              </a:rPr>
              <a:t>ip</a:t>
            </a:r>
            <a:r>
              <a:rPr lang="en-US" sz="1800" b="0" kern="0" dirty="0">
                <a:solidFill>
                  <a:srgbClr val="000000"/>
                </a:solidFill>
              </a:rPr>
              <a:t> binding</a:t>
            </a:r>
          </a:p>
          <a:p>
            <a:pPr marL="796925" lvl="1" indent="-339725" eaLnBrk="1" hangingPunct="1">
              <a:spcBef>
                <a:spcPts val="300"/>
              </a:spcBef>
              <a:spcAft>
                <a:spcPts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kern="0" dirty="0">
                <a:solidFill>
                  <a:srgbClr val="000000"/>
                </a:solidFill>
              </a:rPr>
              <a:t>Show </a:t>
            </a:r>
            <a:r>
              <a:rPr lang="en-US" sz="1800" b="0" kern="0" dirty="0" err="1">
                <a:solidFill>
                  <a:srgbClr val="000000"/>
                </a:solidFill>
              </a:rPr>
              <a:t>ip</a:t>
            </a:r>
            <a:r>
              <a:rPr lang="en-US" sz="1800" b="0" kern="0" dirty="0">
                <a:solidFill>
                  <a:srgbClr val="000000"/>
                </a:solidFill>
              </a:rPr>
              <a:t> </a:t>
            </a:r>
            <a:r>
              <a:rPr lang="en-US" sz="1800" b="0" kern="0" dirty="0" err="1">
                <a:solidFill>
                  <a:srgbClr val="000000"/>
                </a:solidFill>
              </a:rPr>
              <a:t>cef</a:t>
            </a:r>
            <a:r>
              <a:rPr lang="en-US" sz="1800" b="0" kern="0" dirty="0">
                <a:solidFill>
                  <a:srgbClr val="000000"/>
                </a:solidFill>
              </a:rPr>
              <a:t> </a:t>
            </a:r>
            <a:r>
              <a:rPr lang="en-US" sz="1800" b="0" kern="0" dirty="0" err="1">
                <a:solidFill>
                  <a:srgbClr val="000000"/>
                </a:solidFill>
              </a:rPr>
              <a:t>x.x.x.x</a:t>
            </a:r>
            <a:endParaRPr lang="en-US" sz="1800" b="0" kern="0" dirty="0">
              <a:solidFill>
                <a:srgbClr val="000000"/>
              </a:solidFill>
            </a:endParaRPr>
          </a:p>
          <a:p>
            <a:pPr marL="796925" lvl="1" indent="-339725" eaLnBrk="1" hangingPunct="1">
              <a:spcBef>
                <a:spcPts val="300"/>
              </a:spcBef>
              <a:spcAft>
                <a:spcPts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kern="0" dirty="0">
                <a:solidFill>
                  <a:srgbClr val="000000"/>
                </a:solidFill>
              </a:rPr>
              <a:t>Traceroute </a:t>
            </a:r>
            <a:r>
              <a:rPr lang="en-US" sz="1800" b="0" kern="0" dirty="0" err="1">
                <a:solidFill>
                  <a:srgbClr val="000000"/>
                </a:solidFill>
              </a:rPr>
              <a:t>x.x.x.x</a:t>
            </a:r>
            <a:r>
              <a:rPr lang="en-US" sz="1800" b="0" kern="0" dirty="0">
                <a:solidFill>
                  <a:srgbClr val="000000"/>
                </a:solidFill>
              </a:rPr>
              <a:t>		(notice MPLS: Label XX in output)</a:t>
            </a:r>
          </a:p>
        </p:txBody>
      </p:sp>
      <p:sp>
        <p:nvSpPr>
          <p:cNvPr id="3" name="Rectangle 2"/>
          <p:cNvSpPr txBox="1">
            <a:spLocks noChangeArrowheads="1"/>
          </p:cNvSpPr>
          <p:nvPr/>
        </p:nvSpPr>
        <p:spPr bwMode="auto">
          <a:xfrm>
            <a:off x="2514601" y="381000"/>
            <a:ext cx="6697663" cy="487362"/>
          </a:xfrm>
          <a:prstGeom prst="rect">
            <a:avLst/>
          </a:prstGeom>
          <a:noFill/>
          <a:ln w="9525">
            <a:noFill/>
            <a:miter lim="800000"/>
            <a:headEnd/>
            <a:tailEnd/>
          </a:ln>
        </p:spPr>
        <p:txBody>
          <a:bodyPr vert="horz" wrap="square" lIns="46038" tIns="0" rIns="46038" bIns="0" numCol="1" anchor="b" anchorCtr="0" compatLnSpc="1">
            <a:prstTxWarp prst="textNoShape">
              <a:avLst/>
            </a:prstTxWarp>
          </a:bodyPr>
          <a:lstStyle>
            <a:lvl1pPr algn="r" rtl="0" eaLnBrk="0" fontAlgn="base" hangingPunct="0">
              <a:spcBef>
                <a:spcPct val="0"/>
              </a:spcBef>
              <a:spcAft>
                <a:spcPct val="0"/>
              </a:spcAft>
              <a:defRPr sz="2800" b="1" i="1">
                <a:solidFill>
                  <a:schemeClr val="tx1"/>
                </a:solidFill>
                <a:effectLst>
                  <a:outerShdw blurRad="38100" dist="38100" dir="2700000" algn="tl">
                    <a:srgbClr val="000000">
                      <a:alpha val="43137"/>
                    </a:srgbClr>
                  </a:outerShdw>
                </a:effectLst>
                <a:latin typeface="Arial" pitchFamily="34" charset="0"/>
                <a:ea typeface="+mj-ea"/>
                <a:cs typeface="Arial" pitchFamily="34" charset="0"/>
              </a:defRPr>
            </a:lvl1pPr>
            <a:lvl2pPr algn="r" rtl="0" eaLnBrk="0" fontAlgn="base" hangingPunct="0">
              <a:spcBef>
                <a:spcPct val="0"/>
              </a:spcBef>
              <a:spcAft>
                <a:spcPct val="0"/>
              </a:spcAft>
              <a:defRPr sz="2800" b="1" i="1">
                <a:solidFill>
                  <a:schemeClr val="tx1"/>
                </a:solidFill>
                <a:latin typeface="Arial" pitchFamily="34" charset="0"/>
                <a:cs typeface="Arial" charset="0"/>
              </a:defRPr>
            </a:lvl2pPr>
            <a:lvl3pPr algn="r" rtl="0" eaLnBrk="0" fontAlgn="base" hangingPunct="0">
              <a:spcBef>
                <a:spcPct val="0"/>
              </a:spcBef>
              <a:spcAft>
                <a:spcPct val="0"/>
              </a:spcAft>
              <a:defRPr sz="2800" b="1" i="1">
                <a:solidFill>
                  <a:schemeClr val="tx1"/>
                </a:solidFill>
                <a:latin typeface="Arial" pitchFamily="34" charset="0"/>
                <a:cs typeface="Arial" charset="0"/>
              </a:defRPr>
            </a:lvl3pPr>
            <a:lvl4pPr algn="r" rtl="0" eaLnBrk="0" fontAlgn="base" hangingPunct="0">
              <a:spcBef>
                <a:spcPct val="0"/>
              </a:spcBef>
              <a:spcAft>
                <a:spcPct val="0"/>
              </a:spcAft>
              <a:defRPr sz="2800" b="1" i="1">
                <a:solidFill>
                  <a:schemeClr val="tx1"/>
                </a:solidFill>
                <a:latin typeface="Arial" pitchFamily="34" charset="0"/>
                <a:cs typeface="Arial" charset="0"/>
              </a:defRPr>
            </a:lvl4pPr>
            <a:lvl5pPr algn="r" rtl="0" eaLnBrk="0" fontAlgn="base" hangingPunct="0">
              <a:spcBef>
                <a:spcPct val="0"/>
              </a:spcBef>
              <a:spcAft>
                <a:spcPct val="0"/>
              </a:spcAft>
              <a:defRPr sz="2800" b="1" i="1">
                <a:solidFill>
                  <a:schemeClr val="tx1"/>
                </a:solidFill>
                <a:latin typeface="Arial" pitchFamily="34" charset="0"/>
                <a:cs typeface="Arial" charset="0"/>
              </a:defRPr>
            </a:lvl5pPr>
            <a:lvl6pPr marL="457200" algn="r" rtl="0" eaLnBrk="1" fontAlgn="base" hangingPunct="1">
              <a:spcBef>
                <a:spcPct val="0"/>
              </a:spcBef>
              <a:spcAft>
                <a:spcPct val="0"/>
              </a:spcAft>
              <a:defRPr sz="2800" b="1" i="1">
                <a:solidFill>
                  <a:schemeClr val="tx2"/>
                </a:solidFill>
                <a:latin typeface="Arial" pitchFamily="34" charset="0"/>
              </a:defRPr>
            </a:lvl6pPr>
            <a:lvl7pPr marL="914400" algn="r" rtl="0" eaLnBrk="1" fontAlgn="base" hangingPunct="1">
              <a:spcBef>
                <a:spcPct val="0"/>
              </a:spcBef>
              <a:spcAft>
                <a:spcPct val="0"/>
              </a:spcAft>
              <a:defRPr sz="2800" b="1" i="1">
                <a:solidFill>
                  <a:schemeClr val="tx2"/>
                </a:solidFill>
                <a:latin typeface="Arial" pitchFamily="34" charset="0"/>
              </a:defRPr>
            </a:lvl7pPr>
            <a:lvl8pPr marL="1371600" algn="r" rtl="0" eaLnBrk="1" fontAlgn="base" hangingPunct="1">
              <a:spcBef>
                <a:spcPct val="0"/>
              </a:spcBef>
              <a:spcAft>
                <a:spcPct val="0"/>
              </a:spcAft>
              <a:defRPr sz="2800" b="1" i="1">
                <a:solidFill>
                  <a:schemeClr val="tx2"/>
                </a:solidFill>
                <a:latin typeface="Arial" pitchFamily="34" charset="0"/>
              </a:defRPr>
            </a:lvl8pPr>
            <a:lvl9pPr marL="1828800" algn="r" rtl="0" eaLnBrk="1" fontAlgn="base" hangingPunct="1">
              <a:spcBef>
                <a:spcPct val="0"/>
              </a:spcBef>
              <a:spcAft>
                <a:spcPct val="0"/>
              </a:spcAft>
              <a:defRPr sz="2800" b="1" i="1">
                <a:solidFill>
                  <a:schemeClr val="tx2"/>
                </a:solidFill>
                <a:latin typeface="Arial" pitchFamily="34" charset="0"/>
              </a:defRPr>
            </a:lvl9pPr>
          </a:lstStyle>
          <a:p>
            <a:pPr marL="339725" indent="-339725" eaLnBrk="1" hangingPunct="1">
              <a:spcBef>
                <a:spcPts val="700"/>
              </a:spcBef>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kern="0" dirty="0">
                <a:solidFill>
                  <a:srgbClr val="000000"/>
                </a:solidFill>
                <a:latin typeface="Arial" charset="0"/>
                <a:cs typeface="Arial" charset="0"/>
              </a:rPr>
              <a:t>MPLS Commands</a:t>
            </a:r>
          </a:p>
        </p:txBody>
      </p:sp>
    </p:spTree>
    <p:extLst>
      <p:ext uri="{BB962C8B-B14F-4D97-AF65-F5344CB8AC3E}">
        <p14:creationId xmlns:p14="http://schemas.microsoft.com/office/powerpoint/2010/main" val="1624678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1030</Words>
  <Application>Microsoft Office PowerPoint</Application>
  <PresentationFormat>Widescreen</PresentationFormat>
  <Paragraphs>160</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Courier</vt:lpstr>
      <vt:lpstr>Courier New</vt:lpstr>
      <vt:lpstr>Office Theme</vt:lpstr>
      <vt:lpstr>MPLS OVERVIEW</vt:lpstr>
      <vt:lpstr>PowerPoint Presentation</vt:lpstr>
      <vt:lpstr>PowerPoint Presentation</vt:lpstr>
      <vt:lpstr>PowerPoint Presentation</vt:lpstr>
      <vt:lpstr>PowerPoint Presentation</vt:lpstr>
      <vt:lpstr>MPLS FORWARDING TABLE</vt:lpstr>
      <vt:lpstr>PowerPoint Presentation</vt:lpstr>
      <vt:lpstr>PowerPoint Presentation</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2</cp:revision>
  <dcterms:created xsi:type="dcterms:W3CDTF">2020-04-20T12:39:59Z</dcterms:created>
  <dcterms:modified xsi:type="dcterms:W3CDTF">2020-05-01T18:31:22Z</dcterms:modified>
</cp:coreProperties>
</file>