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86" r:id="rId5"/>
    <p:sldId id="278" r:id="rId6"/>
    <p:sldId id="302" r:id="rId7"/>
    <p:sldId id="279" r:id="rId8"/>
    <p:sldId id="280" r:id="rId9"/>
    <p:sldId id="281"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6F0FFF-CB4D-4B30-AE93-055770DE78F9}">
          <p14:sldIdLst>
            <p14:sldId id="286"/>
            <p14:sldId id="278"/>
            <p14:sldId id="302"/>
            <p14:sldId id="279"/>
            <p14:sldId id="280"/>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A42556-0D52-495A-A3FD-A8A6157CD9B9}" v="6" dt="2020-03-25T18:17:00.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W2 Tony Bell" userId="S::tbell@sigschool.onmicrosoft.com::65100de6-80a6-43d3-8a55-8c8ac15f003c" providerId="AD" clId="Web-{68A42556-0D52-495A-A3FD-A8A6157CD9B9}"/>
    <pc:docChg chg="modSld">
      <pc:chgData name="CW2 Tony Bell" userId="S::tbell@sigschool.onmicrosoft.com::65100de6-80a6-43d3-8a55-8c8ac15f003c" providerId="AD" clId="Web-{68A42556-0D52-495A-A3FD-A8A6157CD9B9}" dt="2020-03-25T18:16:57.682" v="3" actId="20577"/>
      <pc:docMkLst>
        <pc:docMk/>
      </pc:docMkLst>
      <pc:sldChg chg="modSp">
        <pc:chgData name="CW2 Tony Bell" userId="S::tbell@sigschool.onmicrosoft.com::65100de6-80a6-43d3-8a55-8c8ac15f003c" providerId="AD" clId="Web-{68A42556-0D52-495A-A3FD-A8A6157CD9B9}" dt="2020-03-25T18:16:36.947" v="1" actId="20577"/>
        <pc:sldMkLst>
          <pc:docMk/>
          <pc:sldMk cId="87229393" sldId="283"/>
        </pc:sldMkLst>
        <pc:spChg chg="mod">
          <ac:chgData name="CW2 Tony Bell" userId="S::tbell@sigschool.onmicrosoft.com::65100de6-80a6-43d3-8a55-8c8ac15f003c" providerId="AD" clId="Web-{68A42556-0D52-495A-A3FD-A8A6157CD9B9}" dt="2020-03-25T18:16:36.947" v="1" actId="20577"/>
          <ac:spMkLst>
            <pc:docMk/>
            <pc:sldMk cId="87229393" sldId="283"/>
            <ac:spMk id="57" creationId="{98CF0AF3-969A-4156-9F44-349D10EE53B8}"/>
          </ac:spMkLst>
        </pc:spChg>
      </pc:sldChg>
      <pc:sldChg chg="modSp">
        <pc:chgData name="CW2 Tony Bell" userId="S::tbell@sigschool.onmicrosoft.com::65100de6-80a6-43d3-8a55-8c8ac15f003c" providerId="AD" clId="Web-{68A42556-0D52-495A-A3FD-A8A6157CD9B9}" dt="2020-03-25T18:16:57.682" v="3" actId="20577"/>
        <pc:sldMkLst>
          <pc:docMk/>
          <pc:sldMk cId="1104966686" sldId="284"/>
        </pc:sldMkLst>
        <pc:spChg chg="mod">
          <ac:chgData name="CW2 Tony Bell" userId="S::tbell@sigschool.onmicrosoft.com::65100de6-80a6-43d3-8a55-8c8ac15f003c" providerId="AD" clId="Web-{68A42556-0D52-495A-A3FD-A8A6157CD9B9}" dt="2020-03-25T18:16:57.682" v="3" actId="20577"/>
          <ac:spMkLst>
            <pc:docMk/>
            <pc:sldMk cId="1104966686" sldId="284"/>
            <ac:spMk id="57" creationId="{98CF0AF3-969A-4156-9F44-349D10EE53B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58903-6DDE-4023-AEC6-D241A634DBBC}" type="datetimeFigureOut">
              <a:rPr lang="en-US" smtClean="0"/>
              <a:t>5/1/2020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E17DA-14A8-43E4-9685-CCBD9377EE6B}" type="slidenum">
              <a:rPr lang="en-US" smtClean="0"/>
              <a:t>‹#›</a:t>
            </a:fld>
            <a:endParaRPr lang="en-US"/>
          </a:p>
        </p:txBody>
      </p:sp>
    </p:spTree>
    <p:extLst>
      <p:ext uri="{BB962C8B-B14F-4D97-AF65-F5344CB8AC3E}">
        <p14:creationId xmlns:p14="http://schemas.microsoft.com/office/powerpoint/2010/main" val="1643595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C78E73C-4EAE-4F29-B6EE-D2C02B33AF79}"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83D6C-4C6B-4851-B317-F3772099BB7A}" type="slidenum">
              <a:rPr lang="en-US" smtClean="0"/>
              <a:t>‹#›</a:t>
            </a:fld>
            <a:endParaRPr lang="en-US"/>
          </a:p>
        </p:txBody>
      </p:sp>
    </p:spTree>
    <p:extLst>
      <p:ext uri="{BB962C8B-B14F-4D97-AF65-F5344CB8AC3E}">
        <p14:creationId xmlns:p14="http://schemas.microsoft.com/office/powerpoint/2010/main" val="1813746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78E73C-4EAE-4F29-B6EE-D2C02B33AF79}"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83D6C-4C6B-4851-B317-F3772099BB7A}" type="slidenum">
              <a:rPr lang="en-US" smtClean="0"/>
              <a:t>‹#›</a:t>
            </a:fld>
            <a:endParaRPr lang="en-US"/>
          </a:p>
        </p:txBody>
      </p:sp>
    </p:spTree>
    <p:extLst>
      <p:ext uri="{BB962C8B-B14F-4D97-AF65-F5344CB8AC3E}">
        <p14:creationId xmlns:p14="http://schemas.microsoft.com/office/powerpoint/2010/main" val="392604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78E73C-4EAE-4F29-B6EE-D2C02B33AF79}"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83D6C-4C6B-4851-B317-F3772099BB7A}" type="slidenum">
              <a:rPr lang="en-US" smtClean="0"/>
              <a:t>‹#›</a:t>
            </a:fld>
            <a:endParaRPr lang="en-US"/>
          </a:p>
        </p:txBody>
      </p:sp>
    </p:spTree>
    <p:extLst>
      <p:ext uri="{BB962C8B-B14F-4D97-AF65-F5344CB8AC3E}">
        <p14:creationId xmlns:p14="http://schemas.microsoft.com/office/powerpoint/2010/main" val="63193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78E73C-4EAE-4F29-B6EE-D2C02B33AF79}"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83D6C-4C6B-4851-B317-F3772099BB7A}" type="slidenum">
              <a:rPr lang="en-US" smtClean="0"/>
              <a:t>‹#›</a:t>
            </a:fld>
            <a:endParaRPr lang="en-US"/>
          </a:p>
        </p:txBody>
      </p:sp>
    </p:spTree>
    <p:extLst>
      <p:ext uri="{BB962C8B-B14F-4D97-AF65-F5344CB8AC3E}">
        <p14:creationId xmlns:p14="http://schemas.microsoft.com/office/powerpoint/2010/main" val="3911854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8E73C-4EAE-4F29-B6EE-D2C02B33AF79}"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83D6C-4C6B-4851-B317-F3772099BB7A}" type="slidenum">
              <a:rPr lang="en-US" smtClean="0"/>
              <a:t>‹#›</a:t>
            </a:fld>
            <a:endParaRPr lang="en-US"/>
          </a:p>
        </p:txBody>
      </p:sp>
    </p:spTree>
    <p:extLst>
      <p:ext uri="{BB962C8B-B14F-4D97-AF65-F5344CB8AC3E}">
        <p14:creationId xmlns:p14="http://schemas.microsoft.com/office/powerpoint/2010/main" val="38548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78E73C-4EAE-4F29-B6EE-D2C02B33AF79}"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83D6C-4C6B-4851-B317-F3772099BB7A}" type="slidenum">
              <a:rPr lang="en-US" smtClean="0"/>
              <a:t>‹#›</a:t>
            </a:fld>
            <a:endParaRPr lang="en-US"/>
          </a:p>
        </p:txBody>
      </p:sp>
    </p:spTree>
    <p:extLst>
      <p:ext uri="{BB962C8B-B14F-4D97-AF65-F5344CB8AC3E}">
        <p14:creationId xmlns:p14="http://schemas.microsoft.com/office/powerpoint/2010/main" val="312684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78E73C-4EAE-4F29-B6EE-D2C02B33AF79}" type="datetimeFigureOut">
              <a:rPr lang="en-US" smtClean="0"/>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383D6C-4C6B-4851-B317-F3772099BB7A}" type="slidenum">
              <a:rPr lang="en-US" smtClean="0"/>
              <a:t>‹#›</a:t>
            </a:fld>
            <a:endParaRPr lang="en-US"/>
          </a:p>
        </p:txBody>
      </p:sp>
    </p:spTree>
    <p:extLst>
      <p:ext uri="{BB962C8B-B14F-4D97-AF65-F5344CB8AC3E}">
        <p14:creationId xmlns:p14="http://schemas.microsoft.com/office/powerpoint/2010/main" val="2557904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78E73C-4EAE-4F29-B6EE-D2C02B33AF79}" type="datetimeFigureOut">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383D6C-4C6B-4851-B317-F3772099BB7A}" type="slidenum">
              <a:rPr lang="en-US" smtClean="0"/>
              <a:t>‹#›</a:t>
            </a:fld>
            <a:endParaRPr lang="en-US"/>
          </a:p>
        </p:txBody>
      </p:sp>
    </p:spTree>
    <p:extLst>
      <p:ext uri="{BB962C8B-B14F-4D97-AF65-F5344CB8AC3E}">
        <p14:creationId xmlns:p14="http://schemas.microsoft.com/office/powerpoint/2010/main" val="149245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8E73C-4EAE-4F29-B6EE-D2C02B33AF79}" type="datetimeFigureOut">
              <a:rPr lang="en-US" smtClean="0"/>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383D6C-4C6B-4851-B317-F3772099BB7A}" type="slidenum">
              <a:rPr lang="en-US" smtClean="0"/>
              <a:t>‹#›</a:t>
            </a:fld>
            <a:endParaRPr lang="en-US"/>
          </a:p>
        </p:txBody>
      </p:sp>
    </p:spTree>
    <p:extLst>
      <p:ext uri="{BB962C8B-B14F-4D97-AF65-F5344CB8AC3E}">
        <p14:creationId xmlns:p14="http://schemas.microsoft.com/office/powerpoint/2010/main" val="237352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78E73C-4EAE-4F29-B6EE-D2C02B33AF79}"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83D6C-4C6B-4851-B317-F3772099BB7A}" type="slidenum">
              <a:rPr lang="en-US" smtClean="0"/>
              <a:t>‹#›</a:t>
            </a:fld>
            <a:endParaRPr lang="en-US"/>
          </a:p>
        </p:txBody>
      </p:sp>
    </p:spTree>
    <p:extLst>
      <p:ext uri="{BB962C8B-B14F-4D97-AF65-F5344CB8AC3E}">
        <p14:creationId xmlns:p14="http://schemas.microsoft.com/office/powerpoint/2010/main" val="435052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78E73C-4EAE-4F29-B6EE-D2C02B33AF79}"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83D6C-4C6B-4851-B317-F3772099BB7A}" type="slidenum">
              <a:rPr lang="en-US" smtClean="0"/>
              <a:t>‹#›</a:t>
            </a:fld>
            <a:endParaRPr lang="en-US"/>
          </a:p>
        </p:txBody>
      </p:sp>
    </p:spTree>
    <p:extLst>
      <p:ext uri="{BB962C8B-B14F-4D97-AF65-F5344CB8AC3E}">
        <p14:creationId xmlns:p14="http://schemas.microsoft.com/office/powerpoint/2010/main" val="2220419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8E73C-4EAE-4F29-B6EE-D2C02B33AF79}" type="datetimeFigureOut">
              <a:rPr lang="en-US" smtClean="0"/>
              <a:t>5/1/2020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83D6C-4C6B-4851-B317-F3772099BB7A}" type="slidenum">
              <a:rPr lang="en-US" smtClean="0"/>
              <a:t>‹#›</a:t>
            </a:fld>
            <a:endParaRPr lang="en-US"/>
          </a:p>
        </p:txBody>
      </p:sp>
    </p:spTree>
    <p:extLst>
      <p:ext uri="{BB962C8B-B14F-4D97-AF65-F5344CB8AC3E}">
        <p14:creationId xmlns:p14="http://schemas.microsoft.com/office/powerpoint/2010/main" val="4148886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258" y="2389233"/>
            <a:ext cx="10515600" cy="1325563"/>
          </a:xfrm>
        </p:spPr>
        <p:txBody>
          <a:bodyPr>
            <a:normAutofit/>
          </a:bodyPr>
          <a:lstStyle/>
          <a:p>
            <a:pPr algn="ctr"/>
            <a:r>
              <a:rPr lang="en-US" sz="8000" b="1" dirty="0" smtClean="0"/>
              <a:t>VRF BASICS</a:t>
            </a:r>
            <a:endParaRPr lang="en-US" sz="8000" b="1" dirty="0"/>
          </a:p>
        </p:txBody>
      </p:sp>
    </p:spTree>
    <p:extLst>
      <p:ext uri="{BB962C8B-B14F-4D97-AF65-F5344CB8AC3E}">
        <p14:creationId xmlns:p14="http://schemas.microsoft.com/office/powerpoint/2010/main" val="2846654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3002371" y="3166420"/>
            <a:ext cx="4572000" cy="76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039954" y="3467907"/>
            <a:ext cx="4572000" cy="76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182370" y="2406594"/>
            <a:ext cx="1857584" cy="18575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7536788" y="2406594"/>
            <a:ext cx="1857584" cy="18575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903413" y="3335386"/>
            <a:ext cx="607859" cy="461665"/>
          </a:xfrm>
          <a:prstGeom prst="rect">
            <a:avLst/>
          </a:prstGeom>
          <a:noFill/>
        </p:spPr>
        <p:txBody>
          <a:bodyPr wrap="none" rtlCol="0">
            <a:spAutoFit/>
          </a:bodyPr>
          <a:lstStyle/>
          <a:p>
            <a:r>
              <a:rPr lang="en-US" sz="2400" b="1">
                <a:solidFill>
                  <a:schemeClr val="bg1"/>
                </a:solidFill>
              </a:rPr>
              <a:t>R-1</a:t>
            </a:r>
          </a:p>
        </p:txBody>
      </p:sp>
      <p:sp>
        <p:nvSpPr>
          <p:cNvPr id="7" name="TextBox 6"/>
          <p:cNvSpPr txBox="1"/>
          <p:nvPr/>
        </p:nvSpPr>
        <p:spPr>
          <a:xfrm>
            <a:off x="8267770" y="3335385"/>
            <a:ext cx="607859" cy="461665"/>
          </a:xfrm>
          <a:prstGeom prst="rect">
            <a:avLst/>
          </a:prstGeom>
          <a:noFill/>
        </p:spPr>
        <p:txBody>
          <a:bodyPr wrap="none" rtlCol="0">
            <a:spAutoFit/>
          </a:bodyPr>
          <a:lstStyle/>
          <a:p>
            <a:r>
              <a:rPr lang="en-US" sz="2400" b="1">
                <a:solidFill>
                  <a:schemeClr val="bg1"/>
                </a:solidFill>
              </a:rPr>
              <a:t>R-2</a:t>
            </a:r>
          </a:p>
        </p:txBody>
      </p:sp>
      <p:sp>
        <p:nvSpPr>
          <p:cNvPr id="10" name="TextBox 9"/>
          <p:cNvSpPr txBox="1"/>
          <p:nvPr/>
        </p:nvSpPr>
        <p:spPr>
          <a:xfrm>
            <a:off x="3125219" y="2797052"/>
            <a:ext cx="805029" cy="338554"/>
          </a:xfrm>
          <a:prstGeom prst="rect">
            <a:avLst/>
          </a:prstGeom>
          <a:noFill/>
        </p:spPr>
        <p:txBody>
          <a:bodyPr wrap="none" rtlCol="0">
            <a:spAutoFit/>
          </a:bodyPr>
          <a:lstStyle/>
          <a:p>
            <a:pPr algn="r"/>
            <a:r>
              <a:rPr lang="en-US" sz="1600" b="1"/>
              <a:t>G0/0/1</a:t>
            </a:r>
          </a:p>
        </p:txBody>
      </p:sp>
      <p:sp>
        <p:nvSpPr>
          <p:cNvPr id="11" name="TextBox 10"/>
          <p:cNvSpPr txBox="1"/>
          <p:nvPr/>
        </p:nvSpPr>
        <p:spPr>
          <a:xfrm>
            <a:off x="3125219" y="3531330"/>
            <a:ext cx="805029" cy="338554"/>
          </a:xfrm>
          <a:prstGeom prst="rect">
            <a:avLst/>
          </a:prstGeom>
          <a:noFill/>
        </p:spPr>
        <p:txBody>
          <a:bodyPr wrap="none" rtlCol="0">
            <a:spAutoFit/>
          </a:bodyPr>
          <a:lstStyle/>
          <a:p>
            <a:pPr algn="r"/>
            <a:r>
              <a:rPr lang="en-US" sz="1600" b="1"/>
              <a:t>G0/0/2</a:t>
            </a:r>
          </a:p>
        </p:txBody>
      </p:sp>
      <p:sp>
        <p:nvSpPr>
          <p:cNvPr id="12" name="TextBox 11"/>
          <p:cNvSpPr txBox="1"/>
          <p:nvPr/>
        </p:nvSpPr>
        <p:spPr>
          <a:xfrm>
            <a:off x="6692166" y="2797052"/>
            <a:ext cx="805029" cy="338554"/>
          </a:xfrm>
          <a:prstGeom prst="rect">
            <a:avLst/>
          </a:prstGeom>
          <a:noFill/>
        </p:spPr>
        <p:txBody>
          <a:bodyPr wrap="none" rtlCol="0">
            <a:spAutoFit/>
          </a:bodyPr>
          <a:lstStyle/>
          <a:p>
            <a:pPr algn="r"/>
            <a:r>
              <a:rPr lang="en-US" sz="1600" b="1"/>
              <a:t>G0/0/1</a:t>
            </a:r>
          </a:p>
        </p:txBody>
      </p:sp>
      <p:sp>
        <p:nvSpPr>
          <p:cNvPr id="13" name="TextBox 12"/>
          <p:cNvSpPr txBox="1"/>
          <p:nvPr/>
        </p:nvSpPr>
        <p:spPr>
          <a:xfrm>
            <a:off x="6692166" y="3531330"/>
            <a:ext cx="805029" cy="338554"/>
          </a:xfrm>
          <a:prstGeom prst="rect">
            <a:avLst/>
          </a:prstGeom>
          <a:noFill/>
        </p:spPr>
        <p:txBody>
          <a:bodyPr wrap="none" rtlCol="0">
            <a:spAutoFit/>
          </a:bodyPr>
          <a:lstStyle/>
          <a:p>
            <a:pPr algn="r"/>
            <a:r>
              <a:rPr lang="en-US" sz="1600" b="1"/>
              <a:t>G0/0/2</a:t>
            </a:r>
          </a:p>
        </p:txBody>
      </p:sp>
      <p:sp>
        <p:nvSpPr>
          <p:cNvPr id="14" name="TextBox 13"/>
          <p:cNvSpPr txBox="1"/>
          <p:nvPr/>
        </p:nvSpPr>
        <p:spPr>
          <a:xfrm>
            <a:off x="4707743" y="3566217"/>
            <a:ext cx="1212191" cy="338554"/>
          </a:xfrm>
          <a:prstGeom prst="rect">
            <a:avLst/>
          </a:prstGeom>
          <a:noFill/>
        </p:spPr>
        <p:txBody>
          <a:bodyPr wrap="none" rtlCol="0">
            <a:spAutoFit/>
          </a:bodyPr>
          <a:lstStyle/>
          <a:p>
            <a:pPr algn="r"/>
            <a:r>
              <a:rPr lang="en-US" sz="1600" b="1"/>
              <a:t>11.0.0.0 /30</a:t>
            </a:r>
          </a:p>
        </p:txBody>
      </p:sp>
      <p:sp>
        <p:nvSpPr>
          <p:cNvPr id="15" name="TextBox 14"/>
          <p:cNvSpPr txBox="1"/>
          <p:nvPr/>
        </p:nvSpPr>
        <p:spPr>
          <a:xfrm>
            <a:off x="4671176" y="2797052"/>
            <a:ext cx="1212191" cy="338554"/>
          </a:xfrm>
          <a:prstGeom prst="rect">
            <a:avLst/>
          </a:prstGeom>
          <a:noFill/>
        </p:spPr>
        <p:txBody>
          <a:bodyPr wrap="none" rtlCol="0">
            <a:spAutoFit/>
          </a:bodyPr>
          <a:lstStyle/>
          <a:p>
            <a:pPr algn="r"/>
            <a:r>
              <a:rPr lang="en-US" sz="1600" b="1"/>
              <a:t>10.0.0.0 /30</a:t>
            </a:r>
          </a:p>
        </p:txBody>
      </p:sp>
      <p:sp>
        <p:nvSpPr>
          <p:cNvPr id="16" name="Rectangle 15"/>
          <p:cNvSpPr/>
          <p:nvPr/>
        </p:nvSpPr>
        <p:spPr>
          <a:xfrm>
            <a:off x="6876458" y="4596620"/>
            <a:ext cx="4989443" cy="139696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ourier New" panose="02070309020205020404" pitchFamily="49" charset="0"/>
                <a:cs typeface="Courier New" panose="02070309020205020404" pitchFamily="49" charset="0"/>
              </a:rPr>
              <a:t>R2#</a:t>
            </a:r>
          </a:p>
          <a:p>
            <a:r>
              <a:rPr lang="en-US" sz="1200" b="1" dirty="0">
                <a:solidFill>
                  <a:schemeClr val="tx1"/>
                </a:solidFill>
                <a:latin typeface="Courier New" panose="02070309020205020404" pitchFamily="49" charset="0"/>
                <a:cs typeface="Courier New" panose="02070309020205020404" pitchFamily="49" charset="0"/>
              </a:rPr>
              <a:t>Show </a:t>
            </a:r>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route</a:t>
            </a: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a:solidFill>
                  <a:schemeClr val="tx1"/>
                </a:solidFill>
                <a:latin typeface="Courier New" panose="02070309020205020404" pitchFamily="49" charset="0"/>
                <a:cs typeface="Courier New" panose="02070309020205020404" pitchFamily="49" charset="0"/>
              </a:rPr>
              <a:t>C 10.0.0.0 /30 directly </a:t>
            </a:r>
            <a:r>
              <a:rPr lang="en-US" sz="1200" b="1" dirty="0" smtClean="0">
                <a:solidFill>
                  <a:schemeClr val="tx1"/>
                </a:solidFill>
                <a:latin typeface="Courier New" panose="02070309020205020404" pitchFamily="49" charset="0"/>
                <a:cs typeface="Courier New" panose="02070309020205020404" pitchFamily="49" charset="0"/>
              </a:rPr>
              <a:t>connected, G0/0/1</a:t>
            </a:r>
          </a:p>
          <a:p>
            <a:r>
              <a:rPr lang="en-US" sz="1200" b="1" dirty="0">
                <a:solidFill>
                  <a:schemeClr val="tx1"/>
                </a:solidFill>
                <a:latin typeface="Courier New" panose="02070309020205020404" pitchFamily="49" charset="0"/>
                <a:cs typeface="Courier New" panose="02070309020205020404" pitchFamily="49" charset="0"/>
              </a:rPr>
              <a:t>L </a:t>
            </a:r>
            <a:r>
              <a:rPr lang="en-US" sz="1200" b="1" dirty="0" smtClean="0">
                <a:solidFill>
                  <a:schemeClr val="tx1"/>
                </a:solidFill>
                <a:latin typeface="Courier New" panose="02070309020205020404" pitchFamily="49" charset="0"/>
                <a:cs typeface="Courier New" panose="02070309020205020404" pitchFamily="49" charset="0"/>
              </a:rPr>
              <a:t>10.0.0.2 </a:t>
            </a:r>
            <a:r>
              <a:rPr lang="en-US" sz="1200" b="1" dirty="0">
                <a:solidFill>
                  <a:schemeClr val="tx1"/>
                </a:solidFill>
                <a:latin typeface="Courier New" panose="02070309020205020404" pitchFamily="49" charset="0"/>
                <a:cs typeface="Courier New" panose="02070309020205020404" pitchFamily="49" charset="0"/>
              </a:rPr>
              <a:t>/32 directly connected, </a:t>
            </a:r>
            <a:r>
              <a:rPr lang="en-US" sz="1200" b="1" dirty="0" smtClean="0">
                <a:solidFill>
                  <a:schemeClr val="tx1"/>
                </a:solidFill>
                <a:latin typeface="Courier New" panose="02070309020205020404" pitchFamily="49" charset="0"/>
                <a:cs typeface="Courier New" panose="02070309020205020404" pitchFamily="49" charset="0"/>
              </a:rPr>
              <a:t>G0/0/1</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a:solidFill>
                  <a:schemeClr val="tx1"/>
                </a:solidFill>
                <a:latin typeface="Courier New" panose="02070309020205020404" pitchFamily="49" charset="0"/>
                <a:cs typeface="Courier New" panose="02070309020205020404" pitchFamily="49" charset="0"/>
              </a:rPr>
              <a:t>C 11.0.0.0 /30 directly </a:t>
            </a:r>
            <a:r>
              <a:rPr lang="en-US" sz="1200" b="1" dirty="0" smtClean="0">
                <a:solidFill>
                  <a:schemeClr val="tx1"/>
                </a:solidFill>
                <a:latin typeface="Courier New" panose="02070309020205020404" pitchFamily="49" charset="0"/>
                <a:cs typeface="Courier New" panose="02070309020205020404" pitchFamily="49" charset="0"/>
              </a:rPr>
              <a:t>connected, G0/0/2</a:t>
            </a:r>
          </a:p>
          <a:p>
            <a:r>
              <a:rPr lang="en-US" sz="1200" b="1" dirty="0">
                <a:solidFill>
                  <a:schemeClr val="tx1"/>
                </a:solidFill>
                <a:latin typeface="Courier New" panose="02070309020205020404" pitchFamily="49" charset="0"/>
                <a:cs typeface="Courier New" panose="02070309020205020404" pitchFamily="49" charset="0"/>
              </a:rPr>
              <a:t>L </a:t>
            </a:r>
            <a:r>
              <a:rPr lang="en-US" sz="1200" b="1" dirty="0" smtClean="0">
                <a:solidFill>
                  <a:schemeClr val="tx1"/>
                </a:solidFill>
                <a:latin typeface="Courier New" panose="02070309020205020404" pitchFamily="49" charset="0"/>
                <a:cs typeface="Courier New" panose="02070309020205020404" pitchFamily="49" charset="0"/>
              </a:rPr>
              <a:t>11.0.0.2 </a:t>
            </a:r>
            <a:r>
              <a:rPr lang="en-US" sz="1200" b="1" dirty="0">
                <a:solidFill>
                  <a:schemeClr val="tx1"/>
                </a:solidFill>
                <a:latin typeface="Courier New" panose="02070309020205020404" pitchFamily="49" charset="0"/>
                <a:cs typeface="Courier New" panose="02070309020205020404" pitchFamily="49" charset="0"/>
              </a:rPr>
              <a:t>/32 directly connected, G0/0/1</a:t>
            </a:r>
          </a:p>
          <a:p>
            <a:endParaRPr lang="en-US" sz="1200" b="1" dirty="0">
              <a:solidFill>
                <a:schemeClr val="tx1"/>
              </a:solidFill>
              <a:latin typeface="Courier New" panose="02070309020205020404" pitchFamily="49" charset="0"/>
              <a:cs typeface="Courier New" panose="02070309020205020404" pitchFamily="49" charset="0"/>
            </a:endParaRPr>
          </a:p>
        </p:txBody>
      </p:sp>
      <p:sp>
        <p:nvSpPr>
          <p:cNvPr id="17" name="Rectangle 16"/>
          <p:cNvSpPr/>
          <p:nvPr/>
        </p:nvSpPr>
        <p:spPr>
          <a:xfrm>
            <a:off x="298928" y="4619645"/>
            <a:ext cx="4989443" cy="137393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ourier New" panose="02070309020205020404" pitchFamily="49" charset="0"/>
                <a:cs typeface="Courier New" panose="02070309020205020404" pitchFamily="49" charset="0"/>
              </a:rPr>
              <a:t>R1#</a:t>
            </a:r>
          </a:p>
          <a:p>
            <a:r>
              <a:rPr lang="en-US" sz="1200" b="1" dirty="0">
                <a:solidFill>
                  <a:schemeClr val="tx1"/>
                </a:solidFill>
                <a:latin typeface="Courier New" panose="02070309020205020404" pitchFamily="49" charset="0"/>
                <a:cs typeface="Courier New" panose="02070309020205020404" pitchFamily="49" charset="0"/>
              </a:rPr>
              <a:t>Show </a:t>
            </a:r>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route</a:t>
            </a: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a:solidFill>
                  <a:schemeClr val="tx1"/>
                </a:solidFill>
                <a:latin typeface="Courier New" panose="02070309020205020404" pitchFamily="49" charset="0"/>
                <a:cs typeface="Courier New" panose="02070309020205020404" pitchFamily="49" charset="0"/>
              </a:rPr>
              <a:t>C 10.0.0.0 /30 directly </a:t>
            </a:r>
            <a:r>
              <a:rPr lang="en-US" sz="1200" b="1" dirty="0" smtClean="0">
                <a:solidFill>
                  <a:schemeClr val="tx1"/>
                </a:solidFill>
                <a:latin typeface="Courier New" panose="02070309020205020404" pitchFamily="49" charset="0"/>
                <a:cs typeface="Courier New" panose="02070309020205020404" pitchFamily="49" charset="0"/>
              </a:rPr>
              <a:t>connected, G0/0/1</a:t>
            </a:r>
          </a:p>
          <a:p>
            <a:r>
              <a:rPr lang="en-US" sz="1200" b="1" dirty="0" smtClean="0">
                <a:solidFill>
                  <a:schemeClr val="tx1"/>
                </a:solidFill>
                <a:latin typeface="Courier New" panose="02070309020205020404" pitchFamily="49" charset="0"/>
                <a:cs typeface="Courier New" panose="02070309020205020404" pitchFamily="49" charset="0"/>
              </a:rPr>
              <a:t>L 10.0.0.1 /32 directly connected, G0/0/1</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a:solidFill>
                  <a:schemeClr val="tx1"/>
                </a:solidFill>
                <a:latin typeface="Courier New" panose="02070309020205020404" pitchFamily="49" charset="0"/>
                <a:cs typeface="Courier New" panose="02070309020205020404" pitchFamily="49" charset="0"/>
              </a:rPr>
              <a:t>C 11.0.0.0 /30 directly </a:t>
            </a:r>
            <a:r>
              <a:rPr lang="en-US" sz="1200" b="1" dirty="0" smtClean="0">
                <a:solidFill>
                  <a:schemeClr val="tx1"/>
                </a:solidFill>
                <a:latin typeface="Courier New" panose="02070309020205020404" pitchFamily="49" charset="0"/>
                <a:cs typeface="Courier New" panose="02070309020205020404" pitchFamily="49" charset="0"/>
              </a:rPr>
              <a:t>connected, G0/0/2</a:t>
            </a:r>
          </a:p>
          <a:p>
            <a:r>
              <a:rPr lang="en-US" sz="1200" b="1" dirty="0" smtClean="0">
                <a:solidFill>
                  <a:schemeClr val="tx1"/>
                </a:solidFill>
                <a:latin typeface="Courier New" panose="02070309020205020404" pitchFamily="49" charset="0"/>
                <a:cs typeface="Courier New" panose="02070309020205020404" pitchFamily="49" charset="0"/>
              </a:rPr>
              <a:t>L 11.0.0.1 /32 directly connected, G0/0/2</a:t>
            </a:r>
            <a:endParaRPr lang="en-US" sz="1200" b="1" dirty="0">
              <a:solidFill>
                <a:schemeClr val="tx1"/>
              </a:solidFill>
              <a:latin typeface="Courier New" panose="02070309020205020404" pitchFamily="49" charset="0"/>
              <a:cs typeface="Courier New" panose="02070309020205020404" pitchFamily="49" charset="0"/>
            </a:endParaRPr>
          </a:p>
        </p:txBody>
      </p:sp>
      <p:sp>
        <p:nvSpPr>
          <p:cNvPr id="3" name="Rectangular Callout 2"/>
          <p:cNvSpPr/>
          <p:nvPr/>
        </p:nvSpPr>
        <p:spPr>
          <a:xfrm>
            <a:off x="429558" y="129610"/>
            <a:ext cx="11243886" cy="1728485"/>
          </a:xfrm>
          <a:prstGeom prst="wedgeRect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VIRTUAL ROUTING AND FORWARDING (VRF) IS THE PROCESS OF CREATING MULTIPLE LOGICAL INSTANCES OF A ROUTER ON A SINGLE PIECE OF HARDWARE. SIMILARLY TO HOW A VLAN SEPERATES A SWITCH INTO TWO COMPLETELY SEGREGATED LOGICAL LAYER 2 NETWORKS, A VRF BREAKS A ROUTER INTO TWO SEPARATE LAYER 3 NETWORKS THAT ARE ISOLATED FROM EACH OTHER.</a:t>
            </a:r>
          </a:p>
          <a:p>
            <a:endParaRPr lang="en-US" sz="1400" dirty="0">
              <a:solidFill>
                <a:schemeClr val="tx1"/>
              </a:solidFill>
            </a:endParaRPr>
          </a:p>
          <a:p>
            <a:r>
              <a:rPr lang="en-US" sz="1400" dirty="0" smtClean="0">
                <a:solidFill>
                  <a:schemeClr val="tx1"/>
                </a:solidFill>
              </a:rPr>
              <a:t>THAT MEANS TWO ROUTING TABLES AND TWO SETS OF DYNAMIC ROUTING PROCESSES THAT ARE NOT AWARE THEY ARE SHARING 1 PHYSICAL ROUTER.</a:t>
            </a:r>
          </a:p>
          <a:p>
            <a:endParaRPr lang="en-US" sz="1400" dirty="0">
              <a:solidFill>
                <a:schemeClr val="tx1"/>
              </a:solidFill>
            </a:endParaRPr>
          </a:p>
          <a:p>
            <a:r>
              <a:rPr lang="en-US" sz="1400" dirty="0" smtClean="0">
                <a:solidFill>
                  <a:schemeClr val="tx1"/>
                </a:solidFill>
              </a:rPr>
              <a:t>BELOW IS AN EXAMPLE OF CONVENTION ROUTERS THAT ONLY HAVE A GLOBAL ROUTING TABLE.</a:t>
            </a:r>
            <a:endParaRPr lang="en-US" sz="1400" dirty="0">
              <a:solidFill>
                <a:schemeClr val="tx1"/>
              </a:solidFill>
            </a:endParaRPr>
          </a:p>
        </p:txBody>
      </p:sp>
    </p:spTree>
    <p:extLst>
      <p:ext uri="{BB962C8B-B14F-4D97-AF65-F5344CB8AC3E}">
        <p14:creationId xmlns:p14="http://schemas.microsoft.com/office/powerpoint/2010/main" val="2567979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289248" y="684931"/>
            <a:ext cx="1857584" cy="185758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7263743" y="-115432"/>
            <a:ext cx="1857584" cy="18575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7315675" y="2301696"/>
            <a:ext cx="1857584" cy="185758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3146832" y="1753928"/>
            <a:ext cx="4168843" cy="13433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 idx="3"/>
            <a:endCxn id="3" idx="1"/>
          </p:cNvCxnSpPr>
          <p:nvPr/>
        </p:nvCxnSpPr>
        <p:spPr>
          <a:xfrm flipV="1">
            <a:off x="3146832" y="813360"/>
            <a:ext cx="4116911" cy="8003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964908" y="843118"/>
            <a:ext cx="607859" cy="461665"/>
          </a:xfrm>
          <a:prstGeom prst="rect">
            <a:avLst/>
          </a:prstGeom>
          <a:noFill/>
        </p:spPr>
        <p:txBody>
          <a:bodyPr wrap="none" rtlCol="0">
            <a:spAutoFit/>
          </a:bodyPr>
          <a:lstStyle/>
          <a:p>
            <a:r>
              <a:rPr lang="en-US" sz="2400" b="1">
                <a:solidFill>
                  <a:schemeClr val="bg1"/>
                </a:solidFill>
              </a:rPr>
              <a:t>R-2</a:t>
            </a:r>
          </a:p>
        </p:txBody>
      </p:sp>
      <p:sp>
        <p:nvSpPr>
          <p:cNvPr id="10" name="TextBox 9"/>
          <p:cNvSpPr txBox="1"/>
          <p:nvPr/>
        </p:nvSpPr>
        <p:spPr>
          <a:xfrm>
            <a:off x="7998368" y="3230488"/>
            <a:ext cx="607859" cy="461665"/>
          </a:xfrm>
          <a:prstGeom prst="rect">
            <a:avLst/>
          </a:prstGeom>
          <a:noFill/>
        </p:spPr>
        <p:txBody>
          <a:bodyPr wrap="none" rtlCol="0">
            <a:spAutoFit/>
          </a:bodyPr>
          <a:lstStyle/>
          <a:p>
            <a:r>
              <a:rPr lang="en-US" sz="2400" b="1">
                <a:solidFill>
                  <a:schemeClr val="bg1"/>
                </a:solidFill>
              </a:rPr>
              <a:t>R-2</a:t>
            </a:r>
          </a:p>
        </p:txBody>
      </p:sp>
      <p:sp>
        <p:nvSpPr>
          <p:cNvPr id="11" name="TextBox 10"/>
          <p:cNvSpPr txBox="1"/>
          <p:nvPr/>
        </p:nvSpPr>
        <p:spPr>
          <a:xfrm>
            <a:off x="1916924" y="1613723"/>
            <a:ext cx="607859" cy="461665"/>
          </a:xfrm>
          <a:prstGeom prst="rect">
            <a:avLst/>
          </a:prstGeom>
          <a:noFill/>
        </p:spPr>
        <p:txBody>
          <a:bodyPr wrap="none" rtlCol="0">
            <a:spAutoFit/>
          </a:bodyPr>
          <a:lstStyle/>
          <a:p>
            <a:r>
              <a:rPr lang="en-US" sz="2400" b="1">
                <a:solidFill>
                  <a:schemeClr val="bg1"/>
                </a:solidFill>
              </a:rPr>
              <a:t>R-1</a:t>
            </a:r>
          </a:p>
        </p:txBody>
      </p:sp>
      <p:sp>
        <p:nvSpPr>
          <p:cNvPr id="12" name="TextBox 11"/>
          <p:cNvSpPr txBox="1"/>
          <p:nvPr/>
        </p:nvSpPr>
        <p:spPr>
          <a:xfrm>
            <a:off x="3094900" y="950446"/>
            <a:ext cx="805029" cy="338554"/>
          </a:xfrm>
          <a:prstGeom prst="rect">
            <a:avLst/>
          </a:prstGeom>
          <a:noFill/>
        </p:spPr>
        <p:txBody>
          <a:bodyPr wrap="none" rtlCol="0">
            <a:spAutoFit/>
          </a:bodyPr>
          <a:lstStyle/>
          <a:p>
            <a:pPr algn="r"/>
            <a:r>
              <a:rPr lang="en-US" sz="1600" b="1"/>
              <a:t>G0/0/1</a:t>
            </a:r>
          </a:p>
        </p:txBody>
      </p:sp>
      <p:sp>
        <p:nvSpPr>
          <p:cNvPr id="13" name="TextBox 12"/>
          <p:cNvSpPr txBox="1"/>
          <p:nvPr/>
        </p:nvSpPr>
        <p:spPr>
          <a:xfrm>
            <a:off x="3068662" y="2002658"/>
            <a:ext cx="805029" cy="338554"/>
          </a:xfrm>
          <a:prstGeom prst="rect">
            <a:avLst/>
          </a:prstGeom>
          <a:noFill/>
        </p:spPr>
        <p:txBody>
          <a:bodyPr wrap="none" rtlCol="0">
            <a:spAutoFit/>
          </a:bodyPr>
          <a:lstStyle/>
          <a:p>
            <a:pPr algn="r"/>
            <a:r>
              <a:rPr lang="en-US" sz="1600" b="1"/>
              <a:t>G0/0/2</a:t>
            </a:r>
          </a:p>
        </p:txBody>
      </p:sp>
      <p:sp>
        <p:nvSpPr>
          <p:cNvPr id="14" name="TextBox 13"/>
          <p:cNvSpPr txBox="1"/>
          <p:nvPr/>
        </p:nvSpPr>
        <p:spPr>
          <a:xfrm>
            <a:off x="6458714" y="452618"/>
            <a:ext cx="805029" cy="338554"/>
          </a:xfrm>
          <a:prstGeom prst="rect">
            <a:avLst/>
          </a:prstGeom>
          <a:noFill/>
        </p:spPr>
        <p:txBody>
          <a:bodyPr wrap="none" rtlCol="0">
            <a:spAutoFit/>
          </a:bodyPr>
          <a:lstStyle/>
          <a:p>
            <a:pPr algn="r"/>
            <a:r>
              <a:rPr lang="en-US" sz="1600" b="1"/>
              <a:t>G0/0/1</a:t>
            </a:r>
          </a:p>
        </p:txBody>
      </p:sp>
      <p:sp>
        <p:nvSpPr>
          <p:cNvPr id="15" name="TextBox 14"/>
          <p:cNvSpPr txBox="1"/>
          <p:nvPr/>
        </p:nvSpPr>
        <p:spPr>
          <a:xfrm>
            <a:off x="6520561" y="2171299"/>
            <a:ext cx="880947" cy="584775"/>
          </a:xfrm>
          <a:prstGeom prst="rect">
            <a:avLst/>
          </a:prstGeom>
          <a:noFill/>
        </p:spPr>
        <p:txBody>
          <a:bodyPr wrap="none" rtlCol="0">
            <a:spAutoFit/>
          </a:bodyPr>
          <a:lstStyle/>
          <a:p>
            <a:pPr algn="r"/>
            <a:r>
              <a:rPr lang="en-US" sz="1600" b="1"/>
              <a:t>G0/0/2</a:t>
            </a:r>
          </a:p>
          <a:p>
            <a:pPr algn="r"/>
            <a:r>
              <a:rPr lang="en-US" sz="1600" b="1"/>
              <a:t>VRF XYZ</a:t>
            </a:r>
          </a:p>
        </p:txBody>
      </p:sp>
      <p:sp>
        <p:nvSpPr>
          <p:cNvPr id="16" name="TextBox 15"/>
          <p:cNvSpPr txBox="1"/>
          <p:nvPr/>
        </p:nvSpPr>
        <p:spPr>
          <a:xfrm>
            <a:off x="4625157" y="726781"/>
            <a:ext cx="1212191" cy="338554"/>
          </a:xfrm>
          <a:prstGeom prst="rect">
            <a:avLst/>
          </a:prstGeom>
          <a:noFill/>
        </p:spPr>
        <p:txBody>
          <a:bodyPr wrap="none" rtlCol="0">
            <a:spAutoFit/>
          </a:bodyPr>
          <a:lstStyle/>
          <a:p>
            <a:pPr algn="r"/>
            <a:r>
              <a:rPr lang="en-US" sz="1600" b="1"/>
              <a:t>10.0.0.0 /30</a:t>
            </a:r>
          </a:p>
        </p:txBody>
      </p:sp>
      <p:sp>
        <p:nvSpPr>
          <p:cNvPr id="17" name="TextBox 16"/>
          <p:cNvSpPr txBox="1"/>
          <p:nvPr/>
        </p:nvSpPr>
        <p:spPr>
          <a:xfrm>
            <a:off x="4625158" y="2586797"/>
            <a:ext cx="1212191" cy="338554"/>
          </a:xfrm>
          <a:prstGeom prst="rect">
            <a:avLst/>
          </a:prstGeom>
          <a:noFill/>
        </p:spPr>
        <p:txBody>
          <a:bodyPr wrap="none" rtlCol="0">
            <a:spAutoFit/>
          </a:bodyPr>
          <a:lstStyle/>
          <a:p>
            <a:pPr algn="r"/>
            <a:r>
              <a:rPr lang="en-US" sz="1600" b="1"/>
              <a:t>11.0.0.0 /30</a:t>
            </a:r>
          </a:p>
        </p:txBody>
      </p:sp>
      <p:sp>
        <p:nvSpPr>
          <p:cNvPr id="25" name="Rectangle 24"/>
          <p:cNvSpPr/>
          <p:nvPr/>
        </p:nvSpPr>
        <p:spPr>
          <a:xfrm>
            <a:off x="6520561" y="3921773"/>
            <a:ext cx="4989443" cy="264528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ourier New" panose="02070309020205020404" pitchFamily="49" charset="0"/>
                <a:cs typeface="Courier New" panose="02070309020205020404" pitchFamily="49" charset="0"/>
              </a:rPr>
              <a:t>R2#</a:t>
            </a: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err="1" smtClean="0">
                <a:solidFill>
                  <a:schemeClr val="tx1"/>
                </a:solidFill>
                <a:latin typeface="Courier New" panose="02070309020205020404" pitchFamily="49" charset="0"/>
                <a:cs typeface="Courier New" panose="02070309020205020404" pitchFamily="49" charset="0"/>
              </a:rPr>
              <a:t>Vrf</a:t>
            </a:r>
            <a:r>
              <a:rPr lang="en-US" sz="1200" b="1" dirty="0" smtClean="0">
                <a:solidFill>
                  <a:schemeClr val="tx1"/>
                </a:solidFill>
                <a:latin typeface="Courier New" panose="02070309020205020404" pitchFamily="49" charset="0"/>
                <a:cs typeface="Courier New" panose="02070309020205020404" pitchFamily="49" charset="0"/>
              </a:rPr>
              <a:t> definition XYZ</a:t>
            </a:r>
          </a:p>
          <a:p>
            <a:r>
              <a:rPr lang="en-US" sz="1200" b="1"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address-family ipv4</a:t>
            </a:r>
          </a:p>
          <a:p>
            <a:r>
              <a:rPr lang="en-US" sz="1200" b="1"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address-family ipv6</a:t>
            </a: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smtClean="0">
                <a:solidFill>
                  <a:schemeClr val="tx1"/>
                </a:solidFill>
                <a:latin typeface="Courier New" panose="02070309020205020404" pitchFamily="49" charset="0"/>
                <a:cs typeface="Courier New" panose="02070309020205020404" pitchFamily="49" charset="0"/>
              </a:rPr>
              <a:t>Interface g0/0/2</a:t>
            </a:r>
          </a:p>
          <a:p>
            <a:r>
              <a:rPr lang="en-US" sz="1200" b="1" dirty="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vrf</a:t>
            </a:r>
            <a:r>
              <a:rPr lang="en-US" sz="1200" b="1" dirty="0" smtClean="0">
                <a:solidFill>
                  <a:schemeClr val="tx1"/>
                </a:solidFill>
                <a:latin typeface="Courier New" panose="02070309020205020404" pitchFamily="49" charset="0"/>
                <a:cs typeface="Courier New" panose="02070309020205020404" pitchFamily="49" charset="0"/>
              </a:rPr>
              <a:t> forwarding XYZ</a:t>
            </a:r>
          </a:p>
          <a:p>
            <a:r>
              <a:rPr lang="en-US" sz="1200" b="1" dirty="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ip</a:t>
            </a:r>
            <a:r>
              <a:rPr lang="en-US" sz="1200" b="1" dirty="0" smtClean="0">
                <a:solidFill>
                  <a:schemeClr val="tx1"/>
                </a:solidFill>
                <a:latin typeface="Courier New" panose="02070309020205020404" pitchFamily="49" charset="0"/>
                <a:cs typeface="Courier New" panose="02070309020205020404" pitchFamily="49" charset="0"/>
              </a:rPr>
              <a:t> address 11.0.0.2 255.255.255.252</a:t>
            </a: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smtClean="0">
                <a:solidFill>
                  <a:schemeClr val="tx1"/>
                </a:solidFill>
                <a:latin typeface="Courier New" panose="02070309020205020404" pitchFamily="49" charset="0"/>
                <a:cs typeface="Courier New" panose="02070309020205020404" pitchFamily="49" charset="0"/>
              </a:rPr>
              <a:t>Interface g0/0/1</a:t>
            </a:r>
          </a:p>
          <a:p>
            <a:r>
              <a:rPr lang="en-US" sz="1200" b="1" dirty="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ip</a:t>
            </a:r>
            <a:r>
              <a:rPr lang="en-US" sz="1200" b="1" dirty="0" smtClean="0">
                <a:solidFill>
                  <a:schemeClr val="tx1"/>
                </a:solidFill>
                <a:latin typeface="Courier New" panose="02070309020205020404" pitchFamily="49" charset="0"/>
                <a:cs typeface="Courier New" panose="02070309020205020404" pitchFamily="49" charset="0"/>
              </a:rPr>
              <a:t> address 10.0.0.2 255.255.255.252</a:t>
            </a:r>
            <a:endParaRPr lang="en-US" sz="1200" b="1" dirty="0" smtClean="0">
              <a:solidFill>
                <a:schemeClr val="tx1"/>
              </a:solidFill>
              <a:latin typeface="Courier New" panose="02070309020205020404" pitchFamily="49" charset="0"/>
              <a:cs typeface="Courier New" panose="02070309020205020404" pitchFamily="49" charset="0"/>
            </a:endParaRPr>
          </a:p>
          <a:p>
            <a:endParaRPr lang="en-US" sz="1200" b="1" dirty="0">
              <a:solidFill>
                <a:schemeClr val="tx1"/>
              </a:solidFill>
              <a:latin typeface="Courier New" panose="02070309020205020404" pitchFamily="49" charset="0"/>
              <a:cs typeface="Courier New" panose="02070309020205020404" pitchFamily="49" charset="0"/>
            </a:endParaRPr>
          </a:p>
          <a:p>
            <a:endParaRPr lang="en-US" sz="1200" b="1" dirty="0">
              <a:solidFill>
                <a:schemeClr val="tx1"/>
              </a:solidFill>
              <a:latin typeface="Courier New" panose="02070309020205020404" pitchFamily="49" charset="0"/>
              <a:cs typeface="Courier New" panose="02070309020205020404" pitchFamily="49" charset="0"/>
            </a:endParaRPr>
          </a:p>
          <a:p>
            <a:endParaRPr lang="en-US" sz="1200" b="1" dirty="0">
              <a:solidFill>
                <a:schemeClr val="tx1"/>
              </a:solidFill>
              <a:latin typeface="Courier New" panose="02070309020205020404" pitchFamily="49" charset="0"/>
              <a:cs typeface="Courier New" panose="02070309020205020404" pitchFamily="49" charset="0"/>
            </a:endParaRPr>
          </a:p>
        </p:txBody>
      </p:sp>
      <p:sp>
        <p:nvSpPr>
          <p:cNvPr id="21" name="Rectangular Callout 20"/>
          <p:cNvSpPr/>
          <p:nvPr/>
        </p:nvSpPr>
        <p:spPr>
          <a:xfrm>
            <a:off x="230163" y="3921773"/>
            <a:ext cx="5676998" cy="2441798"/>
          </a:xfrm>
          <a:prstGeom prst="wedgeRect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ONCE A VRF IS DEFINED ON A ROUTER, THAT ROUTER ESSENTIALLY BECOMES TWO ROUTERS SHARING ONE SET OF PORTS, CPU AND OTHER PHYSICAL ASPECTS. UNDER THE VRF DEFINITION, LIST THE ADDRESS FAMILY THAT THE VRF WILL BE USED FOR (IPV4, IPV6 OR BOTH)</a:t>
            </a:r>
          </a:p>
          <a:p>
            <a:endParaRPr lang="en-US" sz="1400" dirty="0">
              <a:solidFill>
                <a:schemeClr val="tx1"/>
              </a:solidFill>
            </a:endParaRPr>
          </a:p>
          <a:p>
            <a:r>
              <a:rPr lang="en-US" sz="1400" dirty="0" smtClean="0">
                <a:solidFill>
                  <a:schemeClr val="tx1"/>
                </a:solidFill>
              </a:rPr>
              <a:t>INTERFACES AND ROUTING PROTOCOLS/PROCESSES CAN BE ASSIGNED TO A VRF OR LEFT IN THE GLOBAL ROUTING TABLE.</a:t>
            </a:r>
          </a:p>
          <a:p>
            <a:endParaRPr lang="en-US" sz="1400" dirty="0">
              <a:solidFill>
                <a:schemeClr val="tx1"/>
              </a:solidFill>
            </a:endParaRPr>
          </a:p>
          <a:p>
            <a:r>
              <a:rPr lang="en-US" sz="1400" dirty="0" smtClean="0">
                <a:solidFill>
                  <a:schemeClr val="tx1"/>
                </a:solidFill>
              </a:rPr>
              <a:t>IN THIS CASE R-2’S G0/0/2 INTERFACE IS ASSIGNED TO THE NEWLY CREATED VRF “XYZ”. </a:t>
            </a:r>
            <a:endParaRPr lang="en-US" sz="1400" dirty="0">
              <a:solidFill>
                <a:schemeClr val="tx1"/>
              </a:solidFill>
            </a:endParaRPr>
          </a:p>
        </p:txBody>
      </p:sp>
    </p:spTree>
    <p:extLst>
      <p:ext uri="{BB962C8B-B14F-4D97-AF65-F5344CB8AC3E}">
        <p14:creationId xmlns:p14="http://schemas.microsoft.com/office/powerpoint/2010/main" val="783710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312999" y="2050334"/>
            <a:ext cx="1857584" cy="185758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7287494" y="1249971"/>
            <a:ext cx="1857584" cy="18575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7339426" y="3667099"/>
            <a:ext cx="1857584" cy="185758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3170583" y="3119331"/>
            <a:ext cx="4168843" cy="13433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 idx="3"/>
            <a:endCxn id="3" idx="1"/>
          </p:cNvCxnSpPr>
          <p:nvPr/>
        </p:nvCxnSpPr>
        <p:spPr>
          <a:xfrm flipV="1">
            <a:off x="3170583" y="2178763"/>
            <a:ext cx="4116911" cy="8003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988659" y="2208521"/>
            <a:ext cx="607859" cy="461665"/>
          </a:xfrm>
          <a:prstGeom prst="rect">
            <a:avLst/>
          </a:prstGeom>
          <a:noFill/>
        </p:spPr>
        <p:txBody>
          <a:bodyPr wrap="none" rtlCol="0">
            <a:spAutoFit/>
          </a:bodyPr>
          <a:lstStyle/>
          <a:p>
            <a:r>
              <a:rPr lang="en-US" sz="2400" b="1">
                <a:solidFill>
                  <a:schemeClr val="bg1"/>
                </a:solidFill>
              </a:rPr>
              <a:t>R-2</a:t>
            </a:r>
          </a:p>
        </p:txBody>
      </p:sp>
      <p:sp>
        <p:nvSpPr>
          <p:cNvPr id="10" name="TextBox 9"/>
          <p:cNvSpPr txBox="1"/>
          <p:nvPr/>
        </p:nvSpPr>
        <p:spPr>
          <a:xfrm>
            <a:off x="8022119" y="4595891"/>
            <a:ext cx="607859" cy="461665"/>
          </a:xfrm>
          <a:prstGeom prst="rect">
            <a:avLst/>
          </a:prstGeom>
          <a:noFill/>
        </p:spPr>
        <p:txBody>
          <a:bodyPr wrap="none" rtlCol="0">
            <a:spAutoFit/>
          </a:bodyPr>
          <a:lstStyle/>
          <a:p>
            <a:r>
              <a:rPr lang="en-US" sz="2400" b="1">
                <a:solidFill>
                  <a:schemeClr val="bg1"/>
                </a:solidFill>
              </a:rPr>
              <a:t>R-2</a:t>
            </a:r>
          </a:p>
        </p:txBody>
      </p:sp>
      <p:sp>
        <p:nvSpPr>
          <p:cNvPr id="11" name="TextBox 10"/>
          <p:cNvSpPr txBox="1"/>
          <p:nvPr/>
        </p:nvSpPr>
        <p:spPr>
          <a:xfrm>
            <a:off x="1940675" y="2979126"/>
            <a:ext cx="607859" cy="461665"/>
          </a:xfrm>
          <a:prstGeom prst="rect">
            <a:avLst/>
          </a:prstGeom>
          <a:noFill/>
        </p:spPr>
        <p:txBody>
          <a:bodyPr wrap="none" rtlCol="0">
            <a:spAutoFit/>
          </a:bodyPr>
          <a:lstStyle/>
          <a:p>
            <a:r>
              <a:rPr lang="en-US" sz="2400" b="1">
                <a:solidFill>
                  <a:schemeClr val="bg1"/>
                </a:solidFill>
              </a:rPr>
              <a:t>R-1</a:t>
            </a:r>
          </a:p>
        </p:txBody>
      </p:sp>
      <p:sp>
        <p:nvSpPr>
          <p:cNvPr id="12" name="TextBox 11"/>
          <p:cNvSpPr txBox="1"/>
          <p:nvPr/>
        </p:nvSpPr>
        <p:spPr>
          <a:xfrm>
            <a:off x="3118651" y="2315849"/>
            <a:ext cx="805029" cy="338554"/>
          </a:xfrm>
          <a:prstGeom prst="rect">
            <a:avLst/>
          </a:prstGeom>
          <a:noFill/>
        </p:spPr>
        <p:txBody>
          <a:bodyPr wrap="none" rtlCol="0">
            <a:spAutoFit/>
          </a:bodyPr>
          <a:lstStyle/>
          <a:p>
            <a:pPr algn="r"/>
            <a:r>
              <a:rPr lang="en-US" sz="1600" b="1"/>
              <a:t>G0/0/1</a:t>
            </a:r>
          </a:p>
        </p:txBody>
      </p:sp>
      <p:sp>
        <p:nvSpPr>
          <p:cNvPr id="13" name="TextBox 12"/>
          <p:cNvSpPr txBox="1"/>
          <p:nvPr/>
        </p:nvSpPr>
        <p:spPr>
          <a:xfrm>
            <a:off x="3092413" y="3368061"/>
            <a:ext cx="805029" cy="338554"/>
          </a:xfrm>
          <a:prstGeom prst="rect">
            <a:avLst/>
          </a:prstGeom>
          <a:noFill/>
        </p:spPr>
        <p:txBody>
          <a:bodyPr wrap="none" rtlCol="0">
            <a:spAutoFit/>
          </a:bodyPr>
          <a:lstStyle/>
          <a:p>
            <a:pPr algn="r"/>
            <a:r>
              <a:rPr lang="en-US" sz="1600" b="1"/>
              <a:t>G0/0/2</a:t>
            </a:r>
          </a:p>
        </p:txBody>
      </p:sp>
      <p:sp>
        <p:nvSpPr>
          <p:cNvPr id="14" name="TextBox 13"/>
          <p:cNvSpPr txBox="1"/>
          <p:nvPr/>
        </p:nvSpPr>
        <p:spPr>
          <a:xfrm>
            <a:off x="6482465" y="1818021"/>
            <a:ext cx="805029" cy="338554"/>
          </a:xfrm>
          <a:prstGeom prst="rect">
            <a:avLst/>
          </a:prstGeom>
          <a:noFill/>
        </p:spPr>
        <p:txBody>
          <a:bodyPr wrap="none" rtlCol="0">
            <a:spAutoFit/>
          </a:bodyPr>
          <a:lstStyle/>
          <a:p>
            <a:pPr algn="r"/>
            <a:r>
              <a:rPr lang="en-US" sz="1600" b="1"/>
              <a:t>G0/0/1</a:t>
            </a:r>
          </a:p>
        </p:txBody>
      </p:sp>
      <p:sp>
        <p:nvSpPr>
          <p:cNvPr id="15" name="TextBox 14"/>
          <p:cNvSpPr txBox="1"/>
          <p:nvPr/>
        </p:nvSpPr>
        <p:spPr>
          <a:xfrm>
            <a:off x="6544312" y="3536702"/>
            <a:ext cx="880947" cy="584775"/>
          </a:xfrm>
          <a:prstGeom prst="rect">
            <a:avLst/>
          </a:prstGeom>
          <a:noFill/>
        </p:spPr>
        <p:txBody>
          <a:bodyPr wrap="none" rtlCol="0">
            <a:spAutoFit/>
          </a:bodyPr>
          <a:lstStyle/>
          <a:p>
            <a:pPr algn="r"/>
            <a:r>
              <a:rPr lang="en-US" sz="1600" b="1"/>
              <a:t>G0/0/2</a:t>
            </a:r>
          </a:p>
          <a:p>
            <a:pPr algn="r"/>
            <a:r>
              <a:rPr lang="en-US" sz="1600" b="1"/>
              <a:t>VRF XYZ</a:t>
            </a:r>
          </a:p>
        </p:txBody>
      </p:sp>
      <p:sp>
        <p:nvSpPr>
          <p:cNvPr id="16" name="TextBox 15"/>
          <p:cNvSpPr txBox="1"/>
          <p:nvPr/>
        </p:nvSpPr>
        <p:spPr>
          <a:xfrm>
            <a:off x="4648908" y="2092184"/>
            <a:ext cx="1212191" cy="338554"/>
          </a:xfrm>
          <a:prstGeom prst="rect">
            <a:avLst/>
          </a:prstGeom>
          <a:noFill/>
        </p:spPr>
        <p:txBody>
          <a:bodyPr wrap="none" rtlCol="0">
            <a:spAutoFit/>
          </a:bodyPr>
          <a:lstStyle/>
          <a:p>
            <a:pPr algn="r"/>
            <a:r>
              <a:rPr lang="en-US" sz="1600" b="1"/>
              <a:t>10.0.0.0 /30</a:t>
            </a:r>
          </a:p>
        </p:txBody>
      </p:sp>
      <p:sp>
        <p:nvSpPr>
          <p:cNvPr id="17" name="TextBox 16"/>
          <p:cNvSpPr txBox="1"/>
          <p:nvPr/>
        </p:nvSpPr>
        <p:spPr>
          <a:xfrm>
            <a:off x="4648909" y="3952200"/>
            <a:ext cx="1212191" cy="338554"/>
          </a:xfrm>
          <a:prstGeom prst="rect">
            <a:avLst/>
          </a:prstGeom>
          <a:noFill/>
        </p:spPr>
        <p:txBody>
          <a:bodyPr wrap="none" rtlCol="0">
            <a:spAutoFit/>
          </a:bodyPr>
          <a:lstStyle/>
          <a:p>
            <a:pPr algn="r"/>
            <a:r>
              <a:rPr lang="en-US" sz="1600" b="1"/>
              <a:t>11.0.0.0 /30</a:t>
            </a:r>
          </a:p>
        </p:txBody>
      </p:sp>
      <p:sp>
        <p:nvSpPr>
          <p:cNvPr id="22" name="TextBox 21"/>
          <p:cNvSpPr txBox="1"/>
          <p:nvPr/>
        </p:nvSpPr>
        <p:spPr>
          <a:xfrm>
            <a:off x="9354782" y="4354818"/>
            <a:ext cx="1320554" cy="369332"/>
          </a:xfrm>
          <a:prstGeom prst="rect">
            <a:avLst/>
          </a:prstGeom>
          <a:noFill/>
        </p:spPr>
        <p:txBody>
          <a:bodyPr wrap="none" rtlCol="0">
            <a:spAutoFit/>
          </a:bodyPr>
          <a:lstStyle/>
          <a:p>
            <a:r>
              <a:rPr lang="en-US" b="1">
                <a:solidFill>
                  <a:srgbClr val="FF0000"/>
                </a:solidFill>
              </a:rPr>
              <a:t>VRF AWARE</a:t>
            </a:r>
          </a:p>
        </p:txBody>
      </p:sp>
      <p:sp>
        <p:nvSpPr>
          <p:cNvPr id="23" name="TextBox 22"/>
          <p:cNvSpPr txBox="1"/>
          <p:nvPr/>
        </p:nvSpPr>
        <p:spPr>
          <a:xfrm>
            <a:off x="478492" y="3538586"/>
            <a:ext cx="1623521" cy="369332"/>
          </a:xfrm>
          <a:prstGeom prst="rect">
            <a:avLst/>
          </a:prstGeom>
          <a:noFill/>
        </p:spPr>
        <p:txBody>
          <a:bodyPr wrap="none" rtlCol="0">
            <a:spAutoFit/>
          </a:bodyPr>
          <a:lstStyle/>
          <a:p>
            <a:r>
              <a:rPr lang="en-US" b="1">
                <a:solidFill>
                  <a:srgbClr val="FF0000"/>
                </a:solidFill>
              </a:rPr>
              <a:t>VRF UNAWARE</a:t>
            </a:r>
          </a:p>
        </p:txBody>
      </p:sp>
      <p:pic>
        <p:nvPicPr>
          <p:cNvPr id="6" name="Picture 5"/>
          <p:cNvPicPr>
            <a:picLocks noChangeAspect="1"/>
          </p:cNvPicPr>
          <p:nvPr/>
        </p:nvPicPr>
        <p:blipFill>
          <a:blip r:embed="rId3"/>
          <a:stretch>
            <a:fillRect/>
          </a:stretch>
        </p:blipFill>
        <p:spPr>
          <a:xfrm>
            <a:off x="172898" y="4512351"/>
            <a:ext cx="5005250" cy="1426588"/>
          </a:xfrm>
          <a:prstGeom prst="rect">
            <a:avLst/>
          </a:prstGeom>
        </p:spPr>
      </p:pic>
      <p:sp>
        <p:nvSpPr>
          <p:cNvPr id="24" name="Rectangle 23"/>
          <p:cNvSpPr/>
          <p:nvPr/>
        </p:nvSpPr>
        <p:spPr>
          <a:xfrm>
            <a:off x="6544312" y="255747"/>
            <a:ext cx="4989443" cy="113312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ourier New" panose="02070309020205020404" pitchFamily="49" charset="0"/>
                <a:cs typeface="Courier New" panose="02070309020205020404" pitchFamily="49" charset="0"/>
              </a:rPr>
              <a:t>R2#</a:t>
            </a:r>
          </a:p>
          <a:p>
            <a:r>
              <a:rPr lang="en-US" sz="1200" b="1" dirty="0">
                <a:solidFill>
                  <a:schemeClr val="tx1"/>
                </a:solidFill>
                <a:latin typeface="Courier New" panose="02070309020205020404" pitchFamily="49" charset="0"/>
                <a:cs typeface="Courier New" panose="02070309020205020404" pitchFamily="49" charset="0"/>
              </a:rPr>
              <a:t>Show </a:t>
            </a:r>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route</a:t>
            </a: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a:solidFill>
                  <a:schemeClr val="tx1"/>
                </a:solidFill>
                <a:latin typeface="Courier New" panose="02070309020205020404" pitchFamily="49" charset="0"/>
                <a:cs typeface="Courier New" panose="02070309020205020404" pitchFamily="49" charset="0"/>
              </a:rPr>
              <a:t>C 10.0.0.0 /30 directly </a:t>
            </a:r>
            <a:r>
              <a:rPr lang="en-US" sz="1200" b="1" dirty="0" smtClean="0">
                <a:solidFill>
                  <a:schemeClr val="tx1"/>
                </a:solidFill>
                <a:latin typeface="Courier New" panose="02070309020205020404" pitchFamily="49" charset="0"/>
                <a:cs typeface="Courier New" panose="02070309020205020404" pitchFamily="49" charset="0"/>
              </a:rPr>
              <a:t>connected, G0/0/1</a:t>
            </a:r>
          </a:p>
          <a:p>
            <a:r>
              <a:rPr lang="en-US" sz="1200" b="1" dirty="0">
                <a:solidFill>
                  <a:schemeClr val="tx1"/>
                </a:solidFill>
                <a:latin typeface="Courier New" panose="02070309020205020404" pitchFamily="49" charset="0"/>
                <a:cs typeface="Courier New" panose="02070309020205020404" pitchFamily="49" charset="0"/>
              </a:rPr>
              <a:t>L </a:t>
            </a:r>
            <a:r>
              <a:rPr lang="en-US" sz="1200" b="1" dirty="0" smtClean="0">
                <a:solidFill>
                  <a:schemeClr val="tx1"/>
                </a:solidFill>
                <a:latin typeface="Courier New" panose="02070309020205020404" pitchFamily="49" charset="0"/>
                <a:cs typeface="Courier New" panose="02070309020205020404" pitchFamily="49" charset="0"/>
              </a:rPr>
              <a:t>10.0.0.2 </a:t>
            </a:r>
            <a:r>
              <a:rPr lang="en-US" sz="1200" b="1" dirty="0">
                <a:solidFill>
                  <a:schemeClr val="tx1"/>
                </a:solidFill>
                <a:latin typeface="Courier New" panose="02070309020205020404" pitchFamily="49" charset="0"/>
                <a:cs typeface="Courier New" panose="02070309020205020404" pitchFamily="49" charset="0"/>
              </a:rPr>
              <a:t>/32 directly connected, </a:t>
            </a:r>
            <a:r>
              <a:rPr lang="en-US" sz="1200" b="1" dirty="0" smtClean="0">
                <a:solidFill>
                  <a:schemeClr val="tx1"/>
                </a:solidFill>
                <a:latin typeface="Courier New" panose="02070309020205020404" pitchFamily="49" charset="0"/>
                <a:cs typeface="Courier New" panose="02070309020205020404" pitchFamily="49" charset="0"/>
              </a:rPr>
              <a:t>G0/0/1</a:t>
            </a:r>
            <a:endParaRPr lang="en-US" sz="1200" b="1" dirty="0">
              <a:solidFill>
                <a:schemeClr val="tx1"/>
              </a:solidFill>
              <a:latin typeface="Courier New" panose="02070309020205020404" pitchFamily="49" charset="0"/>
              <a:cs typeface="Courier New" panose="02070309020205020404" pitchFamily="49" charset="0"/>
            </a:endParaRPr>
          </a:p>
          <a:p>
            <a:endParaRPr lang="en-US" sz="1200" b="1" dirty="0">
              <a:solidFill>
                <a:schemeClr val="tx1"/>
              </a:solidFill>
              <a:latin typeface="Courier New" panose="02070309020205020404" pitchFamily="49" charset="0"/>
              <a:cs typeface="Courier New" panose="02070309020205020404" pitchFamily="49" charset="0"/>
            </a:endParaRPr>
          </a:p>
        </p:txBody>
      </p:sp>
      <p:sp>
        <p:nvSpPr>
          <p:cNvPr id="25" name="Rectangle 24"/>
          <p:cNvSpPr/>
          <p:nvPr/>
        </p:nvSpPr>
        <p:spPr>
          <a:xfrm>
            <a:off x="6544312" y="5287868"/>
            <a:ext cx="4989443" cy="111183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ourier New" panose="02070309020205020404" pitchFamily="49" charset="0"/>
                <a:cs typeface="Courier New" panose="02070309020205020404" pitchFamily="49" charset="0"/>
              </a:rPr>
              <a:t>R2#</a:t>
            </a:r>
          </a:p>
          <a:p>
            <a:r>
              <a:rPr lang="en-US" sz="1200" b="1" dirty="0">
                <a:solidFill>
                  <a:schemeClr val="tx1"/>
                </a:solidFill>
                <a:latin typeface="Courier New" panose="02070309020205020404" pitchFamily="49" charset="0"/>
                <a:cs typeface="Courier New" panose="02070309020205020404" pitchFamily="49" charset="0"/>
              </a:rPr>
              <a:t>Show </a:t>
            </a:r>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route </a:t>
            </a:r>
            <a:r>
              <a:rPr lang="en-US" sz="1200" b="1" dirty="0" err="1" smtClean="0">
                <a:solidFill>
                  <a:schemeClr val="tx1"/>
                </a:solidFill>
                <a:latin typeface="Courier New" panose="02070309020205020404" pitchFamily="49" charset="0"/>
                <a:cs typeface="Courier New" panose="02070309020205020404" pitchFamily="49" charset="0"/>
              </a:rPr>
              <a:t>vrf</a:t>
            </a:r>
            <a:r>
              <a:rPr lang="en-US" sz="1200" b="1" dirty="0" smtClean="0">
                <a:solidFill>
                  <a:schemeClr val="tx1"/>
                </a:solidFill>
                <a:latin typeface="Courier New" panose="02070309020205020404" pitchFamily="49" charset="0"/>
                <a:cs typeface="Courier New" panose="02070309020205020404" pitchFamily="49" charset="0"/>
              </a:rPr>
              <a:t> XYZ</a:t>
            </a:r>
            <a:endParaRPr lang="en-US" sz="1200" b="1" dirty="0">
              <a:solidFill>
                <a:schemeClr val="tx1"/>
              </a:solidFill>
              <a:latin typeface="Courier New" panose="02070309020205020404" pitchFamily="49" charset="0"/>
              <a:cs typeface="Courier New" panose="02070309020205020404" pitchFamily="49" charset="0"/>
            </a:endParaRP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smtClean="0">
                <a:solidFill>
                  <a:schemeClr val="tx1"/>
                </a:solidFill>
                <a:latin typeface="Courier New" panose="02070309020205020404" pitchFamily="49" charset="0"/>
                <a:cs typeface="Courier New" panose="02070309020205020404" pitchFamily="49" charset="0"/>
              </a:rPr>
              <a:t>C </a:t>
            </a:r>
            <a:r>
              <a:rPr lang="en-US" sz="1200" b="1" dirty="0">
                <a:solidFill>
                  <a:schemeClr val="tx1"/>
                </a:solidFill>
                <a:latin typeface="Courier New" panose="02070309020205020404" pitchFamily="49" charset="0"/>
                <a:cs typeface="Courier New" panose="02070309020205020404" pitchFamily="49" charset="0"/>
              </a:rPr>
              <a:t>11.0.0.0 /30 directly </a:t>
            </a:r>
            <a:r>
              <a:rPr lang="en-US" sz="1200" b="1" dirty="0" smtClean="0">
                <a:solidFill>
                  <a:schemeClr val="tx1"/>
                </a:solidFill>
                <a:latin typeface="Courier New" panose="02070309020205020404" pitchFamily="49" charset="0"/>
                <a:cs typeface="Courier New" panose="02070309020205020404" pitchFamily="49" charset="0"/>
              </a:rPr>
              <a:t>connected, G0/0/2</a:t>
            </a:r>
          </a:p>
          <a:p>
            <a:r>
              <a:rPr lang="en-US" sz="1200" b="1" dirty="0">
                <a:solidFill>
                  <a:schemeClr val="tx1"/>
                </a:solidFill>
                <a:latin typeface="Courier New" panose="02070309020205020404" pitchFamily="49" charset="0"/>
                <a:cs typeface="Courier New" panose="02070309020205020404" pitchFamily="49" charset="0"/>
              </a:rPr>
              <a:t>L </a:t>
            </a:r>
            <a:r>
              <a:rPr lang="en-US" sz="1200" b="1" dirty="0" smtClean="0">
                <a:solidFill>
                  <a:schemeClr val="tx1"/>
                </a:solidFill>
                <a:latin typeface="Courier New" panose="02070309020205020404" pitchFamily="49" charset="0"/>
                <a:cs typeface="Courier New" panose="02070309020205020404" pitchFamily="49" charset="0"/>
              </a:rPr>
              <a:t>11.0.0.2 </a:t>
            </a:r>
            <a:r>
              <a:rPr lang="en-US" sz="1200" b="1" dirty="0">
                <a:solidFill>
                  <a:schemeClr val="tx1"/>
                </a:solidFill>
                <a:latin typeface="Courier New" panose="02070309020205020404" pitchFamily="49" charset="0"/>
                <a:cs typeface="Courier New" panose="02070309020205020404" pitchFamily="49" charset="0"/>
              </a:rPr>
              <a:t>/32 directly connected, </a:t>
            </a:r>
            <a:r>
              <a:rPr lang="en-US" sz="1200" b="1" dirty="0" smtClean="0">
                <a:solidFill>
                  <a:schemeClr val="tx1"/>
                </a:solidFill>
                <a:latin typeface="Courier New" panose="02070309020205020404" pitchFamily="49" charset="0"/>
                <a:cs typeface="Courier New" panose="02070309020205020404" pitchFamily="49" charset="0"/>
              </a:rPr>
              <a:t>G0/0/2</a:t>
            </a:r>
            <a:endParaRPr lang="en-US" sz="1200" b="1" dirty="0">
              <a:solidFill>
                <a:schemeClr val="tx1"/>
              </a:solidFill>
              <a:latin typeface="Courier New" panose="02070309020205020404" pitchFamily="49" charset="0"/>
              <a:cs typeface="Courier New" panose="02070309020205020404" pitchFamily="49" charset="0"/>
            </a:endParaRPr>
          </a:p>
          <a:p>
            <a:endParaRPr lang="en-US" sz="1200" b="1" dirty="0">
              <a:solidFill>
                <a:schemeClr val="tx1"/>
              </a:solidFill>
              <a:latin typeface="Courier New" panose="02070309020205020404" pitchFamily="49" charset="0"/>
              <a:cs typeface="Courier New" panose="02070309020205020404" pitchFamily="49" charset="0"/>
            </a:endParaRPr>
          </a:p>
        </p:txBody>
      </p:sp>
      <p:sp>
        <p:nvSpPr>
          <p:cNvPr id="21" name="Rectangular Callout 20"/>
          <p:cNvSpPr/>
          <p:nvPr/>
        </p:nvSpPr>
        <p:spPr>
          <a:xfrm>
            <a:off x="104302" y="156122"/>
            <a:ext cx="5676998" cy="1446069"/>
          </a:xfrm>
          <a:prstGeom prst="wedgeRect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INTERFACES IN THE GLOBAL ROUTING TABLE CAN BE CONNECTED TO INTERFACES IN A VRF. NEITHER DEVICE KNOWS WHETHER THE ROUTER ON THE OTHER SIDE OF THE LINK IS IN A VRF. FROM R-1’S PERSPECTIVE, HE THINKS HE IS CONNECTEC TO TWO DIFFERENT ROUTERS SINCE THE ROUTING TABLE INFORMATION HE RECEIVES FROM THE R-2 GLOBAL WILL BE DIFFERENT THAT THAT HE RECEIVES FROM THE R-2 VRF.</a:t>
            </a:r>
            <a:endParaRPr lang="en-US" sz="1400" dirty="0">
              <a:solidFill>
                <a:schemeClr val="tx1"/>
              </a:solidFill>
            </a:endParaRPr>
          </a:p>
        </p:txBody>
      </p:sp>
    </p:spTree>
    <p:extLst>
      <p:ext uri="{BB962C8B-B14F-4D97-AF65-F5344CB8AC3E}">
        <p14:creationId xmlns:p14="http://schemas.microsoft.com/office/powerpoint/2010/main" val="278591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3703016" y="2453900"/>
            <a:ext cx="4572000" cy="76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740599" y="2755387"/>
            <a:ext cx="4572000" cy="76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883015" y="1694074"/>
            <a:ext cx="1857584" cy="18575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237433" y="1694074"/>
            <a:ext cx="1857584" cy="18575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604058" y="2622866"/>
            <a:ext cx="607859" cy="461665"/>
          </a:xfrm>
          <a:prstGeom prst="rect">
            <a:avLst/>
          </a:prstGeom>
          <a:noFill/>
        </p:spPr>
        <p:txBody>
          <a:bodyPr wrap="none" rtlCol="0">
            <a:spAutoFit/>
          </a:bodyPr>
          <a:lstStyle/>
          <a:p>
            <a:r>
              <a:rPr lang="en-US" sz="2400" b="1">
                <a:solidFill>
                  <a:schemeClr val="bg1"/>
                </a:solidFill>
              </a:rPr>
              <a:t>R-1</a:t>
            </a:r>
          </a:p>
        </p:txBody>
      </p:sp>
      <p:sp>
        <p:nvSpPr>
          <p:cNvPr id="7" name="TextBox 6"/>
          <p:cNvSpPr txBox="1"/>
          <p:nvPr/>
        </p:nvSpPr>
        <p:spPr>
          <a:xfrm>
            <a:off x="8968415" y="2622865"/>
            <a:ext cx="607859" cy="461665"/>
          </a:xfrm>
          <a:prstGeom prst="rect">
            <a:avLst/>
          </a:prstGeom>
          <a:noFill/>
        </p:spPr>
        <p:txBody>
          <a:bodyPr wrap="none" rtlCol="0">
            <a:spAutoFit/>
          </a:bodyPr>
          <a:lstStyle/>
          <a:p>
            <a:r>
              <a:rPr lang="en-US" sz="2400" b="1">
                <a:solidFill>
                  <a:schemeClr val="bg1"/>
                </a:solidFill>
              </a:rPr>
              <a:t>R-2</a:t>
            </a:r>
          </a:p>
        </p:txBody>
      </p:sp>
      <p:sp>
        <p:nvSpPr>
          <p:cNvPr id="10" name="TextBox 9"/>
          <p:cNvSpPr txBox="1"/>
          <p:nvPr/>
        </p:nvSpPr>
        <p:spPr>
          <a:xfrm>
            <a:off x="3825864" y="2084532"/>
            <a:ext cx="805029" cy="338554"/>
          </a:xfrm>
          <a:prstGeom prst="rect">
            <a:avLst/>
          </a:prstGeom>
          <a:noFill/>
        </p:spPr>
        <p:txBody>
          <a:bodyPr wrap="none" rtlCol="0">
            <a:spAutoFit/>
          </a:bodyPr>
          <a:lstStyle/>
          <a:p>
            <a:pPr algn="r"/>
            <a:r>
              <a:rPr lang="en-US" sz="1600" b="1"/>
              <a:t>G0/0/1</a:t>
            </a:r>
          </a:p>
        </p:txBody>
      </p:sp>
      <p:sp>
        <p:nvSpPr>
          <p:cNvPr id="11" name="TextBox 10"/>
          <p:cNvSpPr txBox="1"/>
          <p:nvPr/>
        </p:nvSpPr>
        <p:spPr>
          <a:xfrm>
            <a:off x="3749946" y="2818810"/>
            <a:ext cx="880947" cy="584775"/>
          </a:xfrm>
          <a:prstGeom prst="rect">
            <a:avLst/>
          </a:prstGeom>
          <a:noFill/>
        </p:spPr>
        <p:txBody>
          <a:bodyPr wrap="none" rtlCol="0">
            <a:spAutoFit/>
          </a:bodyPr>
          <a:lstStyle/>
          <a:p>
            <a:pPr algn="r"/>
            <a:r>
              <a:rPr lang="en-US" sz="1600" b="1"/>
              <a:t>G0/0/2</a:t>
            </a:r>
          </a:p>
          <a:p>
            <a:pPr algn="r"/>
            <a:r>
              <a:rPr lang="en-US" sz="1600" b="1"/>
              <a:t>VRF XYZ</a:t>
            </a:r>
          </a:p>
        </p:txBody>
      </p:sp>
      <p:sp>
        <p:nvSpPr>
          <p:cNvPr id="12" name="TextBox 11"/>
          <p:cNvSpPr txBox="1"/>
          <p:nvPr/>
        </p:nvSpPr>
        <p:spPr>
          <a:xfrm>
            <a:off x="7392811" y="2084532"/>
            <a:ext cx="805029" cy="338554"/>
          </a:xfrm>
          <a:prstGeom prst="rect">
            <a:avLst/>
          </a:prstGeom>
          <a:noFill/>
        </p:spPr>
        <p:txBody>
          <a:bodyPr wrap="none" rtlCol="0">
            <a:spAutoFit/>
          </a:bodyPr>
          <a:lstStyle/>
          <a:p>
            <a:pPr algn="r"/>
            <a:r>
              <a:rPr lang="en-US" sz="1600" b="1"/>
              <a:t>G0/0/1</a:t>
            </a:r>
          </a:p>
        </p:txBody>
      </p:sp>
      <p:sp>
        <p:nvSpPr>
          <p:cNvPr id="13" name="TextBox 12"/>
          <p:cNvSpPr txBox="1"/>
          <p:nvPr/>
        </p:nvSpPr>
        <p:spPr>
          <a:xfrm>
            <a:off x="7316893" y="2818810"/>
            <a:ext cx="880947" cy="584775"/>
          </a:xfrm>
          <a:prstGeom prst="rect">
            <a:avLst/>
          </a:prstGeom>
          <a:noFill/>
        </p:spPr>
        <p:txBody>
          <a:bodyPr wrap="none" rtlCol="0">
            <a:spAutoFit/>
          </a:bodyPr>
          <a:lstStyle/>
          <a:p>
            <a:pPr algn="r"/>
            <a:r>
              <a:rPr lang="en-US" sz="1600" b="1"/>
              <a:t>G0/0/2</a:t>
            </a:r>
          </a:p>
          <a:p>
            <a:pPr algn="r"/>
            <a:r>
              <a:rPr lang="en-US" sz="1600" b="1"/>
              <a:t>VRF XYZ</a:t>
            </a:r>
          </a:p>
        </p:txBody>
      </p:sp>
      <p:sp>
        <p:nvSpPr>
          <p:cNvPr id="14" name="TextBox 13"/>
          <p:cNvSpPr txBox="1"/>
          <p:nvPr/>
        </p:nvSpPr>
        <p:spPr>
          <a:xfrm>
            <a:off x="5408388" y="2853697"/>
            <a:ext cx="1212191" cy="338554"/>
          </a:xfrm>
          <a:prstGeom prst="rect">
            <a:avLst/>
          </a:prstGeom>
          <a:noFill/>
        </p:spPr>
        <p:txBody>
          <a:bodyPr wrap="none" rtlCol="0">
            <a:spAutoFit/>
          </a:bodyPr>
          <a:lstStyle/>
          <a:p>
            <a:pPr algn="r"/>
            <a:r>
              <a:rPr lang="en-US" sz="1600" b="1"/>
              <a:t>11.0.0.0 /30</a:t>
            </a:r>
          </a:p>
        </p:txBody>
      </p:sp>
      <p:sp>
        <p:nvSpPr>
          <p:cNvPr id="15" name="TextBox 14"/>
          <p:cNvSpPr txBox="1"/>
          <p:nvPr/>
        </p:nvSpPr>
        <p:spPr>
          <a:xfrm>
            <a:off x="5371821" y="2084532"/>
            <a:ext cx="1212191" cy="338554"/>
          </a:xfrm>
          <a:prstGeom prst="rect">
            <a:avLst/>
          </a:prstGeom>
          <a:noFill/>
        </p:spPr>
        <p:txBody>
          <a:bodyPr wrap="none" rtlCol="0">
            <a:spAutoFit/>
          </a:bodyPr>
          <a:lstStyle/>
          <a:p>
            <a:pPr algn="r"/>
            <a:r>
              <a:rPr lang="en-US" sz="1600" b="1"/>
              <a:t>10.0.0.0 /30</a:t>
            </a:r>
          </a:p>
        </p:txBody>
      </p:sp>
      <p:sp>
        <p:nvSpPr>
          <p:cNvPr id="2" name="TextBox 1"/>
          <p:cNvSpPr txBox="1"/>
          <p:nvPr/>
        </p:nvSpPr>
        <p:spPr>
          <a:xfrm>
            <a:off x="10134610" y="2386055"/>
            <a:ext cx="1320554" cy="369332"/>
          </a:xfrm>
          <a:prstGeom prst="rect">
            <a:avLst/>
          </a:prstGeom>
          <a:noFill/>
        </p:spPr>
        <p:txBody>
          <a:bodyPr wrap="none" rtlCol="0">
            <a:spAutoFit/>
          </a:bodyPr>
          <a:lstStyle/>
          <a:p>
            <a:r>
              <a:rPr lang="en-US" b="1">
                <a:solidFill>
                  <a:srgbClr val="FF0000"/>
                </a:solidFill>
              </a:rPr>
              <a:t>VRF AWARE</a:t>
            </a:r>
          </a:p>
        </p:txBody>
      </p:sp>
      <p:sp>
        <p:nvSpPr>
          <p:cNvPr id="20" name="TextBox 19"/>
          <p:cNvSpPr txBox="1"/>
          <p:nvPr/>
        </p:nvSpPr>
        <p:spPr>
          <a:xfrm>
            <a:off x="570016" y="2414674"/>
            <a:ext cx="1320554" cy="369332"/>
          </a:xfrm>
          <a:prstGeom prst="rect">
            <a:avLst/>
          </a:prstGeom>
          <a:noFill/>
        </p:spPr>
        <p:txBody>
          <a:bodyPr wrap="none" rtlCol="0">
            <a:spAutoFit/>
          </a:bodyPr>
          <a:lstStyle/>
          <a:p>
            <a:r>
              <a:rPr lang="en-US" b="1">
                <a:solidFill>
                  <a:srgbClr val="FF0000"/>
                </a:solidFill>
              </a:rPr>
              <a:t>VRF AWARE</a:t>
            </a:r>
          </a:p>
        </p:txBody>
      </p:sp>
      <p:sp>
        <p:nvSpPr>
          <p:cNvPr id="21" name="Rectangle 20"/>
          <p:cNvSpPr/>
          <p:nvPr/>
        </p:nvSpPr>
        <p:spPr>
          <a:xfrm>
            <a:off x="6671503" y="3769083"/>
            <a:ext cx="4989443" cy="111183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ourier New" panose="02070309020205020404" pitchFamily="49" charset="0"/>
                <a:cs typeface="Courier New" panose="02070309020205020404" pitchFamily="49" charset="0"/>
              </a:rPr>
              <a:t>R2#</a:t>
            </a:r>
          </a:p>
          <a:p>
            <a:r>
              <a:rPr lang="en-US" sz="1200" b="1" dirty="0">
                <a:solidFill>
                  <a:schemeClr val="tx1"/>
                </a:solidFill>
                <a:latin typeface="Courier New" panose="02070309020205020404" pitchFamily="49" charset="0"/>
                <a:cs typeface="Courier New" panose="02070309020205020404" pitchFamily="49" charset="0"/>
              </a:rPr>
              <a:t>Show </a:t>
            </a:r>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route </a:t>
            </a:r>
            <a:r>
              <a:rPr lang="en-US" sz="1200" b="1" dirty="0" err="1" smtClean="0">
                <a:solidFill>
                  <a:schemeClr val="tx1"/>
                </a:solidFill>
                <a:latin typeface="Courier New" panose="02070309020205020404" pitchFamily="49" charset="0"/>
                <a:cs typeface="Courier New" panose="02070309020205020404" pitchFamily="49" charset="0"/>
              </a:rPr>
              <a:t>vrf</a:t>
            </a:r>
            <a:r>
              <a:rPr lang="en-US" sz="1200" b="1" dirty="0" smtClean="0">
                <a:solidFill>
                  <a:schemeClr val="tx1"/>
                </a:solidFill>
                <a:latin typeface="Courier New" panose="02070309020205020404" pitchFamily="49" charset="0"/>
                <a:cs typeface="Courier New" panose="02070309020205020404" pitchFamily="49" charset="0"/>
              </a:rPr>
              <a:t> XYZ</a:t>
            </a:r>
            <a:endParaRPr lang="en-US" sz="1200" b="1" dirty="0">
              <a:solidFill>
                <a:schemeClr val="tx1"/>
              </a:solidFill>
              <a:latin typeface="Courier New" panose="02070309020205020404" pitchFamily="49" charset="0"/>
              <a:cs typeface="Courier New" panose="02070309020205020404" pitchFamily="49" charset="0"/>
            </a:endParaRP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smtClean="0">
                <a:solidFill>
                  <a:schemeClr val="tx1"/>
                </a:solidFill>
                <a:latin typeface="Courier New" panose="02070309020205020404" pitchFamily="49" charset="0"/>
                <a:cs typeface="Courier New" panose="02070309020205020404" pitchFamily="49" charset="0"/>
              </a:rPr>
              <a:t>C </a:t>
            </a:r>
            <a:r>
              <a:rPr lang="en-US" sz="1200" b="1" dirty="0">
                <a:solidFill>
                  <a:schemeClr val="tx1"/>
                </a:solidFill>
                <a:latin typeface="Courier New" panose="02070309020205020404" pitchFamily="49" charset="0"/>
                <a:cs typeface="Courier New" panose="02070309020205020404" pitchFamily="49" charset="0"/>
              </a:rPr>
              <a:t>11.0.0.0 /30 directly </a:t>
            </a:r>
            <a:r>
              <a:rPr lang="en-US" sz="1200" b="1" dirty="0" smtClean="0">
                <a:solidFill>
                  <a:schemeClr val="tx1"/>
                </a:solidFill>
                <a:latin typeface="Courier New" panose="02070309020205020404" pitchFamily="49" charset="0"/>
                <a:cs typeface="Courier New" panose="02070309020205020404" pitchFamily="49" charset="0"/>
              </a:rPr>
              <a:t>connected, G0/0/2</a:t>
            </a:r>
          </a:p>
          <a:p>
            <a:r>
              <a:rPr lang="en-US" sz="1200" b="1" dirty="0">
                <a:solidFill>
                  <a:schemeClr val="tx1"/>
                </a:solidFill>
                <a:latin typeface="Courier New" panose="02070309020205020404" pitchFamily="49" charset="0"/>
                <a:cs typeface="Courier New" panose="02070309020205020404" pitchFamily="49" charset="0"/>
              </a:rPr>
              <a:t>L </a:t>
            </a:r>
            <a:r>
              <a:rPr lang="en-US" sz="1200" b="1" dirty="0" smtClean="0">
                <a:solidFill>
                  <a:schemeClr val="tx1"/>
                </a:solidFill>
                <a:latin typeface="Courier New" panose="02070309020205020404" pitchFamily="49" charset="0"/>
                <a:cs typeface="Courier New" panose="02070309020205020404" pitchFamily="49" charset="0"/>
              </a:rPr>
              <a:t>11.0.0.2 </a:t>
            </a:r>
            <a:r>
              <a:rPr lang="en-US" sz="1200" b="1" dirty="0">
                <a:solidFill>
                  <a:schemeClr val="tx1"/>
                </a:solidFill>
                <a:latin typeface="Courier New" panose="02070309020205020404" pitchFamily="49" charset="0"/>
                <a:cs typeface="Courier New" panose="02070309020205020404" pitchFamily="49" charset="0"/>
              </a:rPr>
              <a:t>/32 directly connected, G0/0/1</a:t>
            </a:r>
          </a:p>
          <a:p>
            <a:endParaRPr lang="en-US" sz="1200" b="1" dirty="0">
              <a:solidFill>
                <a:schemeClr val="tx1"/>
              </a:solidFill>
              <a:latin typeface="Courier New" panose="02070309020205020404" pitchFamily="49" charset="0"/>
              <a:cs typeface="Courier New" panose="02070309020205020404" pitchFamily="49" charset="0"/>
            </a:endParaRPr>
          </a:p>
        </p:txBody>
      </p:sp>
      <p:sp>
        <p:nvSpPr>
          <p:cNvPr id="22" name="Rectangle 21"/>
          <p:cNvSpPr/>
          <p:nvPr/>
        </p:nvSpPr>
        <p:spPr>
          <a:xfrm>
            <a:off x="6822794" y="452811"/>
            <a:ext cx="4989443" cy="113312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ourier New" panose="02070309020205020404" pitchFamily="49" charset="0"/>
                <a:cs typeface="Courier New" panose="02070309020205020404" pitchFamily="49" charset="0"/>
              </a:rPr>
              <a:t>R2#</a:t>
            </a:r>
          </a:p>
          <a:p>
            <a:r>
              <a:rPr lang="en-US" sz="1200" b="1" dirty="0">
                <a:solidFill>
                  <a:schemeClr val="tx1"/>
                </a:solidFill>
                <a:latin typeface="Courier New" panose="02070309020205020404" pitchFamily="49" charset="0"/>
                <a:cs typeface="Courier New" panose="02070309020205020404" pitchFamily="49" charset="0"/>
              </a:rPr>
              <a:t>Show </a:t>
            </a:r>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route</a:t>
            </a: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a:solidFill>
                  <a:schemeClr val="tx1"/>
                </a:solidFill>
                <a:latin typeface="Courier New" panose="02070309020205020404" pitchFamily="49" charset="0"/>
                <a:cs typeface="Courier New" panose="02070309020205020404" pitchFamily="49" charset="0"/>
              </a:rPr>
              <a:t>C 10.0.0.0 /30 directly </a:t>
            </a:r>
            <a:r>
              <a:rPr lang="en-US" sz="1200" b="1" dirty="0" smtClean="0">
                <a:solidFill>
                  <a:schemeClr val="tx1"/>
                </a:solidFill>
                <a:latin typeface="Courier New" panose="02070309020205020404" pitchFamily="49" charset="0"/>
                <a:cs typeface="Courier New" panose="02070309020205020404" pitchFamily="49" charset="0"/>
              </a:rPr>
              <a:t>connected, G0/0/1</a:t>
            </a:r>
          </a:p>
          <a:p>
            <a:r>
              <a:rPr lang="en-US" sz="1200" b="1" dirty="0">
                <a:solidFill>
                  <a:schemeClr val="tx1"/>
                </a:solidFill>
                <a:latin typeface="Courier New" panose="02070309020205020404" pitchFamily="49" charset="0"/>
                <a:cs typeface="Courier New" panose="02070309020205020404" pitchFamily="49" charset="0"/>
              </a:rPr>
              <a:t>L </a:t>
            </a:r>
            <a:r>
              <a:rPr lang="en-US" sz="1200" b="1" dirty="0" smtClean="0">
                <a:solidFill>
                  <a:schemeClr val="tx1"/>
                </a:solidFill>
                <a:latin typeface="Courier New" panose="02070309020205020404" pitchFamily="49" charset="0"/>
                <a:cs typeface="Courier New" panose="02070309020205020404" pitchFamily="49" charset="0"/>
              </a:rPr>
              <a:t>10.0.0.2 </a:t>
            </a:r>
            <a:r>
              <a:rPr lang="en-US" sz="1200" b="1" dirty="0">
                <a:solidFill>
                  <a:schemeClr val="tx1"/>
                </a:solidFill>
                <a:latin typeface="Courier New" panose="02070309020205020404" pitchFamily="49" charset="0"/>
                <a:cs typeface="Courier New" panose="02070309020205020404" pitchFamily="49" charset="0"/>
              </a:rPr>
              <a:t>/32 directly connected, </a:t>
            </a:r>
            <a:r>
              <a:rPr lang="en-US" sz="1200" b="1" dirty="0" smtClean="0">
                <a:solidFill>
                  <a:schemeClr val="tx1"/>
                </a:solidFill>
                <a:latin typeface="Courier New" panose="02070309020205020404" pitchFamily="49" charset="0"/>
                <a:cs typeface="Courier New" panose="02070309020205020404" pitchFamily="49" charset="0"/>
              </a:rPr>
              <a:t>G0/0/1</a:t>
            </a:r>
            <a:endParaRPr lang="en-US" sz="1200" b="1" dirty="0">
              <a:solidFill>
                <a:schemeClr val="tx1"/>
              </a:solidFill>
              <a:latin typeface="Courier New" panose="02070309020205020404" pitchFamily="49" charset="0"/>
              <a:cs typeface="Courier New" panose="02070309020205020404" pitchFamily="49" charset="0"/>
            </a:endParaRPr>
          </a:p>
          <a:p>
            <a:endParaRPr lang="en-US" sz="1200" b="1" dirty="0">
              <a:solidFill>
                <a:schemeClr val="tx1"/>
              </a:solidFill>
              <a:latin typeface="Courier New" panose="02070309020205020404" pitchFamily="49" charset="0"/>
              <a:cs typeface="Courier New" panose="02070309020205020404" pitchFamily="49" charset="0"/>
            </a:endParaRPr>
          </a:p>
        </p:txBody>
      </p:sp>
      <p:sp>
        <p:nvSpPr>
          <p:cNvPr id="23" name="Rectangle 22"/>
          <p:cNvSpPr/>
          <p:nvPr/>
        </p:nvSpPr>
        <p:spPr>
          <a:xfrm>
            <a:off x="418457" y="459133"/>
            <a:ext cx="4989443" cy="113312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latin typeface="Courier New" panose="02070309020205020404" pitchFamily="49" charset="0"/>
                <a:cs typeface="Courier New" panose="02070309020205020404" pitchFamily="49" charset="0"/>
              </a:rPr>
              <a:t>R1#</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a:solidFill>
                  <a:schemeClr val="tx1"/>
                </a:solidFill>
                <a:latin typeface="Courier New" panose="02070309020205020404" pitchFamily="49" charset="0"/>
                <a:cs typeface="Courier New" panose="02070309020205020404" pitchFamily="49" charset="0"/>
              </a:rPr>
              <a:t>Show </a:t>
            </a:r>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route</a:t>
            </a: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a:solidFill>
                  <a:schemeClr val="tx1"/>
                </a:solidFill>
                <a:latin typeface="Courier New" panose="02070309020205020404" pitchFamily="49" charset="0"/>
                <a:cs typeface="Courier New" panose="02070309020205020404" pitchFamily="49" charset="0"/>
              </a:rPr>
              <a:t>C 10.0.0.0 /30 directly </a:t>
            </a:r>
            <a:r>
              <a:rPr lang="en-US" sz="1200" b="1" dirty="0" smtClean="0">
                <a:solidFill>
                  <a:schemeClr val="tx1"/>
                </a:solidFill>
                <a:latin typeface="Courier New" panose="02070309020205020404" pitchFamily="49" charset="0"/>
                <a:cs typeface="Courier New" panose="02070309020205020404" pitchFamily="49" charset="0"/>
              </a:rPr>
              <a:t>connected, G0/0/1</a:t>
            </a:r>
          </a:p>
          <a:p>
            <a:r>
              <a:rPr lang="en-US" sz="1200" b="1" dirty="0">
                <a:solidFill>
                  <a:schemeClr val="tx1"/>
                </a:solidFill>
                <a:latin typeface="Courier New" panose="02070309020205020404" pitchFamily="49" charset="0"/>
                <a:cs typeface="Courier New" panose="02070309020205020404" pitchFamily="49" charset="0"/>
              </a:rPr>
              <a:t>L </a:t>
            </a:r>
            <a:r>
              <a:rPr lang="en-US" sz="1200" b="1" dirty="0" smtClean="0">
                <a:solidFill>
                  <a:schemeClr val="tx1"/>
                </a:solidFill>
                <a:latin typeface="Courier New" panose="02070309020205020404" pitchFamily="49" charset="0"/>
                <a:cs typeface="Courier New" panose="02070309020205020404" pitchFamily="49" charset="0"/>
              </a:rPr>
              <a:t>10.0.0.1 </a:t>
            </a:r>
            <a:r>
              <a:rPr lang="en-US" sz="1200" b="1" dirty="0">
                <a:solidFill>
                  <a:schemeClr val="tx1"/>
                </a:solidFill>
                <a:latin typeface="Courier New" panose="02070309020205020404" pitchFamily="49" charset="0"/>
                <a:cs typeface="Courier New" panose="02070309020205020404" pitchFamily="49" charset="0"/>
              </a:rPr>
              <a:t>/32 directly connected, </a:t>
            </a:r>
            <a:r>
              <a:rPr lang="en-US" sz="1200" b="1" dirty="0" smtClean="0">
                <a:solidFill>
                  <a:schemeClr val="tx1"/>
                </a:solidFill>
                <a:latin typeface="Courier New" panose="02070309020205020404" pitchFamily="49" charset="0"/>
                <a:cs typeface="Courier New" panose="02070309020205020404" pitchFamily="49" charset="0"/>
              </a:rPr>
              <a:t>G0/0/1</a:t>
            </a:r>
            <a:endParaRPr lang="en-US" sz="1200" b="1" dirty="0">
              <a:solidFill>
                <a:schemeClr val="tx1"/>
              </a:solidFill>
              <a:latin typeface="Courier New" panose="02070309020205020404" pitchFamily="49" charset="0"/>
              <a:cs typeface="Courier New" panose="02070309020205020404" pitchFamily="49" charset="0"/>
            </a:endParaRPr>
          </a:p>
          <a:p>
            <a:endParaRPr lang="en-US" sz="1200" b="1" dirty="0">
              <a:solidFill>
                <a:schemeClr val="tx1"/>
              </a:solidFill>
              <a:latin typeface="Courier New" panose="02070309020205020404" pitchFamily="49" charset="0"/>
              <a:cs typeface="Courier New" panose="02070309020205020404" pitchFamily="49" charset="0"/>
            </a:endParaRPr>
          </a:p>
        </p:txBody>
      </p:sp>
      <p:sp>
        <p:nvSpPr>
          <p:cNvPr id="24" name="Rectangle 23"/>
          <p:cNvSpPr/>
          <p:nvPr/>
        </p:nvSpPr>
        <p:spPr>
          <a:xfrm>
            <a:off x="418457" y="3769083"/>
            <a:ext cx="4989443" cy="113312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latin typeface="Courier New" panose="02070309020205020404" pitchFamily="49" charset="0"/>
                <a:cs typeface="Courier New" panose="02070309020205020404" pitchFamily="49" charset="0"/>
              </a:rPr>
              <a:t>R1#</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a:solidFill>
                  <a:schemeClr val="tx1"/>
                </a:solidFill>
                <a:latin typeface="Courier New" panose="02070309020205020404" pitchFamily="49" charset="0"/>
                <a:cs typeface="Courier New" panose="02070309020205020404" pitchFamily="49" charset="0"/>
              </a:rPr>
              <a:t>Show </a:t>
            </a:r>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route </a:t>
            </a:r>
            <a:r>
              <a:rPr lang="en-US" sz="1200" b="1" dirty="0" err="1" smtClean="0">
                <a:solidFill>
                  <a:schemeClr val="tx1"/>
                </a:solidFill>
                <a:latin typeface="Courier New" panose="02070309020205020404" pitchFamily="49" charset="0"/>
                <a:cs typeface="Courier New" panose="02070309020205020404" pitchFamily="49" charset="0"/>
              </a:rPr>
              <a:t>vrf</a:t>
            </a:r>
            <a:r>
              <a:rPr lang="en-US" sz="1200" b="1" dirty="0" smtClean="0">
                <a:solidFill>
                  <a:schemeClr val="tx1"/>
                </a:solidFill>
                <a:latin typeface="Courier New" panose="02070309020205020404" pitchFamily="49" charset="0"/>
                <a:cs typeface="Courier New" panose="02070309020205020404" pitchFamily="49" charset="0"/>
              </a:rPr>
              <a:t> XYZ</a:t>
            </a:r>
            <a:endParaRPr lang="en-US" sz="1200" b="1" dirty="0">
              <a:solidFill>
                <a:schemeClr val="tx1"/>
              </a:solidFill>
              <a:latin typeface="Courier New" panose="02070309020205020404" pitchFamily="49" charset="0"/>
              <a:cs typeface="Courier New" panose="02070309020205020404" pitchFamily="49" charset="0"/>
            </a:endParaRP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a:solidFill>
                  <a:schemeClr val="tx1"/>
                </a:solidFill>
                <a:latin typeface="Courier New" panose="02070309020205020404" pitchFamily="49" charset="0"/>
                <a:cs typeface="Courier New" panose="02070309020205020404" pitchFamily="49" charset="0"/>
              </a:rPr>
              <a:t>C </a:t>
            </a:r>
            <a:r>
              <a:rPr lang="en-US" sz="1200" b="1" dirty="0" smtClean="0">
                <a:solidFill>
                  <a:schemeClr val="tx1"/>
                </a:solidFill>
                <a:latin typeface="Courier New" panose="02070309020205020404" pitchFamily="49" charset="0"/>
                <a:cs typeface="Courier New" panose="02070309020205020404" pitchFamily="49" charset="0"/>
              </a:rPr>
              <a:t>11.0.0.0 </a:t>
            </a:r>
            <a:r>
              <a:rPr lang="en-US" sz="1200" b="1" dirty="0">
                <a:solidFill>
                  <a:schemeClr val="tx1"/>
                </a:solidFill>
                <a:latin typeface="Courier New" panose="02070309020205020404" pitchFamily="49" charset="0"/>
                <a:cs typeface="Courier New" panose="02070309020205020404" pitchFamily="49" charset="0"/>
              </a:rPr>
              <a:t>/30 directly </a:t>
            </a:r>
            <a:r>
              <a:rPr lang="en-US" sz="1200" b="1" dirty="0" smtClean="0">
                <a:solidFill>
                  <a:schemeClr val="tx1"/>
                </a:solidFill>
                <a:latin typeface="Courier New" panose="02070309020205020404" pitchFamily="49" charset="0"/>
                <a:cs typeface="Courier New" panose="02070309020205020404" pitchFamily="49" charset="0"/>
              </a:rPr>
              <a:t>connected, G0/0/1</a:t>
            </a:r>
          </a:p>
          <a:p>
            <a:r>
              <a:rPr lang="en-US" sz="1200" b="1" dirty="0">
                <a:solidFill>
                  <a:schemeClr val="tx1"/>
                </a:solidFill>
                <a:latin typeface="Courier New" panose="02070309020205020404" pitchFamily="49" charset="0"/>
                <a:cs typeface="Courier New" panose="02070309020205020404" pitchFamily="49" charset="0"/>
              </a:rPr>
              <a:t>L </a:t>
            </a:r>
            <a:r>
              <a:rPr lang="en-US" sz="1200" b="1" dirty="0" smtClean="0">
                <a:solidFill>
                  <a:schemeClr val="tx1"/>
                </a:solidFill>
                <a:latin typeface="Courier New" panose="02070309020205020404" pitchFamily="49" charset="0"/>
                <a:cs typeface="Courier New" panose="02070309020205020404" pitchFamily="49" charset="0"/>
              </a:rPr>
              <a:t>11.0.0.1 </a:t>
            </a:r>
            <a:r>
              <a:rPr lang="en-US" sz="1200" b="1" dirty="0">
                <a:solidFill>
                  <a:schemeClr val="tx1"/>
                </a:solidFill>
                <a:latin typeface="Courier New" panose="02070309020205020404" pitchFamily="49" charset="0"/>
                <a:cs typeface="Courier New" panose="02070309020205020404" pitchFamily="49" charset="0"/>
              </a:rPr>
              <a:t>/32 directly connected, </a:t>
            </a:r>
            <a:r>
              <a:rPr lang="en-US" sz="1200" b="1" dirty="0" smtClean="0">
                <a:solidFill>
                  <a:schemeClr val="tx1"/>
                </a:solidFill>
                <a:latin typeface="Courier New" panose="02070309020205020404" pitchFamily="49" charset="0"/>
                <a:cs typeface="Courier New" panose="02070309020205020404" pitchFamily="49" charset="0"/>
              </a:rPr>
              <a:t>G0/0/1</a:t>
            </a:r>
            <a:endParaRPr lang="en-US" sz="1200" b="1" dirty="0">
              <a:solidFill>
                <a:schemeClr val="tx1"/>
              </a:solidFill>
              <a:latin typeface="Courier New" panose="02070309020205020404" pitchFamily="49" charset="0"/>
              <a:cs typeface="Courier New" panose="02070309020205020404" pitchFamily="49" charset="0"/>
            </a:endParaRPr>
          </a:p>
          <a:p>
            <a:endParaRPr lang="en-US" sz="1200" b="1" dirty="0">
              <a:solidFill>
                <a:schemeClr val="tx1"/>
              </a:solidFill>
              <a:latin typeface="Courier New" panose="02070309020205020404" pitchFamily="49" charset="0"/>
              <a:cs typeface="Courier New" panose="02070309020205020404" pitchFamily="49" charset="0"/>
            </a:endParaRPr>
          </a:p>
        </p:txBody>
      </p:sp>
      <p:sp>
        <p:nvSpPr>
          <p:cNvPr id="25" name="Rectangular Callout 24"/>
          <p:cNvSpPr/>
          <p:nvPr/>
        </p:nvSpPr>
        <p:spPr>
          <a:xfrm>
            <a:off x="1626920" y="5246415"/>
            <a:ext cx="9072748" cy="1175337"/>
          </a:xfrm>
          <a:prstGeom prst="wedgeRect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VRFs CAN BE EXTENDED ACROSS MULTIPLE ROUTERS AND MAINTAIN THEIR ISOLATED PATH. IN THIS CASE VRF XYZ HAS BEEN CREATED ON BOTH R-1 AND R-2 ALLOWING FOR TRAFFIC WITHIN THAT VRF TO STAY SEPARATE FROM THE GLOBAL ROUTING TABLES ON BOTH DEVICES. THIS COULD BE EXTENDED ACROSS MANY MORE ROUTERS. </a:t>
            </a:r>
          </a:p>
          <a:p>
            <a:endParaRPr lang="en-US" sz="1400" dirty="0">
              <a:solidFill>
                <a:schemeClr val="tx1"/>
              </a:solidFill>
            </a:endParaRPr>
          </a:p>
          <a:p>
            <a:r>
              <a:rPr lang="en-US" sz="1400" dirty="0" smtClean="0">
                <a:solidFill>
                  <a:schemeClr val="tx1"/>
                </a:solidFill>
              </a:rPr>
              <a:t>NOTE: THE EASIEST WAY TO CONFIGURE MULTIPLE VRFs THAT SPAN SEVERAL ROUTERS IS TO USE EVN AND VNET TRUNKS.</a:t>
            </a:r>
            <a:endParaRPr lang="en-US" sz="1400" dirty="0">
              <a:solidFill>
                <a:schemeClr val="tx1"/>
              </a:solidFill>
            </a:endParaRPr>
          </a:p>
        </p:txBody>
      </p:sp>
    </p:spTree>
    <p:extLst>
      <p:ext uri="{BB962C8B-B14F-4D97-AF65-F5344CB8AC3E}">
        <p14:creationId xmlns:p14="http://schemas.microsoft.com/office/powerpoint/2010/main" val="3673403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a:extLst>
              <a:ext uri="{FF2B5EF4-FFF2-40B4-BE49-F238E27FC236}">
                <a16:creationId xmlns="" xmlns:a16="http://schemas.microsoft.com/office/drawing/2014/main" id="{2E71FB52-7A9E-4FE9-813D-F4FFCA3A22F9}"/>
              </a:ext>
            </a:extLst>
          </p:cNvPr>
          <p:cNvCxnSpPr>
            <a:cxnSpLocks/>
          </p:cNvCxnSpPr>
          <p:nvPr/>
        </p:nvCxnSpPr>
        <p:spPr>
          <a:xfrm flipV="1">
            <a:off x="8676742" y="2163971"/>
            <a:ext cx="1922634" cy="82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DA74023B-657A-4910-8E95-DEB5AA55CF39}"/>
              </a:ext>
            </a:extLst>
          </p:cNvPr>
          <p:cNvCxnSpPr>
            <a:cxnSpLocks/>
          </p:cNvCxnSpPr>
          <p:nvPr/>
        </p:nvCxnSpPr>
        <p:spPr>
          <a:xfrm flipV="1">
            <a:off x="8727144" y="4587674"/>
            <a:ext cx="1922634" cy="82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312999" y="2050334"/>
            <a:ext cx="1857584" cy="185758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7287494" y="1249971"/>
            <a:ext cx="1857584" cy="18575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7339426" y="3667099"/>
            <a:ext cx="1857584" cy="185758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3170583" y="3119331"/>
            <a:ext cx="4168843" cy="13433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 idx="3"/>
            <a:endCxn id="3" idx="1"/>
          </p:cNvCxnSpPr>
          <p:nvPr/>
        </p:nvCxnSpPr>
        <p:spPr>
          <a:xfrm flipV="1">
            <a:off x="3170583" y="2178763"/>
            <a:ext cx="4116911" cy="8003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988659" y="2208521"/>
            <a:ext cx="607859" cy="461665"/>
          </a:xfrm>
          <a:prstGeom prst="rect">
            <a:avLst/>
          </a:prstGeom>
          <a:noFill/>
        </p:spPr>
        <p:txBody>
          <a:bodyPr wrap="none" rtlCol="0">
            <a:spAutoFit/>
          </a:bodyPr>
          <a:lstStyle/>
          <a:p>
            <a:r>
              <a:rPr lang="en-US" sz="2400" b="1">
                <a:solidFill>
                  <a:schemeClr val="bg1"/>
                </a:solidFill>
              </a:rPr>
              <a:t>R-2</a:t>
            </a:r>
          </a:p>
        </p:txBody>
      </p:sp>
      <p:sp>
        <p:nvSpPr>
          <p:cNvPr id="10" name="TextBox 9"/>
          <p:cNvSpPr txBox="1"/>
          <p:nvPr/>
        </p:nvSpPr>
        <p:spPr>
          <a:xfrm>
            <a:off x="8022119" y="4595891"/>
            <a:ext cx="607859" cy="461665"/>
          </a:xfrm>
          <a:prstGeom prst="rect">
            <a:avLst/>
          </a:prstGeom>
          <a:noFill/>
        </p:spPr>
        <p:txBody>
          <a:bodyPr wrap="none" rtlCol="0">
            <a:spAutoFit/>
          </a:bodyPr>
          <a:lstStyle/>
          <a:p>
            <a:r>
              <a:rPr lang="en-US" sz="2400" b="1">
                <a:solidFill>
                  <a:schemeClr val="bg1"/>
                </a:solidFill>
              </a:rPr>
              <a:t>R-2</a:t>
            </a:r>
          </a:p>
        </p:txBody>
      </p:sp>
      <p:sp>
        <p:nvSpPr>
          <p:cNvPr id="11" name="TextBox 10"/>
          <p:cNvSpPr txBox="1"/>
          <p:nvPr/>
        </p:nvSpPr>
        <p:spPr>
          <a:xfrm>
            <a:off x="1940675" y="2979126"/>
            <a:ext cx="607859" cy="461665"/>
          </a:xfrm>
          <a:prstGeom prst="rect">
            <a:avLst/>
          </a:prstGeom>
          <a:noFill/>
        </p:spPr>
        <p:txBody>
          <a:bodyPr wrap="none" rtlCol="0">
            <a:spAutoFit/>
          </a:bodyPr>
          <a:lstStyle/>
          <a:p>
            <a:r>
              <a:rPr lang="en-US" sz="2400" b="1">
                <a:solidFill>
                  <a:schemeClr val="bg1"/>
                </a:solidFill>
              </a:rPr>
              <a:t>R-1</a:t>
            </a:r>
          </a:p>
        </p:txBody>
      </p:sp>
      <p:sp>
        <p:nvSpPr>
          <p:cNvPr id="12" name="TextBox 11"/>
          <p:cNvSpPr txBox="1"/>
          <p:nvPr/>
        </p:nvSpPr>
        <p:spPr>
          <a:xfrm>
            <a:off x="3118651" y="2315849"/>
            <a:ext cx="805029" cy="338554"/>
          </a:xfrm>
          <a:prstGeom prst="rect">
            <a:avLst/>
          </a:prstGeom>
          <a:noFill/>
        </p:spPr>
        <p:txBody>
          <a:bodyPr wrap="none" rtlCol="0">
            <a:spAutoFit/>
          </a:bodyPr>
          <a:lstStyle/>
          <a:p>
            <a:pPr algn="r"/>
            <a:r>
              <a:rPr lang="en-US" sz="1600" b="1"/>
              <a:t>G0/0/1</a:t>
            </a:r>
          </a:p>
        </p:txBody>
      </p:sp>
      <p:sp>
        <p:nvSpPr>
          <p:cNvPr id="13" name="TextBox 12"/>
          <p:cNvSpPr txBox="1"/>
          <p:nvPr/>
        </p:nvSpPr>
        <p:spPr>
          <a:xfrm>
            <a:off x="3092350" y="3368061"/>
            <a:ext cx="805092" cy="584775"/>
          </a:xfrm>
          <a:prstGeom prst="rect">
            <a:avLst/>
          </a:prstGeom>
          <a:noFill/>
        </p:spPr>
        <p:txBody>
          <a:bodyPr wrap="none" rtlCol="0">
            <a:spAutoFit/>
          </a:bodyPr>
          <a:lstStyle/>
          <a:p>
            <a:pPr algn="r"/>
            <a:r>
              <a:rPr lang="en-US" sz="1600" b="1"/>
              <a:t>G0/0/2</a:t>
            </a:r>
          </a:p>
          <a:p>
            <a:pPr algn="r"/>
            <a:r>
              <a:rPr lang="en-US" sz="1600" b="1"/>
              <a:t>.1</a:t>
            </a:r>
          </a:p>
        </p:txBody>
      </p:sp>
      <p:sp>
        <p:nvSpPr>
          <p:cNvPr id="14" name="TextBox 13"/>
          <p:cNvSpPr txBox="1"/>
          <p:nvPr/>
        </p:nvSpPr>
        <p:spPr>
          <a:xfrm>
            <a:off x="6482465" y="1818021"/>
            <a:ext cx="805029" cy="338554"/>
          </a:xfrm>
          <a:prstGeom prst="rect">
            <a:avLst/>
          </a:prstGeom>
          <a:noFill/>
        </p:spPr>
        <p:txBody>
          <a:bodyPr wrap="none" rtlCol="0">
            <a:spAutoFit/>
          </a:bodyPr>
          <a:lstStyle/>
          <a:p>
            <a:pPr algn="r"/>
            <a:r>
              <a:rPr lang="en-US" sz="1600" b="1"/>
              <a:t>G0/0/1</a:t>
            </a:r>
          </a:p>
        </p:txBody>
      </p:sp>
      <p:sp>
        <p:nvSpPr>
          <p:cNvPr id="15" name="TextBox 14"/>
          <p:cNvSpPr txBox="1"/>
          <p:nvPr/>
        </p:nvSpPr>
        <p:spPr>
          <a:xfrm>
            <a:off x="6536649" y="3362908"/>
            <a:ext cx="881010" cy="830997"/>
          </a:xfrm>
          <a:prstGeom prst="rect">
            <a:avLst/>
          </a:prstGeom>
          <a:noFill/>
        </p:spPr>
        <p:txBody>
          <a:bodyPr wrap="none" rtlCol="0">
            <a:spAutoFit/>
          </a:bodyPr>
          <a:lstStyle/>
          <a:p>
            <a:pPr algn="r"/>
            <a:r>
              <a:rPr lang="en-US" sz="1600" b="1"/>
              <a:t>.2</a:t>
            </a:r>
          </a:p>
          <a:p>
            <a:pPr algn="r"/>
            <a:r>
              <a:rPr lang="en-US" sz="1600" b="1"/>
              <a:t>G0/0/2</a:t>
            </a:r>
          </a:p>
          <a:p>
            <a:pPr algn="r"/>
            <a:r>
              <a:rPr lang="en-US" sz="1600" b="1"/>
              <a:t>VRF XYZ</a:t>
            </a:r>
          </a:p>
        </p:txBody>
      </p:sp>
      <p:sp>
        <p:nvSpPr>
          <p:cNvPr id="16" name="TextBox 15"/>
          <p:cNvSpPr txBox="1"/>
          <p:nvPr/>
        </p:nvSpPr>
        <p:spPr>
          <a:xfrm>
            <a:off x="4875746" y="4078973"/>
            <a:ext cx="1212191" cy="338554"/>
          </a:xfrm>
          <a:prstGeom prst="rect">
            <a:avLst/>
          </a:prstGeom>
          <a:noFill/>
        </p:spPr>
        <p:txBody>
          <a:bodyPr wrap="none" rtlCol="0">
            <a:spAutoFit/>
          </a:bodyPr>
          <a:lstStyle/>
          <a:p>
            <a:pPr algn="r"/>
            <a:r>
              <a:rPr lang="en-US" sz="1600" b="1"/>
              <a:t>10.0.0.0 /30</a:t>
            </a:r>
          </a:p>
        </p:txBody>
      </p:sp>
      <p:sp>
        <p:nvSpPr>
          <p:cNvPr id="17" name="TextBox 16"/>
          <p:cNvSpPr txBox="1"/>
          <p:nvPr/>
        </p:nvSpPr>
        <p:spPr>
          <a:xfrm>
            <a:off x="4898817" y="2050334"/>
            <a:ext cx="1212191" cy="338554"/>
          </a:xfrm>
          <a:prstGeom prst="rect">
            <a:avLst/>
          </a:prstGeom>
          <a:noFill/>
        </p:spPr>
        <p:txBody>
          <a:bodyPr wrap="none" rtlCol="0">
            <a:spAutoFit/>
          </a:bodyPr>
          <a:lstStyle/>
          <a:p>
            <a:pPr algn="r"/>
            <a:r>
              <a:rPr lang="en-US" sz="1600" b="1"/>
              <a:t>11.0.0.0 /30</a:t>
            </a:r>
          </a:p>
        </p:txBody>
      </p:sp>
      <p:sp>
        <p:nvSpPr>
          <p:cNvPr id="18" name="Rectangle 17"/>
          <p:cNvSpPr/>
          <p:nvPr/>
        </p:nvSpPr>
        <p:spPr>
          <a:xfrm>
            <a:off x="6031426" y="76075"/>
            <a:ext cx="5794137" cy="136455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a:solidFill>
                  <a:schemeClr val="tx1"/>
                </a:solidFill>
                <a:latin typeface="Courier New" panose="02070309020205020404" pitchFamily="49" charset="0"/>
                <a:cs typeface="Courier New" panose="02070309020205020404" pitchFamily="49" charset="0"/>
              </a:rPr>
              <a:t>R2#</a:t>
            </a:r>
          </a:p>
          <a:p>
            <a:endParaRPr lang="en-US" sz="1200" b="1">
              <a:solidFill>
                <a:schemeClr val="tx1"/>
              </a:solidFill>
              <a:latin typeface="Courier New" panose="02070309020205020404" pitchFamily="49" charset="0"/>
              <a:cs typeface="Courier New" panose="02070309020205020404" pitchFamily="49" charset="0"/>
            </a:endParaRPr>
          </a:p>
          <a:p>
            <a:r>
              <a:rPr lang="en-US" sz="1200" b="1">
                <a:solidFill>
                  <a:schemeClr val="tx1"/>
                </a:solidFill>
                <a:latin typeface="Courier New" panose="02070309020205020404" pitchFamily="49" charset="0"/>
                <a:cs typeface="Courier New" panose="02070309020205020404" pitchFamily="49" charset="0"/>
              </a:rPr>
              <a:t>Router </a:t>
            </a:r>
            <a:r>
              <a:rPr lang="en-US" sz="1200" b="1" err="1">
                <a:solidFill>
                  <a:schemeClr val="tx1"/>
                </a:solidFill>
                <a:latin typeface="Courier New" panose="02070309020205020404" pitchFamily="49" charset="0"/>
                <a:cs typeface="Courier New" panose="02070309020205020404" pitchFamily="49" charset="0"/>
              </a:rPr>
              <a:t>eigrp</a:t>
            </a:r>
            <a:r>
              <a:rPr lang="en-US" sz="1200" b="1">
                <a:solidFill>
                  <a:schemeClr val="tx1"/>
                </a:solidFill>
                <a:latin typeface="Courier New" panose="02070309020205020404" pitchFamily="49" charset="0"/>
                <a:cs typeface="Courier New" panose="02070309020205020404" pitchFamily="49" charset="0"/>
              </a:rPr>
              <a:t> MSCHAT </a:t>
            </a:r>
          </a:p>
          <a:p>
            <a:r>
              <a:rPr lang="en-US" sz="1200" b="1">
                <a:solidFill>
                  <a:schemeClr val="tx1"/>
                </a:solidFill>
                <a:latin typeface="Courier New" panose="02070309020205020404" pitchFamily="49" charset="0"/>
                <a:cs typeface="Courier New" panose="02070309020205020404" pitchFamily="49" charset="0"/>
              </a:rPr>
              <a:t>Address-family ipv4 unicast </a:t>
            </a:r>
            <a:r>
              <a:rPr lang="en-US" sz="1200" b="1" err="1">
                <a:solidFill>
                  <a:schemeClr val="tx1"/>
                </a:solidFill>
                <a:latin typeface="Courier New" panose="02070309020205020404" pitchFamily="49" charset="0"/>
                <a:cs typeface="Courier New" panose="02070309020205020404" pitchFamily="49" charset="0"/>
              </a:rPr>
              <a:t>vrf</a:t>
            </a:r>
            <a:r>
              <a:rPr lang="en-US" sz="1200" b="1">
                <a:solidFill>
                  <a:schemeClr val="tx1"/>
                </a:solidFill>
                <a:latin typeface="Courier New" panose="02070309020205020404" pitchFamily="49" charset="0"/>
                <a:cs typeface="Courier New" panose="02070309020205020404" pitchFamily="49" charset="0"/>
              </a:rPr>
              <a:t> XYZ autonomous-system 10</a:t>
            </a:r>
          </a:p>
          <a:p>
            <a:r>
              <a:rPr lang="en-US" sz="1200" b="1">
                <a:solidFill>
                  <a:schemeClr val="tx1"/>
                </a:solidFill>
                <a:latin typeface="Courier New" panose="02070309020205020404" pitchFamily="49" charset="0"/>
                <a:cs typeface="Courier New" panose="02070309020205020404" pitchFamily="49" charset="0"/>
              </a:rPr>
              <a:t>Network 10.0.0.0 0.0.0.3</a:t>
            </a:r>
          </a:p>
          <a:p>
            <a:r>
              <a:rPr lang="en-US" sz="1200" b="1">
                <a:solidFill>
                  <a:schemeClr val="tx1"/>
                </a:solidFill>
                <a:latin typeface="Courier New" panose="02070309020205020404" pitchFamily="49" charset="0"/>
                <a:cs typeface="Courier New" panose="02070309020205020404" pitchFamily="49" charset="0"/>
              </a:rPr>
              <a:t>Network 12.1.0.0 0.0.0.255</a:t>
            </a:r>
          </a:p>
          <a:p>
            <a:r>
              <a:rPr lang="en-US" sz="1200" b="1">
                <a:solidFill>
                  <a:schemeClr val="tx1"/>
                </a:solidFill>
                <a:latin typeface="Courier New" panose="02070309020205020404" pitchFamily="49" charset="0"/>
                <a:cs typeface="Courier New" panose="02070309020205020404" pitchFamily="49" charset="0"/>
              </a:rPr>
              <a:t>Network 12.0.0.0 0.0.0.255</a:t>
            </a:r>
          </a:p>
        </p:txBody>
      </p:sp>
      <p:sp>
        <p:nvSpPr>
          <p:cNvPr id="20" name="Rectangle 19"/>
          <p:cNvSpPr/>
          <p:nvPr/>
        </p:nvSpPr>
        <p:spPr>
          <a:xfrm>
            <a:off x="6650356" y="5312909"/>
            <a:ext cx="4989443" cy="136620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a:solidFill>
                  <a:schemeClr val="tx1"/>
                </a:solidFill>
                <a:latin typeface="Courier New" panose="02070309020205020404" pitchFamily="49" charset="0"/>
                <a:cs typeface="Courier New" panose="02070309020205020404" pitchFamily="49" charset="0"/>
              </a:rPr>
              <a:t>R2#</a:t>
            </a:r>
          </a:p>
          <a:p>
            <a:endParaRPr lang="en-US" sz="1200" b="1">
              <a:solidFill>
                <a:schemeClr val="tx1"/>
              </a:solidFill>
              <a:latin typeface="Courier New" panose="02070309020205020404" pitchFamily="49" charset="0"/>
              <a:cs typeface="Courier New" panose="02070309020205020404" pitchFamily="49" charset="0"/>
            </a:endParaRPr>
          </a:p>
          <a:p>
            <a:r>
              <a:rPr lang="en-US" sz="1200" b="1">
                <a:solidFill>
                  <a:schemeClr val="tx1"/>
                </a:solidFill>
                <a:latin typeface="Courier New" panose="02070309020205020404" pitchFamily="49" charset="0"/>
                <a:cs typeface="Courier New" panose="02070309020205020404" pitchFamily="49" charset="0"/>
              </a:rPr>
              <a:t>Show </a:t>
            </a:r>
            <a:r>
              <a:rPr lang="en-US" sz="1200" b="1" err="1">
                <a:solidFill>
                  <a:schemeClr val="tx1"/>
                </a:solidFill>
                <a:latin typeface="Courier New" panose="02070309020205020404" pitchFamily="49" charset="0"/>
                <a:cs typeface="Courier New" panose="02070309020205020404" pitchFamily="49" charset="0"/>
              </a:rPr>
              <a:t>ip</a:t>
            </a:r>
            <a:r>
              <a:rPr lang="en-US" sz="1200" b="1">
                <a:solidFill>
                  <a:schemeClr val="tx1"/>
                </a:solidFill>
                <a:latin typeface="Courier New" panose="02070309020205020404" pitchFamily="49" charset="0"/>
                <a:cs typeface="Courier New" panose="02070309020205020404" pitchFamily="49" charset="0"/>
              </a:rPr>
              <a:t> </a:t>
            </a:r>
            <a:r>
              <a:rPr lang="en-US" sz="1200" b="1" err="1">
                <a:solidFill>
                  <a:schemeClr val="tx1"/>
                </a:solidFill>
                <a:latin typeface="Courier New" panose="02070309020205020404" pitchFamily="49" charset="0"/>
                <a:cs typeface="Courier New" panose="02070309020205020404" pitchFamily="49" charset="0"/>
              </a:rPr>
              <a:t>eigrp</a:t>
            </a:r>
            <a:r>
              <a:rPr lang="en-US" sz="1200" b="1">
                <a:solidFill>
                  <a:schemeClr val="tx1"/>
                </a:solidFill>
                <a:latin typeface="Courier New" panose="02070309020205020404" pitchFamily="49" charset="0"/>
                <a:cs typeface="Courier New" panose="02070309020205020404" pitchFamily="49" charset="0"/>
              </a:rPr>
              <a:t> neighbor</a:t>
            </a:r>
          </a:p>
          <a:p>
            <a:endParaRPr lang="en-US" sz="1200" b="1">
              <a:solidFill>
                <a:schemeClr val="tx1"/>
              </a:solidFill>
              <a:latin typeface="Courier New" panose="02070309020205020404" pitchFamily="49" charset="0"/>
              <a:cs typeface="Courier New" panose="02070309020205020404" pitchFamily="49" charset="0"/>
            </a:endParaRPr>
          </a:p>
          <a:p>
            <a:r>
              <a:rPr lang="en-US" sz="1200" b="1">
                <a:solidFill>
                  <a:schemeClr val="tx1"/>
                </a:solidFill>
                <a:latin typeface="Courier New" panose="02070309020205020404" pitchFamily="49" charset="0"/>
                <a:cs typeface="Courier New" panose="02070309020205020404" pitchFamily="49" charset="0"/>
              </a:rPr>
              <a:t>Show </a:t>
            </a:r>
            <a:r>
              <a:rPr lang="en-US" sz="1200" b="1" err="1">
                <a:solidFill>
                  <a:schemeClr val="tx1"/>
                </a:solidFill>
                <a:latin typeface="Courier New" panose="02070309020205020404" pitchFamily="49" charset="0"/>
                <a:cs typeface="Courier New" panose="02070309020205020404" pitchFamily="49" charset="0"/>
              </a:rPr>
              <a:t>ip</a:t>
            </a:r>
            <a:r>
              <a:rPr lang="en-US" sz="1200" b="1">
                <a:solidFill>
                  <a:schemeClr val="tx1"/>
                </a:solidFill>
                <a:latin typeface="Courier New" panose="02070309020205020404" pitchFamily="49" charset="0"/>
                <a:cs typeface="Courier New" panose="02070309020205020404" pitchFamily="49" charset="0"/>
              </a:rPr>
              <a:t> </a:t>
            </a:r>
            <a:r>
              <a:rPr lang="en-US" sz="1200" b="1" err="1">
                <a:solidFill>
                  <a:schemeClr val="tx1"/>
                </a:solidFill>
                <a:latin typeface="Courier New" panose="02070309020205020404" pitchFamily="49" charset="0"/>
                <a:cs typeface="Courier New" panose="02070309020205020404" pitchFamily="49" charset="0"/>
              </a:rPr>
              <a:t>eigrp</a:t>
            </a:r>
            <a:r>
              <a:rPr lang="en-US" sz="1200" b="1">
                <a:solidFill>
                  <a:schemeClr val="tx1"/>
                </a:solidFill>
                <a:latin typeface="Courier New" panose="02070309020205020404" pitchFamily="49" charset="0"/>
                <a:cs typeface="Courier New" panose="02070309020205020404" pitchFamily="49" charset="0"/>
              </a:rPr>
              <a:t> </a:t>
            </a:r>
            <a:r>
              <a:rPr lang="en-US" sz="1200" b="1" err="1">
                <a:solidFill>
                  <a:schemeClr val="tx1"/>
                </a:solidFill>
                <a:latin typeface="Courier New" panose="02070309020205020404" pitchFamily="49" charset="0"/>
                <a:cs typeface="Courier New" panose="02070309020205020404" pitchFamily="49" charset="0"/>
              </a:rPr>
              <a:t>vrf</a:t>
            </a:r>
            <a:r>
              <a:rPr lang="en-US" sz="1200" b="1">
                <a:solidFill>
                  <a:schemeClr val="tx1"/>
                </a:solidFill>
                <a:latin typeface="Courier New" panose="02070309020205020404" pitchFamily="49" charset="0"/>
                <a:cs typeface="Courier New" panose="02070309020205020404" pitchFamily="49" charset="0"/>
              </a:rPr>
              <a:t> XYZ neighbor</a:t>
            </a:r>
          </a:p>
          <a:p>
            <a:endParaRPr lang="en-US" sz="1200" b="1">
              <a:solidFill>
                <a:schemeClr val="tx1"/>
              </a:solidFill>
              <a:latin typeface="Courier New" panose="02070309020205020404" pitchFamily="49" charset="0"/>
              <a:cs typeface="Courier New" panose="02070309020205020404" pitchFamily="49" charset="0"/>
            </a:endParaRPr>
          </a:p>
          <a:p>
            <a:r>
              <a:rPr lang="en-US" sz="1200" b="1">
                <a:solidFill>
                  <a:schemeClr val="tx1"/>
                </a:solidFill>
                <a:latin typeface="Courier New" panose="02070309020205020404" pitchFamily="49" charset="0"/>
                <a:cs typeface="Courier New" panose="02070309020205020404" pitchFamily="49" charset="0"/>
              </a:rPr>
              <a:t>0 10.0.0.1 G0/0/2 00:36…</a:t>
            </a:r>
          </a:p>
        </p:txBody>
      </p:sp>
      <p:sp>
        <p:nvSpPr>
          <p:cNvPr id="21" name="Rectangle 20"/>
          <p:cNvSpPr/>
          <p:nvPr/>
        </p:nvSpPr>
        <p:spPr>
          <a:xfrm>
            <a:off x="196609" y="4539484"/>
            <a:ext cx="4326624" cy="209488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a:solidFill>
                  <a:schemeClr val="tx1"/>
                </a:solidFill>
                <a:latin typeface="Courier New" panose="02070309020205020404" pitchFamily="49" charset="0"/>
                <a:cs typeface="Courier New" panose="02070309020205020404" pitchFamily="49" charset="0"/>
              </a:rPr>
              <a:t>R1#</a:t>
            </a:r>
          </a:p>
          <a:p>
            <a:endParaRPr lang="en-US" sz="1200" b="1">
              <a:solidFill>
                <a:schemeClr val="tx1"/>
              </a:solidFill>
              <a:latin typeface="Courier New" panose="02070309020205020404" pitchFamily="49" charset="0"/>
              <a:cs typeface="Courier New" panose="02070309020205020404" pitchFamily="49" charset="0"/>
            </a:endParaRPr>
          </a:p>
          <a:p>
            <a:r>
              <a:rPr lang="en-US" sz="1200" b="1">
                <a:solidFill>
                  <a:schemeClr val="tx1"/>
                </a:solidFill>
                <a:latin typeface="Courier New" panose="02070309020205020404" pitchFamily="49" charset="0"/>
                <a:cs typeface="Courier New" panose="02070309020205020404" pitchFamily="49" charset="0"/>
              </a:rPr>
              <a:t>Router </a:t>
            </a:r>
            <a:r>
              <a:rPr lang="en-US" sz="1200" b="1" err="1">
                <a:solidFill>
                  <a:schemeClr val="tx1"/>
                </a:solidFill>
                <a:latin typeface="Courier New" panose="02070309020205020404" pitchFamily="49" charset="0"/>
                <a:cs typeface="Courier New" panose="02070309020205020404" pitchFamily="49" charset="0"/>
              </a:rPr>
              <a:t>eigrp</a:t>
            </a:r>
            <a:r>
              <a:rPr lang="en-US" sz="1200" b="1">
                <a:solidFill>
                  <a:schemeClr val="tx1"/>
                </a:solidFill>
                <a:latin typeface="Courier New" panose="02070309020205020404" pitchFamily="49" charset="0"/>
                <a:cs typeface="Courier New" panose="02070309020205020404" pitchFamily="49" charset="0"/>
              </a:rPr>
              <a:t> 10</a:t>
            </a:r>
          </a:p>
          <a:p>
            <a:r>
              <a:rPr lang="en-US" sz="1200" b="1">
                <a:solidFill>
                  <a:schemeClr val="tx1"/>
                </a:solidFill>
                <a:latin typeface="Courier New" panose="02070309020205020404" pitchFamily="49" charset="0"/>
                <a:cs typeface="Courier New" panose="02070309020205020404" pitchFamily="49" charset="0"/>
              </a:rPr>
              <a:t>Network 10.0.0.0 0.0.0.3</a:t>
            </a:r>
          </a:p>
          <a:p>
            <a:endParaRPr lang="en-US" sz="1200" b="1">
              <a:solidFill>
                <a:schemeClr val="tx1"/>
              </a:solidFill>
              <a:latin typeface="Courier New" panose="02070309020205020404" pitchFamily="49" charset="0"/>
              <a:cs typeface="Courier New" panose="02070309020205020404" pitchFamily="49" charset="0"/>
            </a:endParaRPr>
          </a:p>
          <a:p>
            <a:r>
              <a:rPr lang="en-US" sz="1200" b="1">
                <a:solidFill>
                  <a:schemeClr val="tx1"/>
                </a:solidFill>
                <a:latin typeface="Courier New" panose="02070309020205020404" pitchFamily="49" charset="0"/>
                <a:cs typeface="Courier New" panose="02070309020205020404" pitchFamily="49" charset="0"/>
              </a:rPr>
              <a:t>Show </a:t>
            </a:r>
            <a:r>
              <a:rPr lang="en-US" sz="1200" b="1" err="1">
                <a:solidFill>
                  <a:schemeClr val="tx1"/>
                </a:solidFill>
                <a:latin typeface="Courier New" panose="02070309020205020404" pitchFamily="49" charset="0"/>
                <a:cs typeface="Courier New" panose="02070309020205020404" pitchFamily="49" charset="0"/>
              </a:rPr>
              <a:t>ip</a:t>
            </a:r>
            <a:r>
              <a:rPr lang="en-US" sz="1200" b="1">
                <a:solidFill>
                  <a:schemeClr val="tx1"/>
                </a:solidFill>
                <a:latin typeface="Courier New" panose="02070309020205020404" pitchFamily="49" charset="0"/>
                <a:cs typeface="Courier New" panose="02070309020205020404" pitchFamily="49" charset="0"/>
              </a:rPr>
              <a:t> </a:t>
            </a:r>
            <a:r>
              <a:rPr lang="en-US" sz="1200" b="1" err="1">
                <a:solidFill>
                  <a:schemeClr val="tx1"/>
                </a:solidFill>
                <a:latin typeface="Courier New" panose="02070309020205020404" pitchFamily="49" charset="0"/>
                <a:cs typeface="Courier New" panose="02070309020205020404" pitchFamily="49" charset="0"/>
              </a:rPr>
              <a:t>eigrp</a:t>
            </a:r>
            <a:r>
              <a:rPr lang="en-US" sz="1200" b="1">
                <a:solidFill>
                  <a:schemeClr val="tx1"/>
                </a:solidFill>
                <a:latin typeface="Courier New" panose="02070309020205020404" pitchFamily="49" charset="0"/>
                <a:cs typeface="Courier New" panose="02070309020205020404" pitchFamily="49" charset="0"/>
              </a:rPr>
              <a:t> neighbor</a:t>
            </a:r>
          </a:p>
          <a:p>
            <a:endParaRPr lang="en-US" sz="1200" b="1">
              <a:solidFill>
                <a:schemeClr val="tx1"/>
              </a:solidFill>
              <a:latin typeface="Courier New" panose="02070309020205020404" pitchFamily="49" charset="0"/>
              <a:cs typeface="Courier New" panose="02070309020205020404" pitchFamily="49" charset="0"/>
            </a:endParaRPr>
          </a:p>
          <a:p>
            <a:r>
              <a:rPr lang="en-US" sz="1200" b="1">
                <a:solidFill>
                  <a:schemeClr val="tx1"/>
                </a:solidFill>
                <a:latin typeface="Courier New" panose="02070309020205020404" pitchFamily="49" charset="0"/>
                <a:cs typeface="Courier New" panose="02070309020205020404" pitchFamily="49" charset="0"/>
              </a:rPr>
              <a:t>0 10.0.0.2 G0/0/2  00:36…</a:t>
            </a:r>
          </a:p>
        </p:txBody>
      </p:sp>
      <p:sp>
        <p:nvSpPr>
          <p:cNvPr id="22" name="TextBox 21"/>
          <p:cNvSpPr txBox="1"/>
          <p:nvPr/>
        </p:nvSpPr>
        <p:spPr>
          <a:xfrm>
            <a:off x="7607941" y="3667015"/>
            <a:ext cx="1320554" cy="369332"/>
          </a:xfrm>
          <a:prstGeom prst="rect">
            <a:avLst/>
          </a:prstGeom>
          <a:noFill/>
        </p:spPr>
        <p:txBody>
          <a:bodyPr wrap="none" rtlCol="0">
            <a:spAutoFit/>
          </a:bodyPr>
          <a:lstStyle/>
          <a:p>
            <a:r>
              <a:rPr lang="en-US" b="1">
                <a:solidFill>
                  <a:srgbClr val="FF0000"/>
                </a:solidFill>
              </a:rPr>
              <a:t>VRF AWARE</a:t>
            </a:r>
          </a:p>
        </p:txBody>
      </p:sp>
      <p:sp>
        <p:nvSpPr>
          <p:cNvPr id="23" name="TextBox 22"/>
          <p:cNvSpPr txBox="1"/>
          <p:nvPr/>
        </p:nvSpPr>
        <p:spPr>
          <a:xfrm>
            <a:off x="597557" y="3593740"/>
            <a:ext cx="1623521" cy="369332"/>
          </a:xfrm>
          <a:prstGeom prst="rect">
            <a:avLst/>
          </a:prstGeom>
          <a:noFill/>
        </p:spPr>
        <p:txBody>
          <a:bodyPr wrap="none" rtlCol="0">
            <a:spAutoFit/>
          </a:bodyPr>
          <a:lstStyle/>
          <a:p>
            <a:r>
              <a:rPr lang="en-US" b="1" dirty="0">
                <a:solidFill>
                  <a:srgbClr val="FF0000"/>
                </a:solidFill>
              </a:rPr>
              <a:t>VRF UNAWARE</a:t>
            </a:r>
          </a:p>
        </p:txBody>
      </p:sp>
      <p:cxnSp>
        <p:nvCxnSpPr>
          <p:cNvPr id="26" name="Straight Connector 25">
            <a:extLst>
              <a:ext uri="{FF2B5EF4-FFF2-40B4-BE49-F238E27FC236}">
                <a16:creationId xmlns="" xmlns:a16="http://schemas.microsoft.com/office/drawing/2014/main" id="{9F453995-B8B9-4047-A13B-C1215E8D31E1}"/>
              </a:ext>
            </a:extLst>
          </p:cNvPr>
          <p:cNvCxnSpPr>
            <a:cxnSpLocks/>
          </p:cNvCxnSpPr>
          <p:nvPr/>
        </p:nvCxnSpPr>
        <p:spPr>
          <a:xfrm>
            <a:off x="10593148" y="1701897"/>
            <a:ext cx="6228" cy="8853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11CE1CDE-2452-4D27-8BF7-20EE6E8BCD71}"/>
              </a:ext>
            </a:extLst>
          </p:cNvPr>
          <p:cNvCxnSpPr>
            <a:cxnSpLocks/>
          </p:cNvCxnSpPr>
          <p:nvPr/>
        </p:nvCxnSpPr>
        <p:spPr>
          <a:xfrm>
            <a:off x="10643550" y="4096799"/>
            <a:ext cx="6228" cy="8853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 xmlns:a16="http://schemas.microsoft.com/office/drawing/2014/main" id="{D86EF8F2-A9CE-4E38-A22E-84D4F310B832}"/>
              </a:ext>
            </a:extLst>
          </p:cNvPr>
          <p:cNvSpPr txBox="1"/>
          <p:nvPr/>
        </p:nvSpPr>
        <p:spPr>
          <a:xfrm>
            <a:off x="10593148" y="1917160"/>
            <a:ext cx="1212191" cy="338554"/>
          </a:xfrm>
          <a:prstGeom prst="rect">
            <a:avLst/>
          </a:prstGeom>
          <a:noFill/>
        </p:spPr>
        <p:txBody>
          <a:bodyPr wrap="none" rtlCol="0">
            <a:spAutoFit/>
          </a:bodyPr>
          <a:lstStyle/>
          <a:p>
            <a:pPr algn="r"/>
            <a:r>
              <a:rPr lang="en-US" sz="1600" b="1"/>
              <a:t>12.0.0.0 /24</a:t>
            </a:r>
          </a:p>
        </p:txBody>
      </p:sp>
      <p:sp>
        <p:nvSpPr>
          <p:cNvPr id="29" name="TextBox 28">
            <a:extLst>
              <a:ext uri="{FF2B5EF4-FFF2-40B4-BE49-F238E27FC236}">
                <a16:creationId xmlns="" xmlns:a16="http://schemas.microsoft.com/office/drawing/2014/main" id="{1DDE974C-C612-41D9-8831-F47463338C73}"/>
              </a:ext>
            </a:extLst>
          </p:cNvPr>
          <p:cNvSpPr txBox="1"/>
          <p:nvPr/>
        </p:nvSpPr>
        <p:spPr>
          <a:xfrm>
            <a:off x="10643486" y="4304345"/>
            <a:ext cx="1212255" cy="584775"/>
          </a:xfrm>
          <a:prstGeom prst="rect">
            <a:avLst/>
          </a:prstGeom>
          <a:noFill/>
        </p:spPr>
        <p:txBody>
          <a:bodyPr wrap="none" rtlCol="0">
            <a:spAutoFit/>
          </a:bodyPr>
          <a:lstStyle/>
          <a:p>
            <a:pPr algn="r"/>
            <a:r>
              <a:rPr lang="en-US" sz="1600" b="1"/>
              <a:t>12.1.0.0 /24</a:t>
            </a:r>
          </a:p>
          <a:p>
            <a:pPr algn="r"/>
            <a:r>
              <a:rPr lang="en-US" sz="1600" b="1"/>
              <a:t>VRF XYZ</a:t>
            </a:r>
          </a:p>
        </p:txBody>
      </p:sp>
      <p:sp>
        <p:nvSpPr>
          <p:cNvPr id="30" name="Rectangular Callout 29"/>
          <p:cNvSpPr/>
          <p:nvPr/>
        </p:nvSpPr>
        <p:spPr>
          <a:xfrm>
            <a:off x="119101" y="145468"/>
            <a:ext cx="4756645" cy="1456723"/>
          </a:xfrm>
          <a:prstGeom prst="wedgeRect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ROUTING PROTOCOLS AND STATIC ROUTES SUPPORT CONFIGURATION FOR VRFs AS WELL. WHEN A ROUTING PROTOCOL IS ASSIGNED TO A VRF, LIKE THE ONE TO THE RIGHT, THE DYNAMIC ROUTES IT LEARNS AND SHARES APPLY TO THAT VRF’S ROUTING TABLE RATHER THAN THE GLOBAL.</a:t>
            </a:r>
          </a:p>
        </p:txBody>
      </p:sp>
    </p:spTree>
    <p:extLst>
      <p:ext uri="{BB962C8B-B14F-4D97-AF65-F5344CB8AC3E}">
        <p14:creationId xmlns:p14="http://schemas.microsoft.com/office/powerpoint/2010/main" val="2340318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1898451" y="2137915"/>
            <a:ext cx="8229600" cy="76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60517" y="1216807"/>
            <a:ext cx="1857584" cy="18575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9973898" y="1258819"/>
            <a:ext cx="1857584" cy="18575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81560" y="2145599"/>
            <a:ext cx="607859" cy="461665"/>
          </a:xfrm>
          <a:prstGeom prst="rect">
            <a:avLst/>
          </a:prstGeom>
          <a:noFill/>
        </p:spPr>
        <p:txBody>
          <a:bodyPr wrap="none" rtlCol="0">
            <a:spAutoFit/>
          </a:bodyPr>
          <a:lstStyle/>
          <a:p>
            <a:r>
              <a:rPr lang="en-US" sz="2400" b="1">
                <a:solidFill>
                  <a:schemeClr val="bg1"/>
                </a:solidFill>
              </a:rPr>
              <a:t>R-1</a:t>
            </a:r>
          </a:p>
        </p:txBody>
      </p:sp>
      <p:sp>
        <p:nvSpPr>
          <p:cNvPr id="7" name="TextBox 6"/>
          <p:cNvSpPr txBox="1"/>
          <p:nvPr/>
        </p:nvSpPr>
        <p:spPr>
          <a:xfrm>
            <a:off x="10704880" y="2187610"/>
            <a:ext cx="607859" cy="461665"/>
          </a:xfrm>
          <a:prstGeom prst="rect">
            <a:avLst/>
          </a:prstGeom>
          <a:noFill/>
        </p:spPr>
        <p:txBody>
          <a:bodyPr wrap="none" rtlCol="0">
            <a:spAutoFit/>
          </a:bodyPr>
          <a:lstStyle/>
          <a:p>
            <a:r>
              <a:rPr lang="en-US" sz="2400" b="1">
                <a:solidFill>
                  <a:schemeClr val="bg1"/>
                </a:solidFill>
              </a:rPr>
              <a:t>R-2</a:t>
            </a:r>
          </a:p>
        </p:txBody>
      </p:sp>
      <p:sp>
        <p:nvSpPr>
          <p:cNvPr id="10" name="TextBox 9"/>
          <p:cNvSpPr txBox="1"/>
          <p:nvPr/>
        </p:nvSpPr>
        <p:spPr>
          <a:xfrm>
            <a:off x="2224380" y="1553140"/>
            <a:ext cx="1390124" cy="584775"/>
          </a:xfrm>
          <a:prstGeom prst="rect">
            <a:avLst/>
          </a:prstGeom>
          <a:noFill/>
        </p:spPr>
        <p:txBody>
          <a:bodyPr wrap="none" rtlCol="0">
            <a:spAutoFit/>
          </a:bodyPr>
          <a:lstStyle/>
          <a:p>
            <a:r>
              <a:rPr lang="en-US" sz="1600" b="1"/>
              <a:t>G0/0/1</a:t>
            </a:r>
          </a:p>
          <a:p>
            <a:r>
              <a:rPr lang="en-US" sz="1600" b="1"/>
              <a:t>192.168.100.1</a:t>
            </a:r>
          </a:p>
        </p:txBody>
      </p:sp>
      <p:sp>
        <p:nvSpPr>
          <p:cNvPr id="12" name="TextBox 11"/>
          <p:cNvSpPr txBox="1"/>
          <p:nvPr/>
        </p:nvSpPr>
        <p:spPr>
          <a:xfrm>
            <a:off x="8620215" y="1258819"/>
            <a:ext cx="1285993" cy="830997"/>
          </a:xfrm>
          <a:prstGeom prst="rect">
            <a:avLst/>
          </a:prstGeom>
          <a:noFill/>
        </p:spPr>
        <p:txBody>
          <a:bodyPr wrap="none" rtlCol="0">
            <a:spAutoFit/>
          </a:bodyPr>
          <a:lstStyle/>
          <a:p>
            <a:pPr algn="r"/>
            <a:r>
              <a:rPr lang="en-US" sz="1600" b="1"/>
              <a:t>G0/0/1</a:t>
            </a:r>
          </a:p>
          <a:p>
            <a:pPr algn="r"/>
            <a:r>
              <a:rPr lang="en-US" sz="1600" b="1"/>
              <a:t>172.26.150.1</a:t>
            </a:r>
          </a:p>
          <a:p>
            <a:pPr algn="r"/>
            <a:r>
              <a:rPr lang="en-US" sz="1600" b="1"/>
              <a:t>VRF XYZ</a:t>
            </a:r>
          </a:p>
        </p:txBody>
      </p:sp>
      <p:sp>
        <p:nvSpPr>
          <p:cNvPr id="17" name="Rectangle 16"/>
          <p:cNvSpPr/>
          <p:nvPr/>
        </p:nvSpPr>
        <p:spPr>
          <a:xfrm>
            <a:off x="354486" y="3758454"/>
            <a:ext cx="4989443" cy="276883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ourier New" panose="02070309020205020404" pitchFamily="49" charset="0"/>
                <a:cs typeface="Courier New" panose="02070309020205020404" pitchFamily="49" charset="0"/>
              </a:rPr>
              <a:t>R1#</a:t>
            </a: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err="1">
                <a:solidFill>
                  <a:schemeClr val="tx1"/>
                </a:solidFill>
                <a:latin typeface="Courier New" panose="02070309020205020404" pitchFamily="49" charset="0"/>
                <a:cs typeface="Courier New" panose="02070309020205020404" pitchFamily="49" charset="0"/>
              </a:rPr>
              <a:t>Int</a:t>
            </a:r>
            <a:r>
              <a:rPr lang="en-US" sz="1200" b="1" dirty="0">
                <a:solidFill>
                  <a:schemeClr val="tx1"/>
                </a:solidFill>
                <a:latin typeface="Courier New" panose="02070309020205020404" pitchFamily="49" charset="0"/>
                <a:cs typeface="Courier New" panose="02070309020205020404" pitchFamily="49" charset="0"/>
              </a:rPr>
              <a:t> g0/0/1</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add 192.168.100.1 255.255.255.0</a:t>
            </a: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route 172.26.150.1 255.255.255.255 g0/0/1</a:t>
            </a: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err="1">
                <a:solidFill>
                  <a:schemeClr val="tx1"/>
                </a:solidFill>
                <a:latin typeface="Courier New" panose="02070309020205020404" pitchFamily="49" charset="0"/>
                <a:cs typeface="Courier New" panose="02070309020205020404" pitchFamily="49" charset="0"/>
              </a:rPr>
              <a:t>Int</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tun</a:t>
            </a:r>
            <a:r>
              <a:rPr lang="en-US" sz="1200" b="1" dirty="0">
                <a:solidFill>
                  <a:schemeClr val="tx1"/>
                </a:solidFill>
                <a:latin typeface="Courier New" panose="02070309020205020404" pitchFamily="49" charset="0"/>
                <a:cs typeface="Courier New" panose="02070309020205020404" pitchFamily="49" charset="0"/>
              </a:rPr>
              <a:t> 1</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add 1.1.1.1 255.255.255.252</a:t>
            </a:r>
          </a:p>
          <a:p>
            <a:r>
              <a:rPr lang="en-US" sz="1200" b="1" dirty="0">
                <a:solidFill>
                  <a:schemeClr val="tx1"/>
                </a:solidFill>
                <a:latin typeface="Courier New" panose="02070309020205020404" pitchFamily="49" charset="0"/>
                <a:cs typeface="Courier New" panose="02070309020205020404" pitchFamily="49" charset="0"/>
              </a:rPr>
              <a:t>Tunnel source 192.168.100.1</a:t>
            </a:r>
          </a:p>
          <a:p>
            <a:r>
              <a:rPr lang="en-US" sz="1200" b="1" dirty="0">
                <a:solidFill>
                  <a:schemeClr val="tx1"/>
                </a:solidFill>
                <a:latin typeface="Courier New" panose="02070309020205020404" pitchFamily="49" charset="0"/>
                <a:cs typeface="Courier New" panose="02070309020205020404" pitchFamily="49" charset="0"/>
              </a:rPr>
              <a:t>Tunnel destination 172.26.150.1</a:t>
            </a:r>
          </a:p>
          <a:p>
            <a:endParaRPr lang="en-US" sz="1200" b="1" dirty="0">
              <a:solidFill>
                <a:schemeClr val="tx1"/>
              </a:solidFill>
              <a:latin typeface="Courier New" panose="02070309020205020404" pitchFamily="49" charset="0"/>
              <a:cs typeface="Courier New" panose="02070309020205020404" pitchFamily="49" charset="0"/>
            </a:endParaRPr>
          </a:p>
        </p:txBody>
      </p:sp>
      <p:sp>
        <p:nvSpPr>
          <p:cNvPr id="2" name="Explosion: 8 Points 1">
            <a:extLst>
              <a:ext uri="{FF2B5EF4-FFF2-40B4-BE49-F238E27FC236}">
                <a16:creationId xmlns="" xmlns:a16="http://schemas.microsoft.com/office/drawing/2014/main" id="{D9A29052-C4F4-4475-973A-B9FC6C430480}"/>
              </a:ext>
            </a:extLst>
          </p:cNvPr>
          <p:cNvSpPr/>
          <p:nvPr/>
        </p:nvSpPr>
        <p:spPr>
          <a:xfrm>
            <a:off x="5010907" y="1392785"/>
            <a:ext cx="2170185" cy="1505627"/>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WAN</a:t>
            </a:r>
          </a:p>
        </p:txBody>
      </p:sp>
      <p:sp>
        <p:nvSpPr>
          <p:cNvPr id="18" name="TextBox 17">
            <a:extLst>
              <a:ext uri="{FF2B5EF4-FFF2-40B4-BE49-F238E27FC236}">
                <a16:creationId xmlns="" xmlns:a16="http://schemas.microsoft.com/office/drawing/2014/main" id="{63AD18EA-CC64-409F-A8EC-B11AF9D01C0E}"/>
              </a:ext>
            </a:extLst>
          </p:cNvPr>
          <p:cNvSpPr txBox="1"/>
          <p:nvPr/>
        </p:nvSpPr>
        <p:spPr>
          <a:xfrm>
            <a:off x="4696095" y="630072"/>
            <a:ext cx="2634311" cy="738664"/>
          </a:xfrm>
          <a:prstGeom prst="rect">
            <a:avLst/>
          </a:prstGeom>
          <a:noFill/>
        </p:spPr>
        <p:txBody>
          <a:bodyPr wrap="none" rtlCol="0">
            <a:spAutoFit/>
          </a:bodyPr>
          <a:lstStyle/>
          <a:p>
            <a:pPr algn="ctr"/>
            <a:r>
              <a:rPr lang="en-US" sz="1400" b="1">
                <a:solidFill>
                  <a:srgbClr val="7030A0"/>
                </a:solidFill>
              </a:rPr>
              <a:t>R1 AND R2 HAVE</a:t>
            </a:r>
          </a:p>
          <a:p>
            <a:pPr algn="ctr"/>
            <a:r>
              <a:rPr lang="en-US" sz="1400" b="1">
                <a:solidFill>
                  <a:srgbClr val="7030A0"/>
                </a:solidFill>
              </a:rPr>
              <a:t>BIDIRECTIONAL REACHABILITY</a:t>
            </a:r>
          </a:p>
          <a:p>
            <a:pPr algn="ctr"/>
            <a:r>
              <a:rPr lang="en-US" sz="1400" b="1">
                <a:solidFill>
                  <a:srgbClr val="7030A0"/>
                </a:solidFill>
              </a:rPr>
              <a:t>FROM THEIR G0/0/1 INTERFACES</a:t>
            </a:r>
          </a:p>
        </p:txBody>
      </p:sp>
      <p:cxnSp>
        <p:nvCxnSpPr>
          <p:cNvPr id="19" name="Straight Connector 18">
            <a:extLst>
              <a:ext uri="{FF2B5EF4-FFF2-40B4-BE49-F238E27FC236}">
                <a16:creationId xmlns="" xmlns:a16="http://schemas.microsoft.com/office/drawing/2014/main" id="{D27B9F2C-E867-420A-A139-6DB266A137F1}"/>
              </a:ext>
            </a:extLst>
          </p:cNvPr>
          <p:cNvCxnSpPr/>
          <p:nvPr/>
        </p:nvCxnSpPr>
        <p:spPr>
          <a:xfrm flipV="1">
            <a:off x="2065760" y="3286413"/>
            <a:ext cx="8229600" cy="7684"/>
          </a:xfrm>
          <a:prstGeom prst="line">
            <a:avLst/>
          </a:prstGeom>
          <a:ln w="3810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B101D6F8-27E8-4D2A-908B-F194337F9602}"/>
              </a:ext>
            </a:extLst>
          </p:cNvPr>
          <p:cNvCxnSpPr>
            <a:cxnSpLocks/>
          </p:cNvCxnSpPr>
          <p:nvPr/>
        </p:nvCxnSpPr>
        <p:spPr>
          <a:xfrm>
            <a:off x="1689419" y="2620715"/>
            <a:ext cx="376341" cy="643834"/>
          </a:xfrm>
          <a:prstGeom prst="line">
            <a:avLst/>
          </a:prstGeom>
          <a:ln w="3810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10BDAC50-DF4C-438F-8607-41834E0848E3}"/>
              </a:ext>
            </a:extLst>
          </p:cNvPr>
          <p:cNvCxnSpPr>
            <a:cxnSpLocks/>
          </p:cNvCxnSpPr>
          <p:nvPr/>
        </p:nvCxnSpPr>
        <p:spPr>
          <a:xfrm flipH="1">
            <a:off x="10295360" y="2706133"/>
            <a:ext cx="327687" cy="558416"/>
          </a:xfrm>
          <a:prstGeom prst="line">
            <a:avLst/>
          </a:prstGeom>
          <a:ln w="3810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 xmlns:a16="http://schemas.microsoft.com/office/drawing/2014/main" id="{04259C87-0129-49EE-A533-DA2D3BB26E20}"/>
              </a:ext>
            </a:extLst>
          </p:cNvPr>
          <p:cNvSpPr txBox="1"/>
          <p:nvPr/>
        </p:nvSpPr>
        <p:spPr>
          <a:xfrm>
            <a:off x="636365" y="2942632"/>
            <a:ext cx="1107997" cy="584775"/>
          </a:xfrm>
          <a:prstGeom prst="rect">
            <a:avLst/>
          </a:prstGeom>
          <a:noFill/>
        </p:spPr>
        <p:txBody>
          <a:bodyPr wrap="none" rtlCol="0">
            <a:spAutoFit/>
          </a:bodyPr>
          <a:lstStyle/>
          <a:p>
            <a:pPr algn="r"/>
            <a:r>
              <a:rPr lang="en-US" sz="1600" b="1">
                <a:solidFill>
                  <a:srgbClr val="7030A0"/>
                </a:solidFill>
              </a:rPr>
              <a:t>INT TUN 1</a:t>
            </a:r>
          </a:p>
          <a:p>
            <a:pPr algn="r"/>
            <a:r>
              <a:rPr lang="en-US" sz="1600" b="1">
                <a:solidFill>
                  <a:srgbClr val="7030A0"/>
                </a:solidFill>
              </a:rPr>
              <a:t>1.1.1.1 /30</a:t>
            </a:r>
          </a:p>
        </p:txBody>
      </p:sp>
      <p:sp>
        <p:nvSpPr>
          <p:cNvPr id="24" name="TextBox 23">
            <a:extLst>
              <a:ext uri="{FF2B5EF4-FFF2-40B4-BE49-F238E27FC236}">
                <a16:creationId xmlns="" xmlns:a16="http://schemas.microsoft.com/office/drawing/2014/main" id="{E9A10E61-A7F1-41DA-BEDA-A169E5552D28}"/>
              </a:ext>
            </a:extLst>
          </p:cNvPr>
          <p:cNvSpPr txBox="1"/>
          <p:nvPr/>
        </p:nvSpPr>
        <p:spPr>
          <a:xfrm>
            <a:off x="10472619" y="2818160"/>
            <a:ext cx="1108060" cy="830997"/>
          </a:xfrm>
          <a:prstGeom prst="rect">
            <a:avLst/>
          </a:prstGeom>
          <a:noFill/>
        </p:spPr>
        <p:txBody>
          <a:bodyPr wrap="none" rtlCol="0">
            <a:spAutoFit/>
          </a:bodyPr>
          <a:lstStyle/>
          <a:p>
            <a:pPr algn="r"/>
            <a:r>
              <a:rPr lang="en-US" sz="1600" b="1">
                <a:solidFill>
                  <a:srgbClr val="7030A0"/>
                </a:solidFill>
              </a:rPr>
              <a:t>INT TUN 1</a:t>
            </a:r>
          </a:p>
          <a:p>
            <a:pPr algn="r"/>
            <a:r>
              <a:rPr lang="en-US" sz="1600" b="1">
                <a:solidFill>
                  <a:srgbClr val="7030A0"/>
                </a:solidFill>
              </a:rPr>
              <a:t>1.1.1.2 /30</a:t>
            </a:r>
          </a:p>
          <a:p>
            <a:pPr algn="r"/>
            <a:r>
              <a:rPr lang="en-US" sz="1600" b="1">
                <a:solidFill>
                  <a:srgbClr val="7030A0"/>
                </a:solidFill>
              </a:rPr>
              <a:t>VRF XYZ</a:t>
            </a:r>
          </a:p>
        </p:txBody>
      </p:sp>
      <p:sp>
        <p:nvSpPr>
          <p:cNvPr id="25" name="Rectangle 24">
            <a:extLst>
              <a:ext uri="{FF2B5EF4-FFF2-40B4-BE49-F238E27FC236}">
                <a16:creationId xmlns="" xmlns:a16="http://schemas.microsoft.com/office/drawing/2014/main" id="{3DBE3B2C-C94E-4421-947D-E9A80F459D4A}"/>
              </a:ext>
            </a:extLst>
          </p:cNvPr>
          <p:cNvSpPr/>
          <p:nvPr/>
        </p:nvSpPr>
        <p:spPr>
          <a:xfrm>
            <a:off x="6684605" y="3758454"/>
            <a:ext cx="5146877" cy="275393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ourier New" panose="02070309020205020404" pitchFamily="49" charset="0"/>
                <a:cs typeface="Courier New" panose="02070309020205020404" pitchFamily="49" charset="0"/>
              </a:rPr>
              <a:t>R2#</a:t>
            </a: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err="1">
                <a:solidFill>
                  <a:schemeClr val="tx1"/>
                </a:solidFill>
                <a:latin typeface="Courier New" panose="02070309020205020404" pitchFamily="49" charset="0"/>
                <a:cs typeface="Courier New" panose="02070309020205020404" pitchFamily="49" charset="0"/>
              </a:rPr>
              <a:t>Int</a:t>
            </a:r>
            <a:r>
              <a:rPr lang="en-US" sz="1200" b="1"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g0/0/1</a:t>
            </a:r>
          </a:p>
          <a:p>
            <a:r>
              <a:rPr lang="en-US" sz="1200" b="1" dirty="0" err="1" smtClean="0">
                <a:solidFill>
                  <a:schemeClr val="tx1"/>
                </a:solidFill>
                <a:latin typeface="Courier New" panose="02070309020205020404" pitchFamily="49" charset="0"/>
                <a:cs typeface="Courier New" panose="02070309020205020404" pitchFamily="49" charset="0"/>
              </a:rPr>
              <a:t>Vrf</a:t>
            </a:r>
            <a:r>
              <a:rPr lang="en-US" sz="1200" b="1" dirty="0" smtClean="0">
                <a:solidFill>
                  <a:schemeClr val="tx1"/>
                </a:solidFill>
                <a:latin typeface="Courier New" panose="02070309020205020404" pitchFamily="49" charset="0"/>
                <a:cs typeface="Courier New" panose="02070309020205020404" pitchFamily="49" charset="0"/>
              </a:rPr>
              <a:t> forwarding XYZ</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add 172.26.150.1 255.255.255.0</a:t>
            </a: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route </a:t>
            </a:r>
            <a:r>
              <a:rPr lang="en-US" sz="1200" b="1" dirty="0" err="1">
                <a:solidFill>
                  <a:schemeClr val="tx1"/>
                </a:solidFill>
                <a:latin typeface="Courier New" panose="02070309020205020404" pitchFamily="49" charset="0"/>
                <a:cs typeface="Courier New" panose="02070309020205020404" pitchFamily="49" charset="0"/>
              </a:rPr>
              <a:t>vrf</a:t>
            </a:r>
            <a:r>
              <a:rPr lang="en-US" sz="1200" b="1" dirty="0">
                <a:solidFill>
                  <a:schemeClr val="tx1"/>
                </a:solidFill>
                <a:latin typeface="Courier New" panose="02070309020205020404" pitchFamily="49" charset="0"/>
                <a:cs typeface="Courier New" panose="02070309020205020404" pitchFamily="49" charset="0"/>
              </a:rPr>
              <a:t> XYZ 192.168.100.1 255.255.255.255 g0/0/1</a:t>
            </a: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err="1">
                <a:solidFill>
                  <a:schemeClr val="tx1"/>
                </a:solidFill>
                <a:latin typeface="Courier New" panose="02070309020205020404" pitchFamily="49" charset="0"/>
                <a:cs typeface="Courier New" panose="02070309020205020404" pitchFamily="49" charset="0"/>
              </a:rPr>
              <a:t>Int</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tun</a:t>
            </a:r>
            <a:r>
              <a:rPr lang="en-US" sz="1200" b="1" dirty="0">
                <a:solidFill>
                  <a:schemeClr val="tx1"/>
                </a:solidFill>
                <a:latin typeface="Courier New" panose="02070309020205020404" pitchFamily="49" charset="0"/>
                <a:cs typeface="Courier New" panose="02070309020205020404" pitchFamily="49" charset="0"/>
              </a:rPr>
              <a:t> 1</a:t>
            </a:r>
          </a:p>
          <a:p>
            <a:r>
              <a:rPr lang="en-US" sz="1200" b="1" dirty="0" err="1">
                <a:solidFill>
                  <a:schemeClr val="tx1"/>
                </a:solidFill>
                <a:latin typeface="Courier New" panose="02070309020205020404" pitchFamily="49" charset="0"/>
                <a:cs typeface="Courier New" panose="02070309020205020404" pitchFamily="49" charset="0"/>
              </a:rPr>
              <a:t>Vrf</a:t>
            </a:r>
            <a:r>
              <a:rPr lang="en-US" sz="1200" b="1" dirty="0">
                <a:solidFill>
                  <a:schemeClr val="tx1"/>
                </a:solidFill>
                <a:latin typeface="Courier New" panose="02070309020205020404" pitchFamily="49" charset="0"/>
                <a:cs typeface="Courier New" panose="02070309020205020404" pitchFamily="49" charset="0"/>
              </a:rPr>
              <a:t> forwarding XYZ</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add 1.1.1.2 255.255.255.252</a:t>
            </a:r>
          </a:p>
          <a:p>
            <a:r>
              <a:rPr lang="en-US" sz="1200" b="1" dirty="0">
                <a:solidFill>
                  <a:schemeClr val="tx1"/>
                </a:solidFill>
                <a:latin typeface="Courier New" panose="02070309020205020404" pitchFamily="49" charset="0"/>
                <a:cs typeface="Courier New" panose="02070309020205020404" pitchFamily="49" charset="0"/>
              </a:rPr>
              <a:t>Tunnel destination 192.168.100.1</a:t>
            </a:r>
          </a:p>
          <a:p>
            <a:r>
              <a:rPr lang="en-US" sz="1200" b="1" dirty="0">
                <a:solidFill>
                  <a:schemeClr val="tx1"/>
                </a:solidFill>
                <a:latin typeface="Courier New" panose="02070309020205020404" pitchFamily="49" charset="0"/>
                <a:cs typeface="Courier New" panose="02070309020205020404" pitchFamily="49" charset="0"/>
              </a:rPr>
              <a:t>Tunnel source 172.26.150.1</a:t>
            </a:r>
          </a:p>
          <a:p>
            <a:r>
              <a:rPr lang="en-US" sz="1200" b="1" dirty="0">
                <a:solidFill>
                  <a:schemeClr val="tx1"/>
                </a:solidFill>
                <a:latin typeface="Courier New" panose="02070309020205020404" pitchFamily="49" charset="0"/>
                <a:cs typeface="Courier New" panose="02070309020205020404" pitchFamily="49" charset="0"/>
              </a:rPr>
              <a:t>Tunnel </a:t>
            </a:r>
            <a:r>
              <a:rPr lang="en-US" sz="1200" b="1" dirty="0" err="1">
                <a:solidFill>
                  <a:schemeClr val="tx1"/>
                </a:solidFill>
                <a:latin typeface="Courier New" panose="02070309020205020404" pitchFamily="49" charset="0"/>
                <a:cs typeface="Courier New" panose="02070309020205020404" pitchFamily="49" charset="0"/>
              </a:rPr>
              <a:t>vrf</a:t>
            </a:r>
            <a:r>
              <a:rPr lang="en-US" sz="1200" b="1" dirty="0">
                <a:solidFill>
                  <a:schemeClr val="tx1"/>
                </a:solidFill>
                <a:latin typeface="Courier New" panose="02070309020205020404" pitchFamily="49" charset="0"/>
                <a:cs typeface="Courier New" panose="02070309020205020404" pitchFamily="49" charset="0"/>
              </a:rPr>
              <a:t> XYZ</a:t>
            </a:r>
          </a:p>
        </p:txBody>
      </p:sp>
      <p:sp>
        <p:nvSpPr>
          <p:cNvPr id="22" name="Rectangular Callout 21"/>
          <p:cNvSpPr/>
          <p:nvPr/>
        </p:nvSpPr>
        <p:spPr>
          <a:xfrm>
            <a:off x="130976" y="113046"/>
            <a:ext cx="4565119" cy="884055"/>
          </a:xfrm>
          <a:prstGeom prst="wedgeRect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TUNNEL INTERFACES CAN ALSO UTILIZED VRFs FOR BOTH, TUNNEL UNDERLAY (SOUREC/DESTINATION) AND OVERLAY (TUNNEL INTERFACE).</a:t>
            </a:r>
          </a:p>
        </p:txBody>
      </p:sp>
    </p:spTree>
    <p:extLst>
      <p:ext uri="{BB962C8B-B14F-4D97-AF65-F5344CB8AC3E}">
        <p14:creationId xmlns:p14="http://schemas.microsoft.com/office/powerpoint/2010/main" val="1746185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B863F2A0424AF419C9BD37D262FA9B7" ma:contentTypeVersion="20" ma:contentTypeDescription="Create a new document." ma:contentTypeScope="" ma:versionID="fe6d3f956f03fd9befcf3fdc2e8a745b">
  <xsd:schema xmlns:xsd="http://www.w3.org/2001/XMLSchema" xmlns:xs="http://www.w3.org/2001/XMLSchema" xmlns:p="http://schemas.microsoft.com/office/2006/metadata/properties" xmlns:ns2="b3e870b1-798c-4a85-bb17-2c069c44bf9d" targetNamespace="http://schemas.microsoft.com/office/2006/metadata/properties" ma:root="true" ma:fieldsID="544f5d3fdcd963ae5aba4b1f31de2c83" ns2:_="">
    <xsd:import namespace="b3e870b1-798c-4a85-bb17-2c069c44bf9d"/>
    <xsd:element name="properties">
      <xsd:complexType>
        <xsd:sequence>
          <xsd:element name="documentManagement">
            <xsd:complexType>
              <xsd:all>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Teachers" minOccurs="0"/>
                <xsd:element ref="ns2:Students" minOccurs="0"/>
                <xsd:element ref="ns2:Student_Groups" minOccurs="0"/>
                <xsd:element ref="ns2:Distribution_Groups" minOccurs="0"/>
                <xsd:element ref="ns2:LMS_Mappings" minOccurs="0"/>
                <xsd:element ref="ns2:Invited_Teachers" minOccurs="0"/>
                <xsd:element ref="ns2:Invited_Students" minOccurs="0"/>
                <xsd:element ref="ns2:Self_Registration_Enabled" minOccurs="0"/>
                <xsd:element ref="ns2:Has_Teacher_Only_SectionGroup" minOccurs="0"/>
                <xsd:element ref="ns2:Is_Collaboration_Space_Locked" minOccurs="0"/>
                <xsd:element ref="ns2:IsNotebookLock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870b1-798c-4a85-bb17-2c069c44bf9d"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CultureName" ma:index="10" nillable="true" ma:displayName="Culture Name" ma:internalName="CultureName">
      <xsd:simpleType>
        <xsd:restriction base="dms:Text"/>
      </xsd:simpleType>
    </xsd:element>
    <xsd:element name="AppVersion" ma:index="11" nillable="true" ma:displayName="App Version" ma:internalName="AppVersion">
      <xsd:simpleType>
        <xsd:restriction base="dms:Text"/>
      </xsd:simpleType>
    </xsd:element>
    <xsd:element name="TeamsChannelId" ma:index="12" nillable="true" ma:displayName="Teams Channel Id" ma:internalName="TeamsChannelId">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4" nillable="true" ma:displayName="Math Settings" ma:internalName="Math_Settings">
      <xsd:simpleType>
        <xsd:restriction base="dms:Text"/>
      </xsd:simpleType>
    </xsd:element>
    <xsd:element name="DefaultSectionNames" ma:index="15" nillable="true" ma:displayName="Default Section Names" ma:internalName="DefaultSectionNames">
      <xsd:simpleType>
        <xsd:restriction base="dms:Note">
          <xsd:maxLength value="255"/>
        </xsd:restriction>
      </xsd:simpleType>
    </xsd:element>
    <xsd:element name="Templates" ma:index="16" nillable="true" ma:displayName="Templates" ma:internalName="Templates">
      <xsd:simpleType>
        <xsd:restriction base="dms:Note">
          <xsd:maxLength value="255"/>
        </xsd:restriction>
      </xsd:simpleType>
    </xsd:element>
    <xsd:element name="Teachers" ma:index="17"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8"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9"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0" nillable="true" ma:displayName="Distribution Groups" ma:internalName="Distribution_Groups">
      <xsd:simpleType>
        <xsd:restriction base="dms:Note">
          <xsd:maxLength value="255"/>
        </xsd:restriction>
      </xsd:simpleType>
    </xsd:element>
    <xsd:element name="LMS_Mappings" ma:index="21" nillable="true" ma:displayName="LMS Mappings" ma:internalName="LMS_Mappings">
      <xsd:simpleType>
        <xsd:restriction base="dms:Note">
          <xsd:maxLength value="255"/>
        </xsd:restriction>
      </xsd:simpleType>
    </xsd:element>
    <xsd:element name="Invited_Teachers" ma:index="22" nillable="true" ma:displayName="Invited Teachers" ma:internalName="Invited_Teachers">
      <xsd:simpleType>
        <xsd:restriction base="dms:Note">
          <xsd:maxLength value="255"/>
        </xsd:restriction>
      </xsd:simpleType>
    </xsd:element>
    <xsd:element name="Invited_Students" ma:index="23" nillable="true" ma:displayName="Invited Students" ma:internalName="Invited_Students">
      <xsd:simpleType>
        <xsd:restriction base="dms:Note">
          <xsd:maxLength value="255"/>
        </xsd:restriction>
      </xsd:simpleType>
    </xsd:element>
    <xsd:element name="Self_Registration_Enabled" ma:index="24" nillable="true" ma:displayName="Self Registration Enabled" ma:internalName="Self_Registration_Enabled">
      <xsd:simpleType>
        <xsd:restriction base="dms:Boolean"/>
      </xsd:simpleType>
    </xsd:element>
    <xsd:element name="Has_Teacher_Only_SectionGroup" ma:index="25" nillable="true" ma:displayName="Has Teacher Only SectionGroup" ma:internalName="Has_Teacher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IsNotebookLocked" ma:index="27" nillable="true" ma:displayName="Is Notebook Locked" ma:internalName="IsNotebookLocked">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h_Settings xmlns="b3e870b1-798c-4a85-bb17-2c069c44bf9d" xsi:nil="true"/>
    <Owner xmlns="b3e870b1-798c-4a85-bb17-2c069c44bf9d">
      <UserInfo>
        <DisplayName/>
        <AccountId xsi:nil="true"/>
        <AccountType/>
      </UserInfo>
    </Owner>
    <AppVersion xmlns="b3e870b1-798c-4a85-bb17-2c069c44bf9d" xsi:nil="true"/>
    <Is_Collaboration_Space_Locked xmlns="b3e870b1-798c-4a85-bb17-2c069c44bf9d" xsi:nil="true"/>
    <FolderType xmlns="b3e870b1-798c-4a85-bb17-2c069c44bf9d" xsi:nil="true"/>
    <Student_Groups xmlns="b3e870b1-798c-4a85-bb17-2c069c44bf9d">
      <UserInfo>
        <DisplayName/>
        <AccountId xsi:nil="true"/>
        <AccountType/>
      </UserInfo>
    </Student_Groups>
    <Invited_Students xmlns="b3e870b1-798c-4a85-bb17-2c069c44bf9d" xsi:nil="true"/>
    <TeamsChannelId xmlns="b3e870b1-798c-4a85-bb17-2c069c44bf9d" xsi:nil="true"/>
    <Invited_Teachers xmlns="b3e870b1-798c-4a85-bb17-2c069c44bf9d" xsi:nil="true"/>
    <Self_Registration_Enabled xmlns="b3e870b1-798c-4a85-bb17-2c069c44bf9d" xsi:nil="true"/>
    <Has_Teacher_Only_SectionGroup xmlns="b3e870b1-798c-4a85-bb17-2c069c44bf9d" xsi:nil="true"/>
    <CultureName xmlns="b3e870b1-798c-4a85-bb17-2c069c44bf9d" xsi:nil="true"/>
    <Students xmlns="b3e870b1-798c-4a85-bb17-2c069c44bf9d">
      <UserInfo>
        <DisplayName/>
        <AccountId xsi:nil="true"/>
        <AccountType/>
      </UserInfo>
    </Students>
    <Distribution_Groups xmlns="b3e870b1-798c-4a85-bb17-2c069c44bf9d" xsi:nil="true"/>
    <LMS_Mappings xmlns="b3e870b1-798c-4a85-bb17-2c069c44bf9d" xsi:nil="true"/>
    <DefaultSectionNames xmlns="b3e870b1-798c-4a85-bb17-2c069c44bf9d" xsi:nil="true"/>
    <Templates xmlns="b3e870b1-798c-4a85-bb17-2c069c44bf9d" xsi:nil="true"/>
    <NotebookType xmlns="b3e870b1-798c-4a85-bb17-2c069c44bf9d" xsi:nil="true"/>
    <Teachers xmlns="b3e870b1-798c-4a85-bb17-2c069c44bf9d">
      <UserInfo>
        <DisplayName/>
        <AccountId xsi:nil="true"/>
        <AccountType/>
      </UserInfo>
    </Teachers>
    <IsNotebookLocked xmlns="b3e870b1-798c-4a85-bb17-2c069c44bf9d" xsi:nil="true"/>
  </documentManagement>
</p:properties>
</file>

<file path=customXml/itemProps1.xml><?xml version="1.0" encoding="utf-8"?>
<ds:datastoreItem xmlns:ds="http://schemas.openxmlformats.org/officeDocument/2006/customXml" ds:itemID="{5606A082-84D6-47A6-BA3E-528BDADC8047}">
  <ds:schemaRefs>
    <ds:schemaRef ds:uri="http://schemas.microsoft.com/sharepoint/v3/contenttype/forms"/>
  </ds:schemaRefs>
</ds:datastoreItem>
</file>

<file path=customXml/itemProps2.xml><?xml version="1.0" encoding="utf-8"?>
<ds:datastoreItem xmlns:ds="http://schemas.openxmlformats.org/officeDocument/2006/customXml" ds:itemID="{1F33E38C-1BC1-44FE-9C3D-4AB9E1AECB75}">
  <ds:schemaRefs>
    <ds:schemaRef ds:uri="b3e870b1-798c-4a85-bb17-2c069c44bf9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E1153F9-6F1B-43DB-B4B2-5E7FF4CAACE4}">
  <ds:schemaRefs>
    <ds:schemaRef ds:uri="http://purl.org/dc/elements/1.1/"/>
    <ds:schemaRef ds:uri="http://purl.org/dc/terms/"/>
    <ds:schemaRef ds:uri="http://schemas.microsoft.com/office/infopath/2007/PartnerControls"/>
    <ds:schemaRef ds:uri="b3e870b1-798c-4a85-bb17-2c069c44bf9d"/>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174</TotalTime>
  <Words>877</Words>
  <Application>Microsoft Office PowerPoint</Application>
  <PresentationFormat>Widescreen</PresentationFormat>
  <Paragraphs>196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Office Theme</vt:lpstr>
      <vt:lpstr>VRF BASICS</vt:lpstr>
      <vt:lpstr>PowerPoint Presentation</vt:lpstr>
      <vt:lpstr>PowerPoint Presentation</vt:lpstr>
      <vt:lpstr>PowerPoint Presentation</vt:lpstr>
      <vt:lpstr>PowerPoint Presentation</vt:lpstr>
      <vt:lpstr>PowerPoint Presentation</vt:lpstr>
      <vt:lpstr>PowerPoint Presentation</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15</cp:revision>
  <dcterms:created xsi:type="dcterms:W3CDTF">2020-03-11T11:21:53Z</dcterms:created>
  <dcterms:modified xsi:type="dcterms:W3CDTF">2020-05-01T17:49:55Z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0x0101007B863F2A0424AF419C9BD37D262FA9B7</vt:lpwstr>
  </property>
</Properties>
</file>