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hR15qHmyvR3kc1MxbJwcqiMMpk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4431409" y="42305"/>
            <a:ext cx="3815080" cy="1736278"/>
          </a:xfrm>
          <a:prstGeom prst="roundRect">
            <a:avLst>
              <a:gd fmla="val 16667"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85" name="Google Shape;85;p1"/>
          <p:cNvSpPr/>
          <p:nvPr/>
        </p:nvSpPr>
        <p:spPr>
          <a:xfrm>
            <a:off x="8355053" y="2520538"/>
            <a:ext cx="3415745" cy="3197510"/>
          </a:xfrm>
          <a:prstGeom prst="roundRect">
            <a:avLst>
              <a:gd fmla="val 16667" name="adj"/>
            </a:avLst>
          </a:prstGeom>
          <a:solidFill>
            <a:srgbClr val="EFF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86" name="Google Shape;86;p1"/>
          <p:cNvSpPr/>
          <p:nvPr/>
        </p:nvSpPr>
        <p:spPr>
          <a:xfrm>
            <a:off x="363092" y="2625610"/>
            <a:ext cx="3002996" cy="2738870"/>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sp>
        <p:nvSpPr>
          <p:cNvPr id="87" name="Google Shape;87;p1"/>
          <p:cNvSpPr/>
          <p:nvPr/>
        </p:nvSpPr>
        <p:spPr>
          <a:xfrm>
            <a:off x="3465490" y="1948598"/>
            <a:ext cx="4748914" cy="329210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dk1"/>
              </a:solidFill>
              <a:latin typeface="Calibri"/>
              <a:ea typeface="Calibri"/>
              <a:cs typeface="Calibri"/>
              <a:sym typeface="Calibri"/>
            </a:endParaRPr>
          </a:p>
        </p:txBody>
      </p:sp>
      <p:cxnSp>
        <p:nvCxnSpPr>
          <p:cNvPr id="88" name="Google Shape;88;p1"/>
          <p:cNvCxnSpPr/>
          <p:nvPr/>
        </p:nvCxnSpPr>
        <p:spPr>
          <a:xfrm>
            <a:off x="6030593" y="2131109"/>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89" name="Google Shape;89;p1"/>
          <p:cNvCxnSpPr/>
          <p:nvPr/>
        </p:nvCxnSpPr>
        <p:spPr>
          <a:xfrm>
            <a:off x="3674294" y="4032536"/>
            <a:ext cx="157349" cy="496910"/>
          </a:xfrm>
          <a:prstGeom prst="straightConnector1">
            <a:avLst/>
          </a:prstGeom>
          <a:noFill/>
          <a:ln cap="flat" cmpd="sng" w="28575">
            <a:solidFill>
              <a:schemeClr val="dk1"/>
            </a:solidFill>
            <a:prstDash val="solid"/>
            <a:miter lim="800000"/>
            <a:headEnd len="sm" w="sm" type="none"/>
            <a:tailEnd len="sm" w="sm" type="none"/>
          </a:ln>
        </p:spPr>
      </p:cxnSp>
      <p:cxnSp>
        <p:nvCxnSpPr>
          <p:cNvPr id="90" name="Google Shape;90;p1"/>
          <p:cNvCxnSpPr/>
          <p:nvPr/>
        </p:nvCxnSpPr>
        <p:spPr>
          <a:xfrm rot="-5400000">
            <a:off x="10087919" y="4452827"/>
            <a:ext cx="914400" cy="0"/>
          </a:xfrm>
          <a:prstGeom prst="straightConnector1">
            <a:avLst/>
          </a:prstGeom>
          <a:noFill/>
          <a:ln cap="flat" cmpd="sng" w="28575">
            <a:solidFill>
              <a:schemeClr val="dk1"/>
            </a:solidFill>
            <a:prstDash val="solid"/>
            <a:miter lim="800000"/>
            <a:headEnd len="sm" w="sm" type="none"/>
            <a:tailEnd len="sm" w="sm" type="none"/>
          </a:ln>
        </p:spPr>
      </p:cxnSp>
      <p:cxnSp>
        <p:nvCxnSpPr>
          <p:cNvPr id="91" name="Google Shape;91;p1"/>
          <p:cNvCxnSpPr/>
          <p:nvPr/>
        </p:nvCxnSpPr>
        <p:spPr>
          <a:xfrm rot="-5400000">
            <a:off x="3807353" y="2395094"/>
            <a:ext cx="4114800" cy="0"/>
          </a:xfrm>
          <a:prstGeom prst="straightConnector1">
            <a:avLst/>
          </a:prstGeom>
          <a:noFill/>
          <a:ln cap="flat" cmpd="sng" w="28575">
            <a:solidFill>
              <a:schemeClr val="dk1"/>
            </a:solidFill>
            <a:prstDash val="solid"/>
            <a:miter lim="800000"/>
            <a:headEnd len="sm" w="sm" type="none"/>
            <a:tailEnd len="sm" w="sm" type="none"/>
          </a:ln>
        </p:spPr>
      </p:cxnSp>
      <p:cxnSp>
        <p:nvCxnSpPr>
          <p:cNvPr id="92" name="Google Shape;92;p1"/>
          <p:cNvCxnSpPr/>
          <p:nvPr/>
        </p:nvCxnSpPr>
        <p:spPr>
          <a:xfrm>
            <a:off x="1329424" y="3787107"/>
            <a:ext cx="9076360" cy="0"/>
          </a:xfrm>
          <a:prstGeom prst="straightConnector1">
            <a:avLst/>
          </a:prstGeom>
          <a:noFill/>
          <a:ln cap="flat" cmpd="sng" w="28575">
            <a:solidFill>
              <a:schemeClr val="dk1"/>
            </a:solidFill>
            <a:prstDash val="solid"/>
            <a:miter lim="800000"/>
            <a:headEnd len="sm" w="sm" type="none"/>
            <a:tailEnd len="sm" w="sm" type="none"/>
          </a:ln>
        </p:spPr>
      </p:cxnSp>
      <p:pic>
        <p:nvPicPr>
          <p:cNvPr descr="C:\Users\ecoffey\AppData\Local\Temp\Rar$DRa0.160\30042_Device_layer3_switch_default_256.png" id="93" name="Google Shape;93;p1"/>
          <p:cNvPicPr preferRelativeResize="0"/>
          <p:nvPr/>
        </p:nvPicPr>
        <p:blipFill rotWithShape="1">
          <a:blip r:embed="rId3">
            <a:alphaModFix/>
          </a:blip>
          <a:srcRect b="0" l="0" r="0" t="0"/>
          <a:stretch/>
        </p:blipFill>
        <p:spPr>
          <a:xfrm>
            <a:off x="5561570" y="1617290"/>
            <a:ext cx="612067" cy="903248"/>
          </a:xfrm>
          <a:prstGeom prst="rect">
            <a:avLst/>
          </a:prstGeom>
          <a:noFill/>
          <a:ln>
            <a:noFill/>
          </a:ln>
        </p:spPr>
      </p:pic>
      <p:pic>
        <p:nvPicPr>
          <p:cNvPr descr="C:\Users\ecoffey\AppData\Local\Temp\Rar$DRa0.160\30042_Device_layer3_switch_default_256.png" id="94" name="Google Shape;94;p1"/>
          <p:cNvPicPr preferRelativeResize="0"/>
          <p:nvPr/>
        </p:nvPicPr>
        <p:blipFill rotWithShape="1">
          <a:blip r:embed="rId3">
            <a:alphaModFix/>
          </a:blip>
          <a:srcRect b="0" l="0" r="0" t="0"/>
          <a:stretch/>
        </p:blipFill>
        <p:spPr>
          <a:xfrm>
            <a:off x="5585808" y="3387090"/>
            <a:ext cx="612067" cy="751208"/>
          </a:xfrm>
          <a:prstGeom prst="rect">
            <a:avLst/>
          </a:prstGeom>
          <a:noFill/>
          <a:ln>
            <a:noFill/>
          </a:ln>
        </p:spPr>
      </p:pic>
      <p:pic>
        <p:nvPicPr>
          <p:cNvPr descr="C:\Users\ecoffey\AppData\Local\Temp\Rar$DRa0.160\30042_Device_layer3_switch_default_256.png" id="95" name="Google Shape;95;p1"/>
          <p:cNvPicPr preferRelativeResize="0"/>
          <p:nvPr/>
        </p:nvPicPr>
        <p:blipFill rotWithShape="1">
          <a:blip r:embed="rId3">
            <a:alphaModFix/>
          </a:blip>
          <a:srcRect b="0" l="0" r="0" t="0"/>
          <a:stretch/>
        </p:blipFill>
        <p:spPr>
          <a:xfrm>
            <a:off x="5561568" y="66729"/>
            <a:ext cx="612067" cy="612067"/>
          </a:xfrm>
          <a:prstGeom prst="rect">
            <a:avLst/>
          </a:prstGeom>
          <a:noFill/>
          <a:ln>
            <a:noFill/>
          </a:ln>
        </p:spPr>
      </p:pic>
      <p:pic>
        <p:nvPicPr>
          <p:cNvPr descr="C:\Users\ecoffey\AppData\Local\Temp\Rar$DRa0.160\30042_Device_layer3_switch_default_256.png" id="96" name="Google Shape;96;p1"/>
          <p:cNvPicPr preferRelativeResize="0"/>
          <p:nvPr/>
        </p:nvPicPr>
        <p:blipFill rotWithShape="1">
          <a:blip r:embed="rId3">
            <a:alphaModFix/>
          </a:blip>
          <a:srcRect b="0" l="0" r="0" t="0"/>
          <a:stretch/>
        </p:blipFill>
        <p:spPr>
          <a:xfrm>
            <a:off x="10239086" y="3479920"/>
            <a:ext cx="612067" cy="612067"/>
          </a:xfrm>
          <a:prstGeom prst="rect">
            <a:avLst/>
          </a:prstGeom>
          <a:noFill/>
          <a:ln>
            <a:noFill/>
          </a:ln>
        </p:spPr>
      </p:pic>
      <p:pic>
        <p:nvPicPr>
          <p:cNvPr descr="C:\Users\ecoffey\AppData\Local\Temp\Rar$DRa0.160\30042_Device_layer3_switch_default_256.png" id="97" name="Google Shape;97;p1"/>
          <p:cNvPicPr preferRelativeResize="0"/>
          <p:nvPr/>
        </p:nvPicPr>
        <p:blipFill rotWithShape="1">
          <a:blip r:embed="rId3">
            <a:alphaModFix/>
          </a:blip>
          <a:srcRect b="0" l="0" r="0" t="0"/>
          <a:stretch/>
        </p:blipFill>
        <p:spPr>
          <a:xfrm>
            <a:off x="862429" y="3452782"/>
            <a:ext cx="612067" cy="612067"/>
          </a:xfrm>
          <a:prstGeom prst="rect">
            <a:avLst/>
          </a:prstGeom>
          <a:noFill/>
          <a:ln>
            <a:noFill/>
          </a:ln>
        </p:spPr>
      </p:pic>
      <p:pic>
        <p:nvPicPr>
          <p:cNvPr descr="C:\Users\ecoffey\AppData\Local\Temp\Rar$DRa0.160\30042_Device_layer3_switch_default_256.png" id="98" name="Google Shape;98;p1"/>
          <p:cNvPicPr preferRelativeResize="0"/>
          <p:nvPr/>
        </p:nvPicPr>
        <p:blipFill rotWithShape="1">
          <a:blip r:embed="rId3">
            <a:alphaModFix/>
          </a:blip>
          <a:srcRect b="0" l="0" r="0" t="0"/>
          <a:stretch/>
        </p:blipFill>
        <p:spPr>
          <a:xfrm>
            <a:off x="7717740" y="3492714"/>
            <a:ext cx="746866" cy="612067"/>
          </a:xfrm>
          <a:prstGeom prst="rect">
            <a:avLst/>
          </a:prstGeom>
          <a:noFill/>
          <a:ln>
            <a:noFill/>
          </a:ln>
        </p:spPr>
      </p:pic>
      <p:pic>
        <p:nvPicPr>
          <p:cNvPr descr="C:\Users\ecoffey\AppData\Local\Temp\Rar$DRa0.160\30042_Device_layer3_switch_default_256.png" id="99" name="Google Shape;99;p1"/>
          <p:cNvPicPr preferRelativeResize="0"/>
          <p:nvPr/>
        </p:nvPicPr>
        <p:blipFill rotWithShape="1">
          <a:blip r:embed="rId3">
            <a:alphaModFix/>
          </a:blip>
          <a:srcRect b="0" l="0" r="0" t="0"/>
          <a:stretch/>
        </p:blipFill>
        <p:spPr>
          <a:xfrm>
            <a:off x="3206576" y="3492713"/>
            <a:ext cx="767639" cy="612067"/>
          </a:xfrm>
          <a:prstGeom prst="rect">
            <a:avLst/>
          </a:prstGeom>
          <a:noFill/>
          <a:ln>
            <a:noFill/>
          </a:ln>
        </p:spPr>
      </p:pic>
      <p:cxnSp>
        <p:nvCxnSpPr>
          <p:cNvPr id="100" name="Google Shape;100;p1"/>
          <p:cNvCxnSpPr/>
          <p:nvPr/>
        </p:nvCxnSpPr>
        <p:spPr>
          <a:xfrm rot="5400000">
            <a:off x="6355389" y="347594"/>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101" name="Google Shape;101;p1"/>
          <p:cNvCxnSpPr/>
          <p:nvPr/>
        </p:nvCxnSpPr>
        <p:spPr>
          <a:xfrm>
            <a:off x="939862" y="44494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102" name="Google Shape;102;p1"/>
          <p:cNvCxnSpPr/>
          <p:nvPr/>
        </p:nvCxnSpPr>
        <p:spPr>
          <a:xfrm>
            <a:off x="10316519" y="4920076"/>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103" name="Google Shape;103;p1"/>
          <p:cNvCxnSpPr/>
          <p:nvPr/>
        </p:nvCxnSpPr>
        <p:spPr>
          <a:xfrm>
            <a:off x="5590699" y="4457367"/>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104" name="Google Shape;104;p1"/>
          <p:cNvSpPr txBox="1"/>
          <p:nvPr/>
        </p:nvSpPr>
        <p:spPr>
          <a:xfrm>
            <a:off x="5820891" y="1310641"/>
            <a:ext cx="222423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105" name="Google Shape;105;p1"/>
          <p:cNvSpPr txBox="1"/>
          <p:nvPr/>
        </p:nvSpPr>
        <p:spPr>
          <a:xfrm>
            <a:off x="5819299" y="2403518"/>
            <a:ext cx="49057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106" name="Google Shape;106;p1"/>
          <p:cNvSpPr txBox="1"/>
          <p:nvPr/>
        </p:nvSpPr>
        <p:spPr>
          <a:xfrm>
            <a:off x="5819299" y="604891"/>
            <a:ext cx="56727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.5</a:t>
            </a:r>
            <a:endParaRPr/>
          </a:p>
        </p:txBody>
      </p:sp>
      <p:sp>
        <p:nvSpPr>
          <p:cNvPr id="107" name="Google Shape;107;p1"/>
          <p:cNvSpPr txBox="1"/>
          <p:nvPr/>
        </p:nvSpPr>
        <p:spPr>
          <a:xfrm>
            <a:off x="3887554" y="3764870"/>
            <a:ext cx="9752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108" name="Google Shape;108;p1"/>
          <p:cNvSpPr txBox="1"/>
          <p:nvPr/>
        </p:nvSpPr>
        <p:spPr>
          <a:xfrm>
            <a:off x="6791998" y="3766402"/>
            <a:ext cx="1018939" cy="60016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G1/0/2</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.6</a:t>
            </a:r>
            <a:endParaRPr/>
          </a:p>
          <a:p>
            <a:pPr indent="0" lvl="0" marL="0" marR="0" rtl="0" algn="r">
              <a:spcBef>
                <a:spcPts val="0"/>
              </a:spcBef>
              <a:spcAft>
                <a:spcPts val="0"/>
              </a:spcAft>
              <a:buNone/>
            </a:pPr>
            <a:r>
              <a:t/>
            </a:r>
            <a:endParaRPr sz="1100">
              <a:solidFill>
                <a:schemeClr val="dk1"/>
              </a:solidFill>
              <a:latin typeface="Calibri"/>
              <a:ea typeface="Calibri"/>
              <a:cs typeface="Calibri"/>
              <a:sym typeface="Calibri"/>
            </a:endParaRPr>
          </a:p>
        </p:txBody>
      </p:sp>
      <p:sp>
        <p:nvSpPr>
          <p:cNvPr id="109" name="Google Shape;109;p1"/>
          <p:cNvSpPr txBox="1"/>
          <p:nvPr/>
        </p:nvSpPr>
        <p:spPr>
          <a:xfrm>
            <a:off x="8387184" y="3766402"/>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.6</a:t>
            </a:r>
            <a:endParaRPr/>
          </a:p>
        </p:txBody>
      </p:sp>
      <p:sp>
        <p:nvSpPr>
          <p:cNvPr id="110" name="Google Shape;110;p1"/>
          <p:cNvSpPr txBox="1"/>
          <p:nvPr/>
        </p:nvSpPr>
        <p:spPr>
          <a:xfrm>
            <a:off x="2603540" y="3775118"/>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111" name="Google Shape;111;p1"/>
          <p:cNvSpPr txBox="1"/>
          <p:nvPr/>
        </p:nvSpPr>
        <p:spPr>
          <a:xfrm>
            <a:off x="1377503" y="3771690"/>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112" name="Google Shape;112;p1"/>
          <p:cNvSpPr txBox="1"/>
          <p:nvPr/>
        </p:nvSpPr>
        <p:spPr>
          <a:xfrm>
            <a:off x="507747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113" name="Google Shape;113;p1"/>
          <p:cNvCxnSpPr/>
          <p:nvPr/>
        </p:nvCxnSpPr>
        <p:spPr>
          <a:xfrm rot="10800000">
            <a:off x="3828534" y="4294190"/>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114" name="Google Shape;114;p1"/>
          <p:cNvCxnSpPr/>
          <p:nvPr/>
        </p:nvCxnSpPr>
        <p:spPr>
          <a:xfrm rot="10800000">
            <a:off x="7915929" y="4252221"/>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115" name="Google Shape;115;p1"/>
          <p:cNvSpPr txBox="1"/>
          <p:nvPr/>
        </p:nvSpPr>
        <p:spPr>
          <a:xfrm>
            <a:off x="6734186" y="4449428"/>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172.31.6.1 /32</a:t>
            </a:r>
            <a:endParaRPr/>
          </a:p>
        </p:txBody>
      </p:sp>
      <p:sp>
        <p:nvSpPr>
          <p:cNvPr id="116" name="Google Shape;116;p1"/>
          <p:cNvSpPr txBox="1"/>
          <p:nvPr/>
        </p:nvSpPr>
        <p:spPr>
          <a:xfrm>
            <a:off x="5143133" y="4452493"/>
            <a:ext cx="273057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172.31.3.1 /32</a:t>
            </a:r>
            <a:endParaRPr/>
          </a:p>
        </p:txBody>
      </p:sp>
      <p:sp>
        <p:nvSpPr>
          <p:cNvPr id="117" name="Google Shape;117;p1"/>
          <p:cNvSpPr txBox="1"/>
          <p:nvPr/>
        </p:nvSpPr>
        <p:spPr>
          <a:xfrm>
            <a:off x="10002802" y="4920076"/>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172.31.7.1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77 – 172.31.77.1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78 – 172.31.78.1 /23</a:t>
            </a:r>
            <a:endParaRPr/>
          </a:p>
        </p:txBody>
      </p:sp>
      <p:sp>
        <p:nvSpPr>
          <p:cNvPr id="118" name="Google Shape;118;p1"/>
          <p:cNvSpPr txBox="1"/>
          <p:nvPr/>
        </p:nvSpPr>
        <p:spPr>
          <a:xfrm>
            <a:off x="3567446" y="4504623"/>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172.31.2.1 /32</a:t>
            </a:r>
            <a:endParaRPr/>
          </a:p>
        </p:txBody>
      </p:sp>
      <p:sp>
        <p:nvSpPr>
          <p:cNvPr id="119" name="Google Shape;119;p1"/>
          <p:cNvSpPr txBox="1"/>
          <p:nvPr/>
        </p:nvSpPr>
        <p:spPr>
          <a:xfrm>
            <a:off x="4604383" y="105549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172.31.45.0 /24</a:t>
            </a:r>
            <a:endParaRPr/>
          </a:p>
        </p:txBody>
      </p:sp>
      <p:sp>
        <p:nvSpPr>
          <p:cNvPr id="120" name="Google Shape;120;p1"/>
          <p:cNvSpPr txBox="1"/>
          <p:nvPr/>
        </p:nvSpPr>
        <p:spPr>
          <a:xfrm>
            <a:off x="6302069" y="353216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172.31.36.0 /24</a:t>
            </a:r>
            <a:endParaRPr/>
          </a:p>
        </p:txBody>
      </p:sp>
      <p:sp>
        <p:nvSpPr>
          <p:cNvPr id="121" name="Google Shape;121;p1"/>
          <p:cNvSpPr txBox="1"/>
          <p:nvPr/>
        </p:nvSpPr>
        <p:spPr>
          <a:xfrm>
            <a:off x="4053715" y="3541559"/>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172.31.23.0 /24</a:t>
            </a:r>
            <a:endParaRPr/>
          </a:p>
        </p:txBody>
      </p:sp>
      <p:sp>
        <p:nvSpPr>
          <p:cNvPr id="122" name="Google Shape;122;p1"/>
          <p:cNvSpPr txBox="1"/>
          <p:nvPr/>
        </p:nvSpPr>
        <p:spPr>
          <a:xfrm>
            <a:off x="1720820" y="3553051"/>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172.31.12.0 /24</a:t>
            </a:r>
            <a:endParaRPr/>
          </a:p>
        </p:txBody>
      </p:sp>
      <p:sp>
        <p:nvSpPr>
          <p:cNvPr id="123" name="Google Shape;123;p1"/>
          <p:cNvSpPr txBox="1"/>
          <p:nvPr/>
        </p:nvSpPr>
        <p:spPr>
          <a:xfrm>
            <a:off x="8637385" y="3546336"/>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172.31.67.0 /24</a:t>
            </a:r>
            <a:endParaRPr/>
          </a:p>
        </p:txBody>
      </p:sp>
      <p:sp>
        <p:nvSpPr>
          <p:cNvPr id="124" name="Google Shape;124;p1"/>
          <p:cNvSpPr txBox="1"/>
          <p:nvPr/>
        </p:nvSpPr>
        <p:spPr>
          <a:xfrm>
            <a:off x="962321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.7</a:t>
            </a:r>
            <a:endParaRPr/>
          </a:p>
        </p:txBody>
      </p:sp>
      <p:cxnSp>
        <p:nvCxnSpPr>
          <p:cNvPr id="125" name="Google Shape;125;p1"/>
          <p:cNvCxnSpPr/>
          <p:nvPr/>
        </p:nvCxnSpPr>
        <p:spPr>
          <a:xfrm flipH="1">
            <a:off x="7961833" y="4042845"/>
            <a:ext cx="83294" cy="448372"/>
          </a:xfrm>
          <a:prstGeom prst="straightConnector1">
            <a:avLst/>
          </a:prstGeom>
          <a:noFill/>
          <a:ln cap="flat" cmpd="sng" w="28575">
            <a:solidFill>
              <a:schemeClr val="dk1"/>
            </a:solidFill>
            <a:prstDash val="solid"/>
            <a:miter lim="800000"/>
            <a:headEnd len="sm" w="sm" type="none"/>
            <a:tailEnd len="sm" w="sm" type="none"/>
          </a:ln>
        </p:spPr>
      </p:cxnSp>
      <p:sp>
        <p:nvSpPr>
          <p:cNvPr id="126" name="Google Shape;126;p1"/>
          <p:cNvSpPr txBox="1"/>
          <p:nvPr/>
        </p:nvSpPr>
        <p:spPr>
          <a:xfrm>
            <a:off x="10417012" y="3655736"/>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7</a:t>
            </a:r>
            <a:endParaRPr/>
          </a:p>
        </p:txBody>
      </p:sp>
      <p:sp>
        <p:nvSpPr>
          <p:cNvPr id="127" name="Google Shape;127;p1"/>
          <p:cNvSpPr txBox="1"/>
          <p:nvPr/>
        </p:nvSpPr>
        <p:spPr>
          <a:xfrm>
            <a:off x="7952546" y="3667238"/>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128" name="Google Shape;128;p1"/>
          <p:cNvSpPr txBox="1"/>
          <p:nvPr/>
        </p:nvSpPr>
        <p:spPr>
          <a:xfrm>
            <a:off x="5728902" y="236744"/>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5</a:t>
            </a:r>
            <a:endParaRPr/>
          </a:p>
        </p:txBody>
      </p:sp>
      <p:sp>
        <p:nvSpPr>
          <p:cNvPr id="129" name="Google Shape;129;p1"/>
          <p:cNvSpPr txBox="1"/>
          <p:nvPr/>
        </p:nvSpPr>
        <p:spPr>
          <a:xfrm>
            <a:off x="5728902" y="195364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130" name="Google Shape;130;p1"/>
          <p:cNvSpPr txBox="1"/>
          <p:nvPr/>
        </p:nvSpPr>
        <p:spPr>
          <a:xfrm>
            <a:off x="5754555" y="362047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3</a:t>
            </a:r>
            <a:endParaRPr/>
          </a:p>
        </p:txBody>
      </p:sp>
      <p:sp>
        <p:nvSpPr>
          <p:cNvPr id="131" name="Google Shape;131;p1"/>
          <p:cNvSpPr txBox="1"/>
          <p:nvPr/>
        </p:nvSpPr>
        <p:spPr>
          <a:xfrm>
            <a:off x="3459564" y="3664880"/>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132" name="Google Shape;132;p1"/>
          <p:cNvSpPr txBox="1"/>
          <p:nvPr/>
        </p:nvSpPr>
        <p:spPr>
          <a:xfrm>
            <a:off x="1033014" y="362575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1</a:t>
            </a:r>
            <a:endParaRPr/>
          </a:p>
        </p:txBody>
      </p:sp>
      <p:sp>
        <p:nvSpPr>
          <p:cNvPr id="133" name="Google Shape;133;p1"/>
          <p:cNvSpPr txBox="1"/>
          <p:nvPr/>
        </p:nvSpPr>
        <p:spPr>
          <a:xfrm>
            <a:off x="421201" y="4443348"/>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172.31.1.1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17 – 172.31.17.1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18 – 172.31.18.1 /23</a:t>
            </a:r>
            <a:endParaRPr/>
          </a:p>
        </p:txBody>
      </p:sp>
      <p:sp>
        <p:nvSpPr>
          <p:cNvPr id="134" name="Google Shape;134;p1"/>
          <p:cNvSpPr txBox="1"/>
          <p:nvPr/>
        </p:nvSpPr>
        <p:spPr>
          <a:xfrm>
            <a:off x="6562821" y="61766"/>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172.31.5.1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57 – 172.31.57.1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58 – 172.31.58.1 /23</a:t>
            </a:r>
            <a:endParaRPr/>
          </a:p>
        </p:txBody>
      </p:sp>
      <p:sp>
        <p:nvSpPr>
          <p:cNvPr id="135" name="Google Shape;135;p1"/>
          <p:cNvSpPr txBox="1"/>
          <p:nvPr/>
        </p:nvSpPr>
        <p:spPr>
          <a:xfrm>
            <a:off x="6356029" y="1983378"/>
            <a:ext cx="1572078"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Lo 0 – 172.31.4.1 /32</a:t>
            </a:r>
            <a:endParaRPr/>
          </a:p>
        </p:txBody>
      </p:sp>
      <p:sp>
        <p:nvSpPr>
          <p:cNvPr id="136" name="Google Shape;136;p1"/>
          <p:cNvSpPr txBox="1"/>
          <p:nvPr/>
        </p:nvSpPr>
        <p:spPr>
          <a:xfrm>
            <a:off x="6516833" y="2625610"/>
            <a:ext cx="143571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MPLS</a:t>
            </a:r>
            <a:endParaRPr/>
          </a:p>
          <a:p>
            <a:pPr indent="0" lvl="0" marL="0" marR="0" rtl="0" algn="ctr">
              <a:spcBef>
                <a:spcPts val="0"/>
              </a:spcBef>
              <a:spcAft>
                <a:spcPts val="0"/>
              </a:spcAft>
              <a:buNone/>
            </a:pPr>
            <a:r>
              <a:rPr b="1" lang="en-US" sz="1600">
                <a:solidFill>
                  <a:srgbClr val="C55A11"/>
                </a:solidFill>
                <a:latin typeface="Calibri"/>
                <a:ea typeface="Calibri"/>
                <a:cs typeface="Calibri"/>
                <a:sym typeface="Calibri"/>
              </a:rPr>
              <a:t>OSPF 9 AREA 0</a:t>
            </a:r>
            <a:endParaRPr/>
          </a:p>
        </p:txBody>
      </p:sp>
      <p:sp>
        <p:nvSpPr>
          <p:cNvPr id="137" name="Google Shape;137;p1"/>
          <p:cNvSpPr txBox="1"/>
          <p:nvPr/>
        </p:nvSpPr>
        <p:spPr>
          <a:xfrm>
            <a:off x="4604383" y="2792065"/>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172.31.34.0 /24</a:t>
            </a:r>
            <a:endParaRPr/>
          </a:p>
        </p:txBody>
      </p:sp>
      <p:sp>
        <p:nvSpPr>
          <p:cNvPr id="138" name="Google Shape;138;p1"/>
          <p:cNvSpPr txBox="1"/>
          <p:nvPr/>
        </p:nvSpPr>
        <p:spPr>
          <a:xfrm>
            <a:off x="5992299" y="3764871"/>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G0/2</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139" name="Google Shape;139;p1"/>
          <p:cNvSpPr txBox="1"/>
          <p:nvPr/>
        </p:nvSpPr>
        <p:spPr>
          <a:xfrm>
            <a:off x="5845673" y="3044453"/>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140" name="Google Shape;140;p1"/>
          <p:cNvCxnSpPr/>
          <p:nvPr/>
        </p:nvCxnSpPr>
        <p:spPr>
          <a:xfrm rot="-5400000">
            <a:off x="6304913" y="2141059"/>
            <a:ext cx="365760" cy="0"/>
          </a:xfrm>
          <a:prstGeom prst="straightConnector1">
            <a:avLst/>
          </a:prstGeom>
          <a:noFill/>
          <a:ln cap="flat" cmpd="sng" w="28575">
            <a:solidFill>
              <a:schemeClr val="dk1"/>
            </a:solidFill>
            <a:prstDash val="solid"/>
            <a:miter lim="800000"/>
            <a:headEnd len="sm" w="sm" type="none"/>
            <a:tailEnd len="sm" w="sm" type="none"/>
          </a:ln>
        </p:spPr>
      </p:cxnSp>
      <p:cxnSp>
        <p:nvCxnSpPr>
          <p:cNvPr id="141" name="Google Shape;141;p1"/>
          <p:cNvCxnSpPr/>
          <p:nvPr/>
        </p:nvCxnSpPr>
        <p:spPr>
          <a:xfrm rot="5400000">
            <a:off x="942067" y="42208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142" name="Google Shape;142;p1"/>
          <p:cNvCxnSpPr/>
          <p:nvPr/>
        </p:nvCxnSpPr>
        <p:spPr>
          <a:xfrm rot="10800000">
            <a:off x="6126789" y="390632"/>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143" name="Google Shape;143;p1"/>
          <p:cNvSpPr txBox="1"/>
          <p:nvPr/>
        </p:nvSpPr>
        <p:spPr>
          <a:xfrm>
            <a:off x="1545819" y="2705278"/>
            <a:ext cx="114326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GREEN</a:t>
            </a:r>
            <a:endParaRPr/>
          </a:p>
        </p:txBody>
      </p:sp>
      <p:sp>
        <p:nvSpPr>
          <p:cNvPr id="144" name="Google Shape;144;p1"/>
          <p:cNvSpPr txBox="1"/>
          <p:nvPr/>
        </p:nvSpPr>
        <p:spPr>
          <a:xfrm>
            <a:off x="6819760" y="940288"/>
            <a:ext cx="99399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BLUE</a:t>
            </a:r>
            <a:endParaRPr/>
          </a:p>
        </p:txBody>
      </p:sp>
      <p:sp>
        <p:nvSpPr>
          <p:cNvPr id="145" name="Google Shape;145;p1"/>
          <p:cNvSpPr txBox="1"/>
          <p:nvPr/>
        </p:nvSpPr>
        <p:spPr>
          <a:xfrm>
            <a:off x="9339881" y="2625610"/>
            <a:ext cx="105028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GOLD</a:t>
            </a:r>
            <a:endParaRPr/>
          </a:p>
        </p:txBody>
      </p:sp>
      <p:sp>
        <p:nvSpPr>
          <p:cNvPr id="146" name="Google Shape;146;p1"/>
          <p:cNvSpPr txBox="1"/>
          <p:nvPr/>
        </p:nvSpPr>
        <p:spPr>
          <a:xfrm>
            <a:off x="3743580" y="2341856"/>
            <a:ext cx="157851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CORE NETWORK</a:t>
            </a:r>
            <a:endParaRPr/>
          </a:p>
        </p:txBody>
      </p:sp>
      <p:sp>
        <p:nvSpPr>
          <p:cNvPr id="147" name="Google Shape;147;p1"/>
          <p:cNvSpPr txBox="1"/>
          <p:nvPr/>
        </p:nvSpPr>
        <p:spPr>
          <a:xfrm>
            <a:off x="331631" y="182188"/>
            <a:ext cx="36300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7 DEC DEMO SCENARIO</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MPLS L3 VPNs</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CW2 DELISI</a:t>
            </a:r>
            <a:endParaRPr sz="16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10"/>
          <p:cNvSpPr/>
          <p:nvPr/>
        </p:nvSpPr>
        <p:spPr>
          <a:xfrm>
            <a:off x="4431409" y="42305"/>
            <a:ext cx="3815080" cy="1736278"/>
          </a:xfrm>
          <a:prstGeom prst="roundRect">
            <a:avLst>
              <a:gd fmla="val 16667"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456" name="Google Shape;456;p10"/>
          <p:cNvSpPr/>
          <p:nvPr/>
        </p:nvSpPr>
        <p:spPr>
          <a:xfrm>
            <a:off x="8341949" y="2476454"/>
            <a:ext cx="3415745" cy="2642892"/>
          </a:xfrm>
          <a:prstGeom prst="roundRect">
            <a:avLst>
              <a:gd fmla="val 16667" name="adj"/>
            </a:avLst>
          </a:prstGeom>
          <a:solidFill>
            <a:srgbClr val="EFF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457" name="Google Shape;457;p10"/>
          <p:cNvSpPr/>
          <p:nvPr/>
        </p:nvSpPr>
        <p:spPr>
          <a:xfrm>
            <a:off x="340404" y="2516337"/>
            <a:ext cx="3002996" cy="2738870"/>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458" name="Google Shape;458;p10"/>
          <p:cNvSpPr/>
          <p:nvPr/>
        </p:nvSpPr>
        <p:spPr>
          <a:xfrm>
            <a:off x="3465490" y="1948598"/>
            <a:ext cx="4748914" cy="329210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cxnSp>
        <p:nvCxnSpPr>
          <p:cNvPr id="459" name="Google Shape;459;p10"/>
          <p:cNvCxnSpPr/>
          <p:nvPr/>
        </p:nvCxnSpPr>
        <p:spPr>
          <a:xfrm>
            <a:off x="6030593" y="2131109"/>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460" name="Google Shape;460;p10"/>
          <p:cNvCxnSpPr/>
          <p:nvPr/>
        </p:nvCxnSpPr>
        <p:spPr>
          <a:xfrm>
            <a:off x="3674294" y="4032536"/>
            <a:ext cx="157349" cy="496910"/>
          </a:xfrm>
          <a:prstGeom prst="straightConnector1">
            <a:avLst/>
          </a:prstGeom>
          <a:noFill/>
          <a:ln cap="flat" cmpd="sng" w="28575">
            <a:solidFill>
              <a:schemeClr val="dk1"/>
            </a:solidFill>
            <a:prstDash val="solid"/>
            <a:miter lim="800000"/>
            <a:headEnd len="sm" w="sm" type="none"/>
            <a:tailEnd len="sm" w="sm" type="none"/>
          </a:ln>
        </p:spPr>
      </p:cxnSp>
      <p:cxnSp>
        <p:nvCxnSpPr>
          <p:cNvPr id="461" name="Google Shape;461;p10"/>
          <p:cNvCxnSpPr/>
          <p:nvPr/>
        </p:nvCxnSpPr>
        <p:spPr>
          <a:xfrm rot="-5400000">
            <a:off x="10099150" y="4072246"/>
            <a:ext cx="914400" cy="0"/>
          </a:xfrm>
          <a:prstGeom prst="straightConnector1">
            <a:avLst/>
          </a:prstGeom>
          <a:noFill/>
          <a:ln cap="flat" cmpd="sng" w="28575">
            <a:solidFill>
              <a:schemeClr val="dk1"/>
            </a:solidFill>
            <a:prstDash val="solid"/>
            <a:miter lim="800000"/>
            <a:headEnd len="sm" w="sm" type="none"/>
            <a:tailEnd len="sm" w="sm" type="none"/>
          </a:ln>
        </p:spPr>
      </p:cxnSp>
      <p:cxnSp>
        <p:nvCxnSpPr>
          <p:cNvPr id="462" name="Google Shape;462;p10"/>
          <p:cNvCxnSpPr/>
          <p:nvPr/>
        </p:nvCxnSpPr>
        <p:spPr>
          <a:xfrm rot="-5400000">
            <a:off x="3807353" y="2395094"/>
            <a:ext cx="4114800" cy="0"/>
          </a:xfrm>
          <a:prstGeom prst="straightConnector1">
            <a:avLst/>
          </a:prstGeom>
          <a:noFill/>
          <a:ln cap="flat" cmpd="sng" w="28575">
            <a:solidFill>
              <a:schemeClr val="dk1"/>
            </a:solidFill>
            <a:prstDash val="solid"/>
            <a:miter lim="800000"/>
            <a:headEnd len="sm" w="sm" type="none"/>
            <a:tailEnd len="sm" w="sm" type="none"/>
          </a:ln>
        </p:spPr>
      </p:cxnSp>
      <p:cxnSp>
        <p:nvCxnSpPr>
          <p:cNvPr id="463" name="Google Shape;463;p10"/>
          <p:cNvCxnSpPr/>
          <p:nvPr/>
        </p:nvCxnSpPr>
        <p:spPr>
          <a:xfrm>
            <a:off x="1329424" y="3787107"/>
            <a:ext cx="9076360" cy="0"/>
          </a:xfrm>
          <a:prstGeom prst="straightConnector1">
            <a:avLst/>
          </a:prstGeom>
          <a:noFill/>
          <a:ln cap="flat" cmpd="sng" w="28575">
            <a:solidFill>
              <a:schemeClr val="dk1"/>
            </a:solidFill>
            <a:prstDash val="solid"/>
            <a:miter lim="800000"/>
            <a:headEnd len="sm" w="sm" type="none"/>
            <a:tailEnd len="sm" w="sm" type="none"/>
          </a:ln>
        </p:spPr>
      </p:cxnSp>
      <p:pic>
        <p:nvPicPr>
          <p:cNvPr descr="C:\Users\ecoffey\AppData\Local\Temp\Rar$DRa0.160\30042_Device_layer3_switch_default_256.png" id="464" name="Google Shape;464;p10"/>
          <p:cNvPicPr preferRelativeResize="0"/>
          <p:nvPr/>
        </p:nvPicPr>
        <p:blipFill rotWithShape="1">
          <a:blip r:embed="rId3">
            <a:alphaModFix/>
          </a:blip>
          <a:srcRect b="0" l="0" r="0" t="0"/>
          <a:stretch/>
        </p:blipFill>
        <p:spPr>
          <a:xfrm>
            <a:off x="5561570" y="1617290"/>
            <a:ext cx="612067" cy="903248"/>
          </a:xfrm>
          <a:prstGeom prst="rect">
            <a:avLst/>
          </a:prstGeom>
          <a:noFill/>
          <a:ln>
            <a:noFill/>
          </a:ln>
        </p:spPr>
      </p:pic>
      <p:pic>
        <p:nvPicPr>
          <p:cNvPr descr="C:\Users\ecoffey\AppData\Local\Temp\Rar$DRa0.160\30042_Device_layer3_switch_default_256.png" id="465" name="Google Shape;465;p10"/>
          <p:cNvPicPr preferRelativeResize="0"/>
          <p:nvPr/>
        </p:nvPicPr>
        <p:blipFill rotWithShape="1">
          <a:blip r:embed="rId3">
            <a:alphaModFix/>
          </a:blip>
          <a:srcRect b="0" l="0" r="0" t="0"/>
          <a:stretch/>
        </p:blipFill>
        <p:spPr>
          <a:xfrm>
            <a:off x="5585808" y="3387090"/>
            <a:ext cx="612067" cy="751208"/>
          </a:xfrm>
          <a:prstGeom prst="rect">
            <a:avLst/>
          </a:prstGeom>
          <a:noFill/>
          <a:ln>
            <a:noFill/>
          </a:ln>
        </p:spPr>
      </p:pic>
      <p:pic>
        <p:nvPicPr>
          <p:cNvPr descr="C:\Users\ecoffey\AppData\Local\Temp\Rar$DRa0.160\30042_Device_layer3_switch_default_256.png" id="466" name="Google Shape;466;p10"/>
          <p:cNvPicPr preferRelativeResize="0"/>
          <p:nvPr/>
        </p:nvPicPr>
        <p:blipFill rotWithShape="1">
          <a:blip r:embed="rId3">
            <a:alphaModFix/>
          </a:blip>
          <a:srcRect b="0" l="0" r="0" t="0"/>
          <a:stretch/>
        </p:blipFill>
        <p:spPr>
          <a:xfrm>
            <a:off x="5561568" y="66729"/>
            <a:ext cx="612067" cy="612067"/>
          </a:xfrm>
          <a:prstGeom prst="rect">
            <a:avLst/>
          </a:prstGeom>
          <a:noFill/>
          <a:ln>
            <a:noFill/>
          </a:ln>
        </p:spPr>
      </p:pic>
      <p:pic>
        <p:nvPicPr>
          <p:cNvPr descr="C:\Users\ecoffey\AppData\Local\Temp\Rar$DRa0.160\30042_Device_layer3_switch_default_256.png" id="467" name="Google Shape;467;p10"/>
          <p:cNvPicPr preferRelativeResize="0"/>
          <p:nvPr/>
        </p:nvPicPr>
        <p:blipFill rotWithShape="1">
          <a:blip r:embed="rId3">
            <a:alphaModFix/>
          </a:blip>
          <a:srcRect b="0" l="0" r="0" t="0"/>
          <a:stretch/>
        </p:blipFill>
        <p:spPr>
          <a:xfrm>
            <a:off x="10239086" y="3479920"/>
            <a:ext cx="612067" cy="612067"/>
          </a:xfrm>
          <a:prstGeom prst="rect">
            <a:avLst/>
          </a:prstGeom>
          <a:noFill/>
          <a:ln>
            <a:noFill/>
          </a:ln>
        </p:spPr>
      </p:pic>
      <p:pic>
        <p:nvPicPr>
          <p:cNvPr descr="C:\Users\ecoffey\AppData\Local\Temp\Rar$DRa0.160\30042_Device_layer3_switch_default_256.png" id="468" name="Google Shape;468;p10"/>
          <p:cNvPicPr preferRelativeResize="0"/>
          <p:nvPr/>
        </p:nvPicPr>
        <p:blipFill rotWithShape="1">
          <a:blip r:embed="rId3">
            <a:alphaModFix/>
          </a:blip>
          <a:srcRect b="0" l="0" r="0" t="0"/>
          <a:stretch/>
        </p:blipFill>
        <p:spPr>
          <a:xfrm>
            <a:off x="862429" y="3452782"/>
            <a:ext cx="612067" cy="612067"/>
          </a:xfrm>
          <a:prstGeom prst="rect">
            <a:avLst/>
          </a:prstGeom>
          <a:noFill/>
          <a:ln>
            <a:noFill/>
          </a:ln>
        </p:spPr>
      </p:pic>
      <p:pic>
        <p:nvPicPr>
          <p:cNvPr descr="C:\Users\ecoffey\AppData\Local\Temp\Rar$DRa0.160\30042_Device_layer3_switch_default_256.png" id="469" name="Google Shape;469;p10"/>
          <p:cNvPicPr preferRelativeResize="0"/>
          <p:nvPr/>
        </p:nvPicPr>
        <p:blipFill rotWithShape="1">
          <a:blip r:embed="rId3">
            <a:alphaModFix/>
          </a:blip>
          <a:srcRect b="0" l="0" r="0" t="0"/>
          <a:stretch/>
        </p:blipFill>
        <p:spPr>
          <a:xfrm>
            <a:off x="7717740" y="3492714"/>
            <a:ext cx="746866" cy="612067"/>
          </a:xfrm>
          <a:prstGeom prst="rect">
            <a:avLst/>
          </a:prstGeom>
          <a:noFill/>
          <a:ln>
            <a:noFill/>
          </a:ln>
        </p:spPr>
      </p:pic>
      <p:pic>
        <p:nvPicPr>
          <p:cNvPr descr="C:\Users\ecoffey\AppData\Local\Temp\Rar$DRa0.160\30042_Device_layer3_switch_default_256.png" id="470" name="Google Shape;470;p10"/>
          <p:cNvPicPr preferRelativeResize="0"/>
          <p:nvPr/>
        </p:nvPicPr>
        <p:blipFill rotWithShape="1">
          <a:blip r:embed="rId3">
            <a:alphaModFix/>
          </a:blip>
          <a:srcRect b="0" l="0" r="0" t="0"/>
          <a:stretch/>
        </p:blipFill>
        <p:spPr>
          <a:xfrm>
            <a:off x="3206576" y="3492713"/>
            <a:ext cx="767639" cy="612067"/>
          </a:xfrm>
          <a:prstGeom prst="rect">
            <a:avLst/>
          </a:prstGeom>
          <a:noFill/>
          <a:ln>
            <a:noFill/>
          </a:ln>
        </p:spPr>
      </p:pic>
      <p:cxnSp>
        <p:nvCxnSpPr>
          <p:cNvPr id="471" name="Google Shape;471;p10"/>
          <p:cNvCxnSpPr/>
          <p:nvPr/>
        </p:nvCxnSpPr>
        <p:spPr>
          <a:xfrm rot="5400000">
            <a:off x="6355389" y="347594"/>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472" name="Google Shape;472;p10"/>
          <p:cNvCxnSpPr/>
          <p:nvPr/>
        </p:nvCxnSpPr>
        <p:spPr>
          <a:xfrm>
            <a:off x="939862" y="44494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473" name="Google Shape;473;p10"/>
          <p:cNvCxnSpPr/>
          <p:nvPr/>
        </p:nvCxnSpPr>
        <p:spPr>
          <a:xfrm>
            <a:off x="10316519" y="4529146"/>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474" name="Google Shape;474;p10"/>
          <p:cNvCxnSpPr/>
          <p:nvPr/>
        </p:nvCxnSpPr>
        <p:spPr>
          <a:xfrm>
            <a:off x="5590699" y="4457367"/>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475" name="Google Shape;475;p10"/>
          <p:cNvSpPr txBox="1"/>
          <p:nvPr/>
        </p:nvSpPr>
        <p:spPr>
          <a:xfrm>
            <a:off x="5820891" y="1310641"/>
            <a:ext cx="222423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476" name="Google Shape;476;p10"/>
          <p:cNvSpPr txBox="1"/>
          <p:nvPr/>
        </p:nvSpPr>
        <p:spPr>
          <a:xfrm>
            <a:off x="5819299" y="2403518"/>
            <a:ext cx="49057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477" name="Google Shape;477;p10"/>
          <p:cNvSpPr txBox="1"/>
          <p:nvPr/>
        </p:nvSpPr>
        <p:spPr>
          <a:xfrm>
            <a:off x="5819299" y="604891"/>
            <a:ext cx="56727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.5</a:t>
            </a:r>
            <a:endParaRPr/>
          </a:p>
        </p:txBody>
      </p:sp>
      <p:sp>
        <p:nvSpPr>
          <p:cNvPr id="478" name="Google Shape;478;p10"/>
          <p:cNvSpPr txBox="1"/>
          <p:nvPr/>
        </p:nvSpPr>
        <p:spPr>
          <a:xfrm>
            <a:off x="3887554" y="3764870"/>
            <a:ext cx="9752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479" name="Google Shape;479;p10"/>
          <p:cNvSpPr txBox="1"/>
          <p:nvPr/>
        </p:nvSpPr>
        <p:spPr>
          <a:xfrm>
            <a:off x="6791998" y="3766402"/>
            <a:ext cx="1018939" cy="60016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G1/0/2</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.6</a:t>
            </a:r>
            <a:endParaRPr/>
          </a:p>
          <a:p>
            <a:pPr indent="0" lvl="0" marL="0" marR="0" rtl="0" algn="r">
              <a:spcBef>
                <a:spcPts val="0"/>
              </a:spcBef>
              <a:spcAft>
                <a:spcPts val="0"/>
              </a:spcAft>
              <a:buNone/>
            </a:pPr>
            <a:r>
              <a:t/>
            </a:r>
            <a:endParaRPr sz="1100">
              <a:solidFill>
                <a:schemeClr val="dk1"/>
              </a:solidFill>
              <a:latin typeface="Calibri"/>
              <a:ea typeface="Calibri"/>
              <a:cs typeface="Calibri"/>
              <a:sym typeface="Calibri"/>
            </a:endParaRPr>
          </a:p>
        </p:txBody>
      </p:sp>
      <p:sp>
        <p:nvSpPr>
          <p:cNvPr id="480" name="Google Shape;480;p10"/>
          <p:cNvSpPr txBox="1"/>
          <p:nvPr/>
        </p:nvSpPr>
        <p:spPr>
          <a:xfrm>
            <a:off x="8387184" y="3766402"/>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.6</a:t>
            </a:r>
            <a:endParaRPr/>
          </a:p>
        </p:txBody>
      </p:sp>
      <p:sp>
        <p:nvSpPr>
          <p:cNvPr id="481" name="Google Shape;481;p10"/>
          <p:cNvSpPr txBox="1"/>
          <p:nvPr/>
        </p:nvSpPr>
        <p:spPr>
          <a:xfrm>
            <a:off x="2603540" y="3775118"/>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482" name="Google Shape;482;p10"/>
          <p:cNvSpPr txBox="1"/>
          <p:nvPr/>
        </p:nvSpPr>
        <p:spPr>
          <a:xfrm>
            <a:off x="1377503" y="3771690"/>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483" name="Google Shape;483;p10"/>
          <p:cNvSpPr txBox="1"/>
          <p:nvPr/>
        </p:nvSpPr>
        <p:spPr>
          <a:xfrm>
            <a:off x="507747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484" name="Google Shape;484;p10"/>
          <p:cNvCxnSpPr/>
          <p:nvPr/>
        </p:nvCxnSpPr>
        <p:spPr>
          <a:xfrm rot="10800000">
            <a:off x="3828534" y="4294190"/>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485" name="Google Shape;485;p10"/>
          <p:cNvCxnSpPr/>
          <p:nvPr/>
        </p:nvCxnSpPr>
        <p:spPr>
          <a:xfrm rot="10800000">
            <a:off x="7915929" y="4252221"/>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486" name="Google Shape;486;p10"/>
          <p:cNvSpPr txBox="1"/>
          <p:nvPr/>
        </p:nvSpPr>
        <p:spPr>
          <a:xfrm>
            <a:off x="6734186" y="4449428"/>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172.31.6.1 /32</a:t>
            </a:r>
            <a:endParaRPr/>
          </a:p>
        </p:txBody>
      </p:sp>
      <p:sp>
        <p:nvSpPr>
          <p:cNvPr id="487" name="Google Shape;487;p10"/>
          <p:cNvSpPr txBox="1"/>
          <p:nvPr/>
        </p:nvSpPr>
        <p:spPr>
          <a:xfrm>
            <a:off x="5143133" y="4452493"/>
            <a:ext cx="273057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172.31.3.1 /32</a:t>
            </a:r>
            <a:endParaRPr/>
          </a:p>
        </p:txBody>
      </p:sp>
      <p:sp>
        <p:nvSpPr>
          <p:cNvPr id="488" name="Google Shape;488;p10"/>
          <p:cNvSpPr txBox="1"/>
          <p:nvPr/>
        </p:nvSpPr>
        <p:spPr>
          <a:xfrm>
            <a:off x="9805457" y="4519181"/>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172.31.7.1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77 – 172.31.77.1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78 – 172.31.78.1 /23</a:t>
            </a:r>
            <a:endParaRPr/>
          </a:p>
        </p:txBody>
      </p:sp>
      <p:sp>
        <p:nvSpPr>
          <p:cNvPr id="489" name="Google Shape;489;p10"/>
          <p:cNvSpPr txBox="1"/>
          <p:nvPr/>
        </p:nvSpPr>
        <p:spPr>
          <a:xfrm>
            <a:off x="3567446" y="4504623"/>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172.31.2.1 /32</a:t>
            </a:r>
            <a:endParaRPr/>
          </a:p>
        </p:txBody>
      </p:sp>
      <p:sp>
        <p:nvSpPr>
          <p:cNvPr id="490" name="Google Shape;490;p10"/>
          <p:cNvSpPr txBox="1"/>
          <p:nvPr/>
        </p:nvSpPr>
        <p:spPr>
          <a:xfrm>
            <a:off x="4604383" y="105549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172.31.45.0 /24</a:t>
            </a:r>
            <a:endParaRPr/>
          </a:p>
        </p:txBody>
      </p:sp>
      <p:sp>
        <p:nvSpPr>
          <p:cNvPr id="491" name="Google Shape;491;p10"/>
          <p:cNvSpPr txBox="1"/>
          <p:nvPr/>
        </p:nvSpPr>
        <p:spPr>
          <a:xfrm>
            <a:off x="6302069" y="353216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172.31.36.0 /24</a:t>
            </a:r>
            <a:endParaRPr/>
          </a:p>
        </p:txBody>
      </p:sp>
      <p:sp>
        <p:nvSpPr>
          <p:cNvPr id="492" name="Google Shape;492;p10"/>
          <p:cNvSpPr txBox="1"/>
          <p:nvPr/>
        </p:nvSpPr>
        <p:spPr>
          <a:xfrm>
            <a:off x="4053715" y="3541559"/>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172.31.23.0 /24</a:t>
            </a:r>
            <a:endParaRPr/>
          </a:p>
        </p:txBody>
      </p:sp>
      <p:sp>
        <p:nvSpPr>
          <p:cNvPr id="493" name="Google Shape;493;p10"/>
          <p:cNvSpPr txBox="1"/>
          <p:nvPr/>
        </p:nvSpPr>
        <p:spPr>
          <a:xfrm>
            <a:off x="1720820" y="3553051"/>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172.31.12.0 /24</a:t>
            </a:r>
            <a:endParaRPr/>
          </a:p>
        </p:txBody>
      </p:sp>
      <p:sp>
        <p:nvSpPr>
          <p:cNvPr id="494" name="Google Shape;494;p10"/>
          <p:cNvSpPr txBox="1"/>
          <p:nvPr/>
        </p:nvSpPr>
        <p:spPr>
          <a:xfrm>
            <a:off x="8637385" y="3546336"/>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172.31.67.0 /24</a:t>
            </a:r>
            <a:endParaRPr/>
          </a:p>
        </p:txBody>
      </p:sp>
      <p:sp>
        <p:nvSpPr>
          <p:cNvPr id="495" name="Google Shape;495;p10"/>
          <p:cNvSpPr txBox="1"/>
          <p:nvPr/>
        </p:nvSpPr>
        <p:spPr>
          <a:xfrm>
            <a:off x="962321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.7</a:t>
            </a:r>
            <a:endParaRPr/>
          </a:p>
        </p:txBody>
      </p:sp>
      <p:cxnSp>
        <p:nvCxnSpPr>
          <p:cNvPr id="496" name="Google Shape;496;p10"/>
          <p:cNvCxnSpPr/>
          <p:nvPr/>
        </p:nvCxnSpPr>
        <p:spPr>
          <a:xfrm flipH="1">
            <a:off x="7961833" y="4042845"/>
            <a:ext cx="83294" cy="448372"/>
          </a:xfrm>
          <a:prstGeom prst="straightConnector1">
            <a:avLst/>
          </a:prstGeom>
          <a:noFill/>
          <a:ln cap="flat" cmpd="sng" w="28575">
            <a:solidFill>
              <a:schemeClr val="dk1"/>
            </a:solidFill>
            <a:prstDash val="solid"/>
            <a:miter lim="800000"/>
            <a:headEnd len="sm" w="sm" type="none"/>
            <a:tailEnd len="sm" w="sm" type="none"/>
          </a:ln>
        </p:spPr>
      </p:cxnSp>
      <p:sp>
        <p:nvSpPr>
          <p:cNvPr id="497" name="Google Shape;497;p10"/>
          <p:cNvSpPr txBox="1"/>
          <p:nvPr/>
        </p:nvSpPr>
        <p:spPr>
          <a:xfrm>
            <a:off x="10417012" y="3655736"/>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7</a:t>
            </a:r>
            <a:endParaRPr/>
          </a:p>
        </p:txBody>
      </p:sp>
      <p:sp>
        <p:nvSpPr>
          <p:cNvPr id="498" name="Google Shape;498;p10"/>
          <p:cNvSpPr txBox="1"/>
          <p:nvPr/>
        </p:nvSpPr>
        <p:spPr>
          <a:xfrm>
            <a:off x="7952546" y="3667238"/>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499" name="Google Shape;499;p10"/>
          <p:cNvSpPr txBox="1"/>
          <p:nvPr/>
        </p:nvSpPr>
        <p:spPr>
          <a:xfrm>
            <a:off x="5728902" y="236744"/>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5</a:t>
            </a:r>
            <a:endParaRPr/>
          </a:p>
        </p:txBody>
      </p:sp>
      <p:sp>
        <p:nvSpPr>
          <p:cNvPr id="500" name="Google Shape;500;p10"/>
          <p:cNvSpPr txBox="1"/>
          <p:nvPr/>
        </p:nvSpPr>
        <p:spPr>
          <a:xfrm>
            <a:off x="5728902" y="195364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501" name="Google Shape;501;p10"/>
          <p:cNvSpPr txBox="1"/>
          <p:nvPr/>
        </p:nvSpPr>
        <p:spPr>
          <a:xfrm>
            <a:off x="5754555" y="362047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3</a:t>
            </a:r>
            <a:endParaRPr/>
          </a:p>
        </p:txBody>
      </p:sp>
      <p:sp>
        <p:nvSpPr>
          <p:cNvPr id="502" name="Google Shape;502;p10"/>
          <p:cNvSpPr txBox="1"/>
          <p:nvPr/>
        </p:nvSpPr>
        <p:spPr>
          <a:xfrm>
            <a:off x="3459564" y="3664880"/>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503" name="Google Shape;503;p10"/>
          <p:cNvSpPr txBox="1"/>
          <p:nvPr/>
        </p:nvSpPr>
        <p:spPr>
          <a:xfrm>
            <a:off x="1033014" y="362575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1</a:t>
            </a:r>
            <a:endParaRPr/>
          </a:p>
        </p:txBody>
      </p:sp>
      <p:sp>
        <p:nvSpPr>
          <p:cNvPr id="504" name="Google Shape;504;p10"/>
          <p:cNvSpPr txBox="1"/>
          <p:nvPr/>
        </p:nvSpPr>
        <p:spPr>
          <a:xfrm>
            <a:off x="570704" y="4463299"/>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172.31.1.1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17 – 172.31.17.1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18 – 172.31.18.1 /23</a:t>
            </a:r>
            <a:endParaRPr/>
          </a:p>
        </p:txBody>
      </p:sp>
      <p:sp>
        <p:nvSpPr>
          <p:cNvPr id="505" name="Google Shape;505;p10"/>
          <p:cNvSpPr txBox="1"/>
          <p:nvPr/>
        </p:nvSpPr>
        <p:spPr>
          <a:xfrm>
            <a:off x="6562821" y="61766"/>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172.31.5.1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57 – 172.31.57.1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58 – 172.31.58.1 /23</a:t>
            </a:r>
            <a:endParaRPr/>
          </a:p>
        </p:txBody>
      </p:sp>
      <p:sp>
        <p:nvSpPr>
          <p:cNvPr id="506" name="Google Shape;506;p10"/>
          <p:cNvSpPr txBox="1"/>
          <p:nvPr/>
        </p:nvSpPr>
        <p:spPr>
          <a:xfrm>
            <a:off x="6356029" y="1983378"/>
            <a:ext cx="1572078"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Lo 0 – 172.31.4.1 /32</a:t>
            </a:r>
            <a:endParaRPr/>
          </a:p>
        </p:txBody>
      </p:sp>
      <p:sp>
        <p:nvSpPr>
          <p:cNvPr id="507" name="Google Shape;507;p10"/>
          <p:cNvSpPr txBox="1"/>
          <p:nvPr/>
        </p:nvSpPr>
        <p:spPr>
          <a:xfrm>
            <a:off x="6516833" y="2625610"/>
            <a:ext cx="143571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MPLS</a:t>
            </a:r>
            <a:endParaRPr/>
          </a:p>
          <a:p>
            <a:pPr indent="0" lvl="0" marL="0" marR="0" rtl="0" algn="ctr">
              <a:spcBef>
                <a:spcPts val="0"/>
              </a:spcBef>
              <a:spcAft>
                <a:spcPts val="0"/>
              </a:spcAft>
              <a:buNone/>
            </a:pPr>
            <a:r>
              <a:rPr b="1" lang="en-US" sz="1600">
                <a:solidFill>
                  <a:srgbClr val="C55A11"/>
                </a:solidFill>
                <a:latin typeface="Calibri"/>
                <a:ea typeface="Calibri"/>
                <a:cs typeface="Calibri"/>
                <a:sym typeface="Calibri"/>
              </a:rPr>
              <a:t>OSPF 9 AREA 0</a:t>
            </a:r>
            <a:endParaRPr/>
          </a:p>
        </p:txBody>
      </p:sp>
      <p:sp>
        <p:nvSpPr>
          <p:cNvPr id="508" name="Google Shape;508;p10"/>
          <p:cNvSpPr txBox="1"/>
          <p:nvPr/>
        </p:nvSpPr>
        <p:spPr>
          <a:xfrm>
            <a:off x="4604383" y="2792065"/>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172.31.34.0 /24</a:t>
            </a:r>
            <a:endParaRPr/>
          </a:p>
        </p:txBody>
      </p:sp>
      <p:sp>
        <p:nvSpPr>
          <p:cNvPr id="509" name="Google Shape;509;p10"/>
          <p:cNvSpPr txBox="1"/>
          <p:nvPr/>
        </p:nvSpPr>
        <p:spPr>
          <a:xfrm>
            <a:off x="5992299" y="3764871"/>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G0/2</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510" name="Google Shape;510;p10"/>
          <p:cNvSpPr txBox="1"/>
          <p:nvPr/>
        </p:nvSpPr>
        <p:spPr>
          <a:xfrm>
            <a:off x="5845673" y="3044453"/>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511" name="Google Shape;511;p10"/>
          <p:cNvCxnSpPr/>
          <p:nvPr/>
        </p:nvCxnSpPr>
        <p:spPr>
          <a:xfrm rot="-5400000">
            <a:off x="6304913" y="2141059"/>
            <a:ext cx="365760" cy="0"/>
          </a:xfrm>
          <a:prstGeom prst="straightConnector1">
            <a:avLst/>
          </a:prstGeom>
          <a:noFill/>
          <a:ln cap="flat" cmpd="sng" w="28575">
            <a:solidFill>
              <a:schemeClr val="dk1"/>
            </a:solidFill>
            <a:prstDash val="solid"/>
            <a:miter lim="800000"/>
            <a:headEnd len="sm" w="sm" type="none"/>
            <a:tailEnd len="sm" w="sm" type="none"/>
          </a:ln>
        </p:spPr>
      </p:cxnSp>
      <p:cxnSp>
        <p:nvCxnSpPr>
          <p:cNvPr id="512" name="Google Shape;512;p10"/>
          <p:cNvCxnSpPr/>
          <p:nvPr/>
        </p:nvCxnSpPr>
        <p:spPr>
          <a:xfrm rot="5400000">
            <a:off x="942067" y="42208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513" name="Google Shape;513;p10"/>
          <p:cNvCxnSpPr/>
          <p:nvPr/>
        </p:nvCxnSpPr>
        <p:spPr>
          <a:xfrm rot="10800000">
            <a:off x="6126789" y="390632"/>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514" name="Google Shape;514;p10"/>
          <p:cNvSpPr txBox="1"/>
          <p:nvPr/>
        </p:nvSpPr>
        <p:spPr>
          <a:xfrm>
            <a:off x="1545819" y="2705278"/>
            <a:ext cx="114326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GREEN</a:t>
            </a:r>
            <a:endParaRPr/>
          </a:p>
        </p:txBody>
      </p:sp>
      <p:sp>
        <p:nvSpPr>
          <p:cNvPr id="515" name="Google Shape;515;p10"/>
          <p:cNvSpPr txBox="1"/>
          <p:nvPr/>
        </p:nvSpPr>
        <p:spPr>
          <a:xfrm>
            <a:off x="6819760" y="940288"/>
            <a:ext cx="99399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BLUE</a:t>
            </a:r>
            <a:endParaRPr/>
          </a:p>
        </p:txBody>
      </p:sp>
      <p:sp>
        <p:nvSpPr>
          <p:cNvPr id="516" name="Google Shape;516;p10"/>
          <p:cNvSpPr txBox="1"/>
          <p:nvPr/>
        </p:nvSpPr>
        <p:spPr>
          <a:xfrm>
            <a:off x="9339881" y="2625610"/>
            <a:ext cx="105028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GOLD</a:t>
            </a:r>
            <a:endParaRPr/>
          </a:p>
        </p:txBody>
      </p:sp>
      <p:sp>
        <p:nvSpPr>
          <p:cNvPr id="517" name="Google Shape;517;p10"/>
          <p:cNvSpPr txBox="1"/>
          <p:nvPr/>
        </p:nvSpPr>
        <p:spPr>
          <a:xfrm>
            <a:off x="0" y="5392864"/>
            <a:ext cx="12082272" cy="140038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700">
                <a:solidFill>
                  <a:schemeClr val="dk1"/>
                </a:solidFill>
                <a:latin typeface="Calibri"/>
                <a:ea typeface="Calibri"/>
                <a:cs typeface="Calibri"/>
                <a:sym typeface="Calibri"/>
              </a:rPr>
              <a:t>STEP 7: CONFIGURE “EXTERNAL” NODES 1, 5 AND 7. THOSE DEVICES ARE “VRF UNAWARE”. THEY CONNECT TO A VRF INTERFACE ON NODES 2, 4, AND 6 BUT THEY HAVE NO CONFIGURATION OR KNOWLEDGE OF THE VRF. CONFIGURE THE LOOPBACKS AND THE TRANSIT NETWORK, THEN PING FROM EACH NODE TO THE TRANSIT NETWORK INTERFACE ON THEIR UPLINK NODE IN THE CORE NETWORK. EXAMPLE: PING 172.31.67.6 FROM NODE 7. IF YOU WANT TO PING FROM THE CORE DEVICE TO THE EXTERNAL NODE YOU WILL HAVE TO PING FROM THE VRF, EXAMPLE: PING VRF GOLD 172.31.67.7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11"/>
          <p:cNvSpPr/>
          <p:nvPr/>
        </p:nvSpPr>
        <p:spPr>
          <a:xfrm>
            <a:off x="1194426" y="272274"/>
            <a:ext cx="3002996" cy="2738870"/>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pic>
        <p:nvPicPr>
          <p:cNvPr descr="C:\Users\ecoffey\AppData\Local\Temp\Rar$DRa0.160\30042_Device_layer3_switch_default_256.png" id="523" name="Google Shape;523;p11"/>
          <p:cNvPicPr preferRelativeResize="0"/>
          <p:nvPr/>
        </p:nvPicPr>
        <p:blipFill rotWithShape="1">
          <a:blip r:embed="rId3">
            <a:alphaModFix/>
          </a:blip>
          <a:srcRect b="0" l="0" r="0" t="0"/>
          <a:stretch/>
        </p:blipFill>
        <p:spPr>
          <a:xfrm>
            <a:off x="1716451" y="1208719"/>
            <a:ext cx="612067" cy="612067"/>
          </a:xfrm>
          <a:prstGeom prst="rect">
            <a:avLst/>
          </a:prstGeom>
          <a:noFill/>
          <a:ln>
            <a:noFill/>
          </a:ln>
        </p:spPr>
      </p:pic>
      <p:pic>
        <p:nvPicPr>
          <p:cNvPr descr="C:\Users\ecoffey\AppData\Local\Temp\Rar$DRa0.160\30042_Device_layer3_switch_default_256.png" id="524" name="Google Shape;524;p11"/>
          <p:cNvPicPr preferRelativeResize="0"/>
          <p:nvPr/>
        </p:nvPicPr>
        <p:blipFill rotWithShape="1">
          <a:blip r:embed="rId3">
            <a:alphaModFix/>
          </a:blip>
          <a:srcRect b="0" l="0" r="0" t="0"/>
          <a:stretch/>
        </p:blipFill>
        <p:spPr>
          <a:xfrm>
            <a:off x="4060598" y="1248650"/>
            <a:ext cx="767639" cy="612067"/>
          </a:xfrm>
          <a:prstGeom prst="rect">
            <a:avLst/>
          </a:prstGeom>
          <a:noFill/>
          <a:ln>
            <a:noFill/>
          </a:ln>
        </p:spPr>
      </p:pic>
      <p:cxnSp>
        <p:nvCxnSpPr>
          <p:cNvPr id="525" name="Google Shape;525;p11"/>
          <p:cNvCxnSpPr/>
          <p:nvPr/>
        </p:nvCxnSpPr>
        <p:spPr>
          <a:xfrm>
            <a:off x="1793884" y="2205365"/>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526" name="Google Shape;526;p11"/>
          <p:cNvSpPr txBox="1"/>
          <p:nvPr/>
        </p:nvSpPr>
        <p:spPr>
          <a:xfrm>
            <a:off x="3457562" y="1531055"/>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527" name="Google Shape;527;p11"/>
          <p:cNvSpPr txBox="1"/>
          <p:nvPr/>
        </p:nvSpPr>
        <p:spPr>
          <a:xfrm>
            <a:off x="2231525" y="1527627"/>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528" name="Google Shape;528;p11"/>
          <p:cNvSpPr txBox="1"/>
          <p:nvPr/>
        </p:nvSpPr>
        <p:spPr>
          <a:xfrm>
            <a:off x="2574842" y="1308988"/>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172.31.12.0 /24</a:t>
            </a:r>
            <a:endParaRPr/>
          </a:p>
        </p:txBody>
      </p:sp>
      <p:sp>
        <p:nvSpPr>
          <p:cNvPr id="529" name="Google Shape;529;p11"/>
          <p:cNvSpPr txBox="1"/>
          <p:nvPr/>
        </p:nvSpPr>
        <p:spPr>
          <a:xfrm>
            <a:off x="4313586" y="1420817"/>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530" name="Google Shape;530;p11"/>
          <p:cNvSpPr txBox="1"/>
          <p:nvPr/>
        </p:nvSpPr>
        <p:spPr>
          <a:xfrm>
            <a:off x="1887036" y="1381690"/>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1</a:t>
            </a:r>
            <a:endParaRPr/>
          </a:p>
        </p:txBody>
      </p:sp>
      <p:sp>
        <p:nvSpPr>
          <p:cNvPr id="531" name="Google Shape;531;p11"/>
          <p:cNvSpPr txBox="1"/>
          <p:nvPr/>
        </p:nvSpPr>
        <p:spPr>
          <a:xfrm>
            <a:off x="1373696" y="2219236"/>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172.31.1.1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17 – 172.31.17.1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18 – 172.31.18.1 /23</a:t>
            </a:r>
            <a:endParaRPr/>
          </a:p>
        </p:txBody>
      </p:sp>
      <p:cxnSp>
        <p:nvCxnSpPr>
          <p:cNvPr id="532" name="Google Shape;532;p11"/>
          <p:cNvCxnSpPr/>
          <p:nvPr/>
        </p:nvCxnSpPr>
        <p:spPr>
          <a:xfrm rot="5400000">
            <a:off x="1796089" y="1976765"/>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533" name="Google Shape;533;p11"/>
          <p:cNvSpPr txBox="1"/>
          <p:nvPr/>
        </p:nvSpPr>
        <p:spPr>
          <a:xfrm>
            <a:off x="2399841" y="461215"/>
            <a:ext cx="114326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GREEN</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1</a:t>
            </a:r>
            <a:endParaRPr/>
          </a:p>
        </p:txBody>
      </p:sp>
      <p:cxnSp>
        <p:nvCxnSpPr>
          <p:cNvPr id="534" name="Google Shape;534;p11"/>
          <p:cNvCxnSpPr/>
          <p:nvPr/>
        </p:nvCxnSpPr>
        <p:spPr>
          <a:xfrm>
            <a:off x="2275468" y="1528095"/>
            <a:ext cx="1828800" cy="0"/>
          </a:xfrm>
          <a:prstGeom prst="straightConnector1">
            <a:avLst/>
          </a:prstGeom>
          <a:noFill/>
          <a:ln cap="flat" cmpd="sng" w="28575">
            <a:solidFill>
              <a:schemeClr val="dk1"/>
            </a:solidFill>
            <a:prstDash val="solid"/>
            <a:miter lim="800000"/>
            <a:headEnd len="sm" w="sm" type="none"/>
            <a:tailEnd len="sm" w="sm" type="none"/>
          </a:ln>
        </p:spPr>
      </p:cxnSp>
      <p:sp>
        <p:nvSpPr>
          <p:cNvPr id="535" name="Google Shape;535;p11"/>
          <p:cNvSpPr txBox="1"/>
          <p:nvPr/>
        </p:nvSpPr>
        <p:spPr>
          <a:xfrm>
            <a:off x="5402837" y="799769"/>
            <a:ext cx="6303264" cy="16619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700">
                <a:solidFill>
                  <a:schemeClr val="dk1"/>
                </a:solidFill>
                <a:latin typeface="Calibri"/>
                <a:ea typeface="Calibri"/>
                <a:cs typeface="Calibri"/>
                <a:sym typeface="Calibri"/>
              </a:rPr>
              <a:t>STEP 8: ON EACH EXTERNAL NODE AND THEIR CORRESPONDING VRF, CONFIGURE AN EIGRP ADJACENCY. USE THE EXTERNAL</a:t>
            </a:r>
            <a:endParaRPr/>
          </a:p>
          <a:p>
            <a:pPr indent="0" lvl="0" marL="0" marR="0" rtl="0" algn="ctr">
              <a:spcBef>
                <a:spcPts val="0"/>
              </a:spcBef>
              <a:spcAft>
                <a:spcPts val="0"/>
              </a:spcAft>
              <a:buNone/>
            </a:pPr>
            <a:r>
              <a:rPr lang="en-US" sz="1700">
                <a:solidFill>
                  <a:schemeClr val="dk1"/>
                </a:solidFill>
                <a:latin typeface="Calibri"/>
                <a:ea typeface="Calibri"/>
                <a:cs typeface="Calibri"/>
                <a:sym typeface="Calibri"/>
              </a:rPr>
              <a:t>NODE NUMBER AS THE AUTONOMOUS SYSTEM NUMBER AND ACTIVATE THE 3 LOOPBACKS AND THE TRANSIT NETWORK FOR EIGRP. ON THE VRF NODE (2 IN THIS EXAMPLE) CONFIGURE THE EIGRP PROCESS WITHIN THE VRF (GREEN) USING EIGRP NAMED MODE.</a:t>
            </a:r>
            <a:endParaRPr/>
          </a:p>
        </p:txBody>
      </p:sp>
      <p:sp>
        <p:nvSpPr>
          <p:cNvPr id="536" name="Google Shape;536;p11"/>
          <p:cNvSpPr txBox="1"/>
          <p:nvPr/>
        </p:nvSpPr>
        <p:spPr>
          <a:xfrm>
            <a:off x="1194426" y="3244386"/>
            <a:ext cx="3887603"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NODE-1#</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Router eigrp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Network 172.31.12.0 0.0.0.255</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Network 172.31.1.1 0.0.0.0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Network 172.31.17.0 0.0.0.255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Network 172.31.18.0 0.0.1.255</a:t>
            </a:r>
            <a:endParaRPr/>
          </a:p>
        </p:txBody>
      </p:sp>
      <p:sp>
        <p:nvSpPr>
          <p:cNvPr id="537" name="Google Shape;537;p11"/>
          <p:cNvSpPr txBox="1"/>
          <p:nvPr/>
        </p:nvSpPr>
        <p:spPr>
          <a:xfrm>
            <a:off x="5628797" y="3244386"/>
            <a:ext cx="5368777"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NODE-2#</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Router eigrp GREEN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Address-fam ipv4 unicast vrf GREEN auton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Network 172.31.12.0 0.0.0.255</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p:txBody>
      </p:sp>
      <p:sp>
        <p:nvSpPr>
          <p:cNvPr id="538" name="Google Shape;538;p11"/>
          <p:cNvSpPr txBox="1"/>
          <p:nvPr/>
        </p:nvSpPr>
        <p:spPr>
          <a:xfrm>
            <a:off x="403354" y="5185343"/>
            <a:ext cx="11385291" cy="140038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700">
                <a:solidFill>
                  <a:schemeClr val="dk1"/>
                </a:solidFill>
                <a:latin typeface="Calibri"/>
                <a:ea typeface="Calibri"/>
                <a:cs typeface="Calibri"/>
                <a:sym typeface="Calibri"/>
              </a:rPr>
              <a:t>VERIFY THE ADJACENCY ON NODE 1 WITH THE COMMAND “SHOW IP EIGRP NEIGHBOR”, AND ON NODE 2 WITH THE COMMAND “SHOW IP EIGRP VRF GREEN NEIGHBOR”</a:t>
            </a:r>
            <a:endParaRPr/>
          </a:p>
          <a:p>
            <a:pPr indent="0" lvl="0" marL="0" marR="0" rtl="0" algn="ctr">
              <a:spcBef>
                <a:spcPts val="0"/>
              </a:spcBef>
              <a:spcAft>
                <a:spcPts val="0"/>
              </a:spcAft>
              <a:buNone/>
            </a:pPr>
            <a:r>
              <a:t/>
            </a:r>
            <a:endParaRPr sz="1700">
              <a:solidFill>
                <a:schemeClr val="dk1"/>
              </a:solidFill>
              <a:latin typeface="Calibri"/>
              <a:ea typeface="Calibri"/>
              <a:cs typeface="Calibri"/>
              <a:sym typeface="Calibri"/>
            </a:endParaRPr>
          </a:p>
          <a:p>
            <a:pPr indent="0" lvl="0" marL="0" marR="0" rtl="0" algn="ctr">
              <a:spcBef>
                <a:spcPts val="0"/>
              </a:spcBef>
              <a:spcAft>
                <a:spcPts val="0"/>
              </a:spcAft>
              <a:buNone/>
            </a:pPr>
            <a:r>
              <a:rPr lang="en-US" sz="1700">
                <a:solidFill>
                  <a:schemeClr val="dk1"/>
                </a:solidFill>
                <a:latin typeface="Calibri"/>
                <a:ea typeface="Calibri"/>
                <a:cs typeface="Calibri"/>
                <a:sym typeface="Calibri"/>
              </a:rPr>
              <a:t>YOU CAN ALSO CHECK THE VRF ROUTING TABLE FOR “D” ROUTES WITH THE COMMAND “SHOW IP ROUTE VRF GREEN”</a:t>
            </a:r>
            <a:endParaRPr/>
          </a:p>
          <a:p>
            <a:pPr indent="0" lvl="0" marL="0" marR="0" rtl="0" algn="ctr">
              <a:spcBef>
                <a:spcPts val="0"/>
              </a:spcBef>
              <a:spcAft>
                <a:spcPts val="0"/>
              </a:spcAft>
              <a:buNone/>
            </a:pPr>
            <a:r>
              <a:rPr lang="en-US" sz="1700">
                <a:solidFill>
                  <a:schemeClr val="dk1"/>
                </a:solidFill>
                <a:latin typeface="Calibri"/>
                <a:ea typeface="Calibri"/>
                <a:cs typeface="Calibri"/>
                <a:sym typeface="Calibri"/>
              </a:rPr>
              <a:t>COMPLETE STEP 8 FOR THE OTHER 2 EXTERNAL-TO-VRF CONNECTIONS ON NODE 4/5 AND 6/7 USING THEIR RESPECTIVE VRFs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12"/>
          <p:cNvSpPr/>
          <p:nvPr/>
        </p:nvSpPr>
        <p:spPr>
          <a:xfrm>
            <a:off x="4431409" y="42305"/>
            <a:ext cx="3815080" cy="1736278"/>
          </a:xfrm>
          <a:prstGeom prst="roundRect">
            <a:avLst>
              <a:gd fmla="val 16667"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544" name="Google Shape;544;p12"/>
          <p:cNvSpPr/>
          <p:nvPr/>
        </p:nvSpPr>
        <p:spPr>
          <a:xfrm>
            <a:off x="8341949" y="2476454"/>
            <a:ext cx="3415745" cy="2642892"/>
          </a:xfrm>
          <a:prstGeom prst="roundRect">
            <a:avLst>
              <a:gd fmla="val 16667" name="adj"/>
            </a:avLst>
          </a:prstGeom>
          <a:solidFill>
            <a:srgbClr val="EFF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545" name="Google Shape;545;p12"/>
          <p:cNvSpPr/>
          <p:nvPr/>
        </p:nvSpPr>
        <p:spPr>
          <a:xfrm>
            <a:off x="340404" y="2516337"/>
            <a:ext cx="3002996" cy="2738870"/>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546" name="Google Shape;546;p12"/>
          <p:cNvSpPr/>
          <p:nvPr/>
        </p:nvSpPr>
        <p:spPr>
          <a:xfrm>
            <a:off x="3465490" y="1948598"/>
            <a:ext cx="4748914" cy="329210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cxnSp>
        <p:nvCxnSpPr>
          <p:cNvPr id="547" name="Google Shape;547;p12"/>
          <p:cNvCxnSpPr/>
          <p:nvPr/>
        </p:nvCxnSpPr>
        <p:spPr>
          <a:xfrm>
            <a:off x="6030593" y="2131109"/>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548" name="Google Shape;548;p12"/>
          <p:cNvCxnSpPr/>
          <p:nvPr/>
        </p:nvCxnSpPr>
        <p:spPr>
          <a:xfrm>
            <a:off x="3674294" y="4032536"/>
            <a:ext cx="157349" cy="496910"/>
          </a:xfrm>
          <a:prstGeom prst="straightConnector1">
            <a:avLst/>
          </a:prstGeom>
          <a:noFill/>
          <a:ln cap="flat" cmpd="sng" w="28575">
            <a:solidFill>
              <a:schemeClr val="dk1"/>
            </a:solidFill>
            <a:prstDash val="solid"/>
            <a:miter lim="800000"/>
            <a:headEnd len="sm" w="sm" type="none"/>
            <a:tailEnd len="sm" w="sm" type="none"/>
          </a:ln>
        </p:spPr>
      </p:cxnSp>
      <p:cxnSp>
        <p:nvCxnSpPr>
          <p:cNvPr id="549" name="Google Shape;549;p12"/>
          <p:cNvCxnSpPr/>
          <p:nvPr/>
        </p:nvCxnSpPr>
        <p:spPr>
          <a:xfrm rot="-5400000">
            <a:off x="10099150" y="4072246"/>
            <a:ext cx="914400" cy="0"/>
          </a:xfrm>
          <a:prstGeom prst="straightConnector1">
            <a:avLst/>
          </a:prstGeom>
          <a:noFill/>
          <a:ln cap="flat" cmpd="sng" w="28575">
            <a:solidFill>
              <a:schemeClr val="dk1"/>
            </a:solidFill>
            <a:prstDash val="solid"/>
            <a:miter lim="800000"/>
            <a:headEnd len="sm" w="sm" type="none"/>
            <a:tailEnd len="sm" w="sm" type="none"/>
          </a:ln>
        </p:spPr>
      </p:cxnSp>
      <p:cxnSp>
        <p:nvCxnSpPr>
          <p:cNvPr id="550" name="Google Shape;550;p12"/>
          <p:cNvCxnSpPr/>
          <p:nvPr/>
        </p:nvCxnSpPr>
        <p:spPr>
          <a:xfrm rot="-5400000">
            <a:off x="3807353" y="2395094"/>
            <a:ext cx="4114800" cy="0"/>
          </a:xfrm>
          <a:prstGeom prst="straightConnector1">
            <a:avLst/>
          </a:prstGeom>
          <a:noFill/>
          <a:ln cap="flat" cmpd="sng" w="28575">
            <a:solidFill>
              <a:schemeClr val="dk1"/>
            </a:solidFill>
            <a:prstDash val="solid"/>
            <a:miter lim="800000"/>
            <a:headEnd len="sm" w="sm" type="none"/>
            <a:tailEnd len="sm" w="sm" type="none"/>
          </a:ln>
        </p:spPr>
      </p:cxnSp>
      <p:cxnSp>
        <p:nvCxnSpPr>
          <p:cNvPr id="551" name="Google Shape;551;p12"/>
          <p:cNvCxnSpPr/>
          <p:nvPr/>
        </p:nvCxnSpPr>
        <p:spPr>
          <a:xfrm>
            <a:off x="1329424" y="3787107"/>
            <a:ext cx="9076360" cy="0"/>
          </a:xfrm>
          <a:prstGeom prst="straightConnector1">
            <a:avLst/>
          </a:prstGeom>
          <a:noFill/>
          <a:ln cap="flat" cmpd="sng" w="28575">
            <a:solidFill>
              <a:schemeClr val="dk1"/>
            </a:solidFill>
            <a:prstDash val="solid"/>
            <a:miter lim="800000"/>
            <a:headEnd len="sm" w="sm" type="none"/>
            <a:tailEnd len="sm" w="sm" type="none"/>
          </a:ln>
        </p:spPr>
      </p:cxnSp>
      <p:pic>
        <p:nvPicPr>
          <p:cNvPr descr="C:\Users\ecoffey\AppData\Local\Temp\Rar$DRa0.160\30042_Device_layer3_switch_default_256.png" id="552" name="Google Shape;552;p12"/>
          <p:cNvPicPr preferRelativeResize="0"/>
          <p:nvPr/>
        </p:nvPicPr>
        <p:blipFill rotWithShape="1">
          <a:blip r:embed="rId3">
            <a:alphaModFix/>
          </a:blip>
          <a:srcRect b="0" l="0" r="0" t="0"/>
          <a:stretch/>
        </p:blipFill>
        <p:spPr>
          <a:xfrm>
            <a:off x="5561570" y="1617290"/>
            <a:ext cx="612067" cy="903248"/>
          </a:xfrm>
          <a:prstGeom prst="rect">
            <a:avLst/>
          </a:prstGeom>
          <a:noFill/>
          <a:ln>
            <a:noFill/>
          </a:ln>
        </p:spPr>
      </p:pic>
      <p:pic>
        <p:nvPicPr>
          <p:cNvPr descr="C:\Users\ecoffey\AppData\Local\Temp\Rar$DRa0.160\30042_Device_layer3_switch_default_256.png" id="553" name="Google Shape;553;p12"/>
          <p:cNvPicPr preferRelativeResize="0"/>
          <p:nvPr/>
        </p:nvPicPr>
        <p:blipFill rotWithShape="1">
          <a:blip r:embed="rId3">
            <a:alphaModFix/>
          </a:blip>
          <a:srcRect b="0" l="0" r="0" t="0"/>
          <a:stretch/>
        </p:blipFill>
        <p:spPr>
          <a:xfrm>
            <a:off x="5585808" y="3387090"/>
            <a:ext cx="612067" cy="751208"/>
          </a:xfrm>
          <a:prstGeom prst="rect">
            <a:avLst/>
          </a:prstGeom>
          <a:noFill/>
          <a:ln>
            <a:noFill/>
          </a:ln>
        </p:spPr>
      </p:pic>
      <p:pic>
        <p:nvPicPr>
          <p:cNvPr descr="C:\Users\ecoffey\AppData\Local\Temp\Rar$DRa0.160\30042_Device_layer3_switch_default_256.png" id="554" name="Google Shape;554;p12"/>
          <p:cNvPicPr preferRelativeResize="0"/>
          <p:nvPr/>
        </p:nvPicPr>
        <p:blipFill rotWithShape="1">
          <a:blip r:embed="rId3">
            <a:alphaModFix/>
          </a:blip>
          <a:srcRect b="0" l="0" r="0" t="0"/>
          <a:stretch/>
        </p:blipFill>
        <p:spPr>
          <a:xfrm>
            <a:off x="5561568" y="66729"/>
            <a:ext cx="612067" cy="612067"/>
          </a:xfrm>
          <a:prstGeom prst="rect">
            <a:avLst/>
          </a:prstGeom>
          <a:noFill/>
          <a:ln>
            <a:noFill/>
          </a:ln>
        </p:spPr>
      </p:pic>
      <p:pic>
        <p:nvPicPr>
          <p:cNvPr descr="C:\Users\ecoffey\AppData\Local\Temp\Rar$DRa0.160\30042_Device_layer3_switch_default_256.png" id="555" name="Google Shape;555;p12"/>
          <p:cNvPicPr preferRelativeResize="0"/>
          <p:nvPr/>
        </p:nvPicPr>
        <p:blipFill rotWithShape="1">
          <a:blip r:embed="rId3">
            <a:alphaModFix/>
          </a:blip>
          <a:srcRect b="0" l="0" r="0" t="0"/>
          <a:stretch/>
        </p:blipFill>
        <p:spPr>
          <a:xfrm>
            <a:off x="10239086" y="3479920"/>
            <a:ext cx="612067" cy="612067"/>
          </a:xfrm>
          <a:prstGeom prst="rect">
            <a:avLst/>
          </a:prstGeom>
          <a:noFill/>
          <a:ln>
            <a:noFill/>
          </a:ln>
        </p:spPr>
      </p:pic>
      <p:pic>
        <p:nvPicPr>
          <p:cNvPr descr="C:\Users\ecoffey\AppData\Local\Temp\Rar$DRa0.160\30042_Device_layer3_switch_default_256.png" id="556" name="Google Shape;556;p12"/>
          <p:cNvPicPr preferRelativeResize="0"/>
          <p:nvPr/>
        </p:nvPicPr>
        <p:blipFill rotWithShape="1">
          <a:blip r:embed="rId3">
            <a:alphaModFix/>
          </a:blip>
          <a:srcRect b="0" l="0" r="0" t="0"/>
          <a:stretch/>
        </p:blipFill>
        <p:spPr>
          <a:xfrm>
            <a:off x="862429" y="3452782"/>
            <a:ext cx="612067" cy="612067"/>
          </a:xfrm>
          <a:prstGeom prst="rect">
            <a:avLst/>
          </a:prstGeom>
          <a:noFill/>
          <a:ln>
            <a:noFill/>
          </a:ln>
        </p:spPr>
      </p:pic>
      <p:pic>
        <p:nvPicPr>
          <p:cNvPr descr="C:\Users\ecoffey\AppData\Local\Temp\Rar$DRa0.160\30042_Device_layer3_switch_default_256.png" id="557" name="Google Shape;557;p12"/>
          <p:cNvPicPr preferRelativeResize="0"/>
          <p:nvPr/>
        </p:nvPicPr>
        <p:blipFill rotWithShape="1">
          <a:blip r:embed="rId3">
            <a:alphaModFix/>
          </a:blip>
          <a:srcRect b="0" l="0" r="0" t="0"/>
          <a:stretch/>
        </p:blipFill>
        <p:spPr>
          <a:xfrm>
            <a:off x="7717740" y="3492714"/>
            <a:ext cx="746866" cy="612067"/>
          </a:xfrm>
          <a:prstGeom prst="rect">
            <a:avLst/>
          </a:prstGeom>
          <a:noFill/>
          <a:ln>
            <a:noFill/>
          </a:ln>
        </p:spPr>
      </p:pic>
      <p:pic>
        <p:nvPicPr>
          <p:cNvPr descr="C:\Users\ecoffey\AppData\Local\Temp\Rar$DRa0.160\30042_Device_layer3_switch_default_256.png" id="558" name="Google Shape;558;p12"/>
          <p:cNvPicPr preferRelativeResize="0"/>
          <p:nvPr/>
        </p:nvPicPr>
        <p:blipFill rotWithShape="1">
          <a:blip r:embed="rId3">
            <a:alphaModFix/>
          </a:blip>
          <a:srcRect b="0" l="0" r="0" t="0"/>
          <a:stretch/>
        </p:blipFill>
        <p:spPr>
          <a:xfrm>
            <a:off x="3206576" y="3492713"/>
            <a:ext cx="767639" cy="612067"/>
          </a:xfrm>
          <a:prstGeom prst="rect">
            <a:avLst/>
          </a:prstGeom>
          <a:noFill/>
          <a:ln>
            <a:noFill/>
          </a:ln>
        </p:spPr>
      </p:pic>
      <p:cxnSp>
        <p:nvCxnSpPr>
          <p:cNvPr id="559" name="Google Shape;559;p12"/>
          <p:cNvCxnSpPr/>
          <p:nvPr/>
        </p:nvCxnSpPr>
        <p:spPr>
          <a:xfrm rot="5400000">
            <a:off x="6355389" y="347594"/>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560" name="Google Shape;560;p12"/>
          <p:cNvCxnSpPr/>
          <p:nvPr/>
        </p:nvCxnSpPr>
        <p:spPr>
          <a:xfrm>
            <a:off x="939862" y="44494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561" name="Google Shape;561;p12"/>
          <p:cNvCxnSpPr/>
          <p:nvPr/>
        </p:nvCxnSpPr>
        <p:spPr>
          <a:xfrm>
            <a:off x="10316519" y="4529146"/>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562" name="Google Shape;562;p12"/>
          <p:cNvCxnSpPr/>
          <p:nvPr/>
        </p:nvCxnSpPr>
        <p:spPr>
          <a:xfrm>
            <a:off x="5590699" y="4457367"/>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563" name="Google Shape;563;p12"/>
          <p:cNvSpPr txBox="1"/>
          <p:nvPr/>
        </p:nvSpPr>
        <p:spPr>
          <a:xfrm>
            <a:off x="5820891" y="1310641"/>
            <a:ext cx="222423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564" name="Google Shape;564;p12"/>
          <p:cNvSpPr txBox="1"/>
          <p:nvPr/>
        </p:nvSpPr>
        <p:spPr>
          <a:xfrm>
            <a:off x="5819299" y="2403518"/>
            <a:ext cx="49057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565" name="Google Shape;565;p12"/>
          <p:cNvSpPr txBox="1"/>
          <p:nvPr/>
        </p:nvSpPr>
        <p:spPr>
          <a:xfrm>
            <a:off x="5819299" y="604891"/>
            <a:ext cx="56727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.5</a:t>
            </a:r>
            <a:endParaRPr/>
          </a:p>
        </p:txBody>
      </p:sp>
      <p:sp>
        <p:nvSpPr>
          <p:cNvPr id="566" name="Google Shape;566;p12"/>
          <p:cNvSpPr txBox="1"/>
          <p:nvPr/>
        </p:nvSpPr>
        <p:spPr>
          <a:xfrm>
            <a:off x="3887554" y="3764870"/>
            <a:ext cx="9752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567" name="Google Shape;567;p12"/>
          <p:cNvSpPr txBox="1"/>
          <p:nvPr/>
        </p:nvSpPr>
        <p:spPr>
          <a:xfrm>
            <a:off x="6791998" y="3766402"/>
            <a:ext cx="1018939" cy="60016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G1/0/2</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.6</a:t>
            </a:r>
            <a:endParaRPr/>
          </a:p>
          <a:p>
            <a:pPr indent="0" lvl="0" marL="0" marR="0" rtl="0" algn="r">
              <a:spcBef>
                <a:spcPts val="0"/>
              </a:spcBef>
              <a:spcAft>
                <a:spcPts val="0"/>
              </a:spcAft>
              <a:buNone/>
            </a:pPr>
            <a:r>
              <a:t/>
            </a:r>
            <a:endParaRPr sz="1100">
              <a:solidFill>
                <a:schemeClr val="dk1"/>
              </a:solidFill>
              <a:latin typeface="Calibri"/>
              <a:ea typeface="Calibri"/>
              <a:cs typeface="Calibri"/>
              <a:sym typeface="Calibri"/>
            </a:endParaRPr>
          </a:p>
        </p:txBody>
      </p:sp>
      <p:sp>
        <p:nvSpPr>
          <p:cNvPr id="568" name="Google Shape;568;p12"/>
          <p:cNvSpPr txBox="1"/>
          <p:nvPr/>
        </p:nvSpPr>
        <p:spPr>
          <a:xfrm>
            <a:off x="8387184" y="3766402"/>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.6</a:t>
            </a:r>
            <a:endParaRPr/>
          </a:p>
        </p:txBody>
      </p:sp>
      <p:sp>
        <p:nvSpPr>
          <p:cNvPr id="569" name="Google Shape;569;p12"/>
          <p:cNvSpPr txBox="1"/>
          <p:nvPr/>
        </p:nvSpPr>
        <p:spPr>
          <a:xfrm>
            <a:off x="2603540" y="3775118"/>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570" name="Google Shape;570;p12"/>
          <p:cNvSpPr txBox="1"/>
          <p:nvPr/>
        </p:nvSpPr>
        <p:spPr>
          <a:xfrm>
            <a:off x="1377503" y="3771690"/>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571" name="Google Shape;571;p12"/>
          <p:cNvSpPr txBox="1"/>
          <p:nvPr/>
        </p:nvSpPr>
        <p:spPr>
          <a:xfrm>
            <a:off x="507747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572" name="Google Shape;572;p12"/>
          <p:cNvCxnSpPr/>
          <p:nvPr/>
        </p:nvCxnSpPr>
        <p:spPr>
          <a:xfrm rot="10800000">
            <a:off x="3828534" y="4294190"/>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573" name="Google Shape;573;p12"/>
          <p:cNvCxnSpPr/>
          <p:nvPr/>
        </p:nvCxnSpPr>
        <p:spPr>
          <a:xfrm rot="10800000">
            <a:off x="7915929" y="4252221"/>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574" name="Google Shape;574;p12"/>
          <p:cNvSpPr txBox="1"/>
          <p:nvPr/>
        </p:nvSpPr>
        <p:spPr>
          <a:xfrm>
            <a:off x="6734186" y="4449428"/>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172.31.6.1 /32</a:t>
            </a:r>
            <a:endParaRPr/>
          </a:p>
        </p:txBody>
      </p:sp>
      <p:sp>
        <p:nvSpPr>
          <p:cNvPr id="575" name="Google Shape;575;p12"/>
          <p:cNvSpPr txBox="1"/>
          <p:nvPr/>
        </p:nvSpPr>
        <p:spPr>
          <a:xfrm>
            <a:off x="5143133" y="4452493"/>
            <a:ext cx="273057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172.31.3.1 /32</a:t>
            </a:r>
            <a:endParaRPr/>
          </a:p>
        </p:txBody>
      </p:sp>
      <p:sp>
        <p:nvSpPr>
          <p:cNvPr id="576" name="Google Shape;576;p12"/>
          <p:cNvSpPr txBox="1"/>
          <p:nvPr/>
        </p:nvSpPr>
        <p:spPr>
          <a:xfrm>
            <a:off x="9805457" y="4519181"/>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172.31.7.1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77 – 172.31.77.1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78 – 172.31.78.1 /23</a:t>
            </a:r>
            <a:endParaRPr/>
          </a:p>
        </p:txBody>
      </p:sp>
      <p:sp>
        <p:nvSpPr>
          <p:cNvPr id="577" name="Google Shape;577;p12"/>
          <p:cNvSpPr txBox="1"/>
          <p:nvPr/>
        </p:nvSpPr>
        <p:spPr>
          <a:xfrm>
            <a:off x="3567446" y="4504623"/>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172.31.2.1 /32</a:t>
            </a:r>
            <a:endParaRPr/>
          </a:p>
        </p:txBody>
      </p:sp>
      <p:sp>
        <p:nvSpPr>
          <p:cNvPr id="578" name="Google Shape;578;p12"/>
          <p:cNvSpPr txBox="1"/>
          <p:nvPr/>
        </p:nvSpPr>
        <p:spPr>
          <a:xfrm>
            <a:off x="4604383" y="105549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172.31.45.0 /24</a:t>
            </a:r>
            <a:endParaRPr/>
          </a:p>
        </p:txBody>
      </p:sp>
      <p:sp>
        <p:nvSpPr>
          <p:cNvPr id="579" name="Google Shape;579;p12"/>
          <p:cNvSpPr txBox="1"/>
          <p:nvPr/>
        </p:nvSpPr>
        <p:spPr>
          <a:xfrm>
            <a:off x="6302069" y="353216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172.31.36.0 /24</a:t>
            </a:r>
            <a:endParaRPr/>
          </a:p>
        </p:txBody>
      </p:sp>
      <p:sp>
        <p:nvSpPr>
          <p:cNvPr id="580" name="Google Shape;580;p12"/>
          <p:cNvSpPr txBox="1"/>
          <p:nvPr/>
        </p:nvSpPr>
        <p:spPr>
          <a:xfrm>
            <a:off x="4053715" y="3541559"/>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172.31.23.0 /24</a:t>
            </a:r>
            <a:endParaRPr/>
          </a:p>
        </p:txBody>
      </p:sp>
      <p:sp>
        <p:nvSpPr>
          <p:cNvPr id="581" name="Google Shape;581;p12"/>
          <p:cNvSpPr txBox="1"/>
          <p:nvPr/>
        </p:nvSpPr>
        <p:spPr>
          <a:xfrm>
            <a:off x="1720820" y="3553051"/>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172.31.12.0 /24</a:t>
            </a:r>
            <a:endParaRPr/>
          </a:p>
        </p:txBody>
      </p:sp>
      <p:sp>
        <p:nvSpPr>
          <p:cNvPr id="582" name="Google Shape;582;p12"/>
          <p:cNvSpPr txBox="1"/>
          <p:nvPr/>
        </p:nvSpPr>
        <p:spPr>
          <a:xfrm>
            <a:off x="8637385" y="3546336"/>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172.31.67.0 /24</a:t>
            </a:r>
            <a:endParaRPr/>
          </a:p>
        </p:txBody>
      </p:sp>
      <p:sp>
        <p:nvSpPr>
          <p:cNvPr id="583" name="Google Shape;583;p12"/>
          <p:cNvSpPr txBox="1"/>
          <p:nvPr/>
        </p:nvSpPr>
        <p:spPr>
          <a:xfrm>
            <a:off x="962321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.7</a:t>
            </a:r>
            <a:endParaRPr/>
          </a:p>
        </p:txBody>
      </p:sp>
      <p:cxnSp>
        <p:nvCxnSpPr>
          <p:cNvPr id="584" name="Google Shape;584;p12"/>
          <p:cNvCxnSpPr/>
          <p:nvPr/>
        </p:nvCxnSpPr>
        <p:spPr>
          <a:xfrm flipH="1">
            <a:off x="7961833" y="4042845"/>
            <a:ext cx="83294" cy="448372"/>
          </a:xfrm>
          <a:prstGeom prst="straightConnector1">
            <a:avLst/>
          </a:prstGeom>
          <a:noFill/>
          <a:ln cap="flat" cmpd="sng" w="28575">
            <a:solidFill>
              <a:schemeClr val="dk1"/>
            </a:solidFill>
            <a:prstDash val="solid"/>
            <a:miter lim="800000"/>
            <a:headEnd len="sm" w="sm" type="none"/>
            <a:tailEnd len="sm" w="sm" type="none"/>
          </a:ln>
        </p:spPr>
      </p:cxnSp>
      <p:sp>
        <p:nvSpPr>
          <p:cNvPr id="585" name="Google Shape;585;p12"/>
          <p:cNvSpPr txBox="1"/>
          <p:nvPr/>
        </p:nvSpPr>
        <p:spPr>
          <a:xfrm>
            <a:off x="10417012" y="3655736"/>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7</a:t>
            </a:r>
            <a:endParaRPr/>
          </a:p>
        </p:txBody>
      </p:sp>
      <p:sp>
        <p:nvSpPr>
          <p:cNvPr id="586" name="Google Shape;586;p12"/>
          <p:cNvSpPr txBox="1"/>
          <p:nvPr/>
        </p:nvSpPr>
        <p:spPr>
          <a:xfrm>
            <a:off x="7952546" y="3667238"/>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587" name="Google Shape;587;p12"/>
          <p:cNvSpPr txBox="1"/>
          <p:nvPr/>
        </p:nvSpPr>
        <p:spPr>
          <a:xfrm>
            <a:off x="5728902" y="236744"/>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5</a:t>
            </a:r>
            <a:endParaRPr/>
          </a:p>
        </p:txBody>
      </p:sp>
      <p:sp>
        <p:nvSpPr>
          <p:cNvPr id="588" name="Google Shape;588;p12"/>
          <p:cNvSpPr txBox="1"/>
          <p:nvPr/>
        </p:nvSpPr>
        <p:spPr>
          <a:xfrm>
            <a:off x="5728902" y="195364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589" name="Google Shape;589;p12"/>
          <p:cNvSpPr txBox="1"/>
          <p:nvPr/>
        </p:nvSpPr>
        <p:spPr>
          <a:xfrm>
            <a:off x="5754555" y="362047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3</a:t>
            </a:r>
            <a:endParaRPr/>
          </a:p>
        </p:txBody>
      </p:sp>
      <p:sp>
        <p:nvSpPr>
          <p:cNvPr id="590" name="Google Shape;590;p12"/>
          <p:cNvSpPr txBox="1"/>
          <p:nvPr/>
        </p:nvSpPr>
        <p:spPr>
          <a:xfrm>
            <a:off x="3459564" y="3664880"/>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591" name="Google Shape;591;p12"/>
          <p:cNvSpPr txBox="1"/>
          <p:nvPr/>
        </p:nvSpPr>
        <p:spPr>
          <a:xfrm>
            <a:off x="1033014" y="362575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1</a:t>
            </a:r>
            <a:endParaRPr/>
          </a:p>
        </p:txBody>
      </p:sp>
      <p:sp>
        <p:nvSpPr>
          <p:cNvPr id="592" name="Google Shape;592;p12"/>
          <p:cNvSpPr txBox="1"/>
          <p:nvPr/>
        </p:nvSpPr>
        <p:spPr>
          <a:xfrm>
            <a:off x="570704" y="4463299"/>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172.31.1.1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17 – 172.31.17.1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18 – 172.31.18.1 /23</a:t>
            </a:r>
            <a:endParaRPr/>
          </a:p>
        </p:txBody>
      </p:sp>
      <p:sp>
        <p:nvSpPr>
          <p:cNvPr id="593" name="Google Shape;593;p12"/>
          <p:cNvSpPr txBox="1"/>
          <p:nvPr/>
        </p:nvSpPr>
        <p:spPr>
          <a:xfrm>
            <a:off x="6562821" y="61766"/>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172.31.5.1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57 – 172.31.57.1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58 – 172.31.58.1 /23</a:t>
            </a:r>
            <a:endParaRPr/>
          </a:p>
        </p:txBody>
      </p:sp>
      <p:sp>
        <p:nvSpPr>
          <p:cNvPr id="594" name="Google Shape;594;p12"/>
          <p:cNvSpPr txBox="1"/>
          <p:nvPr/>
        </p:nvSpPr>
        <p:spPr>
          <a:xfrm>
            <a:off x="6356029" y="1983378"/>
            <a:ext cx="1572078"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Lo 0 – 172.31.4.1 /32</a:t>
            </a:r>
            <a:endParaRPr/>
          </a:p>
        </p:txBody>
      </p:sp>
      <p:sp>
        <p:nvSpPr>
          <p:cNvPr id="595" name="Google Shape;595;p12"/>
          <p:cNvSpPr txBox="1"/>
          <p:nvPr/>
        </p:nvSpPr>
        <p:spPr>
          <a:xfrm>
            <a:off x="6516833" y="2625610"/>
            <a:ext cx="143571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MPLS</a:t>
            </a:r>
            <a:endParaRPr/>
          </a:p>
          <a:p>
            <a:pPr indent="0" lvl="0" marL="0" marR="0" rtl="0" algn="ctr">
              <a:spcBef>
                <a:spcPts val="0"/>
              </a:spcBef>
              <a:spcAft>
                <a:spcPts val="0"/>
              </a:spcAft>
              <a:buNone/>
            </a:pPr>
            <a:r>
              <a:rPr b="1" lang="en-US" sz="1600">
                <a:solidFill>
                  <a:srgbClr val="C55A11"/>
                </a:solidFill>
                <a:latin typeface="Calibri"/>
                <a:ea typeface="Calibri"/>
                <a:cs typeface="Calibri"/>
                <a:sym typeface="Calibri"/>
              </a:rPr>
              <a:t>OSPF 9 AREA 0</a:t>
            </a:r>
            <a:endParaRPr/>
          </a:p>
        </p:txBody>
      </p:sp>
      <p:sp>
        <p:nvSpPr>
          <p:cNvPr id="596" name="Google Shape;596;p12"/>
          <p:cNvSpPr txBox="1"/>
          <p:nvPr/>
        </p:nvSpPr>
        <p:spPr>
          <a:xfrm>
            <a:off x="4604383" y="2792065"/>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172.31.34.0 /24</a:t>
            </a:r>
            <a:endParaRPr/>
          </a:p>
        </p:txBody>
      </p:sp>
      <p:sp>
        <p:nvSpPr>
          <p:cNvPr id="597" name="Google Shape;597;p12"/>
          <p:cNvSpPr txBox="1"/>
          <p:nvPr/>
        </p:nvSpPr>
        <p:spPr>
          <a:xfrm>
            <a:off x="5992299" y="3764871"/>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G0/2</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598" name="Google Shape;598;p12"/>
          <p:cNvSpPr txBox="1"/>
          <p:nvPr/>
        </p:nvSpPr>
        <p:spPr>
          <a:xfrm>
            <a:off x="5845673" y="3044453"/>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599" name="Google Shape;599;p12"/>
          <p:cNvCxnSpPr/>
          <p:nvPr/>
        </p:nvCxnSpPr>
        <p:spPr>
          <a:xfrm rot="-5400000">
            <a:off x="6304913" y="2141059"/>
            <a:ext cx="365760" cy="0"/>
          </a:xfrm>
          <a:prstGeom prst="straightConnector1">
            <a:avLst/>
          </a:prstGeom>
          <a:noFill/>
          <a:ln cap="flat" cmpd="sng" w="28575">
            <a:solidFill>
              <a:schemeClr val="dk1"/>
            </a:solidFill>
            <a:prstDash val="solid"/>
            <a:miter lim="800000"/>
            <a:headEnd len="sm" w="sm" type="none"/>
            <a:tailEnd len="sm" w="sm" type="none"/>
          </a:ln>
        </p:spPr>
      </p:cxnSp>
      <p:cxnSp>
        <p:nvCxnSpPr>
          <p:cNvPr id="600" name="Google Shape;600;p12"/>
          <p:cNvCxnSpPr/>
          <p:nvPr/>
        </p:nvCxnSpPr>
        <p:spPr>
          <a:xfrm rot="5400000">
            <a:off x="942067" y="42208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601" name="Google Shape;601;p12"/>
          <p:cNvCxnSpPr/>
          <p:nvPr/>
        </p:nvCxnSpPr>
        <p:spPr>
          <a:xfrm rot="10800000">
            <a:off x="6126789" y="390632"/>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602" name="Google Shape;602;p12"/>
          <p:cNvSpPr txBox="1"/>
          <p:nvPr/>
        </p:nvSpPr>
        <p:spPr>
          <a:xfrm>
            <a:off x="1545819" y="2705278"/>
            <a:ext cx="114326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GREEN</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1</a:t>
            </a:r>
            <a:endParaRPr/>
          </a:p>
        </p:txBody>
      </p:sp>
      <p:sp>
        <p:nvSpPr>
          <p:cNvPr id="603" name="Google Shape;603;p12"/>
          <p:cNvSpPr txBox="1"/>
          <p:nvPr/>
        </p:nvSpPr>
        <p:spPr>
          <a:xfrm>
            <a:off x="6819760" y="940288"/>
            <a:ext cx="99399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BLUE</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5</a:t>
            </a:r>
            <a:endParaRPr/>
          </a:p>
        </p:txBody>
      </p:sp>
      <p:sp>
        <p:nvSpPr>
          <p:cNvPr id="604" name="Google Shape;604;p12"/>
          <p:cNvSpPr txBox="1"/>
          <p:nvPr/>
        </p:nvSpPr>
        <p:spPr>
          <a:xfrm>
            <a:off x="9339881" y="2625610"/>
            <a:ext cx="105028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GOLD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7</a:t>
            </a:r>
            <a:endParaRPr/>
          </a:p>
        </p:txBody>
      </p:sp>
      <p:sp>
        <p:nvSpPr>
          <p:cNvPr id="605" name="Google Shape;605;p12"/>
          <p:cNvSpPr txBox="1"/>
          <p:nvPr/>
        </p:nvSpPr>
        <p:spPr>
          <a:xfrm>
            <a:off x="0" y="5576653"/>
            <a:ext cx="12082272" cy="8771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700">
                <a:solidFill>
                  <a:schemeClr val="dk1"/>
                </a:solidFill>
                <a:latin typeface="Calibri"/>
                <a:ea typeface="Calibri"/>
                <a:cs typeface="Calibri"/>
                <a:sym typeface="Calibri"/>
              </a:rPr>
              <a:t>AT THIS POINT YOU SHOULD HAVE A NETWORK TOPOLOGY THAT LOOKS LIKE THE DIAGRAM ABOVE.</a:t>
            </a:r>
            <a:endParaRPr/>
          </a:p>
          <a:p>
            <a:pPr indent="0" lvl="0" marL="0" marR="0" rtl="0" algn="ctr">
              <a:spcBef>
                <a:spcPts val="0"/>
              </a:spcBef>
              <a:spcAft>
                <a:spcPts val="0"/>
              </a:spcAft>
              <a:buNone/>
            </a:pPr>
            <a:r>
              <a:t/>
            </a:r>
            <a:endParaRPr sz="1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7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3"/>
          <p:cNvSpPr/>
          <p:nvPr/>
        </p:nvSpPr>
        <p:spPr>
          <a:xfrm>
            <a:off x="4431409" y="42305"/>
            <a:ext cx="3815080" cy="1736278"/>
          </a:xfrm>
          <a:prstGeom prst="roundRect">
            <a:avLst>
              <a:gd fmla="val 16667"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611" name="Google Shape;611;p13"/>
          <p:cNvSpPr/>
          <p:nvPr/>
        </p:nvSpPr>
        <p:spPr>
          <a:xfrm>
            <a:off x="8341949" y="2476454"/>
            <a:ext cx="3415745" cy="2642892"/>
          </a:xfrm>
          <a:prstGeom prst="roundRect">
            <a:avLst>
              <a:gd fmla="val 16667" name="adj"/>
            </a:avLst>
          </a:prstGeom>
          <a:solidFill>
            <a:srgbClr val="EFF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612" name="Google Shape;612;p13"/>
          <p:cNvSpPr/>
          <p:nvPr/>
        </p:nvSpPr>
        <p:spPr>
          <a:xfrm>
            <a:off x="340404" y="2516337"/>
            <a:ext cx="3002996" cy="2738870"/>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613" name="Google Shape;613;p13"/>
          <p:cNvSpPr/>
          <p:nvPr/>
        </p:nvSpPr>
        <p:spPr>
          <a:xfrm>
            <a:off x="3465490" y="1948598"/>
            <a:ext cx="4748914" cy="329210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cxnSp>
        <p:nvCxnSpPr>
          <p:cNvPr id="614" name="Google Shape;614;p13"/>
          <p:cNvCxnSpPr/>
          <p:nvPr/>
        </p:nvCxnSpPr>
        <p:spPr>
          <a:xfrm>
            <a:off x="6030593" y="2131109"/>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615" name="Google Shape;615;p13"/>
          <p:cNvCxnSpPr/>
          <p:nvPr/>
        </p:nvCxnSpPr>
        <p:spPr>
          <a:xfrm>
            <a:off x="3674294" y="4032536"/>
            <a:ext cx="157349" cy="496910"/>
          </a:xfrm>
          <a:prstGeom prst="straightConnector1">
            <a:avLst/>
          </a:prstGeom>
          <a:noFill/>
          <a:ln cap="flat" cmpd="sng" w="28575">
            <a:solidFill>
              <a:schemeClr val="dk1"/>
            </a:solidFill>
            <a:prstDash val="solid"/>
            <a:miter lim="800000"/>
            <a:headEnd len="sm" w="sm" type="none"/>
            <a:tailEnd len="sm" w="sm" type="none"/>
          </a:ln>
        </p:spPr>
      </p:cxnSp>
      <p:cxnSp>
        <p:nvCxnSpPr>
          <p:cNvPr id="616" name="Google Shape;616;p13"/>
          <p:cNvCxnSpPr/>
          <p:nvPr/>
        </p:nvCxnSpPr>
        <p:spPr>
          <a:xfrm rot="-5400000">
            <a:off x="10099150" y="4072246"/>
            <a:ext cx="914400" cy="0"/>
          </a:xfrm>
          <a:prstGeom prst="straightConnector1">
            <a:avLst/>
          </a:prstGeom>
          <a:noFill/>
          <a:ln cap="flat" cmpd="sng" w="28575">
            <a:solidFill>
              <a:schemeClr val="dk1"/>
            </a:solidFill>
            <a:prstDash val="solid"/>
            <a:miter lim="800000"/>
            <a:headEnd len="sm" w="sm" type="none"/>
            <a:tailEnd len="sm" w="sm" type="none"/>
          </a:ln>
        </p:spPr>
      </p:cxnSp>
      <p:cxnSp>
        <p:nvCxnSpPr>
          <p:cNvPr id="617" name="Google Shape;617;p13"/>
          <p:cNvCxnSpPr/>
          <p:nvPr/>
        </p:nvCxnSpPr>
        <p:spPr>
          <a:xfrm rot="-5400000">
            <a:off x="3807353" y="2395094"/>
            <a:ext cx="4114800" cy="0"/>
          </a:xfrm>
          <a:prstGeom prst="straightConnector1">
            <a:avLst/>
          </a:prstGeom>
          <a:noFill/>
          <a:ln cap="flat" cmpd="sng" w="28575">
            <a:solidFill>
              <a:schemeClr val="dk1"/>
            </a:solidFill>
            <a:prstDash val="solid"/>
            <a:miter lim="800000"/>
            <a:headEnd len="sm" w="sm" type="none"/>
            <a:tailEnd len="sm" w="sm" type="none"/>
          </a:ln>
        </p:spPr>
      </p:cxnSp>
      <p:cxnSp>
        <p:nvCxnSpPr>
          <p:cNvPr id="618" name="Google Shape;618;p13"/>
          <p:cNvCxnSpPr/>
          <p:nvPr/>
        </p:nvCxnSpPr>
        <p:spPr>
          <a:xfrm>
            <a:off x="1329424" y="3787107"/>
            <a:ext cx="9076360" cy="0"/>
          </a:xfrm>
          <a:prstGeom prst="straightConnector1">
            <a:avLst/>
          </a:prstGeom>
          <a:noFill/>
          <a:ln cap="flat" cmpd="sng" w="28575">
            <a:solidFill>
              <a:schemeClr val="dk1"/>
            </a:solidFill>
            <a:prstDash val="solid"/>
            <a:miter lim="800000"/>
            <a:headEnd len="sm" w="sm" type="none"/>
            <a:tailEnd len="sm" w="sm" type="none"/>
          </a:ln>
        </p:spPr>
      </p:cxnSp>
      <p:pic>
        <p:nvPicPr>
          <p:cNvPr descr="C:\Users\ecoffey\AppData\Local\Temp\Rar$DRa0.160\30042_Device_layer3_switch_default_256.png" id="619" name="Google Shape;619;p13"/>
          <p:cNvPicPr preferRelativeResize="0"/>
          <p:nvPr/>
        </p:nvPicPr>
        <p:blipFill rotWithShape="1">
          <a:blip r:embed="rId3">
            <a:alphaModFix/>
          </a:blip>
          <a:srcRect b="0" l="0" r="0" t="0"/>
          <a:stretch/>
        </p:blipFill>
        <p:spPr>
          <a:xfrm>
            <a:off x="5561570" y="1617290"/>
            <a:ext cx="612067" cy="903248"/>
          </a:xfrm>
          <a:prstGeom prst="rect">
            <a:avLst/>
          </a:prstGeom>
          <a:noFill/>
          <a:ln>
            <a:noFill/>
          </a:ln>
        </p:spPr>
      </p:pic>
      <p:pic>
        <p:nvPicPr>
          <p:cNvPr descr="C:\Users\ecoffey\AppData\Local\Temp\Rar$DRa0.160\30042_Device_layer3_switch_default_256.png" id="620" name="Google Shape;620;p13"/>
          <p:cNvPicPr preferRelativeResize="0"/>
          <p:nvPr/>
        </p:nvPicPr>
        <p:blipFill rotWithShape="1">
          <a:blip r:embed="rId3">
            <a:alphaModFix/>
          </a:blip>
          <a:srcRect b="0" l="0" r="0" t="0"/>
          <a:stretch/>
        </p:blipFill>
        <p:spPr>
          <a:xfrm>
            <a:off x="5585808" y="3387090"/>
            <a:ext cx="612067" cy="751208"/>
          </a:xfrm>
          <a:prstGeom prst="rect">
            <a:avLst/>
          </a:prstGeom>
          <a:noFill/>
          <a:ln>
            <a:noFill/>
          </a:ln>
        </p:spPr>
      </p:pic>
      <p:pic>
        <p:nvPicPr>
          <p:cNvPr descr="C:\Users\ecoffey\AppData\Local\Temp\Rar$DRa0.160\30042_Device_layer3_switch_default_256.png" id="621" name="Google Shape;621;p13"/>
          <p:cNvPicPr preferRelativeResize="0"/>
          <p:nvPr/>
        </p:nvPicPr>
        <p:blipFill rotWithShape="1">
          <a:blip r:embed="rId3">
            <a:alphaModFix/>
          </a:blip>
          <a:srcRect b="0" l="0" r="0" t="0"/>
          <a:stretch/>
        </p:blipFill>
        <p:spPr>
          <a:xfrm>
            <a:off x="5561568" y="66729"/>
            <a:ext cx="612067" cy="612067"/>
          </a:xfrm>
          <a:prstGeom prst="rect">
            <a:avLst/>
          </a:prstGeom>
          <a:noFill/>
          <a:ln>
            <a:noFill/>
          </a:ln>
        </p:spPr>
      </p:pic>
      <p:pic>
        <p:nvPicPr>
          <p:cNvPr descr="C:\Users\ecoffey\AppData\Local\Temp\Rar$DRa0.160\30042_Device_layer3_switch_default_256.png" id="622" name="Google Shape;622;p13"/>
          <p:cNvPicPr preferRelativeResize="0"/>
          <p:nvPr/>
        </p:nvPicPr>
        <p:blipFill rotWithShape="1">
          <a:blip r:embed="rId3">
            <a:alphaModFix/>
          </a:blip>
          <a:srcRect b="0" l="0" r="0" t="0"/>
          <a:stretch/>
        </p:blipFill>
        <p:spPr>
          <a:xfrm>
            <a:off x="10239086" y="3479920"/>
            <a:ext cx="612067" cy="612067"/>
          </a:xfrm>
          <a:prstGeom prst="rect">
            <a:avLst/>
          </a:prstGeom>
          <a:noFill/>
          <a:ln>
            <a:noFill/>
          </a:ln>
        </p:spPr>
      </p:pic>
      <p:pic>
        <p:nvPicPr>
          <p:cNvPr descr="C:\Users\ecoffey\AppData\Local\Temp\Rar$DRa0.160\30042_Device_layer3_switch_default_256.png" id="623" name="Google Shape;623;p13"/>
          <p:cNvPicPr preferRelativeResize="0"/>
          <p:nvPr/>
        </p:nvPicPr>
        <p:blipFill rotWithShape="1">
          <a:blip r:embed="rId3">
            <a:alphaModFix/>
          </a:blip>
          <a:srcRect b="0" l="0" r="0" t="0"/>
          <a:stretch/>
        </p:blipFill>
        <p:spPr>
          <a:xfrm>
            <a:off x="862429" y="3452782"/>
            <a:ext cx="612067" cy="612067"/>
          </a:xfrm>
          <a:prstGeom prst="rect">
            <a:avLst/>
          </a:prstGeom>
          <a:noFill/>
          <a:ln>
            <a:noFill/>
          </a:ln>
        </p:spPr>
      </p:pic>
      <p:pic>
        <p:nvPicPr>
          <p:cNvPr descr="C:\Users\ecoffey\AppData\Local\Temp\Rar$DRa0.160\30042_Device_layer3_switch_default_256.png" id="624" name="Google Shape;624;p13"/>
          <p:cNvPicPr preferRelativeResize="0"/>
          <p:nvPr/>
        </p:nvPicPr>
        <p:blipFill rotWithShape="1">
          <a:blip r:embed="rId3">
            <a:alphaModFix/>
          </a:blip>
          <a:srcRect b="0" l="0" r="0" t="0"/>
          <a:stretch/>
        </p:blipFill>
        <p:spPr>
          <a:xfrm>
            <a:off x="7717740" y="3492714"/>
            <a:ext cx="746866" cy="612067"/>
          </a:xfrm>
          <a:prstGeom prst="rect">
            <a:avLst/>
          </a:prstGeom>
          <a:noFill/>
          <a:ln>
            <a:noFill/>
          </a:ln>
        </p:spPr>
      </p:pic>
      <p:pic>
        <p:nvPicPr>
          <p:cNvPr descr="C:\Users\ecoffey\AppData\Local\Temp\Rar$DRa0.160\30042_Device_layer3_switch_default_256.png" id="625" name="Google Shape;625;p13"/>
          <p:cNvPicPr preferRelativeResize="0"/>
          <p:nvPr/>
        </p:nvPicPr>
        <p:blipFill rotWithShape="1">
          <a:blip r:embed="rId3">
            <a:alphaModFix/>
          </a:blip>
          <a:srcRect b="0" l="0" r="0" t="0"/>
          <a:stretch/>
        </p:blipFill>
        <p:spPr>
          <a:xfrm>
            <a:off x="3206576" y="3492713"/>
            <a:ext cx="767639" cy="612067"/>
          </a:xfrm>
          <a:prstGeom prst="rect">
            <a:avLst/>
          </a:prstGeom>
          <a:noFill/>
          <a:ln>
            <a:noFill/>
          </a:ln>
        </p:spPr>
      </p:pic>
      <p:cxnSp>
        <p:nvCxnSpPr>
          <p:cNvPr id="626" name="Google Shape;626;p13"/>
          <p:cNvCxnSpPr/>
          <p:nvPr/>
        </p:nvCxnSpPr>
        <p:spPr>
          <a:xfrm rot="5400000">
            <a:off x="6355389" y="347594"/>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627" name="Google Shape;627;p13"/>
          <p:cNvCxnSpPr/>
          <p:nvPr/>
        </p:nvCxnSpPr>
        <p:spPr>
          <a:xfrm>
            <a:off x="939862" y="44494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628" name="Google Shape;628;p13"/>
          <p:cNvCxnSpPr/>
          <p:nvPr/>
        </p:nvCxnSpPr>
        <p:spPr>
          <a:xfrm>
            <a:off x="10316519" y="4529146"/>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629" name="Google Shape;629;p13"/>
          <p:cNvCxnSpPr/>
          <p:nvPr/>
        </p:nvCxnSpPr>
        <p:spPr>
          <a:xfrm>
            <a:off x="5590699" y="4457367"/>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630" name="Google Shape;630;p13"/>
          <p:cNvSpPr txBox="1"/>
          <p:nvPr/>
        </p:nvSpPr>
        <p:spPr>
          <a:xfrm>
            <a:off x="5820891" y="1310641"/>
            <a:ext cx="222423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631" name="Google Shape;631;p13"/>
          <p:cNvSpPr txBox="1"/>
          <p:nvPr/>
        </p:nvSpPr>
        <p:spPr>
          <a:xfrm>
            <a:off x="5819299" y="2403518"/>
            <a:ext cx="49057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632" name="Google Shape;632;p13"/>
          <p:cNvSpPr txBox="1"/>
          <p:nvPr/>
        </p:nvSpPr>
        <p:spPr>
          <a:xfrm>
            <a:off x="5819299" y="604891"/>
            <a:ext cx="56727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.5</a:t>
            </a:r>
            <a:endParaRPr/>
          </a:p>
        </p:txBody>
      </p:sp>
      <p:sp>
        <p:nvSpPr>
          <p:cNvPr id="633" name="Google Shape;633;p13"/>
          <p:cNvSpPr txBox="1"/>
          <p:nvPr/>
        </p:nvSpPr>
        <p:spPr>
          <a:xfrm>
            <a:off x="3887554" y="3764870"/>
            <a:ext cx="9752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634" name="Google Shape;634;p13"/>
          <p:cNvSpPr txBox="1"/>
          <p:nvPr/>
        </p:nvSpPr>
        <p:spPr>
          <a:xfrm>
            <a:off x="6791998" y="3766402"/>
            <a:ext cx="1018939" cy="60016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G1/0/2</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.6</a:t>
            </a:r>
            <a:endParaRPr/>
          </a:p>
          <a:p>
            <a:pPr indent="0" lvl="0" marL="0" marR="0" rtl="0" algn="r">
              <a:spcBef>
                <a:spcPts val="0"/>
              </a:spcBef>
              <a:spcAft>
                <a:spcPts val="0"/>
              </a:spcAft>
              <a:buNone/>
            </a:pPr>
            <a:r>
              <a:t/>
            </a:r>
            <a:endParaRPr sz="1100">
              <a:solidFill>
                <a:schemeClr val="dk1"/>
              </a:solidFill>
              <a:latin typeface="Calibri"/>
              <a:ea typeface="Calibri"/>
              <a:cs typeface="Calibri"/>
              <a:sym typeface="Calibri"/>
            </a:endParaRPr>
          </a:p>
        </p:txBody>
      </p:sp>
      <p:sp>
        <p:nvSpPr>
          <p:cNvPr id="635" name="Google Shape;635;p13"/>
          <p:cNvSpPr txBox="1"/>
          <p:nvPr/>
        </p:nvSpPr>
        <p:spPr>
          <a:xfrm>
            <a:off x="8387184" y="3766402"/>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.6</a:t>
            </a:r>
            <a:endParaRPr/>
          </a:p>
        </p:txBody>
      </p:sp>
      <p:sp>
        <p:nvSpPr>
          <p:cNvPr id="636" name="Google Shape;636;p13"/>
          <p:cNvSpPr txBox="1"/>
          <p:nvPr/>
        </p:nvSpPr>
        <p:spPr>
          <a:xfrm>
            <a:off x="2603540" y="3775118"/>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637" name="Google Shape;637;p13"/>
          <p:cNvSpPr txBox="1"/>
          <p:nvPr/>
        </p:nvSpPr>
        <p:spPr>
          <a:xfrm>
            <a:off x="1377503" y="3771690"/>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638" name="Google Shape;638;p13"/>
          <p:cNvSpPr txBox="1"/>
          <p:nvPr/>
        </p:nvSpPr>
        <p:spPr>
          <a:xfrm>
            <a:off x="507747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639" name="Google Shape;639;p13"/>
          <p:cNvCxnSpPr/>
          <p:nvPr/>
        </p:nvCxnSpPr>
        <p:spPr>
          <a:xfrm rot="10800000">
            <a:off x="3828534" y="4294190"/>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640" name="Google Shape;640;p13"/>
          <p:cNvCxnSpPr/>
          <p:nvPr/>
        </p:nvCxnSpPr>
        <p:spPr>
          <a:xfrm rot="10800000">
            <a:off x="7915929" y="4252221"/>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641" name="Google Shape;641;p13"/>
          <p:cNvSpPr txBox="1"/>
          <p:nvPr/>
        </p:nvSpPr>
        <p:spPr>
          <a:xfrm>
            <a:off x="6734186" y="4449428"/>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172.31.6.1 /32</a:t>
            </a:r>
            <a:endParaRPr/>
          </a:p>
        </p:txBody>
      </p:sp>
      <p:sp>
        <p:nvSpPr>
          <p:cNvPr id="642" name="Google Shape;642;p13"/>
          <p:cNvSpPr txBox="1"/>
          <p:nvPr/>
        </p:nvSpPr>
        <p:spPr>
          <a:xfrm>
            <a:off x="5143133" y="4452493"/>
            <a:ext cx="273057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172.31.3.1 /32</a:t>
            </a:r>
            <a:endParaRPr/>
          </a:p>
        </p:txBody>
      </p:sp>
      <p:sp>
        <p:nvSpPr>
          <p:cNvPr id="643" name="Google Shape;643;p13"/>
          <p:cNvSpPr txBox="1"/>
          <p:nvPr/>
        </p:nvSpPr>
        <p:spPr>
          <a:xfrm>
            <a:off x="9805457" y="4519181"/>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172.31.7.1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77 – 172.31.77.1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78 – 172.31.78.1 /23</a:t>
            </a:r>
            <a:endParaRPr/>
          </a:p>
        </p:txBody>
      </p:sp>
      <p:sp>
        <p:nvSpPr>
          <p:cNvPr id="644" name="Google Shape;644;p13"/>
          <p:cNvSpPr txBox="1"/>
          <p:nvPr/>
        </p:nvSpPr>
        <p:spPr>
          <a:xfrm>
            <a:off x="3567446" y="4504623"/>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172.31.2.1 /32</a:t>
            </a:r>
            <a:endParaRPr/>
          </a:p>
        </p:txBody>
      </p:sp>
      <p:sp>
        <p:nvSpPr>
          <p:cNvPr id="645" name="Google Shape;645;p13"/>
          <p:cNvSpPr txBox="1"/>
          <p:nvPr/>
        </p:nvSpPr>
        <p:spPr>
          <a:xfrm>
            <a:off x="4604383" y="105549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172.31.45.0 /24</a:t>
            </a:r>
            <a:endParaRPr/>
          </a:p>
        </p:txBody>
      </p:sp>
      <p:sp>
        <p:nvSpPr>
          <p:cNvPr id="646" name="Google Shape;646;p13"/>
          <p:cNvSpPr txBox="1"/>
          <p:nvPr/>
        </p:nvSpPr>
        <p:spPr>
          <a:xfrm>
            <a:off x="6302069" y="353216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172.31.36.0 /24</a:t>
            </a:r>
            <a:endParaRPr/>
          </a:p>
        </p:txBody>
      </p:sp>
      <p:sp>
        <p:nvSpPr>
          <p:cNvPr id="647" name="Google Shape;647;p13"/>
          <p:cNvSpPr txBox="1"/>
          <p:nvPr/>
        </p:nvSpPr>
        <p:spPr>
          <a:xfrm>
            <a:off x="4053715" y="3541559"/>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172.31.23.0 /24</a:t>
            </a:r>
            <a:endParaRPr/>
          </a:p>
        </p:txBody>
      </p:sp>
      <p:sp>
        <p:nvSpPr>
          <p:cNvPr id="648" name="Google Shape;648;p13"/>
          <p:cNvSpPr txBox="1"/>
          <p:nvPr/>
        </p:nvSpPr>
        <p:spPr>
          <a:xfrm>
            <a:off x="1720820" y="3553051"/>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172.31.12.0 /24</a:t>
            </a:r>
            <a:endParaRPr/>
          </a:p>
        </p:txBody>
      </p:sp>
      <p:sp>
        <p:nvSpPr>
          <p:cNvPr id="649" name="Google Shape;649;p13"/>
          <p:cNvSpPr txBox="1"/>
          <p:nvPr/>
        </p:nvSpPr>
        <p:spPr>
          <a:xfrm>
            <a:off x="8637385" y="3546336"/>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172.31.67.0 /24</a:t>
            </a:r>
            <a:endParaRPr/>
          </a:p>
        </p:txBody>
      </p:sp>
      <p:sp>
        <p:nvSpPr>
          <p:cNvPr id="650" name="Google Shape;650;p13"/>
          <p:cNvSpPr txBox="1"/>
          <p:nvPr/>
        </p:nvSpPr>
        <p:spPr>
          <a:xfrm>
            <a:off x="962321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.7</a:t>
            </a:r>
            <a:endParaRPr/>
          </a:p>
        </p:txBody>
      </p:sp>
      <p:cxnSp>
        <p:nvCxnSpPr>
          <p:cNvPr id="651" name="Google Shape;651;p13"/>
          <p:cNvCxnSpPr/>
          <p:nvPr/>
        </p:nvCxnSpPr>
        <p:spPr>
          <a:xfrm flipH="1">
            <a:off x="7961833" y="4042845"/>
            <a:ext cx="83294" cy="448372"/>
          </a:xfrm>
          <a:prstGeom prst="straightConnector1">
            <a:avLst/>
          </a:prstGeom>
          <a:noFill/>
          <a:ln cap="flat" cmpd="sng" w="28575">
            <a:solidFill>
              <a:schemeClr val="dk1"/>
            </a:solidFill>
            <a:prstDash val="solid"/>
            <a:miter lim="800000"/>
            <a:headEnd len="sm" w="sm" type="none"/>
            <a:tailEnd len="sm" w="sm" type="none"/>
          </a:ln>
        </p:spPr>
      </p:cxnSp>
      <p:sp>
        <p:nvSpPr>
          <p:cNvPr id="652" name="Google Shape;652;p13"/>
          <p:cNvSpPr txBox="1"/>
          <p:nvPr/>
        </p:nvSpPr>
        <p:spPr>
          <a:xfrm>
            <a:off x="10417012" y="3655736"/>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7</a:t>
            </a:r>
            <a:endParaRPr/>
          </a:p>
        </p:txBody>
      </p:sp>
      <p:sp>
        <p:nvSpPr>
          <p:cNvPr id="653" name="Google Shape;653;p13"/>
          <p:cNvSpPr txBox="1"/>
          <p:nvPr/>
        </p:nvSpPr>
        <p:spPr>
          <a:xfrm>
            <a:off x="7952546" y="3667238"/>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654" name="Google Shape;654;p13"/>
          <p:cNvSpPr txBox="1"/>
          <p:nvPr/>
        </p:nvSpPr>
        <p:spPr>
          <a:xfrm>
            <a:off x="5728902" y="236744"/>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5</a:t>
            </a:r>
            <a:endParaRPr/>
          </a:p>
        </p:txBody>
      </p:sp>
      <p:sp>
        <p:nvSpPr>
          <p:cNvPr id="655" name="Google Shape;655;p13"/>
          <p:cNvSpPr txBox="1"/>
          <p:nvPr/>
        </p:nvSpPr>
        <p:spPr>
          <a:xfrm>
            <a:off x="5728902" y="195364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656" name="Google Shape;656;p13"/>
          <p:cNvSpPr txBox="1"/>
          <p:nvPr/>
        </p:nvSpPr>
        <p:spPr>
          <a:xfrm>
            <a:off x="5754555" y="362047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3</a:t>
            </a:r>
            <a:endParaRPr/>
          </a:p>
        </p:txBody>
      </p:sp>
      <p:sp>
        <p:nvSpPr>
          <p:cNvPr id="657" name="Google Shape;657;p13"/>
          <p:cNvSpPr txBox="1"/>
          <p:nvPr/>
        </p:nvSpPr>
        <p:spPr>
          <a:xfrm>
            <a:off x="3459564" y="3664880"/>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658" name="Google Shape;658;p13"/>
          <p:cNvSpPr txBox="1"/>
          <p:nvPr/>
        </p:nvSpPr>
        <p:spPr>
          <a:xfrm>
            <a:off x="1033014" y="362575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1</a:t>
            </a:r>
            <a:endParaRPr/>
          </a:p>
        </p:txBody>
      </p:sp>
      <p:sp>
        <p:nvSpPr>
          <p:cNvPr id="659" name="Google Shape;659;p13"/>
          <p:cNvSpPr txBox="1"/>
          <p:nvPr/>
        </p:nvSpPr>
        <p:spPr>
          <a:xfrm>
            <a:off x="570704" y="4463299"/>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172.31.1.1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17 – 172.31.17.1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18 – 172.31.18.1 /23</a:t>
            </a:r>
            <a:endParaRPr/>
          </a:p>
        </p:txBody>
      </p:sp>
      <p:sp>
        <p:nvSpPr>
          <p:cNvPr id="660" name="Google Shape;660;p13"/>
          <p:cNvSpPr txBox="1"/>
          <p:nvPr/>
        </p:nvSpPr>
        <p:spPr>
          <a:xfrm>
            <a:off x="6562821" y="61766"/>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172.31.5.1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57 – 172.31.57.1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58 – 172.31.58.1 /23</a:t>
            </a:r>
            <a:endParaRPr/>
          </a:p>
        </p:txBody>
      </p:sp>
      <p:sp>
        <p:nvSpPr>
          <p:cNvPr id="661" name="Google Shape;661;p13"/>
          <p:cNvSpPr txBox="1"/>
          <p:nvPr/>
        </p:nvSpPr>
        <p:spPr>
          <a:xfrm>
            <a:off x="6356029" y="1983378"/>
            <a:ext cx="1572078"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Lo 0 – 172.31.4.1 /32</a:t>
            </a:r>
            <a:endParaRPr/>
          </a:p>
        </p:txBody>
      </p:sp>
      <p:sp>
        <p:nvSpPr>
          <p:cNvPr id="662" name="Google Shape;662;p13"/>
          <p:cNvSpPr txBox="1"/>
          <p:nvPr/>
        </p:nvSpPr>
        <p:spPr>
          <a:xfrm>
            <a:off x="6516833" y="2625610"/>
            <a:ext cx="143571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MPLS</a:t>
            </a:r>
            <a:endParaRPr/>
          </a:p>
          <a:p>
            <a:pPr indent="0" lvl="0" marL="0" marR="0" rtl="0" algn="ctr">
              <a:spcBef>
                <a:spcPts val="0"/>
              </a:spcBef>
              <a:spcAft>
                <a:spcPts val="0"/>
              </a:spcAft>
              <a:buNone/>
            </a:pPr>
            <a:r>
              <a:rPr b="1" lang="en-US" sz="1600">
                <a:solidFill>
                  <a:srgbClr val="C55A11"/>
                </a:solidFill>
                <a:latin typeface="Calibri"/>
                <a:ea typeface="Calibri"/>
                <a:cs typeface="Calibri"/>
                <a:sym typeface="Calibri"/>
              </a:rPr>
              <a:t>OSPF 9 AREA 0</a:t>
            </a:r>
            <a:endParaRPr/>
          </a:p>
        </p:txBody>
      </p:sp>
      <p:sp>
        <p:nvSpPr>
          <p:cNvPr id="663" name="Google Shape;663;p13"/>
          <p:cNvSpPr txBox="1"/>
          <p:nvPr/>
        </p:nvSpPr>
        <p:spPr>
          <a:xfrm>
            <a:off x="4604383" y="2792065"/>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172.31.34.0 /24</a:t>
            </a:r>
            <a:endParaRPr/>
          </a:p>
        </p:txBody>
      </p:sp>
      <p:sp>
        <p:nvSpPr>
          <p:cNvPr id="664" name="Google Shape;664;p13"/>
          <p:cNvSpPr txBox="1"/>
          <p:nvPr/>
        </p:nvSpPr>
        <p:spPr>
          <a:xfrm>
            <a:off x="5992299" y="3764871"/>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G0/2</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665" name="Google Shape;665;p13"/>
          <p:cNvSpPr txBox="1"/>
          <p:nvPr/>
        </p:nvSpPr>
        <p:spPr>
          <a:xfrm>
            <a:off x="5845673" y="3044453"/>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666" name="Google Shape;666;p13"/>
          <p:cNvCxnSpPr/>
          <p:nvPr/>
        </p:nvCxnSpPr>
        <p:spPr>
          <a:xfrm rot="-5400000">
            <a:off x="6304913" y="2141059"/>
            <a:ext cx="365760" cy="0"/>
          </a:xfrm>
          <a:prstGeom prst="straightConnector1">
            <a:avLst/>
          </a:prstGeom>
          <a:noFill/>
          <a:ln cap="flat" cmpd="sng" w="28575">
            <a:solidFill>
              <a:schemeClr val="dk1"/>
            </a:solidFill>
            <a:prstDash val="solid"/>
            <a:miter lim="800000"/>
            <a:headEnd len="sm" w="sm" type="none"/>
            <a:tailEnd len="sm" w="sm" type="none"/>
          </a:ln>
        </p:spPr>
      </p:cxnSp>
      <p:cxnSp>
        <p:nvCxnSpPr>
          <p:cNvPr id="667" name="Google Shape;667;p13"/>
          <p:cNvCxnSpPr/>
          <p:nvPr/>
        </p:nvCxnSpPr>
        <p:spPr>
          <a:xfrm rot="5400000">
            <a:off x="942067" y="42208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668" name="Google Shape;668;p13"/>
          <p:cNvCxnSpPr/>
          <p:nvPr/>
        </p:nvCxnSpPr>
        <p:spPr>
          <a:xfrm rot="10800000">
            <a:off x="6126789" y="390632"/>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669" name="Google Shape;669;p13"/>
          <p:cNvSpPr txBox="1"/>
          <p:nvPr/>
        </p:nvSpPr>
        <p:spPr>
          <a:xfrm>
            <a:off x="1545819" y="2705278"/>
            <a:ext cx="114326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GREEN</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1</a:t>
            </a:r>
            <a:endParaRPr/>
          </a:p>
        </p:txBody>
      </p:sp>
      <p:sp>
        <p:nvSpPr>
          <p:cNvPr id="670" name="Google Shape;670;p13"/>
          <p:cNvSpPr txBox="1"/>
          <p:nvPr/>
        </p:nvSpPr>
        <p:spPr>
          <a:xfrm>
            <a:off x="6819760" y="940288"/>
            <a:ext cx="99399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BLUE</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5</a:t>
            </a:r>
            <a:endParaRPr/>
          </a:p>
        </p:txBody>
      </p:sp>
      <p:sp>
        <p:nvSpPr>
          <p:cNvPr id="671" name="Google Shape;671;p13"/>
          <p:cNvSpPr txBox="1"/>
          <p:nvPr/>
        </p:nvSpPr>
        <p:spPr>
          <a:xfrm>
            <a:off x="9339881" y="2625610"/>
            <a:ext cx="105028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GOLD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7</a:t>
            </a:r>
            <a:endParaRPr/>
          </a:p>
        </p:txBody>
      </p:sp>
      <p:sp>
        <p:nvSpPr>
          <p:cNvPr id="672" name="Google Shape;672;p13"/>
          <p:cNvSpPr txBox="1"/>
          <p:nvPr/>
        </p:nvSpPr>
        <p:spPr>
          <a:xfrm>
            <a:off x="23450" y="5307509"/>
            <a:ext cx="12082272" cy="206210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STEP 9: ON EACH VRF NODE (2, 4, 6) CONFIGURE ADDRESS-FAMILY VPNV4 UNDER BGP PROCESS 65000 AND ACTIVATE THE TWO BGP NEIGHBORS. THIS ALLOWS BGP TO SHARE INFORMATION ABOUT VRFs WITH iBGP PEERS. THEN CONFIGURE A BGP ADDRESS-FAMILY FOR THE ACTUAL VRF ITSELF, IE: ADDRESS-FAMILY IPV4 VRF GOLD</a:t>
            </a:r>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AFTER YOU ACTIVATE THE NEIGHBORS BGP WILL AUTOMATICALLY ADD THE COMMAND “SEND COMMUNITY-EXTENDED” TO THE ADDRESS-FAMILY VPNV4 CONFIGURATION. THIS ALLOWS THE USE OF THE ROUTE DISTINGUISHERS TO IDENTIFY VRF TRAFFIC.</a:t>
            </a:r>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673" name="Google Shape;673;p13"/>
          <p:cNvSpPr txBox="1"/>
          <p:nvPr/>
        </p:nvSpPr>
        <p:spPr>
          <a:xfrm>
            <a:off x="98833" y="61265"/>
            <a:ext cx="364074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NODE-2#</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Router bgp 65000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Address-fam vpnv4</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Neighbor 172.31.4.1 activate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Neighbor 172.31.6.1 activate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Address-fam ipv4 vrf GREEN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14"/>
          <p:cNvSpPr/>
          <p:nvPr/>
        </p:nvSpPr>
        <p:spPr>
          <a:xfrm>
            <a:off x="3441106" y="546518"/>
            <a:ext cx="4748914" cy="329210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679" name="Google Shape;679;p14"/>
          <p:cNvSpPr/>
          <p:nvPr/>
        </p:nvSpPr>
        <p:spPr>
          <a:xfrm>
            <a:off x="6115664" y="633283"/>
            <a:ext cx="1050288" cy="837263"/>
          </a:xfrm>
          <a:prstGeom prst="roundRect">
            <a:avLst>
              <a:gd fmla="val 16667"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BGP TABLE</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BLUE</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RD 4:4</a:t>
            </a:r>
            <a:endParaRPr/>
          </a:p>
        </p:txBody>
      </p:sp>
      <p:sp>
        <p:nvSpPr>
          <p:cNvPr id="680" name="Google Shape;680;p14"/>
          <p:cNvSpPr/>
          <p:nvPr/>
        </p:nvSpPr>
        <p:spPr>
          <a:xfrm>
            <a:off x="7056981" y="2644459"/>
            <a:ext cx="1050288" cy="805778"/>
          </a:xfrm>
          <a:prstGeom prst="roundRect">
            <a:avLst>
              <a:gd fmla="val 16667" name="adj"/>
            </a:avLst>
          </a:prstGeom>
          <a:solidFill>
            <a:srgbClr val="EFF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BGP TABLE</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GOLD</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RD 6:6</a:t>
            </a:r>
            <a:endParaRPr/>
          </a:p>
        </p:txBody>
      </p:sp>
      <p:sp>
        <p:nvSpPr>
          <p:cNvPr id="681" name="Google Shape;681;p14"/>
          <p:cNvSpPr/>
          <p:nvPr/>
        </p:nvSpPr>
        <p:spPr>
          <a:xfrm>
            <a:off x="3528357" y="2644458"/>
            <a:ext cx="1079253" cy="805779"/>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BGP TABLE</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GREEN</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RD 2:2</a:t>
            </a:r>
            <a:endParaRPr/>
          </a:p>
        </p:txBody>
      </p:sp>
      <p:pic>
        <p:nvPicPr>
          <p:cNvPr descr="C:\Users\ecoffey\AppData\Local\Temp\Rar$DRa0.160\30042_Device_layer3_switch_default_256.png" id="682" name="Google Shape;682;p14"/>
          <p:cNvPicPr preferRelativeResize="0"/>
          <p:nvPr/>
        </p:nvPicPr>
        <p:blipFill rotWithShape="1">
          <a:blip r:embed="rId3">
            <a:alphaModFix/>
          </a:blip>
          <a:srcRect b="0" l="0" r="0" t="0"/>
          <a:stretch/>
        </p:blipFill>
        <p:spPr>
          <a:xfrm>
            <a:off x="5537186" y="215210"/>
            <a:ext cx="612067" cy="903248"/>
          </a:xfrm>
          <a:prstGeom prst="rect">
            <a:avLst/>
          </a:prstGeom>
          <a:noFill/>
          <a:ln>
            <a:noFill/>
          </a:ln>
        </p:spPr>
      </p:pic>
      <p:pic>
        <p:nvPicPr>
          <p:cNvPr descr="C:\Users\ecoffey\AppData\Local\Temp\Rar$DRa0.160\30042_Device_layer3_switch_default_256.png" id="683" name="Google Shape;683;p14"/>
          <p:cNvPicPr preferRelativeResize="0"/>
          <p:nvPr/>
        </p:nvPicPr>
        <p:blipFill rotWithShape="1">
          <a:blip r:embed="rId3">
            <a:alphaModFix/>
          </a:blip>
          <a:srcRect b="0" l="0" r="0" t="0"/>
          <a:stretch/>
        </p:blipFill>
        <p:spPr>
          <a:xfrm>
            <a:off x="7693356" y="2090634"/>
            <a:ext cx="746866" cy="612067"/>
          </a:xfrm>
          <a:prstGeom prst="rect">
            <a:avLst/>
          </a:prstGeom>
          <a:noFill/>
          <a:ln>
            <a:noFill/>
          </a:ln>
        </p:spPr>
      </p:pic>
      <p:pic>
        <p:nvPicPr>
          <p:cNvPr descr="C:\Users\ecoffey\AppData\Local\Temp\Rar$DRa0.160\30042_Device_layer3_switch_default_256.png" id="684" name="Google Shape;684;p14"/>
          <p:cNvPicPr preferRelativeResize="0"/>
          <p:nvPr/>
        </p:nvPicPr>
        <p:blipFill rotWithShape="1">
          <a:blip r:embed="rId3">
            <a:alphaModFix/>
          </a:blip>
          <a:srcRect b="0" l="0" r="0" t="0"/>
          <a:stretch/>
        </p:blipFill>
        <p:spPr>
          <a:xfrm>
            <a:off x="3182192" y="2090633"/>
            <a:ext cx="767639" cy="612067"/>
          </a:xfrm>
          <a:prstGeom prst="rect">
            <a:avLst/>
          </a:prstGeom>
          <a:noFill/>
          <a:ln>
            <a:noFill/>
          </a:ln>
        </p:spPr>
      </p:pic>
      <p:sp>
        <p:nvSpPr>
          <p:cNvPr id="685" name="Google Shape;685;p14"/>
          <p:cNvSpPr txBox="1"/>
          <p:nvPr/>
        </p:nvSpPr>
        <p:spPr>
          <a:xfrm>
            <a:off x="7928162" y="2265158"/>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686" name="Google Shape;686;p14"/>
          <p:cNvSpPr txBox="1"/>
          <p:nvPr/>
        </p:nvSpPr>
        <p:spPr>
          <a:xfrm>
            <a:off x="5704518" y="55156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687" name="Google Shape;687;p14"/>
          <p:cNvSpPr txBox="1"/>
          <p:nvPr/>
        </p:nvSpPr>
        <p:spPr>
          <a:xfrm>
            <a:off x="3435180" y="2262800"/>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688" name="Google Shape;688;p14"/>
          <p:cNvSpPr txBox="1"/>
          <p:nvPr/>
        </p:nvSpPr>
        <p:spPr>
          <a:xfrm>
            <a:off x="5291979" y="1956837"/>
            <a:ext cx="110799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GLOBAL</a:t>
            </a:r>
            <a:endParaRPr/>
          </a:p>
          <a:p>
            <a:pPr indent="0" lvl="0" marL="0" marR="0" rtl="0" algn="ctr">
              <a:spcBef>
                <a:spcPts val="0"/>
              </a:spcBef>
              <a:spcAft>
                <a:spcPts val="0"/>
              </a:spcAft>
              <a:buNone/>
            </a:pPr>
            <a:r>
              <a:rPr b="1" lang="en-US" sz="1600">
                <a:solidFill>
                  <a:srgbClr val="C55A11"/>
                </a:solidFill>
                <a:latin typeface="Calibri"/>
                <a:ea typeface="Calibri"/>
                <a:cs typeface="Calibri"/>
                <a:sym typeface="Calibri"/>
              </a:rPr>
              <a:t>BGP 65000</a:t>
            </a:r>
            <a:endParaRPr/>
          </a:p>
        </p:txBody>
      </p:sp>
      <p:sp>
        <p:nvSpPr>
          <p:cNvPr id="689" name="Google Shape;689;p14"/>
          <p:cNvSpPr txBox="1"/>
          <p:nvPr/>
        </p:nvSpPr>
        <p:spPr>
          <a:xfrm>
            <a:off x="316971" y="4191663"/>
            <a:ext cx="10997184" cy="16619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700">
                <a:solidFill>
                  <a:schemeClr val="dk1"/>
                </a:solidFill>
                <a:latin typeface="Calibri"/>
                <a:ea typeface="Calibri"/>
                <a:cs typeface="Calibri"/>
                <a:sym typeface="Calibri"/>
              </a:rPr>
              <a:t>THE 3 PEERS IN BGP PROCESS 65000 NOW HAVE THE ABILITY TO SHARE VRF ROUTES WITH EACHOTHER AND THEY WILL BE IDENTIFIED BY THEIR RD (ROUTE-DISTINGUISHER). ONCE ROUTES EXIST IN THE VRF BGP TABLES, THEY CAN BE IMPORTED AND EXPORTED ACROSS BGP. BUT RIGHT NOW THERE ARE NO ROUTES IN THE VRF BGP TABLES, BECAUSE THEY HAVE NOT BEEN ENTERED WITH A NETWORK STATEMENT OR REDISTRIBUTION.</a:t>
            </a:r>
            <a:endParaRPr/>
          </a:p>
          <a:p>
            <a:pPr indent="0" lvl="0" marL="0" marR="0" rtl="0" algn="ctr">
              <a:spcBef>
                <a:spcPts val="0"/>
              </a:spcBef>
              <a:spcAft>
                <a:spcPts val="0"/>
              </a:spcAft>
              <a:buNone/>
            </a:pPr>
            <a:r>
              <a:t/>
            </a:r>
            <a:endParaRPr sz="1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7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5"/>
          <p:cNvSpPr/>
          <p:nvPr/>
        </p:nvSpPr>
        <p:spPr>
          <a:xfrm>
            <a:off x="4431409" y="42305"/>
            <a:ext cx="3815080" cy="1736278"/>
          </a:xfrm>
          <a:prstGeom prst="roundRect">
            <a:avLst>
              <a:gd fmla="val 16667"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695" name="Google Shape;695;p15"/>
          <p:cNvSpPr/>
          <p:nvPr/>
        </p:nvSpPr>
        <p:spPr>
          <a:xfrm>
            <a:off x="8341949" y="2476454"/>
            <a:ext cx="3415745" cy="2642892"/>
          </a:xfrm>
          <a:prstGeom prst="roundRect">
            <a:avLst>
              <a:gd fmla="val 16667" name="adj"/>
            </a:avLst>
          </a:prstGeom>
          <a:solidFill>
            <a:srgbClr val="EFF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696" name="Google Shape;696;p15"/>
          <p:cNvSpPr/>
          <p:nvPr/>
        </p:nvSpPr>
        <p:spPr>
          <a:xfrm>
            <a:off x="340404" y="2516337"/>
            <a:ext cx="3002996" cy="2738870"/>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697" name="Google Shape;697;p15"/>
          <p:cNvSpPr/>
          <p:nvPr/>
        </p:nvSpPr>
        <p:spPr>
          <a:xfrm>
            <a:off x="3465490" y="1948598"/>
            <a:ext cx="4748914" cy="329210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cxnSp>
        <p:nvCxnSpPr>
          <p:cNvPr id="698" name="Google Shape;698;p15"/>
          <p:cNvCxnSpPr/>
          <p:nvPr/>
        </p:nvCxnSpPr>
        <p:spPr>
          <a:xfrm>
            <a:off x="6030593" y="2131109"/>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699" name="Google Shape;699;p15"/>
          <p:cNvCxnSpPr/>
          <p:nvPr/>
        </p:nvCxnSpPr>
        <p:spPr>
          <a:xfrm>
            <a:off x="3674294" y="4032536"/>
            <a:ext cx="157349" cy="496910"/>
          </a:xfrm>
          <a:prstGeom prst="straightConnector1">
            <a:avLst/>
          </a:prstGeom>
          <a:noFill/>
          <a:ln cap="flat" cmpd="sng" w="28575">
            <a:solidFill>
              <a:schemeClr val="dk1"/>
            </a:solidFill>
            <a:prstDash val="solid"/>
            <a:miter lim="800000"/>
            <a:headEnd len="sm" w="sm" type="none"/>
            <a:tailEnd len="sm" w="sm" type="none"/>
          </a:ln>
        </p:spPr>
      </p:cxnSp>
      <p:cxnSp>
        <p:nvCxnSpPr>
          <p:cNvPr id="700" name="Google Shape;700;p15"/>
          <p:cNvCxnSpPr/>
          <p:nvPr/>
        </p:nvCxnSpPr>
        <p:spPr>
          <a:xfrm rot="-5400000">
            <a:off x="10099150" y="4072246"/>
            <a:ext cx="914400" cy="0"/>
          </a:xfrm>
          <a:prstGeom prst="straightConnector1">
            <a:avLst/>
          </a:prstGeom>
          <a:noFill/>
          <a:ln cap="flat" cmpd="sng" w="28575">
            <a:solidFill>
              <a:schemeClr val="dk1"/>
            </a:solidFill>
            <a:prstDash val="solid"/>
            <a:miter lim="800000"/>
            <a:headEnd len="sm" w="sm" type="none"/>
            <a:tailEnd len="sm" w="sm" type="none"/>
          </a:ln>
        </p:spPr>
      </p:cxnSp>
      <p:cxnSp>
        <p:nvCxnSpPr>
          <p:cNvPr id="701" name="Google Shape;701;p15"/>
          <p:cNvCxnSpPr/>
          <p:nvPr/>
        </p:nvCxnSpPr>
        <p:spPr>
          <a:xfrm rot="-5400000">
            <a:off x="3807353" y="2395094"/>
            <a:ext cx="4114800" cy="0"/>
          </a:xfrm>
          <a:prstGeom prst="straightConnector1">
            <a:avLst/>
          </a:prstGeom>
          <a:noFill/>
          <a:ln cap="flat" cmpd="sng" w="28575">
            <a:solidFill>
              <a:schemeClr val="dk1"/>
            </a:solidFill>
            <a:prstDash val="solid"/>
            <a:miter lim="800000"/>
            <a:headEnd len="sm" w="sm" type="none"/>
            <a:tailEnd len="sm" w="sm" type="none"/>
          </a:ln>
        </p:spPr>
      </p:cxnSp>
      <p:cxnSp>
        <p:nvCxnSpPr>
          <p:cNvPr id="702" name="Google Shape;702;p15"/>
          <p:cNvCxnSpPr/>
          <p:nvPr/>
        </p:nvCxnSpPr>
        <p:spPr>
          <a:xfrm>
            <a:off x="1329424" y="3787107"/>
            <a:ext cx="9076360" cy="0"/>
          </a:xfrm>
          <a:prstGeom prst="straightConnector1">
            <a:avLst/>
          </a:prstGeom>
          <a:noFill/>
          <a:ln cap="flat" cmpd="sng" w="28575">
            <a:solidFill>
              <a:schemeClr val="dk1"/>
            </a:solidFill>
            <a:prstDash val="solid"/>
            <a:miter lim="800000"/>
            <a:headEnd len="sm" w="sm" type="none"/>
            <a:tailEnd len="sm" w="sm" type="none"/>
          </a:ln>
        </p:spPr>
      </p:cxnSp>
      <p:pic>
        <p:nvPicPr>
          <p:cNvPr descr="C:\Users\ecoffey\AppData\Local\Temp\Rar$DRa0.160\30042_Device_layer3_switch_default_256.png" id="703" name="Google Shape;703;p15"/>
          <p:cNvPicPr preferRelativeResize="0"/>
          <p:nvPr/>
        </p:nvPicPr>
        <p:blipFill rotWithShape="1">
          <a:blip r:embed="rId3">
            <a:alphaModFix/>
          </a:blip>
          <a:srcRect b="0" l="0" r="0" t="0"/>
          <a:stretch/>
        </p:blipFill>
        <p:spPr>
          <a:xfrm>
            <a:off x="5561570" y="1617290"/>
            <a:ext cx="612067" cy="903248"/>
          </a:xfrm>
          <a:prstGeom prst="rect">
            <a:avLst/>
          </a:prstGeom>
          <a:noFill/>
          <a:ln>
            <a:noFill/>
          </a:ln>
        </p:spPr>
      </p:pic>
      <p:pic>
        <p:nvPicPr>
          <p:cNvPr descr="C:\Users\ecoffey\AppData\Local\Temp\Rar$DRa0.160\30042_Device_layer3_switch_default_256.png" id="704" name="Google Shape;704;p15"/>
          <p:cNvPicPr preferRelativeResize="0"/>
          <p:nvPr/>
        </p:nvPicPr>
        <p:blipFill rotWithShape="1">
          <a:blip r:embed="rId3">
            <a:alphaModFix/>
          </a:blip>
          <a:srcRect b="0" l="0" r="0" t="0"/>
          <a:stretch/>
        </p:blipFill>
        <p:spPr>
          <a:xfrm>
            <a:off x="5585808" y="3387090"/>
            <a:ext cx="612067" cy="751208"/>
          </a:xfrm>
          <a:prstGeom prst="rect">
            <a:avLst/>
          </a:prstGeom>
          <a:noFill/>
          <a:ln>
            <a:noFill/>
          </a:ln>
        </p:spPr>
      </p:pic>
      <p:pic>
        <p:nvPicPr>
          <p:cNvPr descr="C:\Users\ecoffey\AppData\Local\Temp\Rar$DRa0.160\30042_Device_layer3_switch_default_256.png" id="705" name="Google Shape;705;p15"/>
          <p:cNvPicPr preferRelativeResize="0"/>
          <p:nvPr/>
        </p:nvPicPr>
        <p:blipFill rotWithShape="1">
          <a:blip r:embed="rId3">
            <a:alphaModFix/>
          </a:blip>
          <a:srcRect b="0" l="0" r="0" t="0"/>
          <a:stretch/>
        </p:blipFill>
        <p:spPr>
          <a:xfrm>
            <a:off x="5561568" y="66729"/>
            <a:ext cx="612067" cy="612067"/>
          </a:xfrm>
          <a:prstGeom prst="rect">
            <a:avLst/>
          </a:prstGeom>
          <a:noFill/>
          <a:ln>
            <a:noFill/>
          </a:ln>
        </p:spPr>
      </p:pic>
      <p:pic>
        <p:nvPicPr>
          <p:cNvPr descr="C:\Users\ecoffey\AppData\Local\Temp\Rar$DRa0.160\30042_Device_layer3_switch_default_256.png" id="706" name="Google Shape;706;p15"/>
          <p:cNvPicPr preferRelativeResize="0"/>
          <p:nvPr/>
        </p:nvPicPr>
        <p:blipFill rotWithShape="1">
          <a:blip r:embed="rId3">
            <a:alphaModFix/>
          </a:blip>
          <a:srcRect b="0" l="0" r="0" t="0"/>
          <a:stretch/>
        </p:blipFill>
        <p:spPr>
          <a:xfrm>
            <a:off x="10239086" y="3479920"/>
            <a:ext cx="612067" cy="612067"/>
          </a:xfrm>
          <a:prstGeom prst="rect">
            <a:avLst/>
          </a:prstGeom>
          <a:noFill/>
          <a:ln>
            <a:noFill/>
          </a:ln>
        </p:spPr>
      </p:pic>
      <p:pic>
        <p:nvPicPr>
          <p:cNvPr descr="C:\Users\ecoffey\AppData\Local\Temp\Rar$DRa0.160\30042_Device_layer3_switch_default_256.png" id="707" name="Google Shape;707;p15"/>
          <p:cNvPicPr preferRelativeResize="0"/>
          <p:nvPr/>
        </p:nvPicPr>
        <p:blipFill rotWithShape="1">
          <a:blip r:embed="rId3">
            <a:alphaModFix/>
          </a:blip>
          <a:srcRect b="0" l="0" r="0" t="0"/>
          <a:stretch/>
        </p:blipFill>
        <p:spPr>
          <a:xfrm>
            <a:off x="862429" y="3452782"/>
            <a:ext cx="612067" cy="612067"/>
          </a:xfrm>
          <a:prstGeom prst="rect">
            <a:avLst/>
          </a:prstGeom>
          <a:noFill/>
          <a:ln>
            <a:noFill/>
          </a:ln>
        </p:spPr>
      </p:pic>
      <p:pic>
        <p:nvPicPr>
          <p:cNvPr descr="C:\Users\ecoffey\AppData\Local\Temp\Rar$DRa0.160\30042_Device_layer3_switch_default_256.png" id="708" name="Google Shape;708;p15"/>
          <p:cNvPicPr preferRelativeResize="0"/>
          <p:nvPr/>
        </p:nvPicPr>
        <p:blipFill rotWithShape="1">
          <a:blip r:embed="rId3">
            <a:alphaModFix/>
          </a:blip>
          <a:srcRect b="0" l="0" r="0" t="0"/>
          <a:stretch/>
        </p:blipFill>
        <p:spPr>
          <a:xfrm>
            <a:off x="7717740" y="3492714"/>
            <a:ext cx="746866" cy="612067"/>
          </a:xfrm>
          <a:prstGeom prst="rect">
            <a:avLst/>
          </a:prstGeom>
          <a:noFill/>
          <a:ln>
            <a:noFill/>
          </a:ln>
        </p:spPr>
      </p:pic>
      <p:pic>
        <p:nvPicPr>
          <p:cNvPr descr="C:\Users\ecoffey\AppData\Local\Temp\Rar$DRa0.160\30042_Device_layer3_switch_default_256.png" id="709" name="Google Shape;709;p15"/>
          <p:cNvPicPr preferRelativeResize="0"/>
          <p:nvPr/>
        </p:nvPicPr>
        <p:blipFill rotWithShape="1">
          <a:blip r:embed="rId3">
            <a:alphaModFix/>
          </a:blip>
          <a:srcRect b="0" l="0" r="0" t="0"/>
          <a:stretch/>
        </p:blipFill>
        <p:spPr>
          <a:xfrm>
            <a:off x="3206576" y="3492713"/>
            <a:ext cx="767639" cy="612067"/>
          </a:xfrm>
          <a:prstGeom prst="rect">
            <a:avLst/>
          </a:prstGeom>
          <a:noFill/>
          <a:ln>
            <a:noFill/>
          </a:ln>
        </p:spPr>
      </p:pic>
      <p:cxnSp>
        <p:nvCxnSpPr>
          <p:cNvPr id="710" name="Google Shape;710;p15"/>
          <p:cNvCxnSpPr/>
          <p:nvPr/>
        </p:nvCxnSpPr>
        <p:spPr>
          <a:xfrm rot="5400000">
            <a:off x="6355389" y="347594"/>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711" name="Google Shape;711;p15"/>
          <p:cNvCxnSpPr/>
          <p:nvPr/>
        </p:nvCxnSpPr>
        <p:spPr>
          <a:xfrm>
            <a:off x="939862" y="44494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712" name="Google Shape;712;p15"/>
          <p:cNvCxnSpPr/>
          <p:nvPr/>
        </p:nvCxnSpPr>
        <p:spPr>
          <a:xfrm>
            <a:off x="10316519" y="4529146"/>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713" name="Google Shape;713;p15"/>
          <p:cNvCxnSpPr/>
          <p:nvPr/>
        </p:nvCxnSpPr>
        <p:spPr>
          <a:xfrm>
            <a:off x="5590699" y="4457367"/>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714" name="Google Shape;714;p15"/>
          <p:cNvSpPr txBox="1"/>
          <p:nvPr/>
        </p:nvSpPr>
        <p:spPr>
          <a:xfrm>
            <a:off x="5820891" y="1310641"/>
            <a:ext cx="222423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715" name="Google Shape;715;p15"/>
          <p:cNvSpPr txBox="1"/>
          <p:nvPr/>
        </p:nvSpPr>
        <p:spPr>
          <a:xfrm>
            <a:off x="5819299" y="2403518"/>
            <a:ext cx="49057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716" name="Google Shape;716;p15"/>
          <p:cNvSpPr txBox="1"/>
          <p:nvPr/>
        </p:nvSpPr>
        <p:spPr>
          <a:xfrm>
            <a:off x="5819299" y="604891"/>
            <a:ext cx="56727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.5</a:t>
            </a:r>
            <a:endParaRPr/>
          </a:p>
        </p:txBody>
      </p:sp>
      <p:sp>
        <p:nvSpPr>
          <p:cNvPr id="717" name="Google Shape;717;p15"/>
          <p:cNvSpPr txBox="1"/>
          <p:nvPr/>
        </p:nvSpPr>
        <p:spPr>
          <a:xfrm>
            <a:off x="3887554" y="3764870"/>
            <a:ext cx="9752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718" name="Google Shape;718;p15"/>
          <p:cNvSpPr txBox="1"/>
          <p:nvPr/>
        </p:nvSpPr>
        <p:spPr>
          <a:xfrm>
            <a:off x="6791998" y="3766402"/>
            <a:ext cx="1018939" cy="60016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G1/0/2</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.6</a:t>
            </a:r>
            <a:endParaRPr/>
          </a:p>
          <a:p>
            <a:pPr indent="0" lvl="0" marL="0" marR="0" rtl="0" algn="r">
              <a:spcBef>
                <a:spcPts val="0"/>
              </a:spcBef>
              <a:spcAft>
                <a:spcPts val="0"/>
              </a:spcAft>
              <a:buNone/>
            </a:pPr>
            <a:r>
              <a:t/>
            </a:r>
            <a:endParaRPr sz="1100">
              <a:solidFill>
                <a:schemeClr val="dk1"/>
              </a:solidFill>
              <a:latin typeface="Calibri"/>
              <a:ea typeface="Calibri"/>
              <a:cs typeface="Calibri"/>
              <a:sym typeface="Calibri"/>
            </a:endParaRPr>
          </a:p>
        </p:txBody>
      </p:sp>
      <p:sp>
        <p:nvSpPr>
          <p:cNvPr id="719" name="Google Shape;719;p15"/>
          <p:cNvSpPr txBox="1"/>
          <p:nvPr/>
        </p:nvSpPr>
        <p:spPr>
          <a:xfrm>
            <a:off x="8387184" y="3766402"/>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.6</a:t>
            </a:r>
            <a:endParaRPr/>
          </a:p>
        </p:txBody>
      </p:sp>
      <p:sp>
        <p:nvSpPr>
          <p:cNvPr id="720" name="Google Shape;720;p15"/>
          <p:cNvSpPr txBox="1"/>
          <p:nvPr/>
        </p:nvSpPr>
        <p:spPr>
          <a:xfrm>
            <a:off x="2603540" y="3775118"/>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721" name="Google Shape;721;p15"/>
          <p:cNvSpPr txBox="1"/>
          <p:nvPr/>
        </p:nvSpPr>
        <p:spPr>
          <a:xfrm>
            <a:off x="1377503" y="3771690"/>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722" name="Google Shape;722;p15"/>
          <p:cNvSpPr txBox="1"/>
          <p:nvPr/>
        </p:nvSpPr>
        <p:spPr>
          <a:xfrm>
            <a:off x="507747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723" name="Google Shape;723;p15"/>
          <p:cNvCxnSpPr/>
          <p:nvPr/>
        </p:nvCxnSpPr>
        <p:spPr>
          <a:xfrm rot="10800000">
            <a:off x="3828534" y="4294190"/>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724" name="Google Shape;724;p15"/>
          <p:cNvCxnSpPr/>
          <p:nvPr/>
        </p:nvCxnSpPr>
        <p:spPr>
          <a:xfrm rot="10800000">
            <a:off x="7915929" y="4252221"/>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725" name="Google Shape;725;p15"/>
          <p:cNvSpPr txBox="1"/>
          <p:nvPr/>
        </p:nvSpPr>
        <p:spPr>
          <a:xfrm>
            <a:off x="6734186" y="4449428"/>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172.31.6.1 /32</a:t>
            </a:r>
            <a:endParaRPr/>
          </a:p>
        </p:txBody>
      </p:sp>
      <p:sp>
        <p:nvSpPr>
          <p:cNvPr id="726" name="Google Shape;726;p15"/>
          <p:cNvSpPr txBox="1"/>
          <p:nvPr/>
        </p:nvSpPr>
        <p:spPr>
          <a:xfrm>
            <a:off x="5143133" y="4452493"/>
            <a:ext cx="273057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172.31.3.1 /32</a:t>
            </a:r>
            <a:endParaRPr/>
          </a:p>
        </p:txBody>
      </p:sp>
      <p:sp>
        <p:nvSpPr>
          <p:cNvPr id="727" name="Google Shape;727;p15"/>
          <p:cNvSpPr txBox="1"/>
          <p:nvPr/>
        </p:nvSpPr>
        <p:spPr>
          <a:xfrm>
            <a:off x="9805457" y="4519181"/>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172.31.7.1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77 – 172.31.77.1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78 – 172.31.78.1 /23</a:t>
            </a:r>
            <a:endParaRPr/>
          </a:p>
        </p:txBody>
      </p:sp>
      <p:sp>
        <p:nvSpPr>
          <p:cNvPr id="728" name="Google Shape;728;p15"/>
          <p:cNvSpPr txBox="1"/>
          <p:nvPr/>
        </p:nvSpPr>
        <p:spPr>
          <a:xfrm>
            <a:off x="3567446" y="4504623"/>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172.31.2.1 /32</a:t>
            </a:r>
            <a:endParaRPr/>
          </a:p>
        </p:txBody>
      </p:sp>
      <p:sp>
        <p:nvSpPr>
          <p:cNvPr id="729" name="Google Shape;729;p15"/>
          <p:cNvSpPr txBox="1"/>
          <p:nvPr/>
        </p:nvSpPr>
        <p:spPr>
          <a:xfrm>
            <a:off x="4604383" y="105549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172.31.45.0 /24</a:t>
            </a:r>
            <a:endParaRPr/>
          </a:p>
        </p:txBody>
      </p:sp>
      <p:sp>
        <p:nvSpPr>
          <p:cNvPr id="730" name="Google Shape;730;p15"/>
          <p:cNvSpPr txBox="1"/>
          <p:nvPr/>
        </p:nvSpPr>
        <p:spPr>
          <a:xfrm>
            <a:off x="6302069" y="353216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172.31.36.0 /24</a:t>
            </a:r>
            <a:endParaRPr/>
          </a:p>
        </p:txBody>
      </p:sp>
      <p:sp>
        <p:nvSpPr>
          <p:cNvPr id="731" name="Google Shape;731;p15"/>
          <p:cNvSpPr txBox="1"/>
          <p:nvPr/>
        </p:nvSpPr>
        <p:spPr>
          <a:xfrm>
            <a:off x="4053715" y="3541559"/>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172.31.23.0 /24</a:t>
            </a:r>
            <a:endParaRPr/>
          </a:p>
        </p:txBody>
      </p:sp>
      <p:sp>
        <p:nvSpPr>
          <p:cNvPr id="732" name="Google Shape;732;p15"/>
          <p:cNvSpPr txBox="1"/>
          <p:nvPr/>
        </p:nvSpPr>
        <p:spPr>
          <a:xfrm>
            <a:off x="1720820" y="3553051"/>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172.31.12.0 /24</a:t>
            </a:r>
            <a:endParaRPr/>
          </a:p>
        </p:txBody>
      </p:sp>
      <p:sp>
        <p:nvSpPr>
          <p:cNvPr id="733" name="Google Shape;733;p15"/>
          <p:cNvSpPr txBox="1"/>
          <p:nvPr/>
        </p:nvSpPr>
        <p:spPr>
          <a:xfrm>
            <a:off x="8637385" y="3546336"/>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172.31.67.0 /24</a:t>
            </a:r>
            <a:endParaRPr/>
          </a:p>
        </p:txBody>
      </p:sp>
      <p:sp>
        <p:nvSpPr>
          <p:cNvPr id="734" name="Google Shape;734;p15"/>
          <p:cNvSpPr txBox="1"/>
          <p:nvPr/>
        </p:nvSpPr>
        <p:spPr>
          <a:xfrm>
            <a:off x="962321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.7</a:t>
            </a:r>
            <a:endParaRPr/>
          </a:p>
        </p:txBody>
      </p:sp>
      <p:cxnSp>
        <p:nvCxnSpPr>
          <p:cNvPr id="735" name="Google Shape;735;p15"/>
          <p:cNvCxnSpPr/>
          <p:nvPr/>
        </p:nvCxnSpPr>
        <p:spPr>
          <a:xfrm flipH="1">
            <a:off x="7961833" y="4042845"/>
            <a:ext cx="83294" cy="448372"/>
          </a:xfrm>
          <a:prstGeom prst="straightConnector1">
            <a:avLst/>
          </a:prstGeom>
          <a:noFill/>
          <a:ln cap="flat" cmpd="sng" w="28575">
            <a:solidFill>
              <a:schemeClr val="dk1"/>
            </a:solidFill>
            <a:prstDash val="solid"/>
            <a:miter lim="800000"/>
            <a:headEnd len="sm" w="sm" type="none"/>
            <a:tailEnd len="sm" w="sm" type="none"/>
          </a:ln>
        </p:spPr>
      </p:cxnSp>
      <p:sp>
        <p:nvSpPr>
          <p:cNvPr id="736" name="Google Shape;736;p15"/>
          <p:cNvSpPr txBox="1"/>
          <p:nvPr/>
        </p:nvSpPr>
        <p:spPr>
          <a:xfrm>
            <a:off x="10417012" y="3655736"/>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7</a:t>
            </a:r>
            <a:endParaRPr/>
          </a:p>
        </p:txBody>
      </p:sp>
      <p:sp>
        <p:nvSpPr>
          <p:cNvPr id="737" name="Google Shape;737;p15"/>
          <p:cNvSpPr txBox="1"/>
          <p:nvPr/>
        </p:nvSpPr>
        <p:spPr>
          <a:xfrm>
            <a:off x="7952546" y="3667238"/>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738" name="Google Shape;738;p15"/>
          <p:cNvSpPr txBox="1"/>
          <p:nvPr/>
        </p:nvSpPr>
        <p:spPr>
          <a:xfrm>
            <a:off x="5728902" y="236744"/>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5</a:t>
            </a:r>
            <a:endParaRPr/>
          </a:p>
        </p:txBody>
      </p:sp>
      <p:sp>
        <p:nvSpPr>
          <p:cNvPr id="739" name="Google Shape;739;p15"/>
          <p:cNvSpPr txBox="1"/>
          <p:nvPr/>
        </p:nvSpPr>
        <p:spPr>
          <a:xfrm>
            <a:off x="5728902" y="195364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740" name="Google Shape;740;p15"/>
          <p:cNvSpPr txBox="1"/>
          <p:nvPr/>
        </p:nvSpPr>
        <p:spPr>
          <a:xfrm>
            <a:off x="5754555" y="362047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3</a:t>
            </a:r>
            <a:endParaRPr/>
          </a:p>
        </p:txBody>
      </p:sp>
      <p:sp>
        <p:nvSpPr>
          <p:cNvPr id="741" name="Google Shape;741;p15"/>
          <p:cNvSpPr txBox="1"/>
          <p:nvPr/>
        </p:nvSpPr>
        <p:spPr>
          <a:xfrm>
            <a:off x="3459564" y="3664880"/>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742" name="Google Shape;742;p15"/>
          <p:cNvSpPr txBox="1"/>
          <p:nvPr/>
        </p:nvSpPr>
        <p:spPr>
          <a:xfrm>
            <a:off x="1033014" y="362575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1</a:t>
            </a:r>
            <a:endParaRPr/>
          </a:p>
        </p:txBody>
      </p:sp>
      <p:sp>
        <p:nvSpPr>
          <p:cNvPr id="743" name="Google Shape;743;p15"/>
          <p:cNvSpPr txBox="1"/>
          <p:nvPr/>
        </p:nvSpPr>
        <p:spPr>
          <a:xfrm>
            <a:off x="570704" y="4463299"/>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172.31.1.1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17 – 172.31.17.1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18 – 172.31.18.1 /23</a:t>
            </a:r>
            <a:endParaRPr/>
          </a:p>
        </p:txBody>
      </p:sp>
      <p:sp>
        <p:nvSpPr>
          <p:cNvPr id="744" name="Google Shape;744;p15"/>
          <p:cNvSpPr txBox="1"/>
          <p:nvPr/>
        </p:nvSpPr>
        <p:spPr>
          <a:xfrm>
            <a:off x="6562821" y="61766"/>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172.31.5.1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57 – 172.31.57.1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58 – 172.31.58.1 /23</a:t>
            </a:r>
            <a:endParaRPr/>
          </a:p>
        </p:txBody>
      </p:sp>
      <p:sp>
        <p:nvSpPr>
          <p:cNvPr id="745" name="Google Shape;745;p15"/>
          <p:cNvSpPr txBox="1"/>
          <p:nvPr/>
        </p:nvSpPr>
        <p:spPr>
          <a:xfrm>
            <a:off x="6356029" y="1983378"/>
            <a:ext cx="1572078"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Lo 0 – 172.31.4.1 /32</a:t>
            </a:r>
            <a:endParaRPr/>
          </a:p>
        </p:txBody>
      </p:sp>
      <p:sp>
        <p:nvSpPr>
          <p:cNvPr id="746" name="Google Shape;746;p15"/>
          <p:cNvSpPr txBox="1"/>
          <p:nvPr/>
        </p:nvSpPr>
        <p:spPr>
          <a:xfrm>
            <a:off x="6516833" y="2625610"/>
            <a:ext cx="143571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MPLS</a:t>
            </a:r>
            <a:endParaRPr/>
          </a:p>
          <a:p>
            <a:pPr indent="0" lvl="0" marL="0" marR="0" rtl="0" algn="ctr">
              <a:spcBef>
                <a:spcPts val="0"/>
              </a:spcBef>
              <a:spcAft>
                <a:spcPts val="0"/>
              </a:spcAft>
              <a:buNone/>
            </a:pPr>
            <a:r>
              <a:rPr b="1" lang="en-US" sz="1600">
                <a:solidFill>
                  <a:srgbClr val="C55A11"/>
                </a:solidFill>
                <a:latin typeface="Calibri"/>
                <a:ea typeface="Calibri"/>
                <a:cs typeface="Calibri"/>
                <a:sym typeface="Calibri"/>
              </a:rPr>
              <a:t>OSPF 9 AREA 0</a:t>
            </a:r>
            <a:endParaRPr/>
          </a:p>
        </p:txBody>
      </p:sp>
      <p:sp>
        <p:nvSpPr>
          <p:cNvPr id="747" name="Google Shape;747;p15"/>
          <p:cNvSpPr txBox="1"/>
          <p:nvPr/>
        </p:nvSpPr>
        <p:spPr>
          <a:xfrm>
            <a:off x="4604383" y="2792065"/>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172.31.34.0 /24</a:t>
            </a:r>
            <a:endParaRPr/>
          </a:p>
        </p:txBody>
      </p:sp>
      <p:sp>
        <p:nvSpPr>
          <p:cNvPr id="748" name="Google Shape;748;p15"/>
          <p:cNvSpPr txBox="1"/>
          <p:nvPr/>
        </p:nvSpPr>
        <p:spPr>
          <a:xfrm>
            <a:off x="5992299" y="3764871"/>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G0/2</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749" name="Google Shape;749;p15"/>
          <p:cNvSpPr txBox="1"/>
          <p:nvPr/>
        </p:nvSpPr>
        <p:spPr>
          <a:xfrm>
            <a:off x="5845673" y="3044453"/>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750" name="Google Shape;750;p15"/>
          <p:cNvCxnSpPr/>
          <p:nvPr/>
        </p:nvCxnSpPr>
        <p:spPr>
          <a:xfrm rot="-5400000">
            <a:off x="6304913" y="2141059"/>
            <a:ext cx="365760" cy="0"/>
          </a:xfrm>
          <a:prstGeom prst="straightConnector1">
            <a:avLst/>
          </a:prstGeom>
          <a:noFill/>
          <a:ln cap="flat" cmpd="sng" w="28575">
            <a:solidFill>
              <a:schemeClr val="dk1"/>
            </a:solidFill>
            <a:prstDash val="solid"/>
            <a:miter lim="800000"/>
            <a:headEnd len="sm" w="sm" type="none"/>
            <a:tailEnd len="sm" w="sm" type="none"/>
          </a:ln>
        </p:spPr>
      </p:cxnSp>
      <p:cxnSp>
        <p:nvCxnSpPr>
          <p:cNvPr id="751" name="Google Shape;751;p15"/>
          <p:cNvCxnSpPr/>
          <p:nvPr/>
        </p:nvCxnSpPr>
        <p:spPr>
          <a:xfrm rot="5400000">
            <a:off x="942067" y="42208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752" name="Google Shape;752;p15"/>
          <p:cNvCxnSpPr/>
          <p:nvPr/>
        </p:nvCxnSpPr>
        <p:spPr>
          <a:xfrm rot="10800000">
            <a:off x="6126789" y="390632"/>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753" name="Google Shape;753;p15"/>
          <p:cNvSpPr txBox="1"/>
          <p:nvPr/>
        </p:nvSpPr>
        <p:spPr>
          <a:xfrm>
            <a:off x="1545819" y="2705278"/>
            <a:ext cx="114326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GREEN</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1</a:t>
            </a:r>
            <a:endParaRPr/>
          </a:p>
        </p:txBody>
      </p:sp>
      <p:sp>
        <p:nvSpPr>
          <p:cNvPr id="754" name="Google Shape;754;p15"/>
          <p:cNvSpPr txBox="1"/>
          <p:nvPr/>
        </p:nvSpPr>
        <p:spPr>
          <a:xfrm>
            <a:off x="6819760" y="940288"/>
            <a:ext cx="99399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BLUE</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5</a:t>
            </a:r>
            <a:endParaRPr/>
          </a:p>
        </p:txBody>
      </p:sp>
      <p:sp>
        <p:nvSpPr>
          <p:cNvPr id="755" name="Google Shape;755;p15"/>
          <p:cNvSpPr txBox="1"/>
          <p:nvPr/>
        </p:nvSpPr>
        <p:spPr>
          <a:xfrm>
            <a:off x="9339881" y="2625610"/>
            <a:ext cx="105028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GOLD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7</a:t>
            </a:r>
            <a:endParaRPr/>
          </a:p>
        </p:txBody>
      </p:sp>
      <p:sp>
        <p:nvSpPr>
          <p:cNvPr id="756" name="Google Shape;756;p15"/>
          <p:cNvSpPr txBox="1"/>
          <p:nvPr/>
        </p:nvSpPr>
        <p:spPr>
          <a:xfrm>
            <a:off x="23450" y="5307509"/>
            <a:ext cx="12082272" cy="206210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STEP 10: BRING ROUTES INTO BGP BY REDISTRIBUTING THEM FROM THE VRF EIGRP PROCESS RUNNING ON EACH VRF NODE INTO BGP. EACH VRF EIGRP PROCESS SHOULD BE LEARNING THREE EIGRP ROUTES FROM THE EXTERNAL NODE. </a:t>
            </a:r>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FOR EXAMPLE: EIGRP FOR VRF BLUE IN AUTONOMOUS SYSTEM 5 SHOULD BE LEARNING THE 172.31.5.1/32, 172.31.57.0/24 AND 172.31.58.0/23 NETWORKS FROM NODE 5. THESE ROUTES WILL NOT BE IN THE GLOBAL ROUTING TABLE ON NODE 4, SO THE REDISTRIBUTION NEEDS TO BE CONFIGURED UNDER THE VRF BLUE ADDRESS-FAMILY IN BGP 65000.</a:t>
            </a:r>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757" name="Google Shape;757;p15"/>
          <p:cNvSpPr txBox="1"/>
          <p:nvPr/>
        </p:nvSpPr>
        <p:spPr>
          <a:xfrm>
            <a:off x="361376" y="251897"/>
            <a:ext cx="3270447"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NODE-4#</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Router bgp 65000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Address-fam ipv4 vrf BLUE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Redistribute eigrp 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16"/>
          <p:cNvSpPr/>
          <p:nvPr/>
        </p:nvSpPr>
        <p:spPr>
          <a:xfrm>
            <a:off x="1146048" y="546518"/>
            <a:ext cx="10046208" cy="4805770"/>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763" name="Google Shape;763;p16"/>
          <p:cNvSpPr/>
          <p:nvPr/>
        </p:nvSpPr>
        <p:spPr>
          <a:xfrm>
            <a:off x="6368444" y="633984"/>
            <a:ext cx="1791212" cy="1550308"/>
          </a:xfrm>
          <a:prstGeom prst="roundRect">
            <a:avLst>
              <a:gd fmla="val 16667"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BGP TABLE</a:t>
            </a:r>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BLUE</a:t>
            </a:r>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RD 4:4</a:t>
            </a:r>
            <a:endParaRPr/>
          </a:p>
          <a:p>
            <a:pPr indent="0" lvl="0" marL="0" marR="0" rtl="0" algn="ctr">
              <a:spcBef>
                <a:spcPts val="0"/>
              </a:spcBef>
              <a:spcAft>
                <a:spcPts val="0"/>
              </a:spcAft>
              <a:buNone/>
            </a:pPr>
            <a:r>
              <a:t/>
            </a:r>
            <a:endParaRPr b="1" sz="12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172.31.5.1 /32</a:t>
            </a:r>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172.31.57.0 /24</a:t>
            </a:r>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172.31.58.0 /23</a:t>
            </a:r>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172.31.45.0 /24</a:t>
            </a:r>
            <a:endParaRPr/>
          </a:p>
        </p:txBody>
      </p:sp>
      <p:sp>
        <p:nvSpPr>
          <p:cNvPr id="764" name="Google Shape;764;p16"/>
          <p:cNvSpPr/>
          <p:nvPr/>
        </p:nvSpPr>
        <p:spPr>
          <a:xfrm>
            <a:off x="8079995" y="3686842"/>
            <a:ext cx="1791212" cy="1550307"/>
          </a:xfrm>
          <a:prstGeom prst="roundRect">
            <a:avLst>
              <a:gd fmla="val 16667" name="adj"/>
            </a:avLst>
          </a:prstGeom>
          <a:solidFill>
            <a:srgbClr val="EFF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BGP TABLE</a:t>
            </a:r>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GOLD</a:t>
            </a:r>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RD 6:6</a:t>
            </a:r>
            <a:endParaRPr/>
          </a:p>
          <a:p>
            <a:pPr indent="0" lvl="0" marL="0" marR="0" rtl="0" algn="ctr">
              <a:spcBef>
                <a:spcPts val="0"/>
              </a:spcBef>
              <a:spcAft>
                <a:spcPts val="0"/>
              </a:spcAft>
              <a:buNone/>
            </a:pPr>
            <a:r>
              <a:t/>
            </a:r>
            <a:endParaRPr b="1" sz="12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172.31.7.1 /32</a:t>
            </a:r>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172.31.77.0 /24</a:t>
            </a:r>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172.31.78.0 /23</a:t>
            </a:r>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172.31.67.0 /24</a:t>
            </a:r>
            <a:endParaRPr/>
          </a:p>
        </p:txBody>
      </p:sp>
      <p:sp>
        <p:nvSpPr>
          <p:cNvPr id="765" name="Google Shape;765;p16"/>
          <p:cNvSpPr/>
          <p:nvPr/>
        </p:nvSpPr>
        <p:spPr>
          <a:xfrm>
            <a:off x="1781832" y="3791390"/>
            <a:ext cx="1985496" cy="1445759"/>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BGP TABLE</a:t>
            </a:r>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GREEN</a:t>
            </a:r>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RD 2:2</a:t>
            </a:r>
            <a:endParaRPr/>
          </a:p>
          <a:p>
            <a:pPr indent="0" lvl="0" marL="0" marR="0" rtl="0" algn="ctr">
              <a:spcBef>
                <a:spcPts val="0"/>
              </a:spcBef>
              <a:spcAft>
                <a:spcPts val="0"/>
              </a:spcAft>
              <a:buNone/>
            </a:pPr>
            <a:r>
              <a:t/>
            </a:r>
            <a:endParaRPr b="1" sz="12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172.31.1.1 /32</a:t>
            </a:r>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172.31.17.0 /24</a:t>
            </a:r>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172.31.18.0 /23</a:t>
            </a:r>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172.31.12.0 /24</a:t>
            </a:r>
            <a:endParaRPr/>
          </a:p>
        </p:txBody>
      </p:sp>
      <p:pic>
        <p:nvPicPr>
          <p:cNvPr descr="C:\Users\ecoffey\AppData\Local\Temp\Rar$DRa0.160\30042_Device_layer3_switch_default_256.png" id="766" name="Google Shape;766;p16"/>
          <p:cNvPicPr preferRelativeResize="0"/>
          <p:nvPr/>
        </p:nvPicPr>
        <p:blipFill rotWithShape="1">
          <a:blip r:embed="rId3">
            <a:alphaModFix/>
          </a:blip>
          <a:srcRect b="0" l="0" r="0" t="0"/>
          <a:stretch/>
        </p:blipFill>
        <p:spPr>
          <a:xfrm>
            <a:off x="5789966" y="514189"/>
            <a:ext cx="612067" cy="903248"/>
          </a:xfrm>
          <a:prstGeom prst="rect">
            <a:avLst/>
          </a:prstGeom>
          <a:noFill/>
          <a:ln>
            <a:noFill/>
          </a:ln>
        </p:spPr>
      </p:pic>
      <p:pic>
        <p:nvPicPr>
          <p:cNvPr descr="C:\Users\ecoffey\AppData\Local\Temp\Rar$DRa0.160\30042_Device_layer3_switch_default_256.png" id="767" name="Google Shape;767;p16"/>
          <p:cNvPicPr preferRelativeResize="0"/>
          <p:nvPr/>
        </p:nvPicPr>
        <p:blipFill rotWithShape="1">
          <a:blip r:embed="rId3">
            <a:alphaModFix/>
          </a:blip>
          <a:srcRect b="0" l="0" r="0" t="0"/>
          <a:stretch/>
        </p:blipFill>
        <p:spPr>
          <a:xfrm>
            <a:off x="9753804" y="3600495"/>
            <a:ext cx="746866" cy="612067"/>
          </a:xfrm>
          <a:prstGeom prst="rect">
            <a:avLst/>
          </a:prstGeom>
          <a:noFill/>
          <a:ln>
            <a:noFill/>
          </a:ln>
        </p:spPr>
      </p:pic>
      <p:pic>
        <p:nvPicPr>
          <p:cNvPr descr="C:\Users\ecoffey\AppData\Local\Temp\Rar$DRa0.160\30042_Device_layer3_switch_default_256.png" id="768" name="Google Shape;768;p16"/>
          <p:cNvPicPr preferRelativeResize="0"/>
          <p:nvPr/>
        </p:nvPicPr>
        <p:blipFill rotWithShape="1">
          <a:blip r:embed="rId3">
            <a:alphaModFix/>
          </a:blip>
          <a:srcRect b="0" l="0" r="0" t="0"/>
          <a:stretch/>
        </p:blipFill>
        <p:spPr>
          <a:xfrm>
            <a:off x="1536032" y="3363128"/>
            <a:ext cx="767639" cy="612067"/>
          </a:xfrm>
          <a:prstGeom prst="rect">
            <a:avLst/>
          </a:prstGeom>
          <a:noFill/>
          <a:ln>
            <a:noFill/>
          </a:ln>
        </p:spPr>
      </p:pic>
      <p:sp>
        <p:nvSpPr>
          <p:cNvPr id="769" name="Google Shape;769;p16"/>
          <p:cNvSpPr txBox="1"/>
          <p:nvPr/>
        </p:nvSpPr>
        <p:spPr>
          <a:xfrm>
            <a:off x="9988610" y="3775019"/>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770" name="Google Shape;770;p16"/>
          <p:cNvSpPr txBox="1"/>
          <p:nvPr/>
        </p:nvSpPr>
        <p:spPr>
          <a:xfrm>
            <a:off x="5957298" y="850542"/>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771" name="Google Shape;771;p16"/>
          <p:cNvSpPr txBox="1"/>
          <p:nvPr/>
        </p:nvSpPr>
        <p:spPr>
          <a:xfrm>
            <a:off x="1781832" y="3527464"/>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772" name="Google Shape;772;p16"/>
          <p:cNvSpPr txBox="1"/>
          <p:nvPr/>
        </p:nvSpPr>
        <p:spPr>
          <a:xfrm>
            <a:off x="5541319" y="2942689"/>
            <a:ext cx="110799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GLOBAL</a:t>
            </a:r>
            <a:endParaRPr/>
          </a:p>
          <a:p>
            <a:pPr indent="0" lvl="0" marL="0" marR="0" rtl="0" algn="ctr">
              <a:spcBef>
                <a:spcPts val="0"/>
              </a:spcBef>
              <a:spcAft>
                <a:spcPts val="0"/>
              </a:spcAft>
              <a:buNone/>
            </a:pPr>
            <a:r>
              <a:rPr b="1" lang="en-US" sz="1600">
                <a:solidFill>
                  <a:srgbClr val="C55A11"/>
                </a:solidFill>
                <a:latin typeface="Calibri"/>
                <a:ea typeface="Calibri"/>
                <a:cs typeface="Calibri"/>
                <a:sym typeface="Calibri"/>
              </a:rPr>
              <a:t>BGP 65000</a:t>
            </a:r>
            <a:endParaRPr/>
          </a:p>
        </p:txBody>
      </p:sp>
      <p:sp>
        <p:nvSpPr>
          <p:cNvPr id="773" name="Google Shape;773;p16"/>
          <p:cNvSpPr txBox="1"/>
          <p:nvPr/>
        </p:nvSpPr>
        <p:spPr>
          <a:xfrm>
            <a:off x="734744" y="5429164"/>
            <a:ext cx="10997184" cy="19236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700">
                <a:solidFill>
                  <a:schemeClr val="dk1"/>
                </a:solidFill>
                <a:latin typeface="Calibri"/>
                <a:ea typeface="Calibri"/>
                <a:cs typeface="Calibri"/>
                <a:sym typeface="Calibri"/>
              </a:rPr>
              <a:t>NOW THE VRF BGP TABLES CONTAIN PREFIXES LEARNED FROM EIGRP REDISTRIBUTION. THESE ROUTES WILL NOT SHOW UP AS “B” ROUTES IN THE VRF ROUTING TABLES BECAUSE THEY ALREADY EXIST AS “D” ROUTES WITH AN ADMIN DISTANCE OF 90. HOWEVER, THEY CAN NOW BE EXPORTED AND IMPORTED ACROSS THE BGP NETWORK.</a:t>
            </a:r>
            <a:endParaRPr/>
          </a:p>
          <a:p>
            <a:pPr indent="0" lvl="0" marL="0" marR="0" rtl="0" algn="ctr">
              <a:spcBef>
                <a:spcPts val="0"/>
              </a:spcBef>
              <a:spcAft>
                <a:spcPts val="0"/>
              </a:spcAft>
              <a:buNone/>
            </a:pPr>
            <a:r>
              <a:t/>
            </a:r>
            <a:endParaRPr sz="1700">
              <a:solidFill>
                <a:schemeClr val="dk1"/>
              </a:solidFill>
              <a:latin typeface="Calibri"/>
              <a:ea typeface="Calibri"/>
              <a:cs typeface="Calibri"/>
              <a:sym typeface="Calibri"/>
            </a:endParaRPr>
          </a:p>
          <a:p>
            <a:pPr indent="0" lvl="0" marL="0" marR="0" rtl="0" algn="ctr">
              <a:spcBef>
                <a:spcPts val="0"/>
              </a:spcBef>
              <a:spcAft>
                <a:spcPts val="0"/>
              </a:spcAft>
              <a:buNone/>
            </a:pPr>
            <a:r>
              <a:rPr lang="en-US" sz="1700">
                <a:solidFill>
                  <a:schemeClr val="dk1"/>
                </a:solidFill>
                <a:latin typeface="Calibri"/>
                <a:ea typeface="Calibri"/>
                <a:cs typeface="Calibri"/>
                <a:sym typeface="Calibri"/>
              </a:rPr>
              <a:t>YOU CAN VIEW THE BGP TABLE ON EACH VRF NODE WITH THE COMMAND “SHOW BGP VPNV4 UNICAST VRF XXXX”</a:t>
            </a:r>
            <a:endParaRPr/>
          </a:p>
          <a:p>
            <a:pPr indent="0" lvl="0" marL="0" marR="0" rtl="0" algn="ctr">
              <a:spcBef>
                <a:spcPts val="0"/>
              </a:spcBef>
              <a:spcAft>
                <a:spcPts val="0"/>
              </a:spcAft>
              <a:buNone/>
            </a:pPr>
            <a:r>
              <a:t/>
            </a:r>
            <a:endParaRPr sz="1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7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7"/>
          <p:cNvSpPr/>
          <p:nvPr/>
        </p:nvSpPr>
        <p:spPr>
          <a:xfrm>
            <a:off x="4431409" y="42305"/>
            <a:ext cx="3815080" cy="1736278"/>
          </a:xfrm>
          <a:prstGeom prst="roundRect">
            <a:avLst>
              <a:gd fmla="val 16667"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779" name="Google Shape;779;p17"/>
          <p:cNvSpPr/>
          <p:nvPr/>
        </p:nvSpPr>
        <p:spPr>
          <a:xfrm>
            <a:off x="8341949" y="2476454"/>
            <a:ext cx="3415745" cy="2642892"/>
          </a:xfrm>
          <a:prstGeom prst="roundRect">
            <a:avLst>
              <a:gd fmla="val 16667" name="adj"/>
            </a:avLst>
          </a:prstGeom>
          <a:solidFill>
            <a:srgbClr val="EFF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780" name="Google Shape;780;p17"/>
          <p:cNvSpPr/>
          <p:nvPr/>
        </p:nvSpPr>
        <p:spPr>
          <a:xfrm>
            <a:off x="340404" y="2516337"/>
            <a:ext cx="3002996" cy="2738870"/>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781" name="Google Shape;781;p17"/>
          <p:cNvSpPr/>
          <p:nvPr/>
        </p:nvSpPr>
        <p:spPr>
          <a:xfrm>
            <a:off x="3465490" y="1948598"/>
            <a:ext cx="4748914" cy="329210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cxnSp>
        <p:nvCxnSpPr>
          <p:cNvPr id="782" name="Google Shape;782;p17"/>
          <p:cNvCxnSpPr/>
          <p:nvPr/>
        </p:nvCxnSpPr>
        <p:spPr>
          <a:xfrm>
            <a:off x="6030593" y="2131109"/>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783" name="Google Shape;783;p17"/>
          <p:cNvCxnSpPr/>
          <p:nvPr/>
        </p:nvCxnSpPr>
        <p:spPr>
          <a:xfrm>
            <a:off x="3674294" y="4032536"/>
            <a:ext cx="157349" cy="496910"/>
          </a:xfrm>
          <a:prstGeom prst="straightConnector1">
            <a:avLst/>
          </a:prstGeom>
          <a:noFill/>
          <a:ln cap="flat" cmpd="sng" w="28575">
            <a:solidFill>
              <a:schemeClr val="dk1"/>
            </a:solidFill>
            <a:prstDash val="solid"/>
            <a:miter lim="800000"/>
            <a:headEnd len="sm" w="sm" type="none"/>
            <a:tailEnd len="sm" w="sm" type="none"/>
          </a:ln>
        </p:spPr>
      </p:cxnSp>
      <p:cxnSp>
        <p:nvCxnSpPr>
          <p:cNvPr id="784" name="Google Shape;784;p17"/>
          <p:cNvCxnSpPr/>
          <p:nvPr/>
        </p:nvCxnSpPr>
        <p:spPr>
          <a:xfrm rot="-5400000">
            <a:off x="10099150" y="4072246"/>
            <a:ext cx="914400" cy="0"/>
          </a:xfrm>
          <a:prstGeom prst="straightConnector1">
            <a:avLst/>
          </a:prstGeom>
          <a:noFill/>
          <a:ln cap="flat" cmpd="sng" w="28575">
            <a:solidFill>
              <a:schemeClr val="dk1"/>
            </a:solidFill>
            <a:prstDash val="solid"/>
            <a:miter lim="800000"/>
            <a:headEnd len="sm" w="sm" type="none"/>
            <a:tailEnd len="sm" w="sm" type="none"/>
          </a:ln>
        </p:spPr>
      </p:cxnSp>
      <p:cxnSp>
        <p:nvCxnSpPr>
          <p:cNvPr id="785" name="Google Shape;785;p17"/>
          <p:cNvCxnSpPr/>
          <p:nvPr/>
        </p:nvCxnSpPr>
        <p:spPr>
          <a:xfrm rot="-5400000">
            <a:off x="3807353" y="2395094"/>
            <a:ext cx="4114800" cy="0"/>
          </a:xfrm>
          <a:prstGeom prst="straightConnector1">
            <a:avLst/>
          </a:prstGeom>
          <a:noFill/>
          <a:ln cap="flat" cmpd="sng" w="28575">
            <a:solidFill>
              <a:schemeClr val="dk1"/>
            </a:solidFill>
            <a:prstDash val="solid"/>
            <a:miter lim="800000"/>
            <a:headEnd len="sm" w="sm" type="none"/>
            <a:tailEnd len="sm" w="sm" type="none"/>
          </a:ln>
        </p:spPr>
      </p:cxnSp>
      <p:cxnSp>
        <p:nvCxnSpPr>
          <p:cNvPr id="786" name="Google Shape;786;p17"/>
          <p:cNvCxnSpPr/>
          <p:nvPr/>
        </p:nvCxnSpPr>
        <p:spPr>
          <a:xfrm>
            <a:off x="1329424" y="3787107"/>
            <a:ext cx="9076360" cy="0"/>
          </a:xfrm>
          <a:prstGeom prst="straightConnector1">
            <a:avLst/>
          </a:prstGeom>
          <a:noFill/>
          <a:ln cap="flat" cmpd="sng" w="28575">
            <a:solidFill>
              <a:schemeClr val="dk1"/>
            </a:solidFill>
            <a:prstDash val="solid"/>
            <a:miter lim="800000"/>
            <a:headEnd len="sm" w="sm" type="none"/>
            <a:tailEnd len="sm" w="sm" type="none"/>
          </a:ln>
        </p:spPr>
      </p:cxnSp>
      <p:pic>
        <p:nvPicPr>
          <p:cNvPr descr="C:\Users\ecoffey\AppData\Local\Temp\Rar$DRa0.160\30042_Device_layer3_switch_default_256.png" id="787" name="Google Shape;787;p17"/>
          <p:cNvPicPr preferRelativeResize="0"/>
          <p:nvPr/>
        </p:nvPicPr>
        <p:blipFill rotWithShape="1">
          <a:blip r:embed="rId3">
            <a:alphaModFix/>
          </a:blip>
          <a:srcRect b="0" l="0" r="0" t="0"/>
          <a:stretch/>
        </p:blipFill>
        <p:spPr>
          <a:xfrm>
            <a:off x="5561570" y="1617290"/>
            <a:ext cx="612067" cy="903248"/>
          </a:xfrm>
          <a:prstGeom prst="rect">
            <a:avLst/>
          </a:prstGeom>
          <a:noFill/>
          <a:ln>
            <a:noFill/>
          </a:ln>
        </p:spPr>
      </p:pic>
      <p:pic>
        <p:nvPicPr>
          <p:cNvPr descr="C:\Users\ecoffey\AppData\Local\Temp\Rar$DRa0.160\30042_Device_layer3_switch_default_256.png" id="788" name="Google Shape;788;p17"/>
          <p:cNvPicPr preferRelativeResize="0"/>
          <p:nvPr/>
        </p:nvPicPr>
        <p:blipFill rotWithShape="1">
          <a:blip r:embed="rId3">
            <a:alphaModFix/>
          </a:blip>
          <a:srcRect b="0" l="0" r="0" t="0"/>
          <a:stretch/>
        </p:blipFill>
        <p:spPr>
          <a:xfrm>
            <a:off x="5585808" y="3387090"/>
            <a:ext cx="612067" cy="751208"/>
          </a:xfrm>
          <a:prstGeom prst="rect">
            <a:avLst/>
          </a:prstGeom>
          <a:noFill/>
          <a:ln>
            <a:noFill/>
          </a:ln>
        </p:spPr>
      </p:pic>
      <p:pic>
        <p:nvPicPr>
          <p:cNvPr descr="C:\Users\ecoffey\AppData\Local\Temp\Rar$DRa0.160\30042_Device_layer3_switch_default_256.png" id="789" name="Google Shape;789;p17"/>
          <p:cNvPicPr preferRelativeResize="0"/>
          <p:nvPr/>
        </p:nvPicPr>
        <p:blipFill rotWithShape="1">
          <a:blip r:embed="rId3">
            <a:alphaModFix/>
          </a:blip>
          <a:srcRect b="0" l="0" r="0" t="0"/>
          <a:stretch/>
        </p:blipFill>
        <p:spPr>
          <a:xfrm>
            <a:off x="5561568" y="66729"/>
            <a:ext cx="612067" cy="612067"/>
          </a:xfrm>
          <a:prstGeom prst="rect">
            <a:avLst/>
          </a:prstGeom>
          <a:noFill/>
          <a:ln>
            <a:noFill/>
          </a:ln>
        </p:spPr>
      </p:pic>
      <p:pic>
        <p:nvPicPr>
          <p:cNvPr descr="C:\Users\ecoffey\AppData\Local\Temp\Rar$DRa0.160\30042_Device_layer3_switch_default_256.png" id="790" name="Google Shape;790;p17"/>
          <p:cNvPicPr preferRelativeResize="0"/>
          <p:nvPr/>
        </p:nvPicPr>
        <p:blipFill rotWithShape="1">
          <a:blip r:embed="rId3">
            <a:alphaModFix/>
          </a:blip>
          <a:srcRect b="0" l="0" r="0" t="0"/>
          <a:stretch/>
        </p:blipFill>
        <p:spPr>
          <a:xfrm>
            <a:off x="10239086" y="3479920"/>
            <a:ext cx="612067" cy="612067"/>
          </a:xfrm>
          <a:prstGeom prst="rect">
            <a:avLst/>
          </a:prstGeom>
          <a:noFill/>
          <a:ln>
            <a:noFill/>
          </a:ln>
        </p:spPr>
      </p:pic>
      <p:pic>
        <p:nvPicPr>
          <p:cNvPr descr="C:\Users\ecoffey\AppData\Local\Temp\Rar$DRa0.160\30042_Device_layer3_switch_default_256.png" id="791" name="Google Shape;791;p17"/>
          <p:cNvPicPr preferRelativeResize="0"/>
          <p:nvPr/>
        </p:nvPicPr>
        <p:blipFill rotWithShape="1">
          <a:blip r:embed="rId3">
            <a:alphaModFix/>
          </a:blip>
          <a:srcRect b="0" l="0" r="0" t="0"/>
          <a:stretch/>
        </p:blipFill>
        <p:spPr>
          <a:xfrm>
            <a:off x="862429" y="3452782"/>
            <a:ext cx="612067" cy="612067"/>
          </a:xfrm>
          <a:prstGeom prst="rect">
            <a:avLst/>
          </a:prstGeom>
          <a:noFill/>
          <a:ln>
            <a:noFill/>
          </a:ln>
        </p:spPr>
      </p:pic>
      <p:pic>
        <p:nvPicPr>
          <p:cNvPr descr="C:\Users\ecoffey\AppData\Local\Temp\Rar$DRa0.160\30042_Device_layer3_switch_default_256.png" id="792" name="Google Shape;792;p17"/>
          <p:cNvPicPr preferRelativeResize="0"/>
          <p:nvPr/>
        </p:nvPicPr>
        <p:blipFill rotWithShape="1">
          <a:blip r:embed="rId3">
            <a:alphaModFix/>
          </a:blip>
          <a:srcRect b="0" l="0" r="0" t="0"/>
          <a:stretch/>
        </p:blipFill>
        <p:spPr>
          <a:xfrm>
            <a:off x="7717740" y="3492714"/>
            <a:ext cx="746866" cy="612067"/>
          </a:xfrm>
          <a:prstGeom prst="rect">
            <a:avLst/>
          </a:prstGeom>
          <a:noFill/>
          <a:ln>
            <a:noFill/>
          </a:ln>
        </p:spPr>
      </p:pic>
      <p:pic>
        <p:nvPicPr>
          <p:cNvPr descr="C:\Users\ecoffey\AppData\Local\Temp\Rar$DRa0.160\30042_Device_layer3_switch_default_256.png" id="793" name="Google Shape;793;p17"/>
          <p:cNvPicPr preferRelativeResize="0"/>
          <p:nvPr/>
        </p:nvPicPr>
        <p:blipFill rotWithShape="1">
          <a:blip r:embed="rId3">
            <a:alphaModFix/>
          </a:blip>
          <a:srcRect b="0" l="0" r="0" t="0"/>
          <a:stretch/>
        </p:blipFill>
        <p:spPr>
          <a:xfrm>
            <a:off x="3206576" y="3492713"/>
            <a:ext cx="767639" cy="612067"/>
          </a:xfrm>
          <a:prstGeom prst="rect">
            <a:avLst/>
          </a:prstGeom>
          <a:noFill/>
          <a:ln>
            <a:noFill/>
          </a:ln>
        </p:spPr>
      </p:pic>
      <p:cxnSp>
        <p:nvCxnSpPr>
          <p:cNvPr id="794" name="Google Shape;794;p17"/>
          <p:cNvCxnSpPr/>
          <p:nvPr/>
        </p:nvCxnSpPr>
        <p:spPr>
          <a:xfrm rot="5400000">
            <a:off x="6355389" y="347594"/>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795" name="Google Shape;795;p17"/>
          <p:cNvCxnSpPr/>
          <p:nvPr/>
        </p:nvCxnSpPr>
        <p:spPr>
          <a:xfrm>
            <a:off x="939862" y="44494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796" name="Google Shape;796;p17"/>
          <p:cNvCxnSpPr/>
          <p:nvPr/>
        </p:nvCxnSpPr>
        <p:spPr>
          <a:xfrm>
            <a:off x="10316519" y="4529146"/>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797" name="Google Shape;797;p17"/>
          <p:cNvCxnSpPr/>
          <p:nvPr/>
        </p:nvCxnSpPr>
        <p:spPr>
          <a:xfrm>
            <a:off x="5590699" y="4457367"/>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798" name="Google Shape;798;p17"/>
          <p:cNvSpPr txBox="1"/>
          <p:nvPr/>
        </p:nvSpPr>
        <p:spPr>
          <a:xfrm>
            <a:off x="5820891" y="1310641"/>
            <a:ext cx="222423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799" name="Google Shape;799;p17"/>
          <p:cNvSpPr txBox="1"/>
          <p:nvPr/>
        </p:nvSpPr>
        <p:spPr>
          <a:xfrm>
            <a:off x="5819299" y="2403518"/>
            <a:ext cx="49057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800" name="Google Shape;800;p17"/>
          <p:cNvSpPr txBox="1"/>
          <p:nvPr/>
        </p:nvSpPr>
        <p:spPr>
          <a:xfrm>
            <a:off x="5819299" y="604891"/>
            <a:ext cx="56727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.5</a:t>
            </a:r>
            <a:endParaRPr/>
          </a:p>
        </p:txBody>
      </p:sp>
      <p:sp>
        <p:nvSpPr>
          <p:cNvPr id="801" name="Google Shape;801;p17"/>
          <p:cNvSpPr txBox="1"/>
          <p:nvPr/>
        </p:nvSpPr>
        <p:spPr>
          <a:xfrm>
            <a:off x="3887554" y="3764870"/>
            <a:ext cx="9752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802" name="Google Shape;802;p17"/>
          <p:cNvSpPr txBox="1"/>
          <p:nvPr/>
        </p:nvSpPr>
        <p:spPr>
          <a:xfrm>
            <a:off x="6791998" y="3766402"/>
            <a:ext cx="1018939" cy="60016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G1/0/2</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.6</a:t>
            </a:r>
            <a:endParaRPr/>
          </a:p>
          <a:p>
            <a:pPr indent="0" lvl="0" marL="0" marR="0" rtl="0" algn="r">
              <a:spcBef>
                <a:spcPts val="0"/>
              </a:spcBef>
              <a:spcAft>
                <a:spcPts val="0"/>
              </a:spcAft>
              <a:buNone/>
            </a:pPr>
            <a:r>
              <a:t/>
            </a:r>
            <a:endParaRPr sz="1100">
              <a:solidFill>
                <a:schemeClr val="dk1"/>
              </a:solidFill>
              <a:latin typeface="Calibri"/>
              <a:ea typeface="Calibri"/>
              <a:cs typeface="Calibri"/>
              <a:sym typeface="Calibri"/>
            </a:endParaRPr>
          </a:p>
        </p:txBody>
      </p:sp>
      <p:sp>
        <p:nvSpPr>
          <p:cNvPr id="803" name="Google Shape;803;p17"/>
          <p:cNvSpPr txBox="1"/>
          <p:nvPr/>
        </p:nvSpPr>
        <p:spPr>
          <a:xfrm>
            <a:off x="8387184" y="3766402"/>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.6</a:t>
            </a:r>
            <a:endParaRPr/>
          </a:p>
        </p:txBody>
      </p:sp>
      <p:sp>
        <p:nvSpPr>
          <p:cNvPr id="804" name="Google Shape;804;p17"/>
          <p:cNvSpPr txBox="1"/>
          <p:nvPr/>
        </p:nvSpPr>
        <p:spPr>
          <a:xfrm>
            <a:off x="2603540" y="3775118"/>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805" name="Google Shape;805;p17"/>
          <p:cNvSpPr txBox="1"/>
          <p:nvPr/>
        </p:nvSpPr>
        <p:spPr>
          <a:xfrm>
            <a:off x="1377503" y="3771690"/>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806" name="Google Shape;806;p17"/>
          <p:cNvSpPr txBox="1"/>
          <p:nvPr/>
        </p:nvSpPr>
        <p:spPr>
          <a:xfrm>
            <a:off x="507747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807" name="Google Shape;807;p17"/>
          <p:cNvCxnSpPr/>
          <p:nvPr/>
        </p:nvCxnSpPr>
        <p:spPr>
          <a:xfrm rot="10800000">
            <a:off x="3828534" y="4294190"/>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808" name="Google Shape;808;p17"/>
          <p:cNvCxnSpPr/>
          <p:nvPr/>
        </p:nvCxnSpPr>
        <p:spPr>
          <a:xfrm rot="10800000">
            <a:off x="7915929" y="4252221"/>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809" name="Google Shape;809;p17"/>
          <p:cNvSpPr txBox="1"/>
          <p:nvPr/>
        </p:nvSpPr>
        <p:spPr>
          <a:xfrm>
            <a:off x="6734186" y="4449428"/>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172.31.6.1 /32</a:t>
            </a:r>
            <a:endParaRPr/>
          </a:p>
        </p:txBody>
      </p:sp>
      <p:sp>
        <p:nvSpPr>
          <p:cNvPr id="810" name="Google Shape;810;p17"/>
          <p:cNvSpPr txBox="1"/>
          <p:nvPr/>
        </p:nvSpPr>
        <p:spPr>
          <a:xfrm>
            <a:off x="5143133" y="4452493"/>
            <a:ext cx="273057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172.31.3.1 /32</a:t>
            </a:r>
            <a:endParaRPr/>
          </a:p>
        </p:txBody>
      </p:sp>
      <p:sp>
        <p:nvSpPr>
          <p:cNvPr id="811" name="Google Shape;811;p17"/>
          <p:cNvSpPr txBox="1"/>
          <p:nvPr/>
        </p:nvSpPr>
        <p:spPr>
          <a:xfrm>
            <a:off x="9805457" y="4519181"/>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172.31.7.1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77 – 172.31.77.1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78 – 172.31.78.1 /23</a:t>
            </a:r>
            <a:endParaRPr/>
          </a:p>
        </p:txBody>
      </p:sp>
      <p:sp>
        <p:nvSpPr>
          <p:cNvPr id="812" name="Google Shape;812;p17"/>
          <p:cNvSpPr txBox="1"/>
          <p:nvPr/>
        </p:nvSpPr>
        <p:spPr>
          <a:xfrm>
            <a:off x="3567446" y="4504623"/>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172.31.2.1 /32</a:t>
            </a:r>
            <a:endParaRPr/>
          </a:p>
        </p:txBody>
      </p:sp>
      <p:sp>
        <p:nvSpPr>
          <p:cNvPr id="813" name="Google Shape;813;p17"/>
          <p:cNvSpPr txBox="1"/>
          <p:nvPr/>
        </p:nvSpPr>
        <p:spPr>
          <a:xfrm>
            <a:off x="4604383" y="105549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172.31.45.0 /24</a:t>
            </a:r>
            <a:endParaRPr/>
          </a:p>
        </p:txBody>
      </p:sp>
      <p:sp>
        <p:nvSpPr>
          <p:cNvPr id="814" name="Google Shape;814;p17"/>
          <p:cNvSpPr txBox="1"/>
          <p:nvPr/>
        </p:nvSpPr>
        <p:spPr>
          <a:xfrm>
            <a:off x="6302069" y="353216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172.31.36.0 /24</a:t>
            </a:r>
            <a:endParaRPr/>
          </a:p>
        </p:txBody>
      </p:sp>
      <p:sp>
        <p:nvSpPr>
          <p:cNvPr id="815" name="Google Shape;815;p17"/>
          <p:cNvSpPr txBox="1"/>
          <p:nvPr/>
        </p:nvSpPr>
        <p:spPr>
          <a:xfrm>
            <a:off x="4053715" y="3541559"/>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172.31.23.0 /24</a:t>
            </a:r>
            <a:endParaRPr/>
          </a:p>
        </p:txBody>
      </p:sp>
      <p:sp>
        <p:nvSpPr>
          <p:cNvPr id="816" name="Google Shape;816;p17"/>
          <p:cNvSpPr txBox="1"/>
          <p:nvPr/>
        </p:nvSpPr>
        <p:spPr>
          <a:xfrm>
            <a:off x="1720820" y="3553051"/>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172.31.12.0 /24</a:t>
            </a:r>
            <a:endParaRPr/>
          </a:p>
        </p:txBody>
      </p:sp>
      <p:sp>
        <p:nvSpPr>
          <p:cNvPr id="817" name="Google Shape;817;p17"/>
          <p:cNvSpPr txBox="1"/>
          <p:nvPr/>
        </p:nvSpPr>
        <p:spPr>
          <a:xfrm>
            <a:off x="8637385" y="3546336"/>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172.31.67.0 /24</a:t>
            </a:r>
            <a:endParaRPr/>
          </a:p>
        </p:txBody>
      </p:sp>
      <p:sp>
        <p:nvSpPr>
          <p:cNvPr id="818" name="Google Shape;818;p17"/>
          <p:cNvSpPr txBox="1"/>
          <p:nvPr/>
        </p:nvSpPr>
        <p:spPr>
          <a:xfrm>
            <a:off x="962321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.7</a:t>
            </a:r>
            <a:endParaRPr/>
          </a:p>
        </p:txBody>
      </p:sp>
      <p:cxnSp>
        <p:nvCxnSpPr>
          <p:cNvPr id="819" name="Google Shape;819;p17"/>
          <p:cNvCxnSpPr/>
          <p:nvPr/>
        </p:nvCxnSpPr>
        <p:spPr>
          <a:xfrm flipH="1">
            <a:off x="7961833" y="4042845"/>
            <a:ext cx="83294" cy="448372"/>
          </a:xfrm>
          <a:prstGeom prst="straightConnector1">
            <a:avLst/>
          </a:prstGeom>
          <a:noFill/>
          <a:ln cap="flat" cmpd="sng" w="28575">
            <a:solidFill>
              <a:schemeClr val="dk1"/>
            </a:solidFill>
            <a:prstDash val="solid"/>
            <a:miter lim="800000"/>
            <a:headEnd len="sm" w="sm" type="none"/>
            <a:tailEnd len="sm" w="sm" type="none"/>
          </a:ln>
        </p:spPr>
      </p:cxnSp>
      <p:sp>
        <p:nvSpPr>
          <p:cNvPr id="820" name="Google Shape;820;p17"/>
          <p:cNvSpPr txBox="1"/>
          <p:nvPr/>
        </p:nvSpPr>
        <p:spPr>
          <a:xfrm>
            <a:off x="10417012" y="3655736"/>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7</a:t>
            </a:r>
            <a:endParaRPr/>
          </a:p>
        </p:txBody>
      </p:sp>
      <p:sp>
        <p:nvSpPr>
          <p:cNvPr id="821" name="Google Shape;821;p17"/>
          <p:cNvSpPr txBox="1"/>
          <p:nvPr/>
        </p:nvSpPr>
        <p:spPr>
          <a:xfrm>
            <a:off x="7952546" y="3667238"/>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822" name="Google Shape;822;p17"/>
          <p:cNvSpPr txBox="1"/>
          <p:nvPr/>
        </p:nvSpPr>
        <p:spPr>
          <a:xfrm>
            <a:off x="5728902" y="236744"/>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5</a:t>
            </a:r>
            <a:endParaRPr/>
          </a:p>
        </p:txBody>
      </p:sp>
      <p:sp>
        <p:nvSpPr>
          <p:cNvPr id="823" name="Google Shape;823;p17"/>
          <p:cNvSpPr txBox="1"/>
          <p:nvPr/>
        </p:nvSpPr>
        <p:spPr>
          <a:xfrm>
            <a:off x="5728902" y="195364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824" name="Google Shape;824;p17"/>
          <p:cNvSpPr txBox="1"/>
          <p:nvPr/>
        </p:nvSpPr>
        <p:spPr>
          <a:xfrm>
            <a:off x="5754555" y="362047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3</a:t>
            </a:r>
            <a:endParaRPr/>
          </a:p>
        </p:txBody>
      </p:sp>
      <p:sp>
        <p:nvSpPr>
          <p:cNvPr id="825" name="Google Shape;825;p17"/>
          <p:cNvSpPr txBox="1"/>
          <p:nvPr/>
        </p:nvSpPr>
        <p:spPr>
          <a:xfrm>
            <a:off x="3459564" y="3664880"/>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826" name="Google Shape;826;p17"/>
          <p:cNvSpPr txBox="1"/>
          <p:nvPr/>
        </p:nvSpPr>
        <p:spPr>
          <a:xfrm>
            <a:off x="1033014" y="362575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1</a:t>
            </a:r>
            <a:endParaRPr/>
          </a:p>
        </p:txBody>
      </p:sp>
      <p:sp>
        <p:nvSpPr>
          <p:cNvPr id="827" name="Google Shape;827;p17"/>
          <p:cNvSpPr txBox="1"/>
          <p:nvPr/>
        </p:nvSpPr>
        <p:spPr>
          <a:xfrm>
            <a:off x="570704" y="4463299"/>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172.31.1.1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17 – 172.31.17.1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18 – 172.31.18.1 /23</a:t>
            </a:r>
            <a:endParaRPr/>
          </a:p>
        </p:txBody>
      </p:sp>
      <p:sp>
        <p:nvSpPr>
          <p:cNvPr id="828" name="Google Shape;828;p17"/>
          <p:cNvSpPr txBox="1"/>
          <p:nvPr/>
        </p:nvSpPr>
        <p:spPr>
          <a:xfrm>
            <a:off x="6562821" y="61766"/>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172.31.5.1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57 – 172.31.57.1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58 – 172.31.58.1 /23</a:t>
            </a:r>
            <a:endParaRPr/>
          </a:p>
        </p:txBody>
      </p:sp>
      <p:sp>
        <p:nvSpPr>
          <p:cNvPr id="829" name="Google Shape;829;p17"/>
          <p:cNvSpPr txBox="1"/>
          <p:nvPr/>
        </p:nvSpPr>
        <p:spPr>
          <a:xfrm>
            <a:off x="6356029" y="1983378"/>
            <a:ext cx="1572078"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Lo 0 – 172.31.4.1 /32</a:t>
            </a:r>
            <a:endParaRPr/>
          </a:p>
        </p:txBody>
      </p:sp>
      <p:sp>
        <p:nvSpPr>
          <p:cNvPr id="830" name="Google Shape;830;p17"/>
          <p:cNvSpPr txBox="1"/>
          <p:nvPr/>
        </p:nvSpPr>
        <p:spPr>
          <a:xfrm>
            <a:off x="6516833" y="2625610"/>
            <a:ext cx="143571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MPLS</a:t>
            </a:r>
            <a:endParaRPr/>
          </a:p>
          <a:p>
            <a:pPr indent="0" lvl="0" marL="0" marR="0" rtl="0" algn="ctr">
              <a:spcBef>
                <a:spcPts val="0"/>
              </a:spcBef>
              <a:spcAft>
                <a:spcPts val="0"/>
              </a:spcAft>
              <a:buNone/>
            </a:pPr>
            <a:r>
              <a:rPr b="1" lang="en-US" sz="1600">
                <a:solidFill>
                  <a:srgbClr val="C55A11"/>
                </a:solidFill>
                <a:latin typeface="Calibri"/>
                <a:ea typeface="Calibri"/>
                <a:cs typeface="Calibri"/>
                <a:sym typeface="Calibri"/>
              </a:rPr>
              <a:t>OSPF 9 AREA 0</a:t>
            </a:r>
            <a:endParaRPr/>
          </a:p>
        </p:txBody>
      </p:sp>
      <p:sp>
        <p:nvSpPr>
          <p:cNvPr id="831" name="Google Shape;831;p17"/>
          <p:cNvSpPr txBox="1"/>
          <p:nvPr/>
        </p:nvSpPr>
        <p:spPr>
          <a:xfrm>
            <a:off x="4604383" y="2792065"/>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172.31.34.0 /24</a:t>
            </a:r>
            <a:endParaRPr/>
          </a:p>
        </p:txBody>
      </p:sp>
      <p:sp>
        <p:nvSpPr>
          <p:cNvPr id="832" name="Google Shape;832;p17"/>
          <p:cNvSpPr txBox="1"/>
          <p:nvPr/>
        </p:nvSpPr>
        <p:spPr>
          <a:xfrm>
            <a:off x="5992299" y="3764871"/>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G0/2</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833" name="Google Shape;833;p17"/>
          <p:cNvSpPr txBox="1"/>
          <p:nvPr/>
        </p:nvSpPr>
        <p:spPr>
          <a:xfrm>
            <a:off x="5845673" y="3044453"/>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834" name="Google Shape;834;p17"/>
          <p:cNvCxnSpPr/>
          <p:nvPr/>
        </p:nvCxnSpPr>
        <p:spPr>
          <a:xfrm rot="-5400000">
            <a:off x="6304913" y="2141059"/>
            <a:ext cx="365760" cy="0"/>
          </a:xfrm>
          <a:prstGeom prst="straightConnector1">
            <a:avLst/>
          </a:prstGeom>
          <a:noFill/>
          <a:ln cap="flat" cmpd="sng" w="28575">
            <a:solidFill>
              <a:schemeClr val="dk1"/>
            </a:solidFill>
            <a:prstDash val="solid"/>
            <a:miter lim="800000"/>
            <a:headEnd len="sm" w="sm" type="none"/>
            <a:tailEnd len="sm" w="sm" type="none"/>
          </a:ln>
        </p:spPr>
      </p:cxnSp>
      <p:cxnSp>
        <p:nvCxnSpPr>
          <p:cNvPr id="835" name="Google Shape;835;p17"/>
          <p:cNvCxnSpPr/>
          <p:nvPr/>
        </p:nvCxnSpPr>
        <p:spPr>
          <a:xfrm rot="5400000">
            <a:off x="942067" y="42208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836" name="Google Shape;836;p17"/>
          <p:cNvCxnSpPr/>
          <p:nvPr/>
        </p:nvCxnSpPr>
        <p:spPr>
          <a:xfrm rot="10800000">
            <a:off x="6126789" y="390632"/>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837" name="Google Shape;837;p17"/>
          <p:cNvSpPr txBox="1"/>
          <p:nvPr/>
        </p:nvSpPr>
        <p:spPr>
          <a:xfrm>
            <a:off x="1545819" y="2705278"/>
            <a:ext cx="114326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GREEN</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1</a:t>
            </a:r>
            <a:endParaRPr/>
          </a:p>
        </p:txBody>
      </p:sp>
      <p:sp>
        <p:nvSpPr>
          <p:cNvPr id="838" name="Google Shape;838;p17"/>
          <p:cNvSpPr txBox="1"/>
          <p:nvPr/>
        </p:nvSpPr>
        <p:spPr>
          <a:xfrm>
            <a:off x="6819760" y="940288"/>
            <a:ext cx="99399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BLUE</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5</a:t>
            </a:r>
            <a:endParaRPr/>
          </a:p>
        </p:txBody>
      </p:sp>
      <p:sp>
        <p:nvSpPr>
          <p:cNvPr id="839" name="Google Shape;839;p17"/>
          <p:cNvSpPr txBox="1"/>
          <p:nvPr/>
        </p:nvSpPr>
        <p:spPr>
          <a:xfrm>
            <a:off x="9339881" y="2625610"/>
            <a:ext cx="105028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GOLD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7</a:t>
            </a:r>
            <a:endParaRPr/>
          </a:p>
        </p:txBody>
      </p:sp>
      <p:sp>
        <p:nvSpPr>
          <p:cNvPr id="840" name="Google Shape;840;p17"/>
          <p:cNvSpPr txBox="1"/>
          <p:nvPr/>
        </p:nvSpPr>
        <p:spPr>
          <a:xfrm>
            <a:off x="23450" y="5294037"/>
            <a:ext cx="12082272" cy="206210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STEP 11: IMPORT AN EXPORT ROUTES BETWEEN THE VRF NODES UNDER THE VRF CONFIGURATION.</a:t>
            </a:r>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TO MAKE YOUR BGP PREFIXES AVAILABLE TO OTHER NODES USE THE COMMAND “ROUTE-TARGET EXPORT X:X” WHERE X:X IS YOUR RD.</a:t>
            </a:r>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TO BRING BGP PREFIXES INTO YOUR BGP TABLE FROM OTHER NODES USE THE COMMAND “ROUTE-TARGET IMPORT X:X” WHERE X:X IS THE OTHER NODES RD.</a:t>
            </a:r>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841" name="Google Shape;841;p17"/>
          <p:cNvSpPr txBox="1"/>
          <p:nvPr/>
        </p:nvSpPr>
        <p:spPr>
          <a:xfrm>
            <a:off x="361376" y="251897"/>
            <a:ext cx="3023585"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NODE-4#</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Vrf definition BLUE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Route-target import 2:2</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Route-target import 6:6</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Route-target export 4:4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8"/>
          <p:cNvSpPr/>
          <p:nvPr/>
        </p:nvSpPr>
        <p:spPr>
          <a:xfrm>
            <a:off x="4431409" y="42305"/>
            <a:ext cx="3815080" cy="1736278"/>
          </a:xfrm>
          <a:prstGeom prst="roundRect">
            <a:avLst>
              <a:gd fmla="val 16667"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847" name="Google Shape;847;p18"/>
          <p:cNvSpPr/>
          <p:nvPr/>
        </p:nvSpPr>
        <p:spPr>
          <a:xfrm>
            <a:off x="8341949" y="2476454"/>
            <a:ext cx="3415745" cy="2642892"/>
          </a:xfrm>
          <a:prstGeom prst="roundRect">
            <a:avLst>
              <a:gd fmla="val 16667" name="adj"/>
            </a:avLst>
          </a:prstGeom>
          <a:solidFill>
            <a:srgbClr val="EFF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848" name="Google Shape;848;p18"/>
          <p:cNvSpPr/>
          <p:nvPr/>
        </p:nvSpPr>
        <p:spPr>
          <a:xfrm>
            <a:off x="340404" y="2516337"/>
            <a:ext cx="3002996" cy="2738870"/>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849" name="Google Shape;849;p18"/>
          <p:cNvSpPr/>
          <p:nvPr/>
        </p:nvSpPr>
        <p:spPr>
          <a:xfrm>
            <a:off x="3465490" y="1948598"/>
            <a:ext cx="4748914" cy="329210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cxnSp>
        <p:nvCxnSpPr>
          <p:cNvPr id="850" name="Google Shape;850;p18"/>
          <p:cNvCxnSpPr/>
          <p:nvPr/>
        </p:nvCxnSpPr>
        <p:spPr>
          <a:xfrm>
            <a:off x="6030593" y="2131109"/>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851" name="Google Shape;851;p18"/>
          <p:cNvCxnSpPr/>
          <p:nvPr/>
        </p:nvCxnSpPr>
        <p:spPr>
          <a:xfrm>
            <a:off x="3674294" y="4032536"/>
            <a:ext cx="157349" cy="496910"/>
          </a:xfrm>
          <a:prstGeom prst="straightConnector1">
            <a:avLst/>
          </a:prstGeom>
          <a:noFill/>
          <a:ln cap="flat" cmpd="sng" w="28575">
            <a:solidFill>
              <a:schemeClr val="dk1"/>
            </a:solidFill>
            <a:prstDash val="solid"/>
            <a:miter lim="800000"/>
            <a:headEnd len="sm" w="sm" type="none"/>
            <a:tailEnd len="sm" w="sm" type="none"/>
          </a:ln>
        </p:spPr>
      </p:cxnSp>
      <p:cxnSp>
        <p:nvCxnSpPr>
          <p:cNvPr id="852" name="Google Shape;852;p18"/>
          <p:cNvCxnSpPr/>
          <p:nvPr/>
        </p:nvCxnSpPr>
        <p:spPr>
          <a:xfrm rot="-5400000">
            <a:off x="10099150" y="4072246"/>
            <a:ext cx="914400" cy="0"/>
          </a:xfrm>
          <a:prstGeom prst="straightConnector1">
            <a:avLst/>
          </a:prstGeom>
          <a:noFill/>
          <a:ln cap="flat" cmpd="sng" w="28575">
            <a:solidFill>
              <a:schemeClr val="dk1"/>
            </a:solidFill>
            <a:prstDash val="solid"/>
            <a:miter lim="800000"/>
            <a:headEnd len="sm" w="sm" type="none"/>
            <a:tailEnd len="sm" w="sm" type="none"/>
          </a:ln>
        </p:spPr>
      </p:cxnSp>
      <p:cxnSp>
        <p:nvCxnSpPr>
          <p:cNvPr id="853" name="Google Shape;853;p18"/>
          <p:cNvCxnSpPr/>
          <p:nvPr/>
        </p:nvCxnSpPr>
        <p:spPr>
          <a:xfrm rot="-5400000">
            <a:off x="3807353" y="2395094"/>
            <a:ext cx="4114800" cy="0"/>
          </a:xfrm>
          <a:prstGeom prst="straightConnector1">
            <a:avLst/>
          </a:prstGeom>
          <a:noFill/>
          <a:ln cap="flat" cmpd="sng" w="28575">
            <a:solidFill>
              <a:schemeClr val="dk1"/>
            </a:solidFill>
            <a:prstDash val="solid"/>
            <a:miter lim="800000"/>
            <a:headEnd len="sm" w="sm" type="none"/>
            <a:tailEnd len="sm" w="sm" type="none"/>
          </a:ln>
        </p:spPr>
      </p:cxnSp>
      <p:cxnSp>
        <p:nvCxnSpPr>
          <p:cNvPr id="854" name="Google Shape;854;p18"/>
          <p:cNvCxnSpPr/>
          <p:nvPr/>
        </p:nvCxnSpPr>
        <p:spPr>
          <a:xfrm>
            <a:off x="1329424" y="3787107"/>
            <a:ext cx="9076360" cy="0"/>
          </a:xfrm>
          <a:prstGeom prst="straightConnector1">
            <a:avLst/>
          </a:prstGeom>
          <a:noFill/>
          <a:ln cap="flat" cmpd="sng" w="28575">
            <a:solidFill>
              <a:schemeClr val="dk1"/>
            </a:solidFill>
            <a:prstDash val="solid"/>
            <a:miter lim="800000"/>
            <a:headEnd len="sm" w="sm" type="none"/>
            <a:tailEnd len="sm" w="sm" type="none"/>
          </a:ln>
        </p:spPr>
      </p:cxnSp>
      <p:pic>
        <p:nvPicPr>
          <p:cNvPr descr="C:\Users\ecoffey\AppData\Local\Temp\Rar$DRa0.160\30042_Device_layer3_switch_default_256.png" id="855" name="Google Shape;855;p18"/>
          <p:cNvPicPr preferRelativeResize="0"/>
          <p:nvPr/>
        </p:nvPicPr>
        <p:blipFill rotWithShape="1">
          <a:blip r:embed="rId3">
            <a:alphaModFix/>
          </a:blip>
          <a:srcRect b="0" l="0" r="0" t="0"/>
          <a:stretch/>
        </p:blipFill>
        <p:spPr>
          <a:xfrm>
            <a:off x="5561570" y="1617290"/>
            <a:ext cx="612067" cy="903248"/>
          </a:xfrm>
          <a:prstGeom prst="rect">
            <a:avLst/>
          </a:prstGeom>
          <a:noFill/>
          <a:ln>
            <a:noFill/>
          </a:ln>
        </p:spPr>
      </p:pic>
      <p:pic>
        <p:nvPicPr>
          <p:cNvPr descr="C:\Users\ecoffey\AppData\Local\Temp\Rar$DRa0.160\30042_Device_layer3_switch_default_256.png" id="856" name="Google Shape;856;p18"/>
          <p:cNvPicPr preferRelativeResize="0"/>
          <p:nvPr/>
        </p:nvPicPr>
        <p:blipFill rotWithShape="1">
          <a:blip r:embed="rId3">
            <a:alphaModFix/>
          </a:blip>
          <a:srcRect b="0" l="0" r="0" t="0"/>
          <a:stretch/>
        </p:blipFill>
        <p:spPr>
          <a:xfrm>
            <a:off x="5585808" y="3387090"/>
            <a:ext cx="612067" cy="751208"/>
          </a:xfrm>
          <a:prstGeom prst="rect">
            <a:avLst/>
          </a:prstGeom>
          <a:noFill/>
          <a:ln>
            <a:noFill/>
          </a:ln>
        </p:spPr>
      </p:pic>
      <p:pic>
        <p:nvPicPr>
          <p:cNvPr descr="C:\Users\ecoffey\AppData\Local\Temp\Rar$DRa0.160\30042_Device_layer3_switch_default_256.png" id="857" name="Google Shape;857;p18"/>
          <p:cNvPicPr preferRelativeResize="0"/>
          <p:nvPr/>
        </p:nvPicPr>
        <p:blipFill rotWithShape="1">
          <a:blip r:embed="rId3">
            <a:alphaModFix/>
          </a:blip>
          <a:srcRect b="0" l="0" r="0" t="0"/>
          <a:stretch/>
        </p:blipFill>
        <p:spPr>
          <a:xfrm>
            <a:off x="5561568" y="66729"/>
            <a:ext cx="612067" cy="612067"/>
          </a:xfrm>
          <a:prstGeom prst="rect">
            <a:avLst/>
          </a:prstGeom>
          <a:noFill/>
          <a:ln>
            <a:noFill/>
          </a:ln>
        </p:spPr>
      </p:pic>
      <p:pic>
        <p:nvPicPr>
          <p:cNvPr descr="C:\Users\ecoffey\AppData\Local\Temp\Rar$DRa0.160\30042_Device_layer3_switch_default_256.png" id="858" name="Google Shape;858;p18"/>
          <p:cNvPicPr preferRelativeResize="0"/>
          <p:nvPr/>
        </p:nvPicPr>
        <p:blipFill rotWithShape="1">
          <a:blip r:embed="rId3">
            <a:alphaModFix/>
          </a:blip>
          <a:srcRect b="0" l="0" r="0" t="0"/>
          <a:stretch/>
        </p:blipFill>
        <p:spPr>
          <a:xfrm>
            <a:off x="10239086" y="3479920"/>
            <a:ext cx="612067" cy="612067"/>
          </a:xfrm>
          <a:prstGeom prst="rect">
            <a:avLst/>
          </a:prstGeom>
          <a:noFill/>
          <a:ln>
            <a:noFill/>
          </a:ln>
        </p:spPr>
      </p:pic>
      <p:pic>
        <p:nvPicPr>
          <p:cNvPr descr="C:\Users\ecoffey\AppData\Local\Temp\Rar$DRa0.160\30042_Device_layer3_switch_default_256.png" id="859" name="Google Shape;859;p18"/>
          <p:cNvPicPr preferRelativeResize="0"/>
          <p:nvPr/>
        </p:nvPicPr>
        <p:blipFill rotWithShape="1">
          <a:blip r:embed="rId3">
            <a:alphaModFix/>
          </a:blip>
          <a:srcRect b="0" l="0" r="0" t="0"/>
          <a:stretch/>
        </p:blipFill>
        <p:spPr>
          <a:xfrm>
            <a:off x="862429" y="3452782"/>
            <a:ext cx="612067" cy="612067"/>
          </a:xfrm>
          <a:prstGeom prst="rect">
            <a:avLst/>
          </a:prstGeom>
          <a:noFill/>
          <a:ln>
            <a:noFill/>
          </a:ln>
        </p:spPr>
      </p:pic>
      <p:pic>
        <p:nvPicPr>
          <p:cNvPr descr="C:\Users\ecoffey\AppData\Local\Temp\Rar$DRa0.160\30042_Device_layer3_switch_default_256.png" id="860" name="Google Shape;860;p18"/>
          <p:cNvPicPr preferRelativeResize="0"/>
          <p:nvPr/>
        </p:nvPicPr>
        <p:blipFill rotWithShape="1">
          <a:blip r:embed="rId3">
            <a:alphaModFix/>
          </a:blip>
          <a:srcRect b="0" l="0" r="0" t="0"/>
          <a:stretch/>
        </p:blipFill>
        <p:spPr>
          <a:xfrm>
            <a:off x="7717740" y="3492714"/>
            <a:ext cx="746866" cy="612067"/>
          </a:xfrm>
          <a:prstGeom prst="rect">
            <a:avLst/>
          </a:prstGeom>
          <a:noFill/>
          <a:ln>
            <a:noFill/>
          </a:ln>
        </p:spPr>
      </p:pic>
      <p:pic>
        <p:nvPicPr>
          <p:cNvPr descr="C:\Users\ecoffey\AppData\Local\Temp\Rar$DRa0.160\30042_Device_layer3_switch_default_256.png" id="861" name="Google Shape;861;p18"/>
          <p:cNvPicPr preferRelativeResize="0"/>
          <p:nvPr/>
        </p:nvPicPr>
        <p:blipFill rotWithShape="1">
          <a:blip r:embed="rId3">
            <a:alphaModFix/>
          </a:blip>
          <a:srcRect b="0" l="0" r="0" t="0"/>
          <a:stretch/>
        </p:blipFill>
        <p:spPr>
          <a:xfrm>
            <a:off x="3206576" y="3492713"/>
            <a:ext cx="767639" cy="612067"/>
          </a:xfrm>
          <a:prstGeom prst="rect">
            <a:avLst/>
          </a:prstGeom>
          <a:noFill/>
          <a:ln>
            <a:noFill/>
          </a:ln>
        </p:spPr>
      </p:pic>
      <p:cxnSp>
        <p:nvCxnSpPr>
          <p:cNvPr id="862" name="Google Shape;862;p18"/>
          <p:cNvCxnSpPr/>
          <p:nvPr/>
        </p:nvCxnSpPr>
        <p:spPr>
          <a:xfrm rot="5400000">
            <a:off x="6355389" y="347594"/>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863" name="Google Shape;863;p18"/>
          <p:cNvCxnSpPr/>
          <p:nvPr/>
        </p:nvCxnSpPr>
        <p:spPr>
          <a:xfrm>
            <a:off x="939862" y="44494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864" name="Google Shape;864;p18"/>
          <p:cNvCxnSpPr/>
          <p:nvPr/>
        </p:nvCxnSpPr>
        <p:spPr>
          <a:xfrm>
            <a:off x="10316519" y="4529146"/>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865" name="Google Shape;865;p18"/>
          <p:cNvCxnSpPr/>
          <p:nvPr/>
        </p:nvCxnSpPr>
        <p:spPr>
          <a:xfrm>
            <a:off x="5590699" y="4457367"/>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866" name="Google Shape;866;p18"/>
          <p:cNvSpPr txBox="1"/>
          <p:nvPr/>
        </p:nvSpPr>
        <p:spPr>
          <a:xfrm>
            <a:off x="5820891" y="1310641"/>
            <a:ext cx="222423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867" name="Google Shape;867;p18"/>
          <p:cNvSpPr txBox="1"/>
          <p:nvPr/>
        </p:nvSpPr>
        <p:spPr>
          <a:xfrm>
            <a:off x="5819299" y="2403518"/>
            <a:ext cx="49057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868" name="Google Shape;868;p18"/>
          <p:cNvSpPr txBox="1"/>
          <p:nvPr/>
        </p:nvSpPr>
        <p:spPr>
          <a:xfrm>
            <a:off x="5819299" y="604891"/>
            <a:ext cx="56727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.5</a:t>
            </a:r>
            <a:endParaRPr/>
          </a:p>
        </p:txBody>
      </p:sp>
      <p:sp>
        <p:nvSpPr>
          <p:cNvPr id="869" name="Google Shape;869;p18"/>
          <p:cNvSpPr txBox="1"/>
          <p:nvPr/>
        </p:nvSpPr>
        <p:spPr>
          <a:xfrm>
            <a:off x="3887554" y="3764870"/>
            <a:ext cx="9752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870" name="Google Shape;870;p18"/>
          <p:cNvSpPr txBox="1"/>
          <p:nvPr/>
        </p:nvSpPr>
        <p:spPr>
          <a:xfrm>
            <a:off x="6791998" y="3766402"/>
            <a:ext cx="1018939" cy="60016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G1/0/2</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.6</a:t>
            </a:r>
            <a:endParaRPr/>
          </a:p>
          <a:p>
            <a:pPr indent="0" lvl="0" marL="0" marR="0" rtl="0" algn="r">
              <a:spcBef>
                <a:spcPts val="0"/>
              </a:spcBef>
              <a:spcAft>
                <a:spcPts val="0"/>
              </a:spcAft>
              <a:buNone/>
            </a:pPr>
            <a:r>
              <a:t/>
            </a:r>
            <a:endParaRPr sz="1100">
              <a:solidFill>
                <a:schemeClr val="dk1"/>
              </a:solidFill>
              <a:latin typeface="Calibri"/>
              <a:ea typeface="Calibri"/>
              <a:cs typeface="Calibri"/>
              <a:sym typeface="Calibri"/>
            </a:endParaRPr>
          </a:p>
        </p:txBody>
      </p:sp>
      <p:sp>
        <p:nvSpPr>
          <p:cNvPr id="871" name="Google Shape;871;p18"/>
          <p:cNvSpPr txBox="1"/>
          <p:nvPr/>
        </p:nvSpPr>
        <p:spPr>
          <a:xfrm>
            <a:off x="8387184" y="3766402"/>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.6</a:t>
            </a:r>
            <a:endParaRPr/>
          </a:p>
        </p:txBody>
      </p:sp>
      <p:sp>
        <p:nvSpPr>
          <p:cNvPr id="872" name="Google Shape;872;p18"/>
          <p:cNvSpPr txBox="1"/>
          <p:nvPr/>
        </p:nvSpPr>
        <p:spPr>
          <a:xfrm>
            <a:off x="2603540" y="3775118"/>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873" name="Google Shape;873;p18"/>
          <p:cNvSpPr txBox="1"/>
          <p:nvPr/>
        </p:nvSpPr>
        <p:spPr>
          <a:xfrm>
            <a:off x="1377503" y="3771690"/>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874" name="Google Shape;874;p18"/>
          <p:cNvSpPr txBox="1"/>
          <p:nvPr/>
        </p:nvSpPr>
        <p:spPr>
          <a:xfrm>
            <a:off x="507747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875" name="Google Shape;875;p18"/>
          <p:cNvCxnSpPr/>
          <p:nvPr/>
        </p:nvCxnSpPr>
        <p:spPr>
          <a:xfrm rot="10800000">
            <a:off x="3828534" y="4294190"/>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876" name="Google Shape;876;p18"/>
          <p:cNvCxnSpPr/>
          <p:nvPr/>
        </p:nvCxnSpPr>
        <p:spPr>
          <a:xfrm rot="10800000">
            <a:off x="7915929" y="4252221"/>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877" name="Google Shape;877;p18"/>
          <p:cNvSpPr txBox="1"/>
          <p:nvPr/>
        </p:nvSpPr>
        <p:spPr>
          <a:xfrm>
            <a:off x="6734186" y="4449428"/>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172.31.6.1 /32</a:t>
            </a:r>
            <a:endParaRPr/>
          </a:p>
        </p:txBody>
      </p:sp>
      <p:sp>
        <p:nvSpPr>
          <p:cNvPr id="878" name="Google Shape;878;p18"/>
          <p:cNvSpPr txBox="1"/>
          <p:nvPr/>
        </p:nvSpPr>
        <p:spPr>
          <a:xfrm>
            <a:off x="5143133" y="4452493"/>
            <a:ext cx="273057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172.31.3.1 /32</a:t>
            </a:r>
            <a:endParaRPr/>
          </a:p>
        </p:txBody>
      </p:sp>
      <p:sp>
        <p:nvSpPr>
          <p:cNvPr id="879" name="Google Shape;879;p18"/>
          <p:cNvSpPr txBox="1"/>
          <p:nvPr/>
        </p:nvSpPr>
        <p:spPr>
          <a:xfrm>
            <a:off x="9805457" y="4519181"/>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172.31.7.1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77 – 172.31.77.1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78 – 172.31.78.1 /23</a:t>
            </a:r>
            <a:endParaRPr/>
          </a:p>
        </p:txBody>
      </p:sp>
      <p:sp>
        <p:nvSpPr>
          <p:cNvPr id="880" name="Google Shape;880;p18"/>
          <p:cNvSpPr txBox="1"/>
          <p:nvPr/>
        </p:nvSpPr>
        <p:spPr>
          <a:xfrm>
            <a:off x="3567446" y="4504623"/>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172.31.2.1 /32</a:t>
            </a:r>
            <a:endParaRPr/>
          </a:p>
        </p:txBody>
      </p:sp>
      <p:sp>
        <p:nvSpPr>
          <p:cNvPr id="881" name="Google Shape;881;p18"/>
          <p:cNvSpPr txBox="1"/>
          <p:nvPr/>
        </p:nvSpPr>
        <p:spPr>
          <a:xfrm>
            <a:off x="4604383" y="105549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172.31.45.0 /24</a:t>
            </a:r>
            <a:endParaRPr/>
          </a:p>
        </p:txBody>
      </p:sp>
      <p:sp>
        <p:nvSpPr>
          <p:cNvPr id="882" name="Google Shape;882;p18"/>
          <p:cNvSpPr txBox="1"/>
          <p:nvPr/>
        </p:nvSpPr>
        <p:spPr>
          <a:xfrm>
            <a:off x="6302069" y="353216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172.31.36.0 /24</a:t>
            </a:r>
            <a:endParaRPr/>
          </a:p>
        </p:txBody>
      </p:sp>
      <p:sp>
        <p:nvSpPr>
          <p:cNvPr id="883" name="Google Shape;883;p18"/>
          <p:cNvSpPr txBox="1"/>
          <p:nvPr/>
        </p:nvSpPr>
        <p:spPr>
          <a:xfrm>
            <a:off x="4053715" y="3541559"/>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172.31.23.0 /24</a:t>
            </a:r>
            <a:endParaRPr/>
          </a:p>
        </p:txBody>
      </p:sp>
      <p:sp>
        <p:nvSpPr>
          <p:cNvPr id="884" name="Google Shape;884;p18"/>
          <p:cNvSpPr txBox="1"/>
          <p:nvPr/>
        </p:nvSpPr>
        <p:spPr>
          <a:xfrm>
            <a:off x="1720820" y="3553051"/>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172.31.12.0 /24</a:t>
            </a:r>
            <a:endParaRPr/>
          </a:p>
        </p:txBody>
      </p:sp>
      <p:sp>
        <p:nvSpPr>
          <p:cNvPr id="885" name="Google Shape;885;p18"/>
          <p:cNvSpPr txBox="1"/>
          <p:nvPr/>
        </p:nvSpPr>
        <p:spPr>
          <a:xfrm>
            <a:off x="8637385" y="3546336"/>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172.31.67.0 /24</a:t>
            </a:r>
            <a:endParaRPr/>
          </a:p>
        </p:txBody>
      </p:sp>
      <p:sp>
        <p:nvSpPr>
          <p:cNvPr id="886" name="Google Shape;886;p18"/>
          <p:cNvSpPr txBox="1"/>
          <p:nvPr/>
        </p:nvSpPr>
        <p:spPr>
          <a:xfrm>
            <a:off x="962321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.7</a:t>
            </a:r>
            <a:endParaRPr/>
          </a:p>
        </p:txBody>
      </p:sp>
      <p:cxnSp>
        <p:nvCxnSpPr>
          <p:cNvPr id="887" name="Google Shape;887;p18"/>
          <p:cNvCxnSpPr/>
          <p:nvPr/>
        </p:nvCxnSpPr>
        <p:spPr>
          <a:xfrm flipH="1">
            <a:off x="7961833" y="4042845"/>
            <a:ext cx="83294" cy="448372"/>
          </a:xfrm>
          <a:prstGeom prst="straightConnector1">
            <a:avLst/>
          </a:prstGeom>
          <a:noFill/>
          <a:ln cap="flat" cmpd="sng" w="28575">
            <a:solidFill>
              <a:schemeClr val="dk1"/>
            </a:solidFill>
            <a:prstDash val="solid"/>
            <a:miter lim="800000"/>
            <a:headEnd len="sm" w="sm" type="none"/>
            <a:tailEnd len="sm" w="sm" type="none"/>
          </a:ln>
        </p:spPr>
      </p:cxnSp>
      <p:sp>
        <p:nvSpPr>
          <p:cNvPr id="888" name="Google Shape;888;p18"/>
          <p:cNvSpPr txBox="1"/>
          <p:nvPr/>
        </p:nvSpPr>
        <p:spPr>
          <a:xfrm>
            <a:off x="10417012" y="3655736"/>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7</a:t>
            </a:r>
            <a:endParaRPr/>
          </a:p>
        </p:txBody>
      </p:sp>
      <p:sp>
        <p:nvSpPr>
          <p:cNvPr id="889" name="Google Shape;889;p18"/>
          <p:cNvSpPr txBox="1"/>
          <p:nvPr/>
        </p:nvSpPr>
        <p:spPr>
          <a:xfrm>
            <a:off x="7952546" y="3667238"/>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890" name="Google Shape;890;p18"/>
          <p:cNvSpPr txBox="1"/>
          <p:nvPr/>
        </p:nvSpPr>
        <p:spPr>
          <a:xfrm>
            <a:off x="5728902" y="236744"/>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5</a:t>
            </a:r>
            <a:endParaRPr/>
          </a:p>
        </p:txBody>
      </p:sp>
      <p:sp>
        <p:nvSpPr>
          <p:cNvPr id="891" name="Google Shape;891;p18"/>
          <p:cNvSpPr txBox="1"/>
          <p:nvPr/>
        </p:nvSpPr>
        <p:spPr>
          <a:xfrm>
            <a:off x="5728902" y="195364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892" name="Google Shape;892;p18"/>
          <p:cNvSpPr txBox="1"/>
          <p:nvPr/>
        </p:nvSpPr>
        <p:spPr>
          <a:xfrm>
            <a:off x="5754555" y="362047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3</a:t>
            </a:r>
            <a:endParaRPr/>
          </a:p>
        </p:txBody>
      </p:sp>
      <p:sp>
        <p:nvSpPr>
          <p:cNvPr id="893" name="Google Shape;893;p18"/>
          <p:cNvSpPr txBox="1"/>
          <p:nvPr/>
        </p:nvSpPr>
        <p:spPr>
          <a:xfrm>
            <a:off x="3459564" y="3664880"/>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894" name="Google Shape;894;p18"/>
          <p:cNvSpPr txBox="1"/>
          <p:nvPr/>
        </p:nvSpPr>
        <p:spPr>
          <a:xfrm>
            <a:off x="1033014" y="362575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1</a:t>
            </a:r>
            <a:endParaRPr/>
          </a:p>
        </p:txBody>
      </p:sp>
      <p:sp>
        <p:nvSpPr>
          <p:cNvPr id="895" name="Google Shape;895;p18"/>
          <p:cNvSpPr txBox="1"/>
          <p:nvPr/>
        </p:nvSpPr>
        <p:spPr>
          <a:xfrm>
            <a:off x="570704" y="4463299"/>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172.31.1.1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17 – 172.31.17.1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18 – 172.31.18.1 /23</a:t>
            </a:r>
            <a:endParaRPr/>
          </a:p>
        </p:txBody>
      </p:sp>
      <p:sp>
        <p:nvSpPr>
          <p:cNvPr id="896" name="Google Shape;896;p18"/>
          <p:cNvSpPr txBox="1"/>
          <p:nvPr/>
        </p:nvSpPr>
        <p:spPr>
          <a:xfrm>
            <a:off x="6562821" y="61766"/>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172.31.5.1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57 – 172.31.57.1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58 – 172.31.58.1 /23</a:t>
            </a:r>
            <a:endParaRPr/>
          </a:p>
        </p:txBody>
      </p:sp>
      <p:sp>
        <p:nvSpPr>
          <p:cNvPr id="897" name="Google Shape;897;p18"/>
          <p:cNvSpPr txBox="1"/>
          <p:nvPr/>
        </p:nvSpPr>
        <p:spPr>
          <a:xfrm>
            <a:off x="6356029" y="1983378"/>
            <a:ext cx="1572078"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Lo 0 – 172.31.4.1 /32</a:t>
            </a:r>
            <a:endParaRPr/>
          </a:p>
        </p:txBody>
      </p:sp>
      <p:sp>
        <p:nvSpPr>
          <p:cNvPr id="898" name="Google Shape;898;p18"/>
          <p:cNvSpPr txBox="1"/>
          <p:nvPr/>
        </p:nvSpPr>
        <p:spPr>
          <a:xfrm>
            <a:off x="6516833" y="2625610"/>
            <a:ext cx="143571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MPLS</a:t>
            </a:r>
            <a:endParaRPr/>
          </a:p>
          <a:p>
            <a:pPr indent="0" lvl="0" marL="0" marR="0" rtl="0" algn="ctr">
              <a:spcBef>
                <a:spcPts val="0"/>
              </a:spcBef>
              <a:spcAft>
                <a:spcPts val="0"/>
              </a:spcAft>
              <a:buNone/>
            </a:pPr>
            <a:r>
              <a:rPr b="1" lang="en-US" sz="1600">
                <a:solidFill>
                  <a:srgbClr val="C55A11"/>
                </a:solidFill>
                <a:latin typeface="Calibri"/>
                <a:ea typeface="Calibri"/>
                <a:cs typeface="Calibri"/>
                <a:sym typeface="Calibri"/>
              </a:rPr>
              <a:t>OSPF 9 AREA 0</a:t>
            </a:r>
            <a:endParaRPr/>
          </a:p>
        </p:txBody>
      </p:sp>
      <p:sp>
        <p:nvSpPr>
          <p:cNvPr id="899" name="Google Shape;899;p18"/>
          <p:cNvSpPr txBox="1"/>
          <p:nvPr/>
        </p:nvSpPr>
        <p:spPr>
          <a:xfrm>
            <a:off x="4604383" y="2792065"/>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172.31.34.0 /24</a:t>
            </a:r>
            <a:endParaRPr/>
          </a:p>
        </p:txBody>
      </p:sp>
      <p:sp>
        <p:nvSpPr>
          <p:cNvPr id="900" name="Google Shape;900;p18"/>
          <p:cNvSpPr txBox="1"/>
          <p:nvPr/>
        </p:nvSpPr>
        <p:spPr>
          <a:xfrm>
            <a:off x="5992299" y="3764871"/>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G0/2</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901" name="Google Shape;901;p18"/>
          <p:cNvSpPr txBox="1"/>
          <p:nvPr/>
        </p:nvSpPr>
        <p:spPr>
          <a:xfrm>
            <a:off x="5845673" y="3044453"/>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902" name="Google Shape;902;p18"/>
          <p:cNvCxnSpPr/>
          <p:nvPr/>
        </p:nvCxnSpPr>
        <p:spPr>
          <a:xfrm rot="-5400000">
            <a:off x="6304913" y="2141059"/>
            <a:ext cx="365760" cy="0"/>
          </a:xfrm>
          <a:prstGeom prst="straightConnector1">
            <a:avLst/>
          </a:prstGeom>
          <a:noFill/>
          <a:ln cap="flat" cmpd="sng" w="28575">
            <a:solidFill>
              <a:schemeClr val="dk1"/>
            </a:solidFill>
            <a:prstDash val="solid"/>
            <a:miter lim="800000"/>
            <a:headEnd len="sm" w="sm" type="none"/>
            <a:tailEnd len="sm" w="sm" type="none"/>
          </a:ln>
        </p:spPr>
      </p:cxnSp>
      <p:cxnSp>
        <p:nvCxnSpPr>
          <p:cNvPr id="903" name="Google Shape;903;p18"/>
          <p:cNvCxnSpPr/>
          <p:nvPr/>
        </p:nvCxnSpPr>
        <p:spPr>
          <a:xfrm rot="5400000">
            <a:off x="942067" y="42208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904" name="Google Shape;904;p18"/>
          <p:cNvCxnSpPr/>
          <p:nvPr/>
        </p:nvCxnSpPr>
        <p:spPr>
          <a:xfrm rot="10800000">
            <a:off x="6126789" y="390632"/>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905" name="Google Shape;905;p18"/>
          <p:cNvSpPr txBox="1"/>
          <p:nvPr/>
        </p:nvSpPr>
        <p:spPr>
          <a:xfrm>
            <a:off x="1545819" y="2705278"/>
            <a:ext cx="114326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GREEN</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1</a:t>
            </a:r>
            <a:endParaRPr/>
          </a:p>
        </p:txBody>
      </p:sp>
      <p:sp>
        <p:nvSpPr>
          <p:cNvPr id="906" name="Google Shape;906;p18"/>
          <p:cNvSpPr txBox="1"/>
          <p:nvPr/>
        </p:nvSpPr>
        <p:spPr>
          <a:xfrm>
            <a:off x="6819760" y="940288"/>
            <a:ext cx="99399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BLUE</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5</a:t>
            </a:r>
            <a:endParaRPr/>
          </a:p>
        </p:txBody>
      </p:sp>
      <p:sp>
        <p:nvSpPr>
          <p:cNvPr id="907" name="Google Shape;907;p18"/>
          <p:cNvSpPr txBox="1"/>
          <p:nvPr/>
        </p:nvSpPr>
        <p:spPr>
          <a:xfrm>
            <a:off x="9339881" y="2625610"/>
            <a:ext cx="105028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GOLD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7</a:t>
            </a:r>
            <a:endParaRPr/>
          </a:p>
        </p:txBody>
      </p:sp>
      <p:sp>
        <p:nvSpPr>
          <p:cNvPr id="908" name="Google Shape;908;p18"/>
          <p:cNvSpPr txBox="1"/>
          <p:nvPr/>
        </p:nvSpPr>
        <p:spPr>
          <a:xfrm>
            <a:off x="23450" y="5294037"/>
            <a:ext cx="12082272"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AFTER STEP 11 HAS BEEN COMPLETED ON ALL 3 NODES, THE PREFIXES SHOULD BE SHARED INTO THE VRFs BGP TABLE. </a:t>
            </a:r>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EVEN THOUGH ALL TRAFFIC TRAVERSES NODE 3, THEY WILL HAVE NO KNOWLEDGE OF BGP OR THE VRFs. THIS WOULD BE TRUE OF THE</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MPLS CORE NO MATTER HOW MANY DEVICES IT WAS. THIS IS KNOWN AS A “BGP-FREE CORE” AND IT ALLOWS THE CORE MPLS DEVICES</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ON A NETWORK TO MAKE FAST SWITCHING DECISIONS AND USE LESS RESOURCES THAN IF EVERY DEVICE HAD BGP AND VRF AWARENESS.</a:t>
            </a:r>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9"/>
          <p:cNvSpPr/>
          <p:nvPr/>
        </p:nvSpPr>
        <p:spPr>
          <a:xfrm>
            <a:off x="5125435" y="29458"/>
            <a:ext cx="3815080" cy="1736278"/>
          </a:xfrm>
          <a:prstGeom prst="roundRect">
            <a:avLst>
              <a:gd fmla="val 16667"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914" name="Google Shape;914;p19"/>
          <p:cNvSpPr/>
          <p:nvPr/>
        </p:nvSpPr>
        <p:spPr>
          <a:xfrm>
            <a:off x="8341949" y="2476454"/>
            <a:ext cx="3415745" cy="2642892"/>
          </a:xfrm>
          <a:prstGeom prst="roundRect">
            <a:avLst>
              <a:gd fmla="val 16667" name="adj"/>
            </a:avLst>
          </a:prstGeom>
          <a:solidFill>
            <a:srgbClr val="EFF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915" name="Google Shape;915;p19"/>
          <p:cNvSpPr/>
          <p:nvPr/>
        </p:nvSpPr>
        <p:spPr>
          <a:xfrm>
            <a:off x="340404" y="2516337"/>
            <a:ext cx="3002996" cy="2738870"/>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916" name="Google Shape;916;p19"/>
          <p:cNvSpPr/>
          <p:nvPr/>
        </p:nvSpPr>
        <p:spPr>
          <a:xfrm>
            <a:off x="3465490" y="1948598"/>
            <a:ext cx="4748914" cy="329210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cxnSp>
        <p:nvCxnSpPr>
          <p:cNvPr id="917" name="Google Shape;917;p19"/>
          <p:cNvCxnSpPr/>
          <p:nvPr/>
        </p:nvCxnSpPr>
        <p:spPr>
          <a:xfrm>
            <a:off x="6030593" y="2131109"/>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918" name="Google Shape;918;p19"/>
          <p:cNvCxnSpPr/>
          <p:nvPr/>
        </p:nvCxnSpPr>
        <p:spPr>
          <a:xfrm>
            <a:off x="3674294" y="4032536"/>
            <a:ext cx="157349" cy="496910"/>
          </a:xfrm>
          <a:prstGeom prst="straightConnector1">
            <a:avLst/>
          </a:prstGeom>
          <a:noFill/>
          <a:ln cap="flat" cmpd="sng" w="28575">
            <a:solidFill>
              <a:schemeClr val="dk1"/>
            </a:solidFill>
            <a:prstDash val="solid"/>
            <a:miter lim="800000"/>
            <a:headEnd len="sm" w="sm" type="none"/>
            <a:tailEnd len="sm" w="sm" type="none"/>
          </a:ln>
        </p:spPr>
      </p:cxnSp>
      <p:cxnSp>
        <p:nvCxnSpPr>
          <p:cNvPr id="919" name="Google Shape;919;p19"/>
          <p:cNvCxnSpPr/>
          <p:nvPr/>
        </p:nvCxnSpPr>
        <p:spPr>
          <a:xfrm rot="-5400000">
            <a:off x="10099150" y="4072246"/>
            <a:ext cx="914400" cy="0"/>
          </a:xfrm>
          <a:prstGeom prst="straightConnector1">
            <a:avLst/>
          </a:prstGeom>
          <a:noFill/>
          <a:ln cap="flat" cmpd="sng" w="28575">
            <a:solidFill>
              <a:schemeClr val="dk1"/>
            </a:solidFill>
            <a:prstDash val="solid"/>
            <a:miter lim="800000"/>
            <a:headEnd len="sm" w="sm" type="none"/>
            <a:tailEnd len="sm" w="sm" type="none"/>
          </a:ln>
        </p:spPr>
      </p:cxnSp>
      <p:cxnSp>
        <p:nvCxnSpPr>
          <p:cNvPr id="920" name="Google Shape;920;p19"/>
          <p:cNvCxnSpPr/>
          <p:nvPr/>
        </p:nvCxnSpPr>
        <p:spPr>
          <a:xfrm rot="-5400000">
            <a:off x="3807353" y="2395094"/>
            <a:ext cx="4114800" cy="0"/>
          </a:xfrm>
          <a:prstGeom prst="straightConnector1">
            <a:avLst/>
          </a:prstGeom>
          <a:noFill/>
          <a:ln cap="flat" cmpd="sng" w="28575">
            <a:solidFill>
              <a:schemeClr val="dk1"/>
            </a:solidFill>
            <a:prstDash val="solid"/>
            <a:miter lim="800000"/>
            <a:headEnd len="sm" w="sm" type="none"/>
            <a:tailEnd len="sm" w="sm" type="none"/>
          </a:ln>
        </p:spPr>
      </p:cxnSp>
      <p:cxnSp>
        <p:nvCxnSpPr>
          <p:cNvPr id="921" name="Google Shape;921;p19"/>
          <p:cNvCxnSpPr/>
          <p:nvPr/>
        </p:nvCxnSpPr>
        <p:spPr>
          <a:xfrm>
            <a:off x="1329424" y="3787107"/>
            <a:ext cx="9076360" cy="0"/>
          </a:xfrm>
          <a:prstGeom prst="straightConnector1">
            <a:avLst/>
          </a:prstGeom>
          <a:noFill/>
          <a:ln cap="flat" cmpd="sng" w="28575">
            <a:solidFill>
              <a:schemeClr val="dk1"/>
            </a:solidFill>
            <a:prstDash val="solid"/>
            <a:miter lim="800000"/>
            <a:headEnd len="sm" w="sm" type="none"/>
            <a:tailEnd len="sm" w="sm" type="none"/>
          </a:ln>
        </p:spPr>
      </p:cxnSp>
      <p:pic>
        <p:nvPicPr>
          <p:cNvPr descr="C:\Users\ecoffey\AppData\Local\Temp\Rar$DRa0.160\30042_Device_layer3_switch_default_256.png" id="922" name="Google Shape;922;p19"/>
          <p:cNvPicPr preferRelativeResize="0"/>
          <p:nvPr/>
        </p:nvPicPr>
        <p:blipFill rotWithShape="1">
          <a:blip r:embed="rId3">
            <a:alphaModFix/>
          </a:blip>
          <a:srcRect b="0" l="0" r="0" t="0"/>
          <a:stretch/>
        </p:blipFill>
        <p:spPr>
          <a:xfrm>
            <a:off x="5561570" y="1617290"/>
            <a:ext cx="612067" cy="903248"/>
          </a:xfrm>
          <a:prstGeom prst="rect">
            <a:avLst/>
          </a:prstGeom>
          <a:noFill/>
          <a:ln>
            <a:noFill/>
          </a:ln>
        </p:spPr>
      </p:pic>
      <p:pic>
        <p:nvPicPr>
          <p:cNvPr descr="C:\Users\ecoffey\AppData\Local\Temp\Rar$DRa0.160\30042_Device_layer3_switch_default_256.png" id="923" name="Google Shape;923;p19"/>
          <p:cNvPicPr preferRelativeResize="0"/>
          <p:nvPr/>
        </p:nvPicPr>
        <p:blipFill rotWithShape="1">
          <a:blip r:embed="rId3">
            <a:alphaModFix/>
          </a:blip>
          <a:srcRect b="0" l="0" r="0" t="0"/>
          <a:stretch/>
        </p:blipFill>
        <p:spPr>
          <a:xfrm>
            <a:off x="5585808" y="3387090"/>
            <a:ext cx="612067" cy="751208"/>
          </a:xfrm>
          <a:prstGeom prst="rect">
            <a:avLst/>
          </a:prstGeom>
          <a:noFill/>
          <a:ln>
            <a:noFill/>
          </a:ln>
        </p:spPr>
      </p:pic>
      <p:pic>
        <p:nvPicPr>
          <p:cNvPr descr="C:\Users\ecoffey\AppData\Local\Temp\Rar$DRa0.160\30042_Device_layer3_switch_default_256.png" id="924" name="Google Shape;924;p19"/>
          <p:cNvPicPr preferRelativeResize="0"/>
          <p:nvPr/>
        </p:nvPicPr>
        <p:blipFill rotWithShape="1">
          <a:blip r:embed="rId3">
            <a:alphaModFix/>
          </a:blip>
          <a:srcRect b="0" l="0" r="0" t="0"/>
          <a:stretch/>
        </p:blipFill>
        <p:spPr>
          <a:xfrm>
            <a:off x="5561568" y="66729"/>
            <a:ext cx="612067" cy="612067"/>
          </a:xfrm>
          <a:prstGeom prst="rect">
            <a:avLst/>
          </a:prstGeom>
          <a:noFill/>
          <a:ln>
            <a:noFill/>
          </a:ln>
        </p:spPr>
      </p:pic>
      <p:pic>
        <p:nvPicPr>
          <p:cNvPr descr="C:\Users\ecoffey\AppData\Local\Temp\Rar$DRa0.160\30042_Device_layer3_switch_default_256.png" id="925" name="Google Shape;925;p19"/>
          <p:cNvPicPr preferRelativeResize="0"/>
          <p:nvPr/>
        </p:nvPicPr>
        <p:blipFill rotWithShape="1">
          <a:blip r:embed="rId3">
            <a:alphaModFix/>
          </a:blip>
          <a:srcRect b="0" l="0" r="0" t="0"/>
          <a:stretch/>
        </p:blipFill>
        <p:spPr>
          <a:xfrm>
            <a:off x="10239086" y="3479920"/>
            <a:ext cx="612067" cy="612067"/>
          </a:xfrm>
          <a:prstGeom prst="rect">
            <a:avLst/>
          </a:prstGeom>
          <a:noFill/>
          <a:ln>
            <a:noFill/>
          </a:ln>
        </p:spPr>
      </p:pic>
      <p:pic>
        <p:nvPicPr>
          <p:cNvPr descr="C:\Users\ecoffey\AppData\Local\Temp\Rar$DRa0.160\30042_Device_layer3_switch_default_256.png" id="926" name="Google Shape;926;p19"/>
          <p:cNvPicPr preferRelativeResize="0"/>
          <p:nvPr/>
        </p:nvPicPr>
        <p:blipFill rotWithShape="1">
          <a:blip r:embed="rId3">
            <a:alphaModFix/>
          </a:blip>
          <a:srcRect b="0" l="0" r="0" t="0"/>
          <a:stretch/>
        </p:blipFill>
        <p:spPr>
          <a:xfrm>
            <a:off x="862429" y="3452782"/>
            <a:ext cx="612067" cy="612067"/>
          </a:xfrm>
          <a:prstGeom prst="rect">
            <a:avLst/>
          </a:prstGeom>
          <a:noFill/>
          <a:ln>
            <a:noFill/>
          </a:ln>
        </p:spPr>
      </p:pic>
      <p:pic>
        <p:nvPicPr>
          <p:cNvPr descr="C:\Users\ecoffey\AppData\Local\Temp\Rar$DRa0.160\30042_Device_layer3_switch_default_256.png" id="927" name="Google Shape;927;p19"/>
          <p:cNvPicPr preferRelativeResize="0"/>
          <p:nvPr/>
        </p:nvPicPr>
        <p:blipFill rotWithShape="1">
          <a:blip r:embed="rId3">
            <a:alphaModFix/>
          </a:blip>
          <a:srcRect b="0" l="0" r="0" t="0"/>
          <a:stretch/>
        </p:blipFill>
        <p:spPr>
          <a:xfrm>
            <a:off x="7717740" y="3492714"/>
            <a:ext cx="746866" cy="612067"/>
          </a:xfrm>
          <a:prstGeom prst="rect">
            <a:avLst/>
          </a:prstGeom>
          <a:noFill/>
          <a:ln>
            <a:noFill/>
          </a:ln>
        </p:spPr>
      </p:pic>
      <p:pic>
        <p:nvPicPr>
          <p:cNvPr descr="C:\Users\ecoffey\AppData\Local\Temp\Rar$DRa0.160\30042_Device_layer3_switch_default_256.png" id="928" name="Google Shape;928;p19"/>
          <p:cNvPicPr preferRelativeResize="0"/>
          <p:nvPr/>
        </p:nvPicPr>
        <p:blipFill rotWithShape="1">
          <a:blip r:embed="rId3">
            <a:alphaModFix/>
          </a:blip>
          <a:srcRect b="0" l="0" r="0" t="0"/>
          <a:stretch/>
        </p:blipFill>
        <p:spPr>
          <a:xfrm>
            <a:off x="3206576" y="3492713"/>
            <a:ext cx="767639" cy="612067"/>
          </a:xfrm>
          <a:prstGeom prst="rect">
            <a:avLst/>
          </a:prstGeom>
          <a:noFill/>
          <a:ln>
            <a:noFill/>
          </a:ln>
        </p:spPr>
      </p:pic>
      <p:cxnSp>
        <p:nvCxnSpPr>
          <p:cNvPr id="929" name="Google Shape;929;p19"/>
          <p:cNvCxnSpPr/>
          <p:nvPr/>
        </p:nvCxnSpPr>
        <p:spPr>
          <a:xfrm rot="5400000">
            <a:off x="6355389" y="347594"/>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930" name="Google Shape;930;p19"/>
          <p:cNvCxnSpPr/>
          <p:nvPr/>
        </p:nvCxnSpPr>
        <p:spPr>
          <a:xfrm>
            <a:off x="939862" y="44494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931" name="Google Shape;931;p19"/>
          <p:cNvCxnSpPr/>
          <p:nvPr/>
        </p:nvCxnSpPr>
        <p:spPr>
          <a:xfrm>
            <a:off x="10316519" y="4529146"/>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932" name="Google Shape;932;p19"/>
          <p:cNvCxnSpPr/>
          <p:nvPr/>
        </p:nvCxnSpPr>
        <p:spPr>
          <a:xfrm>
            <a:off x="5590699" y="4457367"/>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933" name="Google Shape;933;p19"/>
          <p:cNvSpPr txBox="1"/>
          <p:nvPr/>
        </p:nvSpPr>
        <p:spPr>
          <a:xfrm>
            <a:off x="5820891" y="1310641"/>
            <a:ext cx="222423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934" name="Google Shape;934;p19"/>
          <p:cNvSpPr txBox="1"/>
          <p:nvPr/>
        </p:nvSpPr>
        <p:spPr>
          <a:xfrm>
            <a:off x="5819299" y="2403518"/>
            <a:ext cx="49057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935" name="Google Shape;935;p19"/>
          <p:cNvSpPr txBox="1"/>
          <p:nvPr/>
        </p:nvSpPr>
        <p:spPr>
          <a:xfrm>
            <a:off x="5819299" y="604891"/>
            <a:ext cx="56727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.5</a:t>
            </a:r>
            <a:endParaRPr/>
          </a:p>
        </p:txBody>
      </p:sp>
      <p:sp>
        <p:nvSpPr>
          <p:cNvPr id="936" name="Google Shape;936;p19"/>
          <p:cNvSpPr txBox="1"/>
          <p:nvPr/>
        </p:nvSpPr>
        <p:spPr>
          <a:xfrm>
            <a:off x="3887554" y="3764870"/>
            <a:ext cx="9752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937" name="Google Shape;937;p19"/>
          <p:cNvSpPr txBox="1"/>
          <p:nvPr/>
        </p:nvSpPr>
        <p:spPr>
          <a:xfrm>
            <a:off x="6791998" y="3766402"/>
            <a:ext cx="1018939" cy="60016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G1/0/2</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.6</a:t>
            </a:r>
            <a:endParaRPr/>
          </a:p>
          <a:p>
            <a:pPr indent="0" lvl="0" marL="0" marR="0" rtl="0" algn="r">
              <a:spcBef>
                <a:spcPts val="0"/>
              </a:spcBef>
              <a:spcAft>
                <a:spcPts val="0"/>
              </a:spcAft>
              <a:buNone/>
            </a:pPr>
            <a:r>
              <a:t/>
            </a:r>
            <a:endParaRPr sz="1100">
              <a:solidFill>
                <a:schemeClr val="dk1"/>
              </a:solidFill>
              <a:latin typeface="Calibri"/>
              <a:ea typeface="Calibri"/>
              <a:cs typeface="Calibri"/>
              <a:sym typeface="Calibri"/>
            </a:endParaRPr>
          </a:p>
        </p:txBody>
      </p:sp>
      <p:sp>
        <p:nvSpPr>
          <p:cNvPr id="938" name="Google Shape;938;p19"/>
          <p:cNvSpPr txBox="1"/>
          <p:nvPr/>
        </p:nvSpPr>
        <p:spPr>
          <a:xfrm>
            <a:off x="8387184" y="3766402"/>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.6</a:t>
            </a:r>
            <a:endParaRPr/>
          </a:p>
        </p:txBody>
      </p:sp>
      <p:sp>
        <p:nvSpPr>
          <p:cNvPr id="939" name="Google Shape;939;p19"/>
          <p:cNvSpPr txBox="1"/>
          <p:nvPr/>
        </p:nvSpPr>
        <p:spPr>
          <a:xfrm>
            <a:off x="2603540" y="3775118"/>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940" name="Google Shape;940;p19"/>
          <p:cNvSpPr txBox="1"/>
          <p:nvPr/>
        </p:nvSpPr>
        <p:spPr>
          <a:xfrm>
            <a:off x="1377503" y="3771690"/>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941" name="Google Shape;941;p19"/>
          <p:cNvSpPr txBox="1"/>
          <p:nvPr/>
        </p:nvSpPr>
        <p:spPr>
          <a:xfrm>
            <a:off x="507747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942" name="Google Shape;942;p19"/>
          <p:cNvCxnSpPr/>
          <p:nvPr/>
        </p:nvCxnSpPr>
        <p:spPr>
          <a:xfrm rot="10800000">
            <a:off x="3828534" y="4294190"/>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943" name="Google Shape;943;p19"/>
          <p:cNvCxnSpPr/>
          <p:nvPr/>
        </p:nvCxnSpPr>
        <p:spPr>
          <a:xfrm rot="10800000">
            <a:off x="7915929" y="4252221"/>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944" name="Google Shape;944;p19"/>
          <p:cNvSpPr txBox="1"/>
          <p:nvPr/>
        </p:nvSpPr>
        <p:spPr>
          <a:xfrm>
            <a:off x="6734186" y="4449428"/>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172.31.6.1 /32</a:t>
            </a:r>
            <a:endParaRPr/>
          </a:p>
        </p:txBody>
      </p:sp>
      <p:sp>
        <p:nvSpPr>
          <p:cNvPr id="945" name="Google Shape;945;p19"/>
          <p:cNvSpPr txBox="1"/>
          <p:nvPr/>
        </p:nvSpPr>
        <p:spPr>
          <a:xfrm>
            <a:off x="5143133" y="4452493"/>
            <a:ext cx="273057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172.31.3.1 /32</a:t>
            </a:r>
            <a:endParaRPr/>
          </a:p>
        </p:txBody>
      </p:sp>
      <p:sp>
        <p:nvSpPr>
          <p:cNvPr id="946" name="Google Shape;946;p19"/>
          <p:cNvSpPr txBox="1"/>
          <p:nvPr/>
        </p:nvSpPr>
        <p:spPr>
          <a:xfrm>
            <a:off x="9805457" y="4519181"/>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172.31.7.1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77 – 172.31.77.1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78 – 172.31.78.1 /23</a:t>
            </a:r>
            <a:endParaRPr/>
          </a:p>
        </p:txBody>
      </p:sp>
      <p:sp>
        <p:nvSpPr>
          <p:cNvPr id="947" name="Google Shape;947;p19"/>
          <p:cNvSpPr txBox="1"/>
          <p:nvPr/>
        </p:nvSpPr>
        <p:spPr>
          <a:xfrm>
            <a:off x="3567446" y="4504623"/>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172.31.2.1 /32</a:t>
            </a:r>
            <a:endParaRPr/>
          </a:p>
        </p:txBody>
      </p:sp>
      <p:sp>
        <p:nvSpPr>
          <p:cNvPr id="948" name="Google Shape;948;p19"/>
          <p:cNvSpPr txBox="1"/>
          <p:nvPr/>
        </p:nvSpPr>
        <p:spPr>
          <a:xfrm>
            <a:off x="6302069" y="353216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172.31.36.0 /24</a:t>
            </a:r>
            <a:endParaRPr/>
          </a:p>
        </p:txBody>
      </p:sp>
      <p:sp>
        <p:nvSpPr>
          <p:cNvPr id="949" name="Google Shape;949;p19"/>
          <p:cNvSpPr txBox="1"/>
          <p:nvPr/>
        </p:nvSpPr>
        <p:spPr>
          <a:xfrm>
            <a:off x="4053715" y="3541559"/>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172.31.23.0 /24</a:t>
            </a:r>
            <a:endParaRPr/>
          </a:p>
        </p:txBody>
      </p:sp>
      <p:sp>
        <p:nvSpPr>
          <p:cNvPr id="950" name="Google Shape;950;p19"/>
          <p:cNvSpPr txBox="1"/>
          <p:nvPr/>
        </p:nvSpPr>
        <p:spPr>
          <a:xfrm>
            <a:off x="1720820" y="3553051"/>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172.31.12.0 /24</a:t>
            </a:r>
            <a:endParaRPr/>
          </a:p>
        </p:txBody>
      </p:sp>
      <p:sp>
        <p:nvSpPr>
          <p:cNvPr id="951" name="Google Shape;951;p19"/>
          <p:cNvSpPr txBox="1"/>
          <p:nvPr/>
        </p:nvSpPr>
        <p:spPr>
          <a:xfrm>
            <a:off x="8637385" y="3546336"/>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172.31.67.0 /24</a:t>
            </a:r>
            <a:endParaRPr/>
          </a:p>
        </p:txBody>
      </p:sp>
      <p:sp>
        <p:nvSpPr>
          <p:cNvPr id="952" name="Google Shape;952;p19"/>
          <p:cNvSpPr txBox="1"/>
          <p:nvPr/>
        </p:nvSpPr>
        <p:spPr>
          <a:xfrm>
            <a:off x="962321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.7</a:t>
            </a:r>
            <a:endParaRPr/>
          </a:p>
        </p:txBody>
      </p:sp>
      <p:cxnSp>
        <p:nvCxnSpPr>
          <p:cNvPr id="953" name="Google Shape;953;p19"/>
          <p:cNvCxnSpPr/>
          <p:nvPr/>
        </p:nvCxnSpPr>
        <p:spPr>
          <a:xfrm flipH="1">
            <a:off x="7961833" y="4042845"/>
            <a:ext cx="83294" cy="448372"/>
          </a:xfrm>
          <a:prstGeom prst="straightConnector1">
            <a:avLst/>
          </a:prstGeom>
          <a:noFill/>
          <a:ln cap="flat" cmpd="sng" w="28575">
            <a:solidFill>
              <a:schemeClr val="dk1"/>
            </a:solidFill>
            <a:prstDash val="solid"/>
            <a:miter lim="800000"/>
            <a:headEnd len="sm" w="sm" type="none"/>
            <a:tailEnd len="sm" w="sm" type="none"/>
          </a:ln>
        </p:spPr>
      </p:cxnSp>
      <p:sp>
        <p:nvSpPr>
          <p:cNvPr id="954" name="Google Shape;954;p19"/>
          <p:cNvSpPr txBox="1"/>
          <p:nvPr/>
        </p:nvSpPr>
        <p:spPr>
          <a:xfrm>
            <a:off x="10417012" y="3655736"/>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7</a:t>
            </a:r>
            <a:endParaRPr/>
          </a:p>
        </p:txBody>
      </p:sp>
      <p:sp>
        <p:nvSpPr>
          <p:cNvPr id="955" name="Google Shape;955;p19"/>
          <p:cNvSpPr txBox="1"/>
          <p:nvPr/>
        </p:nvSpPr>
        <p:spPr>
          <a:xfrm>
            <a:off x="7952546" y="3667238"/>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956" name="Google Shape;956;p19"/>
          <p:cNvSpPr txBox="1"/>
          <p:nvPr/>
        </p:nvSpPr>
        <p:spPr>
          <a:xfrm>
            <a:off x="5728902" y="236744"/>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5</a:t>
            </a:r>
            <a:endParaRPr/>
          </a:p>
        </p:txBody>
      </p:sp>
      <p:sp>
        <p:nvSpPr>
          <p:cNvPr id="957" name="Google Shape;957;p19"/>
          <p:cNvSpPr txBox="1"/>
          <p:nvPr/>
        </p:nvSpPr>
        <p:spPr>
          <a:xfrm>
            <a:off x="5728902" y="195364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958" name="Google Shape;958;p19"/>
          <p:cNvSpPr txBox="1"/>
          <p:nvPr/>
        </p:nvSpPr>
        <p:spPr>
          <a:xfrm>
            <a:off x="5754555" y="362047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3</a:t>
            </a:r>
            <a:endParaRPr/>
          </a:p>
        </p:txBody>
      </p:sp>
      <p:sp>
        <p:nvSpPr>
          <p:cNvPr id="959" name="Google Shape;959;p19"/>
          <p:cNvSpPr txBox="1"/>
          <p:nvPr/>
        </p:nvSpPr>
        <p:spPr>
          <a:xfrm>
            <a:off x="3459564" y="3664880"/>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960" name="Google Shape;960;p19"/>
          <p:cNvSpPr txBox="1"/>
          <p:nvPr/>
        </p:nvSpPr>
        <p:spPr>
          <a:xfrm>
            <a:off x="1033014" y="362575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1</a:t>
            </a:r>
            <a:endParaRPr/>
          </a:p>
        </p:txBody>
      </p:sp>
      <p:sp>
        <p:nvSpPr>
          <p:cNvPr id="961" name="Google Shape;961;p19"/>
          <p:cNvSpPr txBox="1"/>
          <p:nvPr/>
        </p:nvSpPr>
        <p:spPr>
          <a:xfrm>
            <a:off x="570704" y="4463299"/>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172.31.1.1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17 – 172.31.17.1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18 – 172.31.18.1 /23</a:t>
            </a:r>
            <a:endParaRPr/>
          </a:p>
        </p:txBody>
      </p:sp>
      <p:sp>
        <p:nvSpPr>
          <p:cNvPr id="962" name="Google Shape;962;p19"/>
          <p:cNvSpPr txBox="1"/>
          <p:nvPr/>
        </p:nvSpPr>
        <p:spPr>
          <a:xfrm>
            <a:off x="6562821" y="61766"/>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172.31.5.1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57 – 172.31.57.1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58 – 172.31.58.1 /23</a:t>
            </a:r>
            <a:endParaRPr/>
          </a:p>
        </p:txBody>
      </p:sp>
      <p:sp>
        <p:nvSpPr>
          <p:cNvPr id="963" name="Google Shape;963;p19"/>
          <p:cNvSpPr txBox="1"/>
          <p:nvPr/>
        </p:nvSpPr>
        <p:spPr>
          <a:xfrm>
            <a:off x="6356029" y="1983378"/>
            <a:ext cx="1572078"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Lo 0 – 172.31.4.1 /32</a:t>
            </a:r>
            <a:endParaRPr/>
          </a:p>
        </p:txBody>
      </p:sp>
      <p:sp>
        <p:nvSpPr>
          <p:cNvPr id="964" name="Google Shape;964;p19"/>
          <p:cNvSpPr txBox="1"/>
          <p:nvPr/>
        </p:nvSpPr>
        <p:spPr>
          <a:xfrm>
            <a:off x="6516833" y="2625610"/>
            <a:ext cx="143571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MPLS</a:t>
            </a:r>
            <a:endParaRPr/>
          </a:p>
          <a:p>
            <a:pPr indent="0" lvl="0" marL="0" marR="0" rtl="0" algn="ctr">
              <a:spcBef>
                <a:spcPts val="0"/>
              </a:spcBef>
              <a:spcAft>
                <a:spcPts val="0"/>
              </a:spcAft>
              <a:buNone/>
            </a:pPr>
            <a:r>
              <a:rPr b="1" lang="en-US" sz="1600">
                <a:solidFill>
                  <a:srgbClr val="C55A11"/>
                </a:solidFill>
                <a:latin typeface="Calibri"/>
                <a:ea typeface="Calibri"/>
                <a:cs typeface="Calibri"/>
                <a:sym typeface="Calibri"/>
              </a:rPr>
              <a:t>OSPF 9 AREA 0</a:t>
            </a:r>
            <a:endParaRPr/>
          </a:p>
        </p:txBody>
      </p:sp>
      <p:sp>
        <p:nvSpPr>
          <p:cNvPr id="965" name="Google Shape;965;p19"/>
          <p:cNvSpPr txBox="1"/>
          <p:nvPr/>
        </p:nvSpPr>
        <p:spPr>
          <a:xfrm>
            <a:off x="4604383" y="2792065"/>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172.31.34.0 /24</a:t>
            </a:r>
            <a:endParaRPr/>
          </a:p>
        </p:txBody>
      </p:sp>
      <p:sp>
        <p:nvSpPr>
          <p:cNvPr id="966" name="Google Shape;966;p19"/>
          <p:cNvSpPr txBox="1"/>
          <p:nvPr/>
        </p:nvSpPr>
        <p:spPr>
          <a:xfrm>
            <a:off x="5992299" y="3764871"/>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G0/2</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967" name="Google Shape;967;p19"/>
          <p:cNvSpPr txBox="1"/>
          <p:nvPr/>
        </p:nvSpPr>
        <p:spPr>
          <a:xfrm>
            <a:off x="5845673" y="3044453"/>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968" name="Google Shape;968;p19"/>
          <p:cNvCxnSpPr/>
          <p:nvPr/>
        </p:nvCxnSpPr>
        <p:spPr>
          <a:xfrm rot="-5400000">
            <a:off x="6304913" y="2141059"/>
            <a:ext cx="365760" cy="0"/>
          </a:xfrm>
          <a:prstGeom prst="straightConnector1">
            <a:avLst/>
          </a:prstGeom>
          <a:noFill/>
          <a:ln cap="flat" cmpd="sng" w="28575">
            <a:solidFill>
              <a:schemeClr val="dk1"/>
            </a:solidFill>
            <a:prstDash val="solid"/>
            <a:miter lim="800000"/>
            <a:headEnd len="sm" w="sm" type="none"/>
            <a:tailEnd len="sm" w="sm" type="none"/>
          </a:ln>
        </p:spPr>
      </p:cxnSp>
      <p:cxnSp>
        <p:nvCxnSpPr>
          <p:cNvPr id="969" name="Google Shape;969;p19"/>
          <p:cNvCxnSpPr/>
          <p:nvPr/>
        </p:nvCxnSpPr>
        <p:spPr>
          <a:xfrm rot="5400000">
            <a:off x="942067" y="42208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970" name="Google Shape;970;p19"/>
          <p:cNvCxnSpPr/>
          <p:nvPr/>
        </p:nvCxnSpPr>
        <p:spPr>
          <a:xfrm rot="10800000">
            <a:off x="6126789" y="390632"/>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971" name="Google Shape;971;p19"/>
          <p:cNvSpPr txBox="1"/>
          <p:nvPr/>
        </p:nvSpPr>
        <p:spPr>
          <a:xfrm>
            <a:off x="1545819" y="2705278"/>
            <a:ext cx="114326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GREEN</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1</a:t>
            </a:r>
            <a:endParaRPr/>
          </a:p>
        </p:txBody>
      </p:sp>
      <p:sp>
        <p:nvSpPr>
          <p:cNvPr id="972" name="Google Shape;972;p19"/>
          <p:cNvSpPr txBox="1"/>
          <p:nvPr/>
        </p:nvSpPr>
        <p:spPr>
          <a:xfrm>
            <a:off x="6819760" y="940288"/>
            <a:ext cx="99399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BLUE</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5</a:t>
            </a:r>
            <a:endParaRPr/>
          </a:p>
        </p:txBody>
      </p:sp>
      <p:sp>
        <p:nvSpPr>
          <p:cNvPr id="973" name="Google Shape;973;p19"/>
          <p:cNvSpPr txBox="1"/>
          <p:nvPr/>
        </p:nvSpPr>
        <p:spPr>
          <a:xfrm>
            <a:off x="9339881" y="2625610"/>
            <a:ext cx="105028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GOLD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7</a:t>
            </a:r>
            <a:endParaRPr/>
          </a:p>
        </p:txBody>
      </p:sp>
      <p:sp>
        <p:nvSpPr>
          <p:cNvPr id="974" name="Google Shape;974;p19"/>
          <p:cNvSpPr txBox="1"/>
          <p:nvPr/>
        </p:nvSpPr>
        <p:spPr>
          <a:xfrm>
            <a:off x="23450" y="5294037"/>
            <a:ext cx="12082272"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STEP 12: THE ROUTES HAVE BEEN SHARED BETWEEN THE VRF NODES BUT THEY HAVE BEEN SHARED OUT INTO THE EXTERNAL NODES YET. USE “SHOW IP ROUTE EIGRP” ON NODES 1, 5 AND 7 TO SEE THAT THEY DO NOT HAVE ANY NEW ROUTES.</a:t>
            </a:r>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REDISTRIBUTE THE VRF BGP ROUTES INTO THE VRF EIGRP PROCESS ON NODE 2, 4 AND 6. SINCE ITS EIGRP INTO A DIFFERENT PROTOCOL, REMEMBER TO APPLY A METRIC.</a:t>
            </a:r>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975" name="Google Shape;975;p19"/>
          <p:cNvSpPr txBox="1"/>
          <p:nvPr/>
        </p:nvSpPr>
        <p:spPr>
          <a:xfrm>
            <a:off x="58422" y="67377"/>
            <a:ext cx="4875053"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NODE-2#</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Router eigrp GREEN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Address-fam ipv4 uni vrf GREEN auton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Topology base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Redistribute bgp 65000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Default-metric 1000000 1 255 1 1500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
          <p:cNvSpPr/>
          <p:nvPr/>
        </p:nvSpPr>
        <p:spPr>
          <a:xfrm>
            <a:off x="1096884" y="2704502"/>
            <a:ext cx="4748914" cy="329210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cxnSp>
        <p:nvCxnSpPr>
          <p:cNvPr id="153" name="Google Shape;153;p2"/>
          <p:cNvCxnSpPr/>
          <p:nvPr/>
        </p:nvCxnSpPr>
        <p:spPr>
          <a:xfrm>
            <a:off x="3661987" y="2887013"/>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154" name="Google Shape;154;p2"/>
          <p:cNvCxnSpPr/>
          <p:nvPr/>
        </p:nvCxnSpPr>
        <p:spPr>
          <a:xfrm>
            <a:off x="1305688" y="4788440"/>
            <a:ext cx="157349" cy="496910"/>
          </a:xfrm>
          <a:prstGeom prst="straightConnector1">
            <a:avLst/>
          </a:prstGeom>
          <a:noFill/>
          <a:ln cap="flat" cmpd="sng" w="28575">
            <a:solidFill>
              <a:schemeClr val="dk1"/>
            </a:solidFill>
            <a:prstDash val="solid"/>
            <a:miter lim="800000"/>
            <a:headEnd len="sm" w="sm" type="none"/>
            <a:tailEnd len="sm" w="sm" type="none"/>
          </a:ln>
        </p:spPr>
      </p:cxnSp>
      <p:cxnSp>
        <p:nvCxnSpPr>
          <p:cNvPr id="155" name="Google Shape;155;p2"/>
          <p:cNvCxnSpPr/>
          <p:nvPr/>
        </p:nvCxnSpPr>
        <p:spPr>
          <a:xfrm rot="10800000">
            <a:off x="3496147" y="2560320"/>
            <a:ext cx="0" cy="2648078"/>
          </a:xfrm>
          <a:prstGeom prst="straightConnector1">
            <a:avLst/>
          </a:prstGeom>
          <a:noFill/>
          <a:ln cap="flat" cmpd="sng" w="28575">
            <a:solidFill>
              <a:schemeClr val="dk1"/>
            </a:solidFill>
            <a:prstDash val="solid"/>
            <a:miter lim="800000"/>
            <a:headEnd len="sm" w="sm" type="none"/>
            <a:tailEnd len="sm" w="sm" type="none"/>
          </a:ln>
        </p:spPr>
      </p:cxnSp>
      <p:cxnSp>
        <p:nvCxnSpPr>
          <p:cNvPr id="156" name="Google Shape;156;p2"/>
          <p:cNvCxnSpPr/>
          <p:nvPr/>
        </p:nvCxnSpPr>
        <p:spPr>
          <a:xfrm>
            <a:off x="984194" y="4503977"/>
            <a:ext cx="4875784" cy="0"/>
          </a:xfrm>
          <a:prstGeom prst="straightConnector1">
            <a:avLst/>
          </a:prstGeom>
          <a:noFill/>
          <a:ln cap="flat" cmpd="sng" w="28575">
            <a:solidFill>
              <a:schemeClr val="dk1"/>
            </a:solidFill>
            <a:prstDash val="solid"/>
            <a:miter lim="800000"/>
            <a:headEnd len="sm" w="sm" type="none"/>
            <a:tailEnd len="sm" w="sm" type="none"/>
          </a:ln>
        </p:spPr>
      </p:cxnSp>
      <p:pic>
        <p:nvPicPr>
          <p:cNvPr descr="C:\Users\ecoffey\AppData\Local\Temp\Rar$DRa0.160\30042_Device_layer3_switch_default_256.png" id="157" name="Google Shape;157;p2"/>
          <p:cNvPicPr preferRelativeResize="0"/>
          <p:nvPr/>
        </p:nvPicPr>
        <p:blipFill rotWithShape="1">
          <a:blip r:embed="rId3">
            <a:alphaModFix/>
          </a:blip>
          <a:srcRect b="0" l="0" r="0" t="0"/>
          <a:stretch/>
        </p:blipFill>
        <p:spPr>
          <a:xfrm>
            <a:off x="3192964" y="2373194"/>
            <a:ext cx="612067" cy="903248"/>
          </a:xfrm>
          <a:prstGeom prst="rect">
            <a:avLst/>
          </a:prstGeom>
          <a:noFill/>
          <a:ln>
            <a:noFill/>
          </a:ln>
        </p:spPr>
      </p:pic>
      <p:pic>
        <p:nvPicPr>
          <p:cNvPr descr="C:\Users\ecoffey\AppData\Local\Temp\Rar$DRa0.160\30042_Device_layer3_switch_default_256.png" id="158" name="Google Shape;158;p2"/>
          <p:cNvPicPr preferRelativeResize="0"/>
          <p:nvPr/>
        </p:nvPicPr>
        <p:blipFill rotWithShape="1">
          <a:blip r:embed="rId3">
            <a:alphaModFix/>
          </a:blip>
          <a:srcRect b="0" l="0" r="0" t="0"/>
          <a:stretch/>
        </p:blipFill>
        <p:spPr>
          <a:xfrm>
            <a:off x="3217202" y="4142994"/>
            <a:ext cx="612067" cy="751208"/>
          </a:xfrm>
          <a:prstGeom prst="rect">
            <a:avLst/>
          </a:prstGeom>
          <a:noFill/>
          <a:ln>
            <a:noFill/>
          </a:ln>
        </p:spPr>
      </p:pic>
      <p:pic>
        <p:nvPicPr>
          <p:cNvPr descr="C:\Users\ecoffey\AppData\Local\Temp\Rar$DRa0.160\30042_Device_layer3_switch_default_256.png" id="159" name="Google Shape;159;p2"/>
          <p:cNvPicPr preferRelativeResize="0"/>
          <p:nvPr/>
        </p:nvPicPr>
        <p:blipFill rotWithShape="1">
          <a:blip r:embed="rId3">
            <a:alphaModFix/>
          </a:blip>
          <a:srcRect b="0" l="0" r="0" t="0"/>
          <a:stretch/>
        </p:blipFill>
        <p:spPr>
          <a:xfrm>
            <a:off x="5349134" y="4248618"/>
            <a:ext cx="746866" cy="612067"/>
          </a:xfrm>
          <a:prstGeom prst="rect">
            <a:avLst/>
          </a:prstGeom>
          <a:noFill/>
          <a:ln>
            <a:noFill/>
          </a:ln>
        </p:spPr>
      </p:pic>
      <p:pic>
        <p:nvPicPr>
          <p:cNvPr descr="C:\Users\ecoffey\AppData\Local\Temp\Rar$DRa0.160\30042_Device_layer3_switch_default_256.png" id="160" name="Google Shape;160;p2"/>
          <p:cNvPicPr preferRelativeResize="0"/>
          <p:nvPr/>
        </p:nvPicPr>
        <p:blipFill rotWithShape="1">
          <a:blip r:embed="rId3">
            <a:alphaModFix/>
          </a:blip>
          <a:srcRect b="0" l="0" r="0" t="0"/>
          <a:stretch/>
        </p:blipFill>
        <p:spPr>
          <a:xfrm>
            <a:off x="837970" y="4248617"/>
            <a:ext cx="767639" cy="612067"/>
          </a:xfrm>
          <a:prstGeom prst="rect">
            <a:avLst/>
          </a:prstGeom>
          <a:noFill/>
          <a:ln>
            <a:noFill/>
          </a:ln>
        </p:spPr>
      </p:pic>
      <p:cxnSp>
        <p:nvCxnSpPr>
          <p:cNvPr id="161" name="Google Shape;161;p2"/>
          <p:cNvCxnSpPr/>
          <p:nvPr/>
        </p:nvCxnSpPr>
        <p:spPr>
          <a:xfrm>
            <a:off x="3222093" y="5213271"/>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162" name="Google Shape;162;p2"/>
          <p:cNvSpPr txBox="1"/>
          <p:nvPr/>
        </p:nvSpPr>
        <p:spPr>
          <a:xfrm>
            <a:off x="3450693" y="3159422"/>
            <a:ext cx="49057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163" name="Google Shape;163;p2"/>
          <p:cNvSpPr txBox="1"/>
          <p:nvPr/>
        </p:nvSpPr>
        <p:spPr>
          <a:xfrm>
            <a:off x="1518948" y="4520774"/>
            <a:ext cx="9752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164" name="Google Shape;164;p2"/>
          <p:cNvSpPr txBox="1"/>
          <p:nvPr/>
        </p:nvSpPr>
        <p:spPr>
          <a:xfrm>
            <a:off x="4423392" y="4522306"/>
            <a:ext cx="1018939" cy="60016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G1/0/2</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.6</a:t>
            </a:r>
            <a:endParaRPr/>
          </a:p>
          <a:p>
            <a:pPr indent="0" lvl="0" marL="0" marR="0" rtl="0" algn="r">
              <a:spcBef>
                <a:spcPts val="0"/>
              </a:spcBef>
              <a:spcAft>
                <a:spcPts val="0"/>
              </a:spcAft>
              <a:buNone/>
            </a:pPr>
            <a:r>
              <a:t/>
            </a:r>
            <a:endParaRPr sz="1100">
              <a:solidFill>
                <a:schemeClr val="dk1"/>
              </a:solidFill>
              <a:latin typeface="Calibri"/>
              <a:ea typeface="Calibri"/>
              <a:cs typeface="Calibri"/>
              <a:sym typeface="Calibri"/>
            </a:endParaRPr>
          </a:p>
        </p:txBody>
      </p:sp>
      <p:sp>
        <p:nvSpPr>
          <p:cNvPr id="165" name="Google Shape;165;p2"/>
          <p:cNvSpPr txBox="1"/>
          <p:nvPr/>
        </p:nvSpPr>
        <p:spPr>
          <a:xfrm>
            <a:off x="2708872" y="4526897"/>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166" name="Google Shape;166;p2"/>
          <p:cNvCxnSpPr/>
          <p:nvPr/>
        </p:nvCxnSpPr>
        <p:spPr>
          <a:xfrm rot="10800000">
            <a:off x="1459928" y="5050094"/>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167" name="Google Shape;167;p2"/>
          <p:cNvCxnSpPr/>
          <p:nvPr/>
        </p:nvCxnSpPr>
        <p:spPr>
          <a:xfrm rot="10800000">
            <a:off x="5547323" y="5008125"/>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168" name="Google Shape;168;p2"/>
          <p:cNvSpPr txBox="1"/>
          <p:nvPr/>
        </p:nvSpPr>
        <p:spPr>
          <a:xfrm>
            <a:off x="4365580" y="5205332"/>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172.31.6.1 /32</a:t>
            </a:r>
            <a:endParaRPr/>
          </a:p>
        </p:txBody>
      </p:sp>
      <p:sp>
        <p:nvSpPr>
          <p:cNvPr id="169" name="Google Shape;169;p2"/>
          <p:cNvSpPr txBox="1"/>
          <p:nvPr/>
        </p:nvSpPr>
        <p:spPr>
          <a:xfrm>
            <a:off x="2774527" y="5208397"/>
            <a:ext cx="273057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172.31.3.1 /32</a:t>
            </a:r>
            <a:endParaRPr/>
          </a:p>
        </p:txBody>
      </p:sp>
      <p:sp>
        <p:nvSpPr>
          <p:cNvPr id="170" name="Google Shape;170;p2"/>
          <p:cNvSpPr txBox="1"/>
          <p:nvPr/>
        </p:nvSpPr>
        <p:spPr>
          <a:xfrm>
            <a:off x="1198840" y="5260527"/>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172.31.2.1 /32</a:t>
            </a:r>
            <a:endParaRPr/>
          </a:p>
        </p:txBody>
      </p:sp>
      <p:sp>
        <p:nvSpPr>
          <p:cNvPr id="171" name="Google Shape;171;p2"/>
          <p:cNvSpPr txBox="1"/>
          <p:nvPr/>
        </p:nvSpPr>
        <p:spPr>
          <a:xfrm>
            <a:off x="3933463" y="4288067"/>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172.31.36.0 /24</a:t>
            </a:r>
            <a:endParaRPr/>
          </a:p>
        </p:txBody>
      </p:sp>
      <p:sp>
        <p:nvSpPr>
          <p:cNvPr id="172" name="Google Shape;172;p2"/>
          <p:cNvSpPr txBox="1"/>
          <p:nvPr/>
        </p:nvSpPr>
        <p:spPr>
          <a:xfrm>
            <a:off x="1685109" y="429746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172.31.23.0 /24</a:t>
            </a:r>
            <a:endParaRPr/>
          </a:p>
        </p:txBody>
      </p:sp>
      <p:cxnSp>
        <p:nvCxnSpPr>
          <p:cNvPr id="173" name="Google Shape;173;p2"/>
          <p:cNvCxnSpPr/>
          <p:nvPr/>
        </p:nvCxnSpPr>
        <p:spPr>
          <a:xfrm flipH="1">
            <a:off x="5593227" y="4798749"/>
            <a:ext cx="83294" cy="448372"/>
          </a:xfrm>
          <a:prstGeom prst="straightConnector1">
            <a:avLst/>
          </a:prstGeom>
          <a:noFill/>
          <a:ln cap="flat" cmpd="sng" w="28575">
            <a:solidFill>
              <a:schemeClr val="dk1"/>
            </a:solidFill>
            <a:prstDash val="solid"/>
            <a:miter lim="800000"/>
            <a:headEnd len="sm" w="sm" type="none"/>
            <a:tailEnd len="sm" w="sm" type="none"/>
          </a:ln>
        </p:spPr>
      </p:cxnSp>
      <p:sp>
        <p:nvSpPr>
          <p:cNvPr id="174" name="Google Shape;174;p2"/>
          <p:cNvSpPr txBox="1"/>
          <p:nvPr/>
        </p:nvSpPr>
        <p:spPr>
          <a:xfrm>
            <a:off x="5583940" y="4423142"/>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175" name="Google Shape;175;p2"/>
          <p:cNvSpPr txBox="1"/>
          <p:nvPr/>
        </p:nvSpPr>
        <p:spPr>
          <a:xfrm>
            <a:off x="3360296" y="2709547"/>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176" name="Google Shape;176;p2"/>
          <p:cNvSpPr txBox="1"/>
          <p:nvPr/>
        </p:nvSpPr>
        <p:spPr>
          <a:xfrm>
            <a:off x="3385949" y="4376377"/>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3</a:t>
            </a:r>
            <a:endParaRPr/>
          </a:p>
        </p:txBody>
      </p:sp>
      <p:sp>
        <p:nvSpPr>
          <p:cNvPr id="177" name="Google Shape;177;p2"/>
          <p:cNvSpPr txBox="1"/>
          <p:nvPr/>
        </p:nvSpPr>
        <p:spPr>
          <a:xfrm>
            <a:off x="1090958" y="4420784"/>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178" name="Google Shape;178;p2"/>
          <p:cNvSpPr txBox="1"/>
          <p:nvPr/>
        </p:nvSpPr>
        <p:spPr>
          <a:xfrm>
            <a:off x="3987423" y="2739282"/>
            <a:ext cx="1572078"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Lo 0 – 172.31.4.1 /32</a:t>
            </a:r>
            <a:endParaRPr/>
          </a:p>
        </p:txBody>
      </p:sp>
      <p:sp>
        <p:nvSpPr>
          <p:cNvPr id="179" name="Google Shape;179;p2"/>
          <p:cNvSpPr txBox="1"/>
          <p:nvPr/>
        </p:nvSpPr>
        <p:spPr>
          <a:xfrm>
            <a:off x="4148227" y="3381514"/>
            <a:ext cx="143571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OSPF 9 AREA 0</a:t>
            </a:r>
            <a:endParaRPr/>
          </a:p>
        </p:txBody>
      </p:sp>
      <p:sp>
        <p:nvSpPr>
          <p:cNvPr id="180" name="Google Shape;180;p2"/>
          <p:cNvSpPr txBox="1"/>
          <p:nvPr/>
        </p:nvSpPr>
        <p:spPr>
          <a:xfrm>
            <a:off x="2235777" y="3547969"/>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172.31.34.0 /24</a:t>
            </a:r>
            <a:endParaRPr/>
          </a:p>
        </p:txBody>
      </p:sp>
      <p:sp>
        <p:nvSpPr>
          <p:cNvPr id="181" name="Google Shape;181;p2"/>
          <p:cNvSpPr txBox="1"/>
          <p:nvPr/>
        </p:nvSpPr>
        <p:spPr>
          <a:xfrm>
            <a:off x="3623693" y="4520775"/>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G0/2</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182" name="Google Shape;182;p2"/>
          <p:cNvSpPr txBox="1"/>
          <p:nvPr/>
        </p:nvSpPr>
        <p:spPr>
          <a:xfrm>
            <a:off x="3477067" y="3800357"/>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183" name="Google Shape;183;p2"/>
          <p:cNvCxnSpPr/>
          <p:nvPr/>
        </p:nvCxnSpPr>
        <p:spPr>
          <a:xfrm rot="-5400000">
            <a:off x="3936307" y="2896963"/>
            <a:ext cx="365760" cy="0"/>
          </a:xfrm>
          <a:prstGeom prst="straightConnector1">
            <a:avLst/>
          </a:prstGeom>
          <a:noFill/>
          <a:ln cap="flat" cmpd="sng" w="28575">
            <a:solidFill>
              <a:schemeClr val="dk1"/>
            </a:solidFill>
            <a:prstDash val="solid"/>
            <a:miter lim="800000"/>
            <a:headEnd len="sm" w="sm" type="none"/>
            <a:tailEnd len="sm" w="sm" type="none"/>
          </a:ln>
        </p:spPr>
      </p:cxnSp>
      <p:sp>
        <p:nvSpPr>
          <p:cNvPr id="184" name="Google Shape;184;p2"/>
          <p:cNvSpPr txBox="1"/>
          <p:nvPr/>
        </p:nvSpPr>
        <p:spPr>
          <a:xfrm>
            <a:off x="7103805" y="2266138"/>
            <a:ext cx="4091569"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1: CONFIGURE OSPF ON THE CORE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NETWORK DEVICES.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MPLS REQUIRES A LINK-STATE PROTOCOL.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ENABLE OSPF 9 ON THE TRANSIT LINKS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AND THE LOOPBACK INTERFACES.</a:t>
            </a:r>
            <a:endParaRPr/>
          </a:p>
        </p:txBody>
      </p:sp>
      <p:sp>
        <p:nvSpPr>
          <p:cNvPr id="185" name="Google Shape;185;p2"/>
          <p:cNvSpPr txBox="1"/>
          <p:nvPr/>
        </p:nvSpPr>
        <p:spPr>
          <a:xfrm>
            <a:off x="837970" y="736575"/>
            <a:ext cx="462819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NODE-4#</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Router ospf 9</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router-id 172.31.4.1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Network 172.31.4.1 0.0.0.0 area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Network 172.31.34.0 0.0.0.255 area 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20"/>
          <p:cNvSpPr/>
          <p:nvPr/>
        </p:nvSpPr>
        <p:spPr>
          <a:xfrm>
            <a:off x="5125435" y="29458"/>
            <a:ext cx="3815080" cy="1736278"/>
          </a:xfrm>
          <a:prstGeom prst="roundRect">
            <a:avLst>
              <a:gd fmla="val 16667"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981" name="Google Shape;981;p20"/>
          <p:cNvSpPr/>
          <p:nvPr/>
        </p:nvSpPr>
        <p:spPr>
          <a:xfrm>
            <a:off x="8341949" y="2476454"/>
            <a:ext cx="3415745" cy="2642892"/>
          </a:xfrm>
          <a:prstGeom prst="roundRect">
            <a:avLst>
              <a:gd fmla="val 16667" name="adj"/>
            </a:avLst>
          </a:prstGeom>
          <a:solidFill>
            <a:srgbClr val="EFF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982" name="Google Shape;982;p20"/>
          <p:cNvSpPr/>
          <p:nvPr/>
        </p:nvSpPr>
        <p:spPr>
          <a:xfrm>
            <a:off x="340404" y="2516337"/>
            <a:ext cx="3002996" cy="2738870"/>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983" name="Google Shape;983;p20"/>
          <p:cNvSpPr/>
          <p:nvPr/>
        </p:nvSpPr>
        <p:spPr>
          <a:xfrm>
            <a:off x="3465490" y="1948598"/>
            <a:ext cx="4748914" cy="329210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cxnSp>
        <p:nvCxnSpPr>
          <p:cNvPr id="984" name="Google Shape;984;p20"/>
          <p:cNvCxnSpPr/>
          <p:nvPr/>
        </p:nvCxnSpPr>
        <p:spPr>
          <a:xfrm>
            <a:off x="6030593" y="2131109"/>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985" name="Google Shape;985;p20"/>
          <p:cNvCxnSpPr/>
          <p:nvPr/>
        </p:nvCxnSpPr>
        <p:spPr>
          <a:xfrm>
            <a:off x="3674294" y="4032536"/>
            <a:ext cx="157349" cy="496910"/>
          </a:xfrm>
          <a:prstGeom prst="straightConnector1">
            <a:avLst/>
          </a:prstGeom>
          <a:noFill/>
          <a:ln cap="flat" cmpd="sng" w="28575">
            <a:solidFill>
              <a:schemeClr val="dk1"/>
            </a:solidFill>
            <a:prstDash val="solid"/>
            <a:miter lim="800000"/>
            <a:headEnd len="sm" w="sm" type="none"/>
            <a:tailEnd len="sm" w="sm" type="none"/>
          </a:ln>
        </p:spPr>
      </p:cxnSp>
      <p:cxnSp>
        <p:nvCxnSpPr>
          <p:cNvPr id="986" name="Google Shape;986;p20"/>
          <p:cNvCxnSpPr/>
          <p:nvPr/>
        </p:nvCxnSpPr>
        <p:spPr>
          <a:xfrm rot="-5400000">
            <a:off x="10099150" y="4072246"/>
            <a:ext cx="914400" cy="0"/>
          </a:xfrm>
          <a:prstGeom prst="straightConnector1">
            <a:avLst/>
          </a:prstGeom>
          <a:noFill/>
          <a:ln cap="flat" cmpd="sng" w="28575">
            <a:solidFill>
              <a:schemeClr val="dk1"/>
            </a:solidFill>
            <a:prstDash val="solid"/>
            <a:miter lim="800000"/>
            <a:headEnd len="sm" w="sm" type="none"/>
            <a:tailEnd len="sm" w="sm" type="none"/>
          </a:ln>
        </p:spPr>
      </p:cxnSp>
      <p:cxnSp>
        <p:nvCxnSpPr>
          <p:cNvPr id="987" name="Google Shape;987;p20"/>
          <p:cNvCxnSpPr/>
          <p:nvPr/>
        </p:nvCxnSpPr>
        <p:spPr>
          <a:xfrm rot="-5400000">
            <a:off x="3807353" y="2395094"/>
            <a:ext cx="4114800" cy="0"/>
          </a:xfrm>
          <a:prstGeom prst="straightConnector1">
            <a:avLst/>
          </a:prstGeom>
          <a:noFill/>
          <a:ln cap="flat" cmpd="sng" w="28575">
            <a:solidFill>
              <a:schemeClr val="dk1"/>
            </a:solidFill>
            <a:prstDash val="solid"/>
            <a:miter lim="800000"/>
            <a:headEnd len="sm" w="sm" type="none"/>
            <a:tailEnd len="sm" w="sm" type="none"/>
          </a:ln>
        </p:spPr>
      </p:cxnSp>
      <p:cxnSp>
        <p:nvCxnSpPr>
          <p:cNvPr id="988" name="Google Shape;988;p20"/>
          <p:cNvCxnSpPr/>
          <p:nvPr/>
        </p:nvCxnSpPr>
        <p:spPr>
          <a:xfrm>
            <a:off x="1329424" y="3787107"/>
            <a:ext cx="9076360" cy="0"/>
          </a:xfrm>
          <a:prstGeom prst="straightConnector1">
            <a:avLst/>
          </a:prstGeom>
          <a:noFill/>
          <a:ln cap="flat" cmpd="sng" w="28575">
            <a:solidFill>
              <a:schemeClr val="dk1"/>
            </a:solidFill>
            <a:prstDash val="solid"/>
            <a:miter lim="800000"/>
            <a:headEnd len="sm" w="sm" type="none"/>
            <a:tailEnd len="sm" w="sm" type="none"/>
          </a:ln>
        </p:spPr>
      </p:cxnSp>
      <p:pic>
        <p:nvPicPr>
          <p:cNvPr descr="C:\Users\ecoffey\AppData\Local\Temp\Rar$DRa0.160\30042_Device_layer3_switch_default_256.png" id="989" name="Google Shape;989;p20"/>
          <p:cNvPicPr preferRelativeResize="0"/>
          <p:nvPr/>
        </p:nvPicPr>
        <p:blipFill rotWithShape="1">
          <a:blip r:embed="rId3">
            <a:alphaModFix/>
          </a:blip>
          <a:srcRect b="0" l="0" r="0" t="0"/>
          <a:stretch/>
        </p:blipFill>
        <p:spPr>
          <a:xfrm>
            <a:off x="5561570" y="1617290"/>
            <a:ext cx="612067" cy="903248"/>
          </a:xfrm>
          <a:prstGeom prst="rect">
            <a:avLst/>
          </a:prstGeom>
          <a:noFill/>
          <a:ln>
            <a:noFill/>
          </a:ln>
        </p:spPr>
      </p:pic>
      <p:pic>
        <p:nvPicPr>
          <p:cNvPr descr="C:\Users\ecoffey\AppData\Local\Temp\Rar$DRa0.160\30042_Device_layer3_switch_default_256.png" id="990" name="Google Shape;990;p20"/>
          <p:cNvPicPr preferRelativeResize="0"/>
          <p:nvPr/>
        </p:nvPicPr>
        <p:blipFill rotWithShape="1">
          <a:blip r:embed="rId3">
            <a:alphaModFix/>
          </a:blip>
          <a:srcRect b="0" l="0" r="0" t="0"/>
          <a:stretch/>
        </p:blipFill>
        <p:spPr>
          <a:xfrm>
            <a:off x="5585808" y="3387090"/>
            <a:ext cx="612067" cy="751208"/>
          </a:xfrm>
          <a:prstGeom prst="rect">
            <a:avLst/>
          </a:prstGeom>
          <a:noFill/>
          <a:ln>
            <a:noFill/>
          </a:ln>
        </p:spPr>
      </p:pic>
      <p:pic>
        <p:nvPicPr>
          <p:cNvPr descr="C:\Users\ecoffey\AppData\Local\Temp\Rar$DRa0.160\30042_Device_layer3_switch_default_256.png" id="991" name="Google Shape;991;p20"/>
          <p:cNvPicPr preferRelativeResize="0"/>
          <p:nvPr/>
        </p:nvPicPr>
        <p:blipFill rotWithShape="1">
          <a:blip r:embed="rId3">
            <a:alphaModFix/>
          </a:blip>
          <a:srcRect b="0" l="0" r="0" t="0"/>
          <a:stretch/>
        </p:blipFill>
        <p:spPr>
          <a:xfrm>
            <a:off x="5561568" y="66729"/>
            <a:ext cx="612067" cy="612067"/>
          </a:xfrm>
          <a:prstGeom prst="rect">
            <a:avLst/>
          </a:prstGeom>
          <a:noFill/>
          <a:ln>
            <a:noFill/>
          </a:ln>
        </p:spPr>
      </p:pic>
      <p:pic>
        <p:nvPicPr>
          <p:cNvPr descr="C:\Users\ecoffey\AppData\Local\Temp\Rar$DRa0.160\30042_Device_layer3_switch_default_256.png" id="992" name="Google Shape;992;p20"/>
          <p:cNvPicPr preferRelativeResize="0"/>
          <p:nvPr/>
        </p:nvPicPr>
        <p:blipFill rotWithShape="1">
          <a:blip r:embed="rId3">
            <a:alphaModFix/>
          </a:blip>
          <a:srcRect b="0" l="0" r="0" t="0"/>
          <a:stretch/>
        </p:blipFill>
        <p:spPr>
          <a:xfrm>
            <a:off x="10239086" y="3479920"/>
            <a:ext cx="612067" cy="612067"/>
          </a:xfrm>
          <a:prstGeom prst="rect">
            <a:avLst/>
          </a:prstGeom>
          <a:noFill/>
          <a:ln>
            <a:noFill/>
          </a:ln>
        </p:spPr>
      </p:pic>
      <p:pic>
        <p:nvPicPr>
          <p:cNvPr descr="C:\Users\ecoffey\AppData\Local\Temp\Rar$DRa0.160\30042_Device_layer3_switch_default_256.png" id="993" name="Google Shape;993;p20"/>
          <p:cNvPicPr preferRelativeResize="0"/>
          <p:nvPr/>
        </p:nvPicPr>
        <p:blipFill rotWithShape="1">
          <a:blip r:embed="rId3">
            <a:alphaModFix/>
          </a:blip>
          <a:srcRect b="0" l="0" r="0" t="0"/>
          <a:stretch/>
        </p:blipFill>
        <p:spPr>
          <a:xfrm>
            <a:off x="862429" y="3452782"/>
            <a:ext cx="612067" cy="612067"/>
          </a:xfrm>
          <a:prstGeom prst="rect">
            <a:avLst/>
          </a:prstGeom>
          <a:noFill/>
          <a:ln>
            <a:noFill/>
          </a:ln>
        </p:spPr>
      </p:pic>
      <p:pic>
        <p:nvPicPr>
          <p:cNvPr descr="C:\Users\ecoffey\AppData\Local\Temp\Rar$DRa0.160\30042_Device_layer3_switch_default_256.png" id="994" name="Google Shape;994;p20"/>
          <p:cNvPicPr preferRelativeResize="0"/>
          <p:nvPr/>
        </p:nvPicPr>
        <p:blipFill rotWithShape="1">
          <a:blip r:embed="rId3">
            <a:alphaModFix/>
          </a:blip>
          <a:srcRect b="0" l="0" r="0" t="0"/>
          <a:stretch/>
        </p:blipFill>
        <p:spPr>
          <a:xfrm>
            <a:off x="7717740" y="3492714"/>
            <a:ext cx="746866" cy="612067"/>
          </a:xfrm>
          <a:prstGeom prst="rect">
            <a:avLst/>
          </a:prstGeom>
          <a:noFill/>
          <a:ln>
            <a:noFill/>
          </a:ln>
        </p:spPr>
      </p:pic>
      <p:pic>
        <p:nvPicPr>
          <p:cNvPr descr="C:\Users\ecoffey\AppData\Local\Temp\Rar$DRa0.160\30042_Device_layer3_switch_default_256.png" id="995" name="Google Shape;995;p20"/>
          <p:cNvPicPr preferRelativeResize="0"/>
          <p:nvPr/>
        </p:nvPicPr>
        <p:blipFill rotWithShape="1">
          <a:blip r:embed="rId3">
            <a:alphaModFix/>
          </a:blip>
          <a:srcRect b="0" l="0" r="0" t="0"/>
          <a:stretch/>
        </p:blipFill>
        <p:spPr>
          <a:xfrm>
            <a:off x="3206576" y="3492713"/>
            <a:ext cx="767639" cy="612067"/>
          </a:xfrm>
          <a:prstGeom prst="rect">
            <a:avLst/>
          </a:prstGeom>
          <a:noFill/>
          <a:ln>
            <a:noFill/>
          </a:ln>
        </p:spPr>
      </p:pic>
      <p:cxnSp>
        <p:nvCxnSpPr>
          <p:cNvPr id="996" name="Google Shape;996;p20"/>
          <p:cNvCxnSpPr/>
          <p:nvPr/>
        </p:nvCxnSpPr>
        <p:spPr>
          <a:xfrm rot="5400000">
            <a:off x="6355389" y="347594"/>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997" name="Google Shape;997;p20"/>
          <p:cNvCxnSpPr/>
          <p:nvPr/>
        </p:nvCxnSpPr>
        <p:spPr>
          <a:xfrm>
            <a:off x="939862" y="44494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998" name="Google Shape;998;p20"/>
          <p:cNvCxnSpPr/>
          <p:nvPr/>
        </p:nvCxnSpPr>
        <p:spPr>
          <a:xfrm>
            <a:off x="10316519" y="4529146"/>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999" name="Google Shape;999;p20"/>
          <p:cNvCxnSpPr/>
          <p:nvPr/>
        </p:nvCxnSpPr>
        <p:spPr>
          <a:xfrm>
            <a:off x="5590699" y="4457367"/>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1000" name="Google Shape;1000;p20"/>
          <p:cNvSpPr txBox="1"/>
          <p:nvPr/>
        </p:nvSpPr>
        <p:spPr>
          <a:xfrm>
            <a:off x="5820891" y="1310641"/>
            <a:ext cx="222423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1001" name="Google Shape;1001;p20"/>
          <p:cNvSpPr txBox="1"/>
          <p:nvPr/>
        </p:nvSpPr>
        <p:spPr>
          <a:xfrm>
            <a:off x="5819299" y="2403518"/>
            <a:ext cx="49057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1002" name="Google Shape;1002;p20"/>
          <p:cNvSpPr txBox="1"/>
          <p:nvPr/>
        </p:nvSpPr>
        <p:spPr>
          <a:xfrm>
            <a:off x="5819299" y="604891"/>
            <a:ext cx="56727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.5</a:t>
            </a:r>
            <a:endParaRPr/>
          </a:p>
        </p:txBody>
      </p:sp>
      <p:sp>
        <p:nvSpPr>
          <p:cNvPr id="1003" name="Google Shape;1003;p20"/>
          <p:cNvSpPr txBox="1"/>
          <p:nvPr/>
        </p:nvSpPr>
        <p:spPr>
          <a:xfrm>
            <a:off x="3887554" y="3764870"/>
            <a:ext cx="9752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1004" name="Google Shape;1004;p20"/>
          <p:cNvSpPr txBox="1"/>
          <p:nvPr/>
        </p:nvSpPr>
        <p:spPr>
          <a:xfrm>
            <a:off x="6791998" y="3766402"/>
            <a:ext cx="1018939" cy="60016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G1/0/2</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.6</a:t>
            </a:r>
            <a:endParaRPr/>
          </a:p>
          <a:p>
            <a:pPr indent="0" lvl="0" marL="0" marR="0" rtl="0" algn="r">
              <a:spcBef>
                <a:spcPts val="0"/>
              </a:spcBef>
              <a:spcAft>
                <a:spcPts val="0"/>
              </a:spcAft>
              <a:buNone/>
            </a:pPr>
            <a:r>
              <a:t/>
            </a:r>
            <a:endParaRPr sz="1100">
              <a:solidFill>
                <a:schemeClr val="dk1"/>
              </a:solidFill>
              <a:latin typeface="Calibri"/>
              <a:ea typeface="Calibri"/>
              <a:cs typeface="Calibri"/>
              <a:sym typeface="Calibri"/>
            </a:endParaRPr>
          </a:p>
        </p:txBody>
      </p:sp>
      <p:sp>
        <p:nvSpPr>
          <p:cNvPr id="1005" name="Google Shape;1005;p20"/>
          <p:cNvSpPr txBox="1"/>
          <p:nvPr/>
        </p:nvSpPr>
        <p:spPr>
          <a:xfrm>
            <a:off x="8387184" y="3766402"/>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.6</a:t>
            </a:r>
            <a:endParaRPr/>
          </a:p>
        </p:txBody>
      </p:sp>
      <p:sp>
        <p:nvSpPr>
          <p:cNvPr id="1006" name="Google Shape;1006;p20"/>
          <p:cNvSpPr txBox="1"/>
          <p:nvPr/>
        </p:nvSpPr>
        <p:spPr>
          <a:xfrm>
            <a:off x="2603540" y="3775118"/>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1007" name="Google Shape;1007;p20"/>
          <p:cNvSpPr txBox="1"/>
          <p:nvPr/>
        </p:nvSpPr>
        <p:spPr>
          <a:xfrm>
            <a:off x="1377503" y="3771690"/>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a:t>
            </a:r>
            <a:endParaRPr/>
          </a:p>
        </p:txBody>
      </p:sp>
      <p:sp>
        <p:nvSpPr>
          <p:cNvPr id="1008" name="Google Shape;1008;p20"/>
          <p:cNvSpPr txBox="1"/>
          <p:nvPr/>
        </p:nvSpPr>
        <p:spPr>
          <a:xfrm>
            <a:off x="507747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1009" name="Google Shape;1009;p20"/>
          <p:cNvCxnSpPr/>
          <p:nvPr/>
        </p:nvCxnSpPr>
        <p:spPr>
          <a:xfrm rot="10800000">
            <a:off x="3828534" y="4294190"/>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1010" name="Google Shape;1010;p20"/>
          <p:cNvCxnSpPr/>
          <p:nvPr/>
        </p:nvCxnSpPr>
        <p:spPr>
          <a:xfrm rot="10800000">
            <a:off x="7915929" y="4252221"/>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1011" name="Google Shape;1011;p20"/>
          <p:cNvSpPr txBox="1"/>
          <p:nvPr/>
        </p:nvSpPr>
        <p:spPr>
          <a:xfrm>
            <a:off x="6734186" y="4449428"/>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172.31.6.1 /32</a:t>
            </a:r>
            <a:endParaRPr/>
          </a:p>
        </p:txBody>
      </p:sp>
      <p:sp>
        <p:nvSpPr>
          <p:cNvPr id="1012" name="Google Shape;1012;p20"/>
          <p:cNvSpPr txBox="1"/>
          <p:nvPr/>
        </p:nvSpPr>
        <p:spPr>
          <a:xfrm>
            <a:off x="5143133" y="4452493"/>
            <a:ext cx="273057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172.31.3.1 /32</a:t>
            </a:r>
            <a:endParaRPr/>
          </a:p>
        </p:txBody>
      </p:sp>
      <p:sp>
        <p:nvSpPr>
          <p:cNvPr id="1013" name="Google Shape;1013;p20"/>
          <p:cNvSpPr txBox="1"/>
          <p:nvPr/>
        </p:nvSpPr>
        <p:spPr>
          <a:xfrm>
            <a:off x="9805457" y="4519181"/>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172.31.7.1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77 – 172.31.77.1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78 – 172.31.78.1 /23</a:t>
            </a:r>
            <a:endParaRPr/>
          </a:p>
        </p:txBody>
      </p:sp>
      <p:sp>
        <p:nvSpPr>
          <p:cNvPr id="1014" name="Google Shape;1014;p20"/>
          <p:cNvSpPr txBox="1"/>
          <p:nvPr/>
        </p:nvSpPr>
        <p:spPr>
          <a:xfrm>
            <a:off x="3567446" y="4504623"/>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172.31.2.1 /32</a:t>
            </a:r>
            <a:endParaRPr/>
          </a:p>
        </p:txBody>
      </p:sp>
      <p:sp>
        <p:nvSpPr>
          <p:cNvPr id="1015" name="Google Shape;1015;p20"/>
          <p:cNvSpPr txBox="1"/>
          <p:nvPr/>
        </p:nvSpPr>
        <p:spPr>
          <a:xfrm>
            <a:off x="6302069" y="353216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172.31.36.0 /24</a:t>
            </a:r>
            <a:endParaRPr/>
          </a:p>
        </p:txBody>
      </p:sp>
      <p:sp>
        <p:nvSpPr>
          <p:cNvPr id="1016" name="Google Shape;1016;p20"/>
          <p:cNvSpPr txBox="1"/>
          <p:nvPr/>
        </p:nvSpPr>
        <p:spPr>
          <a:xfrm>
            <a:off x="4053715" y="3541559"/>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172.31.23.0 /24</a:t>
            </a:r>
            <a:endParaRPr/>
          </a:p>
        </p:txBody>
      </p:sp>
      <p:sp>
        <p:nvSpPr>
          <p:cNvPr id="1017" name="Google Shape;1017;p20"/>
          <p:cNvSpPr txBox="1"/>
          <p:nvPr/>
        </p:nvSpPr>
        <p:spPr>
          <a:xfrm>
            <a:off x="1720820" y="3553051"/>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172.31.12.0 /24</a:t>
            </a:r>
            <a:endParaRPr/>
          </a:p>
        </p:txBody>
      </p:sp>
      <p:sp>
        <p:nvSpPr>
          <p:cNvPr id="1018" name="Google Shape;1018;p20"/>
          <p:cNvSpPr txBox="1"/>
          <p:nvPr/>
        </p:nvSpPr>
        <p:spPr>
          <a:xfrm>
            <a:off x="8637385" y="3546336"/>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172.31.67.0 /24</a:t>
            </a:r>
            <a:endParaRPr/>
          </a:p>
        </p:txBody>
      </p:sp>
      <p:sp>
        <p:nvSpPr>
          <p:cNvPr id="1019" name="Google Shape;1019;p20"/>
          <p:cNvSpPr txBox="1"/>
          <p:nvPr/>
        </p:nvSpPr>
        <p:spPr>
          <a:xfrm>
            <a:off x="9623218" y="3770993"/>
            <a:ext cx="693301"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.7</a:t>
            </a:r>
            <a:endParaRPr/>
          </a:p>
        </p:txBody>
      </p:sp>
      <p:cxnSp>
        <p:nvCxnSpPr>
          <p:cNvPr id="1020" name="Google Shape;1020;p20"/>
          <p:cNvCxnSpPr/>
          <p:nvPr/>
        </p:nvCxnSpPr>
        <p:spPr>
          <a:xfrm flipH="1">
            <a:off x="7961833" y="4042845"/>
            <a:ext cx="83294" cy="448372"/>
          </a:xfrm>
          <a:prstGeom prst="straightConnector1">
            <a:avLst/>
          </a:prstGeom>
          <a:noFill/>
          <a:ln cap="flat" cmpd="sng" w="28575">
            <a:solidFill>
              <a:schemeClr val="dk1"/>
            </a:solidFill>
            <a:prstDash val="solid"/>
            <a:miter lim="800000"/>
            <a:headEnd len="sm" w="sm" type="none"/>
            <a:tailEnd len="sm" w="sm" type="none"/>
          </a:ln>
        </p:spPr>
      </p:cxnSp>
      <p:sp>
        <p:nvSpPr>
          <p:cNvPr id="1021" name="Google Shape;1021;p20"/>
          <p:cNvSpPr txBox="1"/>
          <p:nvPr/>
        </p:nvSpPr>
        <p:spPr>
          <a:xfrm>
            <a:off x="10417012" y="3655736"/>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7</a:t>
            </a:r>
            <a:endParaRPr/>
          </a:p>
        </p:txBody>
      </p:sp>
      <p:sp>
        <p:nvSpPr>
          <p:cNvPr id="1022" name="Google Shape;1022;p20"/>
          <p:cNvSpPr txBox="1"/>
          <p:nvPr/>
        </p:nvSpPr>
        <p:spPr>
          <a:xfrm>
            <a:off x="7952546" y="3667238"/>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1023" name="Google Shape;1023;p20"/>
          <p:cNvSpPr txBox="1"/>
          <p:nvPr/>
        </p:nvSpPr>
        <p:spPr>
          <a:xfrm>
            <a:off x="5728902" y="236744"/>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5</a:t>
            </a:r>
            <a:endParaRPr/>
          </a:p>
        </p:txBody>
      </p:sp>
      <p:sp>
        <p:nvSpPr>
          <p:cNvPr id="1024" name="Google Shape;1024;p20"/>
          <p:cNvSpPr txBox="1"/>
          <p:nvPr/>
        </p:nvSpPr>
        <p:spPr>
          <a:xfrm>
            <a:off x="5728902" y="195364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1025" name="Google Shape;1025;p20"/>
          <p:cNvSpPr txBox="1"/>
          <p:nvPr/>
        </p:nvSpPr>
        <p:spPr>
          <a:xfrm>
            <a:off x="5754555" y="362047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3</a:t>
            </a:r>
            <a:endParaRPr/>
          </a:p>
        </p:txBody>
      </p:sp>
      <p:sp>
        <p:nvSpPr>
          <p:cNvPr id="1026" name="Google Shape;1026;p20"/>
          <p:cNvSpPr txBox="1"/>
          <p:nvPr/>
        </p:nvSpPr>
        <p:spPr>
          <a:xfrm>
            <a:off x="3459564" y="3664880"/>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1027" name="Google Shape;1027;p20"/>
          <p:cNvSpPr txBox="1"/>
          <p:nvPr/>
        </p:nvSpPr>
        <p:spPr>
          <a:xfrm>
            <a:off x="1033014" y="362575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1</a:t>
            </a:r>
            <a:endParaRPr/>
          </a:p>
        </p:txBody>
      </p:sp>
      <p:sp>
        <p:nvSpPr>
          <p:cNvPr id="1028" name="Google Shape;1028;p20"/>
          <p:cNvSpPr txBox="1"/>
          <p:nvPr/>
        </p:nvSpPr>
        <p:spPr>
          <a:xfrm>
            <a:off x="570704" y="4463299"/>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172.31.1.1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17 – 172.31.17.1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18 – 172.31.18.1 /23</a:t>
            </a:r>
            <a:endParaRPr/>
          </a:p>
        </p:txBody>
      </p:sp>
      <p:sp>
        <p:nvSpPr>
          <p:cNvPr id="1029" name="Google Shape;1029;p20"/>
          <p:cNvSpPr txBox="1"/>
          <p:nvPr/>
        </p:nvSpPr>
        <p:spPr>
          <a:xfrm>
            <a:off x="6562821" y="61766"/>
            <a:ext cx="2730572"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172.31.5.1 /32</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57 – 172.31.57.1 /24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Lo 58 – 172.31.58.1 /23</a:t>
            </a:r>
            <a:endParaRPr/>
          </a:p>
        </p:txBody>
      </p:sp>
      <p:sp>
        <p:nvSpPr>
          <p:cNvPr id="1030" name="Google Shape;1030;p20"/>
          <p:cNvSpPr txBox="1"/>
          <p:nvPr/>
        </p:nvSpPr>
        <p:spPr>
          <a:xfrm>
            <a:off x="6356029" y="1983378"/>
            <a:ext cx="1572078"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Lo 0 – 172.31.4.1 /32</a:t>
            </a:r>
            <a:endParaRPr/>
          </a:p>
        </p:txBody>
      </p:sp>
      <p:sp>
        <p:nvSpPr>
          <p:cNvPr id="1031" name="Google Shape;1031;p20"/>
          <p:cNvSpPr txBox="1"/>
          <p:nvPr/>
        </p:nvSpPr>
        <p:spPr>
          <a:xfrm>
            <a:off x="6516833" y="2625610"/>
            <a:ext cx="143571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MPLS</a:t>
            </a:r>
            <a:endParaRPr/>
          </a:p>
          <a:p>
            <a:pPr indent="0" lvl="0" marL="0" marR="0" rtl="0" algn="ctr">
              <a:spcBef>
                <a:spcPts val="0"/>
              </a:spcBef>
              <a:spcAft>
                <a:spcPts val="0"/>
              </a:spcAft>
              <a:buNone/>
            </a:pPr>
            <a:r>
              <a:rPr b="1" lang="en-US" sz="1600">
                <a:solidFill>
                  <a:srgbClr val="C55A11"/>
                </a:solidFill>
                <a:latin typeface="Calibri"/>
                <a:ea typeface="Calibri"/>
                <a:cs typeface="Calibri"/>
                <a:sym typeface="Calibri"/>
              </a:rPr>
              <a:t>OSPF 9 AREA 0</a:t>
            </a:r>
            <a:endParaRPr/>
          </a:p>
        </p:txBody>
      </p:sp>
      <p:sp>
        <p:nvSpPr>
          <p:cNvPr id="1032" name="Google Shape;1032;p20"/>
          <p:cNvSpPr txBox="1"/>
          <p:nvPr/>
        </p:nvSpPr>
        <p:spPr>
          <a:xfrm>
            <a:off x="4604383" y="2792065"/>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172.31.34.0 /24</a:t>
            </a:r>
            <a:endParaRPr/>
          </a:p>
        </p:txBody>
      </p:sp>
      <p:sp>
        <p:nvSpPr>
          <p:cNvPr id="1033" name="Google Shape;1033;p20"/>
          <p:cNvSpPr txBox="1"/>
          <p:nvPr/>
        </p:nvSpPr>
        <p:spPr>
          <a:xfrm>
            <a:off x="5992299" y="3764871"/>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G0/2</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1034" name="Google Shape;1034;p20"/>
          <p:cNvSpPr txBox="1"/>
          <p:nvPr/>
        </p:nvSpPr>
        <p:spPr>
          <a:xfrm>
            <a:off x="5845673" y="3044453"/>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1035" name="Google Shape;1035;p20"/>
          <p:cNvCxnSpPr/>
          <p:nvPr/>
        </p:nvCxnSpPr>
        <p:spPr>
          <a:xfrm rot="-5400000">
            <a:off x="6304913" y="2141059"/>
            <a:ext cx="365760" cy="0"/>
          </a:xfrm>
          <a:prstGeom prst="straightConnector1">
            <a:avLst/>
          </a:prstGeom>
          <a:noFill/>
          <a:ln cap="flat" cmpd="sng" w="28575">
            <a:solidFill>
              <a:schemeClr val="dk1"/>
            </a:solidFill>
            <a:prstDash val="solid"/>
            <a:miter lim="800000"/>
            <a:headEnd len="sm" w="sm" type="none"/>
            <a:tailEnd len="sm" w="sm" type="none"/>
          </a:ln>
        </p:spPr>
      </p:cxnSp>
      <p:cxnSp>
        <p:nvCxnSpPr>
          <p:cNvPr id="1036" name="Google Shape;1036;p20"/>
          <p:cNvCxnSpPr/>
          <p:nvPr/>
        </p:nvCxnSpPr>
        <p:spPr>
          <a:xfrm rot="5400000">
            <a:off x="942067" y="4220828"/>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1037" name="Google Shape;1037;p20"/>
          <p:cNvCxnSpPr/>
          <p:nvPr/>
        </p:nvCxnSpPr>
        <p:spPr>
          <a:xfrm rot="10800000">
            <a:off x="6126789" y="390632"/>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1038" name="Google Shape;1038;p20"/>
          <p:cNvSpPr txBox="1"/>
          <p:nvPr/>
        </p:nvSpPr>
        <p:spPr>
          <a:xfrm>
            <a:off x="1545819" y="2705278"/>
            <a:ext cx="114326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GREEN</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1</a:t>
            </a:r>
            <a:endParaRPr/>
          </a:p>
        </p:txBody>
      </p:sp>
      <p:sp>
        <p:nvSpPr>
          <p:cNvPr id="1039" name="Google Shape;1039;p20"/>
          <p:cNvSpPr txBox="1"/>
          <p:nvPr/>
        </p:nvSpPr>
        <p:spPr>
          <a:xfrm>
            <a:off x="6819760" y="940288"/>
            <a:ext cx="99399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BLUE</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5</a:t>
            </a:r>
            <a:endParaRPr/>
          </a:p>
        </p:txBody>
      </p:sp>
      <p:sp>
        <p:nvSpPr>
          <p:cNvPr id="1040" name="Google Shape;1040;p20"/>
          <p:cNvSpPr txBox="1"/>
          <p:nvPr/>
        </p:nvSpPr>
        <p:spPr>
          <a:xfrm>
            <a:off x="9339881" y="2625610"/>
            <a:ext cx="105028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VRF GOLD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EIGRP 7</a:t>
            </a:r>
            <a:endParaRPr/>
          </a:p>
        </p:txBody>
      </p:sp>
      <p:sp>
        <p:nvSpPr>
          <p:cNvPr id="1041" name="Google Shape;1041;p20"/>
          <p:cNvSpPr txBox="1"/>
          <p:nvPr/>
        </p:nvSpPr>
        <p:spPr>
          <a:xfrm>
            <a:off x="0" y="5464691"/>
            <a:ext cx="12082272"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NOW THE BGP ROUTES ARE SENT INTO EACH EIGRP PROCESS AND AUTOMATICALLY SHARED WITH THE EXTERNAL NODES AS “D EX” ROUTES. EACH EXTERNAL NODE (1, 5, 7) SHOULD BE ABLE TO REACH THE NETWORKS ON ANY EXTERNAL NODE. </a:t>
            </a:r>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FOR EXAMPLE, PING FROM 172.31.17.1 ON NODE 1 TO 172.31.77.1 ON NODE 7.</a:t>
            </a:r>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
        <p:nvSpPr>
          <p:cNvPr id="1042" name="Google Shape;1042;p20"/>
          <p:cNvSpPr txBox="1"/>
          <p:nvPr/>
        </p:nvSpPr>
        <p:spPr>
          <a:xfrm>
            <a:off x="58422" y="67377"/>
            <a:ext cx="4875053"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NODE-2#</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Router eigrp GREEN</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Address-fam ipv4 uni vrf GREEN auton 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Topology base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Redistribute bgp 65000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Default-metric 1000000 1 255 1 1500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
          <p:cNvSpPr/>
          <p:nvPr/>
        </p:nvSpPr>
        <p:spPr>
          <a:xfrm>
            <a:off x="1077875" y="570902"/>
            <a:ext cx="4748914" cy="329210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cxnSp>
        <p:nvCxnSpPr>
          <p:cNvPr id="191" name="Google Shape;191;p3"/>
          <p:cNvCxnSpPr/>
          <p:nvPr/>
        </p:nvCxnSpPr>
        <p:spPr>
          <a:xfrm>
            <a:off x="3642978" y="753413"/>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192" name="Google Shape;192;p3"/>
          <p:cNvCxnSpPr/>
          <p:nvPr/>
        </p:nvCxnSpPr>
        <p:spPr>
          <a:xfrm>
            <a:off x="1286679" y="2654840"/>
            <a:ext cx="157349" cy="496910"/>
          </a:xfrm>
          <a:prstGeom prst="straightConnector1">
            <a:avLst/>
          </a:prstGeom>
          <a:noFill/>
          <a:ln cap="flat" cmpd="sng" w="28575">
            <a:solidFill>
              <a:schemeClr val="dk1"/>
            </a:solidFill>
            <a:prstDash val="solid"/>
            <a:miter lim="800000"/>
            <a:headEnd len="sm" w="sm" type="none"/>
            <a:tailEnd len="sm" w="sm" type="none"/>
          </a:ln>
        </p:spPr>
      </p:cxnSp>
      <p:cxnSp>
        <p:nvCxnSpPr>
          <p:cNvPr id="193" name="Google Shape;193;p3"/>
          <p:cNvCxnSpPr/>
          <p:nvPr/>
        </p:nvCxnSpPr>
        <p:spPr>
          <a:xfrm rot="10800000">
            <a:off x="3477138" y="426720"/>
            <a:ext cx="0" cy="2648078"/>
          </a:xfrm>
          <a:prstGeom prst="straightConnector1">
            <a:avLst/>
          </a:prstGeom>
          <a:noFill/>
          <a:ln cap="flat" cmpd="sng" w="28575">
            <a:solidFill>
              <a:schemeClr val="dk1"/>
            </a:solidFill>
            <a:prstDash val="solid"/>
            <a:miter lim="800000"/>
            <a:headEnd len="sm" w="sm" type="none"/>
            <a:tailEnd len="sm" w="sm" type="none"/>
          </a:ln>
        </p:spPr>
      </p:cxnSp>
      <p:cxnSp>
        <p:nvCxnSpPr>
          <p:cNvPr id="194" name="Google Shape;194;p3"/>
          <p:cNvCxnSpPr/>
          <p:nvPr/>
        </p:nvCxnSpPr>
        <p:spPr>
          <a:xfrm>
            <a:off x="965185" y="2370377"/>
            <a:ext cx="4875784" cy="0"/>
          </a:xfrm>
          <a:prstGeom prst="straightConnector1">
            <a:avLst/>
          </a:prstGeom>
          <a:noFill/>
          <a:ln cap="flat" cmpd="sng" w="28575">
            <a:solidFill>
              <a:schemeClr val="dk1"/>
            </a:solidFill>
            <a:prstDash val="solid"/>
            <a:miter lim="800000"/>
            <a:headEnd len="sm" w="sm" type="none"/>
            <a:tailEnd len="sm" w="sm" type="none"/>
          </a:ln>
        </p:spPr>
      </p:cxnSp>
      <p:pic>
        <p:nvPicPr>
          <p:cNvPr descr="C:\Users\ecoffey\AppData\Local\Temp\Rar$DRa0.160\30042_Device_layer3_switch_default_256.png" id="195" name="Google Shape;195;p3"/>
          <p:cNvPicPr preferRelativeResize="0"/>
          <p:nvPr/>
        </p:nvPicPr>
        <p:blipFill rotWithShape="1">
          <a:blip r:embed="rId3">
            <a:alphaModFix/>
          </a:blip>
          <a:srcRect b="0" l="0" r="0" t="0"/>
          <a:stretch/>
        </p:blipFill>
        <p:spPr>
          <a:xfrm>
            <a:off x="3173955" y="239594"/>
            <a:ext cx="612067" cy="903248"/>
          </a:xfrm>
          <a:prstGeom prst="rect">
            <a:avLst/>
          </a:prstGeom>
          <a:noFill/>
          <a:ln>
            <a:noFill/>
          </a:ln>
        </p:spPr>
      </p:pic>
      <p:pic>
        <p:nvPicPr>
          <p:cNvPr descr="C:\Users\ecoffey\AppData\Local\Temp\Rar$DRa0.160\30042_Device_layer3_switch_default_256.png" id="196" name="Google Shape;196;p3"/>
          <p:cNvPicPr preferRelativeResize="0"/>
          <p:nvPr/>
        </p:nvPicPr>
        <p:blipFill rotWithShape="1">
          <a:blip r:embed="rId3">
            <a:alphaModFix/>
          </a:blip>
          <a:srcRect b="0" l="0" r="0" t="0"/>
          <a:stretch/>
        </p:blipFill>
        <p:spPr>
          <a:xfrm>
            <a:off x="3198193" y="2009394"/>
            <a:ext cx="612067" cy="751208"/>
          </a:xfrm>
          <a:prstGeom prst="rect">
            <a:avLst/>
          </a:prstGeom>
          <a:noFill/>
          <a:ln>
            <a:noFill/>
          </a:ln>
        </p:spPr>
      </p:pic>
      <p:pic>
        <p:nvPicPr>
          <p:cNvPr descr="C:\Users\ecoffey\AppData\Local\Temp\Rar$DRa0.160\30042_Device_layer3_switch_default_256.png" id="197" name="Google Shape;197;p3"/>
          <p:cNvPicPr preferRelativeResize="0"/>
          <p:nvPr/>
        </p:nvPicPr>
        <p:blipFill rotWithShape="1">
          <a:blip r:embed="rId3">
            <a:alphaModFix/>
          </a:blip>
          <a:srcRect b="0" l="0" r="0" t="0"/>
          <a:stretch/>
        </p:blipFill>
        <p:spPr>
          <a:xfrm>
            <a:off x="5330125" y="2115018"/>
            <a:ext cx="746866" cy="612067"/>
          </a:xfrm>
          <a:prstGeom prst="rect">
            <a:avLst/>
          </a:prstGeom>
          <a:noFill/>
          <a:ln>
            <a:noFill/>
          </a:ln>
        </p:spPr>
      </p:pic>
      <p:pic>
        <p:nvPicPr>
          <p:cNvPr descr="C:\Users\ecoffey\AppData\Local\Temp\Rar$DRa0.160\30042_Device_layer3_switch_default_256.png" id="198" name="Google Shape;198;p3"/>
          <p:cNvPicPr preferRelativeResize="0"/>
          <p:nvPr/>
        </p:nvPicPr>
        <p:blipFill rotWithShape="1">
          <a:blip r:embed="rId3">
            <a:alphaModFix/>
          </a:blip>
          <a:srcRect b="0" l="0" r="0" t="0"/>
          <a:stretch/>
        </p:blipFill>
        <p:spPr>
          <a:xfrm>
            <a:off x="818961" y="2115017"/>
            <a:ext cx="767639" cy="612067"/>
          </a:xfrm>
          <a:prstGeom prst="rect">
            <a:avLst/>
          </a:prstGeom>
          <a:noFill/>
          <a:ln>
            <a:noFill/>
          </a:ln>
        </p:spPr>
      </p:pic>
      <p:cxnSp>
        <p:nvCxnSpPr>
          <p:cNvPr id="199" name="Google Shape;199;p3"/>
          <p:cNvCxnSpPr/>
          <p:nvPr/>
        </p:nvCxnSpPr>
        <p:spPr>
          <a:xfrm>
            <a:off x="3203084" y="3079671"/>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200" name="Google Shape;200;p3"/>
          <p:cNvSpPr txBox="1"/>
          <p:nvPr/>
        </p:nvSpPr>
        <p:spPr>
          <a:xfrm>
            <a:off x="3431684" y="1025822"/>
            <a:ext cx="49057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201" name="Google Shape;201;p3"/>
          <p:cNvSpPr txBox="1"/>
          <p:nvPr/>
        </p:nvSpPr>
        <p:spPr>
          <a:xfrm>
            <a:off x="1499939" y="2387174"/>
            <a:ext cx="9752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202" name="Google Shape;202;p3"/>
          <p:cNvSpPr txBox="1"/>
          <p:nvPr/>
        </p:nvSpPr>
        <p:spPr>
          <a:xfrm>
            <a:off x="4404383" y="2388706"/>
            <a:ext cx="1018939" cy="60016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G1/0/2</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.6</a:t>
            </a:r>
            <a:endParaRPr/>
          </a:p>
          <a:p>
            <a:pPr indent="0" lvl="0" marL="0" marR="0" rtl="0" algn="r">
              <a:spcBef>
                <a:spcPts val="0"/>
              </a:spcBef>
              <a:spcAft>
                <a:spcPts val="0"/>
              </a:spcAft>
              <a:buNone/>
            </a:pPr>
            <a:r>
              <a:t/>
            </a:r>
            <a:endParaRPr sz="1100">
              <a:solidFill>
                <a:schemeClr val="dk1"/>
              </a:solidFill>
              <a:latin typeface="Calibri"/>
              <a:ea typeface="Calibri"/>
              <a:cs typeface="Calibri"/>
              <a:sym typeface="Calibri"/>
            </a:endParaRPr>
          </a:p>
        </p:txBody>
      </p:sp>
      <p:sp>
        <p:nvSpPr>
          <p:cNvPr id="203" name="Google Shape;203;p3"/>
          <p:cNvSpPr txBox="1"/>
          <p:nvPr/>
        </p:nvSpPr>
        <p:spPr>
          <a:xfrm>
            <a:off x="2689863" y="2393297"/>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204" name="Google Shape;204;p3"/>
          <p:cNvCxnSpPr/>
          <p:nvPr/>
        </p:nvCxnSpPr>
        <p:spPr>
          <a:xfrm rot="10800000">
            <a:off x="1440919" y="2916494"/>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205" name="Google Shape;205;p3"/>
          <p:cNvCxnSpPr/>
          <p:nvPr/>
        </p:nvCxnSpPr>
        <p:spPr>
          <a:xfrm rot="10800000">
            <a:off x="5528314" y="2874525"/>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206" name="Google Shape;206;p3"/>
          <p:cNvSpPr txBox="1"/>
          <p:nvPr/>
        </p:nvSpPr>
        <p:spPr>
          <a:xfrm>
            <a:off x="4346571" y="3071732"/>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172.31.6.1 /32</a:t>
            </a:r>
            <a:endParaRPr/>
          </a:p>
        </p:txBody>
      </p:sp>
      <p:sp>
        <p:nvSpPr>
          <p:cNvPr id="207" name="Google Shape;207;p3"/>
          <p:cNvSpPr txBox="1"/>
          <p:nvPr/>
        </p:nvSpPr>
        <p:spPr>
          <a:xfrm>
            <a:off x="2755518" y="3074797"/>
            <a:ext cx="273057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172.31.3.1 /32</a:t>
            </a:r>
            <a:endParaRPr/>
          </a:p>
        </p:txBody>
      </p:sp>
      <p:sp>
        <p:nvSpPr>
          <p:cNvPr id="208" name="Google Shape;208;p3"/>
          <p:cNvSpPr txBox="1"/>
          <p:nvPr/>
        </p:nvSpPr>
        <p:spPr>
          <a:xfrm>
            <a:off x="1179831" y="3126927"/>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172.31.2.1 /32</a:t>
            </a:r>
            <a:endParaRPr/>
          </a:p>
        </p:txBody>
      </p:sp>
      <p:sp>
        <p:nvSpPr>
          <p:cNvPr id="209" name="Google Shape;209;p3"/>
          <p:cNvSpPr txBox="1"/>
          <p:nvPr/>
        </p:nvSpPr>
        <p:spPr>
          <a:xfrm>
            <a:off x="3914454" y="2154467"/>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172.31.36.0 /24</a:t>
            </a:r>
            <a:endParaRPr/>
          </a:p>
        </p:txBody>
      </p:sp>
      <p:sp>
        <p:nvSpPr>
          <p:cNvPr id="210" name="Google Shape;210;p3"/>
          <p:cNvSpPr txBox="1"/>
          <p:nvPr/>
        </p:nvSpPr>
        <p:spPr>
          <a:xfrm>
            <a:off x="1666100" y="216386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172.31.23.0 /24</a:t>
            </a:r>
            <a:endParaRPr/>
          </a:p>
        </p:txBody>
      </p:sp>
      <p:cxnSp>
        <p:nvCxnSpPr>
          <p:cNvPr id="211" name="Google Shape;211;p3"/>
          <p:cNvCxnSpPr/>
          <p:nvPr/>
        </p:nvCxnSpPr>
        <p:spPr>
          <a:xfrm flipH="1">
            <a:off x="5574218" y="2665149"/>
            <a:ext cx="83294" cy="448372"/>
          </a:xfrm>
          <a:prstGeom prst="straightConnector1">
            <a:avLst/>
          </a:prstGeom>
          <a:noFill/>
          <a:ln cap="flat" cmpd="sng" w="28575">
            <a:solidFill>
              <a:schemeClr val="dk1"/>
            </a:solidFill>
            <a:prstDash val="solid"/>
            <a:miter lim="800000"/>
            <a:headEnd len="sm" w="sm" type="none"/>
            <a:tailEnd len="sm" w="sm" type="none"/>
          </a:ln>
        </p:spPr>
      </p:cxnSp>
      <p:sp>
        <p:nvSpPr>
          <p:cNvPr id="212" name="Google Shape;212;p3"/>
          <p:cNvSpPr txBox="1"/>
          <p:nvPr/>
        </p:nvSpPr>
        <p:spPr>
          <a:xfrm>
            <a:off x="5564931" y="2289542"/>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213" name="Google Shape;213;p3"/>
          <p:cNvSpPr txBox="1"/>
          <p:nvPr/>
        </p:nvSpPr>
        <p:spPr>
          <a:xfrm>
            <a:off x="3341287" y="575947"/>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214" name="Google Shape;214;p3"/>
          <p:cNvSpPr txBox="1"/>
          <p:nvPr/>
        </p:nvSpPr>
        <p:spPr>
          <a:xfrm>
            <a:off x="3366940" y="2242777"/>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3</a:t>
            </a:r>
            <a:endParaRPr/>
          </a:p>
        </p:txBody>
      </p:sp>
      <p:sp>
        <p:nvSpPr>
          <p:cNvPr id="215" name="Google Shape;215;p3"/>
          <p:cNvSpPr txBox="1"/>
          <p:nvPr/>
        </p:nvSpPr>
        <p:spPr>
          <a:xfrm>
            <a:off x="1071949" y="2287184"/>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216" name="Google Shape;216;p3"/>
          <p:cNvSpPr txBox="1"/>
          <p:nvPr/>
        </p:nvSpPr>
        <p:spPr>
          <a:xfrm>
            <a:off x="3968414" y="605682"/>
            <a:ext cx="1572078"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Lo 0 – 172.31.4.1 /32</a:t>
            </a:r>
            <a:endParaRPr/>
          </a:p>
        </p:txBody>
      </p:sp>
      <p:sp>
        <p:nvSpPr>
          <p:cNvPr id="217" name="Google Shape;217;p3"/>
          <p:cNvSpPr txBox="1"/>
          <p:nvPr/>
        </p:nvSpPr>
        <p:spPr>
          <a:xfrm>
            <a:off x="4136842" y="1089907"/>
            <a:ext cx="143571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MPLS</a:t>
            </a:r>
            <a:endParaRPr/>
          </a:p>
          <a:p>
            <a:pPr indent="0" lvl="0" marL="0" marR="0" rtl="0" algn="ctr">
              <a:spcBef>
                <a:spcPts val="0"/>
              </a:spcBef>
              <a:spcAft>
                <a:spcPts val="0"/>
              </a:spcAft>
              <a:buNone/>
            </a:pPr>
            <a:r>
              <a:rPr b="1" lang="en-US" sz="1600">
                <a:solidFill>
                  <a:srgbClr val="C55A11"/>
                </a:solidFill>
                <a:latin typeface="Calibri"/>
                <a:ea typeface="Calibri"/>
                <a:cs typeface="Calibri"/>
                <a:sym typeface="Calibri"/>
              </a:rPr>
              <a:t>OSPF 9 AREA 0</a:t>
            </a:r>
            <a:endParaRPr/>
          </a:p>
        </p:txBody>
      </p:sp>
      <p:sp>
        <p:nvSpPr>
          <p:cNvPr id="218" name="Google Shape;218;p3"/>
          <p:cNvSpPr txBox="1"/>
          <p:nvPr/>
        </p:nvSpPr>
        <p:spPr>
          <a:xfrm>
            <a:off x="2216768" y="1414369"/>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172.31.34.0 /24</a:t>
            </a:r>
            <a:endParaRPr/>
          </a:p>
        </p:txBody>
      </p:sp>
      <p:sp>
        <p:nvSpPr>
          <p:cNvPr id="219" name="Google Shape;219;p3"/>
          <p:cNvSpPr txBox="1"/>
          <p:nvPr/>
        </p:nvSpPr>
        <p:spPr>
          <a:xfrm>
            <a:off x="3604684" y="2387175"/>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G0/2</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220" name="Google Shape;220;p3"/>
          <p:cNvSpPr txBox="1"/>
          <p:nvPr/>
        </p:nvSpPr>
        <p:spPr>
          <a:xfrm>
            <a:off x="3458058" y="1666757"/>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221" name="Google Shape;221;p3"/>
          <p:cNvCxnSpPr/>
          <p:nvPr/>
        </p:nvCxnSpPr>
        <p:spPr>
          <a:xfrm rot="-5400000">
            <a:off x="3917298" y="763363"/>
            <a:ext cx="365760" cy="0"/>
          </a:xfrm>
          <a:prstGeom prst="straightConnector1">
            <a:avLst/>
          </a:prstGeom>
          <a:noFill/>
          <a:ln cap="flat" cmpd="sng" w="28575">
            <a:solidFill>
              <a:schemeClr val="dk1"/>
            </a:solidFill>
            <a:prstDash val="solid"/>
            <a:miter lim="800000"/>
            <a:headEnd len="sm" w="sm" type="none"/>
            <a:tailEnd len="sm" w="sm" type="none"/>
          </a:ln>
        </p:spPr>
      </p:cxnSp>
      <p:sp>
        <p:nvSpPr>
          <p:cNvPr id="222" name="Google Shape;222;p3"/>
          <p:cNvSpPr txBox="1"/>
          <p:nvPr/>
        </p:nvSpPr>
        <p:spPr>
          <a:xfrm>
            <a:off x="6820319" y="890100"/>
            <a:ext cx="4380943"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2: CONFIGURE MPLS ON THE CORE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NETWORK DEVICES.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ON EACH DEVICE, SPECIFY THE FOLLOWING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GLOBAL CONFIGURATION: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MPLS LABEL PROTOCOL LDP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MPLS LABEL RANGE X X</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MPLS LDP ROUTER-ID LOOPBACK 0 FORCE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MPLS IP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THEN ENABLE EACH MPLS INTERFACE WITH</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INTERFACE COMMAND “MPLS IP”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MPLS SHOULD ONLY BE CONFIGURED 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TRANSIT LINKS BETWEEN THE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SHOWN HERE IN THE CORE PORTION OF THE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NETWORK </a:t>
            </a:r>
            <a:endParaRPr/>
          </a:p>
          <a:p>
            <a:pPr indent="-171450" lvl="0" marL="2857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23" name="Google Shape;223;p3"/>
          <p:cNvSpPr txBox="1"/>
          <p:nvPr/>
        </p:nvSpPr>
        <p:spPr>
          <a:xfrm>
            <a:off x="873432" y="4223989"/>
            <a:ext cx="413446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NODE-2#</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Mpls label protocol ldp</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Mpls label range 200 299</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Mpls ldp router-id loopback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Mpls ip </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Int g1/0/1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Ip add 172.31.23.2 255.255.255.0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Mpls ip</a:t>
            </a:r>
            <a:endParaRPr sz="1600">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
          <p:cNvSpPr/>
          <p:nvPr/>
        </p:nvSpPr>
        <p:spPr>
          <a:xfrm>
            <a:off x="1096884" y="1782948"/>
            <a:ext cx="4748914" cy="329210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cxnSp>
        <p:nvCxnSpPr>
          <p:cNvPr id="229" name="Google Shape;229;p4"/>
          <p:cNvCxnSpPr/>
          <p:nvPr/>
        </p:nvCxnSpPr>
        <p:spPr>
          <a:xfrm>
            <a:off x="3661987" y="1965459"/>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230" name="Google Shape;230;p4"/>
          <p:cNvCxnSpPr/>
          <p:nvPr/>
        </p:nvCxnSpPr>
        <p:spPr>
          <a:xfrm>
            <a:off x="1305688" y="3866886"/>
            <a:ext cx="157349" cy="496910"/>
          </a:xfrm>
          <a:prstGeom prst="straightConnector1">
            <a:avLst/>
          </a:prstGeom>
          <a:noFill/>
          <a:ln cap="flat" cmpd="sng" w="28575">
            <a:solidFill>
              <a:schemeClr val="dk1"/>
            </a:solidFill>
            <a:prstDash val="solid"/>
            <a:miter lim="800000"/>
            <a:headEnd len="sm" w="sm" type="none"/>
            <a:tailEnd len="sm" w="sm" type="none"/>
          </a:ln>
        </p:spPr>
      </p:cxnSp>
      <p:cxnSp>
        <p:nvCxnSpPr>
          <p:cNvPr id="231" name="Google Shape;231;p4"/>
          <p:cNvCxnSpPr/>
          <p:nvPr/>
        </p:nvCxnSpPr>
        <p:spPr>
          <a:xfrm rot="10800000">
            <a:off x="3496147" y="1638766"/>
            <a:ext cx="0" cy="2648078"/>
          </a:xfrm>
          <a:prstGeom prst="straightConnector1">
            <a:avLst/>
          </a:prstGeom>
          <a:noFill/>
          <a:ln cap="flat" cmpd="sng" w="28575">
            <a:solidFill>
              <a:schemeClr val="dk1"/>
            </a:solidFill>
            <a:prstDash val="solid"/>
            <a:miter lim="800000"/>
            <a:headEnd len="sm" w="sm" type="none"/>
            <a:tailEnd len="sm" w="sm" type="none"/>
          </a:ln>
        </p:spPr>
      </p:cxnSp>
      <p:cxnSp>
        <p:nvCxnSpPr>
          <p:cNvPr id="232" name="Google Shape;232;p4"/>
          <p:cNvCxnSpPr/>
          <p:nvPr/>
        </p:nvCxnSpPr>
        <p:spPr>
          <a:xfrm>
            <a:off x="984194" y="3582423"/>
            <a:ext cx="4875784" cy="0"/>
          </a:xfrm>
          <a:prstGeom prst="straightConnector1">
            <a:avLst/>
          </a:prstGeom>
          <a:noFill/>
          <a:ln cap="flat" cmpd="sng" w="28575">
            <a:solidFill>
              <a:schemeClr val="dk1"/>
            </a:solidFill>
            <a:prstDash val="solid"/>
            <a:miter lim="800000"/>
            <a:headEnd len="sm" w="sm" type="none"/>
            <a:tailEnd len="sm" w="sm" type="none"/>
          </a:ln>
        </p:spPr>
      </p:cxnSp>
      <p:pic>
        <p:nvPicPr>
          <p:cNvPr descr="C:\Users\ecoffey\AppData\Local\Temp\Rar$DRa0.160\30042_Device_layer3_switch_default_256.png" id="233" name="Google Shape;233;p4"/>
          <p:cNvPicPr preferRelativeResize="0"/>
          <p:nvPr/>
        </p:nvPicPr>
        <p:blipFill rotWithShape="1">
          <a:blip r:embed="rId3">
            <a:alphaModFix/>
          </a:blip>
          <a:srcRect b="0" l="0" r="0" t="0"/>
          <a:stretch/>
        </p:blipFill>
        <p:spPr>
          <a:xfrm>
            <a:off x="3192964" y="1451640"/>
            <a:ext cx="612067" cy="903248"/>
          </a:xfrm>
          <a:prstGeom prst="rect">
            <a:avLst/>
          </a:prstGeom>
          <a:noFill/>
          <a:ln>
            <a:noFill/>
          </a:ln>
        </p:spPr>
      </p:pic>
      <p:pic>
        <p:nvPicPr>
          <p:cNvPr descr="C:\Users\ecoffey\AppData\Local\Temp\Rar$DRa0.160\30042_Device_layer3_switch_default_256.png" id="234" name="Google Shape;234;p4"/>
          <p:cNvPicPr preferRelativeResize="0"/>
          <p:nvPr/>
        </p:nvPicPr>
        <p:blipFill rotWithShape="1">
          <a:blip r:embed="rId3">
            <a:alphaModFix/>
          </a:blip>
          <a:srcRect b="0" l="0" r="0" t="0"/>
          <a:stretch/>
        </p:blipFill>
        <p:spPr>
          <a:xfrm>
            <a:off x="3217202" y="3221440"/>
            <a:ext cx="612067" cy="751208"/>
          </a:xfrm>
          <a:prstGeom prst="rect">
            <a:avLst/>
          </a:prstGeom>
          <a:noFill/>
          <a:ln>
            <a:noFill/>
          </a:ln>
        </p:spPr>
      </p:pic>
      <p:pic>
        <p:nvPicPr>
          <p:cNvPr descr="C:\Users\ecoffey\AppData\Local\Temp\Rar$DRa0.160\30042_Device_layer3_switch_default_256.png" id="235" name="Google Shape;235;p4"/>
          <p:cNvPicPr preferRelativeResize="0"/>
          <p:nvPr/>
        </p:nvPicPr>
        <p:blipFill rotWithShape="1">
          <a:blip r:embed="rId3">
            <a:alphaModFix/>
          </a:blip>
          <a:srcRect b="0" l="0" r="0" t="0"/>
          <a:stretch/>
        </p:blipFill>
        <p:spPr>
          <a:xfrm>
            <a:off x="5349134" y="3327064"/>
            <a:ext cx="746866" cy="612067"/>
          </a:xfrm>
          <a:prstGeom prst="rect">
            <a:avLst/>
          </a:prstGeom>
          <a:noFill/>
          <a:ln>
            <a:noFill/>
          </a:ln>
        </p:spPr>
      </p:pic>
      <p:pic>
        <p:nvPicPr>
          <p:cNvPr descr="C:\Users\ecoffey\AppData\Local\Temp\Rar$DRa0.160\30042_Device_layer3_switch_default_256.png" id="236" name="Google Shape;236;p4"/>
          <p:cNvPicPr preferRelativeResize="0"/>
          <p:nvPr/>
        </p:nvPicPr>
        <p:blipFill rotWithShape="1">
          <a:blip r:embed="rId3">
            <a:alphaModFix/>
          </a:blip>
          <a:srcRect b="0" l="0" r="0" t="0"/>
          <a:stretch/>
        </p:blipFill>
        <p:spPr>
          <a:xfrm>
            <a:off x="837970" y="3327063"/>
            <a:ext cx="767639" cy="612067"/>
          </a:xfrm>
          <a:prstGeom prst="rect">
            <a:avLst/>
          </a:prstGeom>
          <a:noFill/>
          <a:ln>
            <a:noFill/>
          </a:ln>
        </p:spPr>
      </p:pic>
      <p:cxnSp>
        <p:nvCxnSpPr>
          <p:cNvPr id="237" name="Google Shape;237;p4"/>
          <p:cNvCxnSpPr/>
          <p:nvPr/>
        </p:nvCxnSpPr>
        <p:spPr>
          <a:xfrm>
            <a:off x="3222093" y="4291717"/>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238" name="Google Shape;238;p4"/>
          <p:cNvSpPr txBox="1"/>
          <p:nvPr/>
        </p:nvSpPr>
        <p:spPr>
          <a:xfrm>
            <a:off x="3450693" y="2237868"/>
            <a:ext cx="49057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239" name="Google Shape;239;p4"/>
          <p:cNvSpPr txBox="1"/>
          <p:nvPr/>
        </p:nvSpPr>
        <p:spPr>
          <a:xfrm>
            <a:off x="1518948" y="3599220"/>
            <a:ext cx="9752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240" name="Google Shape;240;p4"/>
          <p:cNvSpPr txBox="1"/>
          <p:nvPr/>
        </p:nvSpPr>
        <p:spPr>
          <a:xfrm>
            <a:off x="4423392" y="3600752"/>
            <a:ext cx="1018939" cy="60016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G1/0/2</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.6</a:t>
            </a:r>
            <a:endParaRPr/>
          </a:p>
          <a:p>
            <a:pPr indent="0" lvl="0" marL="0" marR="0" rtl="0" algn="r">
              <a:spcBef>
                <a:spcPts val="0"/>
              </a:spcBef>
              <a:spcAft>
                <a:spcPts val="0"/>
              </a:spcAft>
              <a:buNone/>
            </a:pPr>
            <a:r>
              <a:t/>
            </a:r>
            <a:endParaRPr sz="1100">
              <a:solidFill>
                <a:schemeClr val="dk1"/>
              </a:solidFill>
              <a:latin typeface="Calibri"/>
              <a:ea typeface="Calibri"/>
              <a:cs typeface="Calibri"/>
              <a:sym typeface="Calibri"/>
            </a:endParaRPr>
          </a:p>
        </p:txBody>
      </p:sp>
      <p:sp>
        <p:nvSpPr>
          <p:cNvPr id="241" name="Google Shape;241;p4"/>
          <p:cNvSpPr txBox="1"/>
          <p:nvPr/>
        </p:nvSpPr>
        <p:spPr>
          <a:xfrm>
            <a:off x="2708872" y="3605343"/>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242" name="Google Shape;242;p4"/>
          <p:cNvCxnSpPr/>
          <p:nvPr/>
        </p:nvCxnSpPr>
        <p:spPr>
          <a:xfrm rot="10800000">
            <a:off x="1459928" y="4128540"/>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243" name="Google Shape;243;p4"/>
          <p:cNvCxnSpPr/>
          <p:nvPr/>
        </p:nvCxnSpPr>
        <p:spPr>
          <a:xfrm rot="10800000">
            <a:off x="5547323" y="4086571"/>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244" name="Google Shape;244;p4"/>
          <p:cNvSpPr txBox="1"/>
          <p:nvPr/>
        </p:nvSpPr>
        <p:spPr>
          <a:xfrm>
            <a:off x="4365580" y="4283778"/>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172.31.6.1 /32</a:t>
            </a:r>
            <a:endParaRPr/>
          </a:p>
        </p:txBody>
      </p:sp>
      <p:sp>
        <p:nvSpPr>
          <p:cNvPr id="245" name="Google Shape;245;p4"/>
          <p:cNvSpPr txBox="1"/>
          <p:nvPr/>
        </p:nvSpPr>
        <p:spPr>
          <a:xfrm>
            <a:off x="2774527" y="4286843"/>
            <a:ext cx="273057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172.31.3.1 /32</a:t>
            </a:r>
            <a:endParaRPr/>
          </a:p>
        </p:txBody>
      </p:sp>
      <p:sp>
        <p:nvSpPr>
          <p:cNvPr id="246" name="Google Shape;246;p4"/>
          <p:cNvSpPr txBox="1"/>
          <p:nvPr/>
        </p:nvSpPr>
        <p:spPr>
          <a:xfrm>
            <a:off x="1198840" y="4338973"/>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172.31.2.1 /32</a:t>
            </a:r>
            <a:endParaRPr/>
          </a:p>
        </p:txBody>
      </p:sp>
      <p:sp>
        <p:nvSpPr>
          <p:cNvPr id="247" name="Google Shape;247;p4"/>
          <p:cNvSpPr txBox="1"/>
          <p:nvPr/>
        </p:nvSpPr>
        <p:spPr>
          <a:xfrm>
            <a:off x="3933463" y="336651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172.31.36.0 /24</a:t>
            </a:r>
            <a:endParaRPr/>
          </a:p>
        </p:txBody>
      </p:sp>
      <p:sp>
        <p:nvSpPr>
          <p:cNvPr id="248" name="Google Shape;248;p4"/>
          <p:cNvSpPr txBox="1"/>
          <p:nvPr/>
        </p:nvSpPr>
        <p:spPr>
          <a:xfrm>
            <a:off x="1685109" y="3375909"/>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172.31.23.0 /24</a:t>
            </a:r>
            <a:endParaRPr/>
          </a:p>
        </p:txBody>
      </p:sp>
      <p:cxnSp>
        <p:nvCxnSpPr>
          <p:cNvPr id="249" name="Google Shape;249;p4"/>
          <p:cNvCxnSpPr/>
          <p:nvPr/>
        </p:nvCxnSpPr>
        <p:spPr>
          <a:xfrm flipH="1">
            <a:off x="5593227" y="3877195"/>
            <a:ext cx="83294" cy="448372"/>
          </a:xfrm>
          <a:prstGeom prst="straightConnector1">
            <a:avLst/>
          </a:prstGeom>
          <a:noFill/>
          <a:ln cap="flat" cmpd="sng" w="28575">
            <a:solidFill>
              <a:schemeClr val="dk1"/>
            </a:solidFill>
            <a:prstDash val="solid"/>
            <a:miter lim="800000"/>
            <a:headEnd len="sm" w="sm" type="none"/>
            <a:tailEnd len="sm" w="sm" type="none"/>
          </a:ln>
        </p:spPr>
      </p:cxnSp>
      <p:sp>
        <p:nvSpPr>
          <p:cNvPr id="250" name="Google Shape;250;p4"/>
          <p:cNvSpPr txBox="1"/>
          <p:nvPr/>
        </p:nvSpPr>
        <p:spPr>
          <a:xfrm>
            <a:off x="5583940" y="3501588"/>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251" name="Google Shape;251;p4"/>
          <p:cNvSpPr txBox="1"/>
          <p:nvPr/>
        </p:nvSpPr>
        <p:spPr>
          <a:xfrm>
            <a:off x="3360296" y="178799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252" name="Google Shape;252;p4"/>
          <p:cNvSpPr txBox="1"/>
          <p:nvPr/>
        </p:nvSpPr>
        <p:spPr>
          <a:xfrm>
            <a:off x="3385949" y="3454823"/>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3</a:t>
            </a:r>
            <a:endParaRPr/>
          </a:p>
        </p:txBody>
      </p:sp>
      <p:sp>
        <p:nvSpPr>
          <p:cNvPr id="253" name="Google Shape;253;p4"/>
          <p:cNvSpPr txBox="1"/>
          <p:nvPr/>
        </p:nvSpPr>
        <p:spPr>
          <a:xfrm>
            <a:off x="1090958" y="3499230"/>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254" name="Google Shape;254;p4"/>
          <p:cNvSpPr txBox="1"/>
          <p:nvPr/>
        </p:nvSpPr>
        <p:spPr>
          <a:xfrm>
            <a:off x="3987423" y="1817728"/>
            <a:ext cx="1572078"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Lo 0 – 172.31.4.1 /32</a:t>
            </a:r>
            <a:endParaRPr/>
          </a:p>
        </p:txBody>
      </p:sp>
      <p:sp>
        <p:nvSpPr>
          <p:cNvPr id="255" name="Google Shape;255;p4"/>
          <p:cNvSpPr txBox="1"/>
          <p:nvPr/>
        </p:nvSpPr>
        <p:spPr>
          <a:xfrm>
            <a:off x="4155851" y="2301953"/>
            <a:ext cx="143571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MPLS</a:t>
            </a:r>
            <a:endParaRPr/>
          </a:p>
          <a:p>
            <a:pPr indent="0" lvl="0" marL="0" marR="0" rtl="0" algn="ctr">
              <a:spcBef>
                <a:spcPts val="0"/>
              </a:spcBef>
              <a:spcAft>
                <a:spcPts val="0"/>
              </a:spcAft>
              <a:buNone/>
            </a:pPr>
            <a:r>
              <a:rPr b="1" lang="en-US" sz="1600">
                <a:solidFill>
                  <a:srgbClr val="C55A11"/>
                </a:solidFill>
                <a:latin typeface="Calibri"/>
                <a:ea typeface="Calibri"/>
                <a:cs typeface="Calibri"/>
                <a:sym typeface="Calibri"/>
              </a:rPr>
              <a:t>OSPF 9 AREA 0</a:t>
            </a:r>
            <a:endParaRPr/>
          </a:p>
        </p:txBody>
      </p:sp>
      <p:sp>
        <p:nvSpPr>
          <p:cNvPr id="256" name="Google Shape;256;p4"/>
          <p:cNvSpPr txBox="1"/>
          <p:nvPr/>
        </p:nvSpPr>
        <p:spPr>
          <a:xfrm>
            <a:off x="2235777" y="2626415"/>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172.31.34.0 /24</a:t>
            </a:r>
            <a:endParaRPr/>
          </a:p>
        </p:txBody>
      </p:sp>
      <p:sp>
        <p:nvSpPr>
          <p:cNvPr id="257" name="Google Shape;257;p4"/>
          <p:cNvSpPr txBox="1"/>
          <p:nvPr/>
        </p:nvSpPr>
        <p:spPr>
          <a:xfrm>
            <a:off x="3623693" y="3599221"/>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G0/2</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258" name="Google Shape;258;p4"/>
          <p:cNvSpPr txBox="1"/>
          <p:nvPr/>
        </p:nvSpPr>
        <p:spPr>
          <a:xfrm>
            <a:off x="3477067" y="2878803"/>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259" name="Google Shape;259;p4"/>
          <p:cNvCxnSpPr/>
          <p:nvPr/>
        </p:nvCxnSpPr>
        <p:spPr>
          <a:xfrm rot="-5400000">
            <a:off x="3936307" y="1975409"/>
            <a:ext cx="365760" cy="0"/>
          </a:xfrm>
          <a:prstGeom prst="straightConnector1">
            <a:avLst/>
          </a:prstGeom>
          <a:noFill/>
          <a:ln cap="flat" cmpd="sng" w="28575">
            <a:solidFill>
              <a:schemeClr val="dk1"/>
            </a:solidFill>
            <a:prstDash val="solid"/>
            <a:miter lim="800000"/>
            <a:headEnd len="sm" w="sm" type="none"/>
            <a:tailEnd len="sm" w="sm" type="none"/>
          </a:ln>
        </p:spPr>
      </p:cxnSp>
      <p:sp>
        <p:nvSpPr>
          <p:cNvPr id="260" name="Google Shape;260;p4"/>
          <p:cNvSpPr txBox="1"/>
          <p:nvPr/>
        </p:nvSpPr>
        <p:spPr>
          <a:xfrm>
            <a:off x="7183314" y="2082203"/>
            <a:ext cx="3489738"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VERIFY YOUR MPLS IS WORKING BY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USING THE COMMANDS: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SHOW MPLS FORWARDING-TABLE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SHOW MPLS LDP NEIGHBOR</a:t>
            </a:r>
            <a:endParaRPr/>
          </a:p>
          <a:p>
            <a:pPr indent="-171450" lvl="0" marL="2857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
          <p:cNvSpPr/>
          <p:nvPr/>
        </p:nvSpPr>
        <p:spPr>
          <a:xfrm>
            <a:off x="865236" y="1241462"/>
            <a:ext cx="4748914" cy="329210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cxnSp>
        <p:nvCxnSpPr>
          <p:cNvPr id="266" name="Google Shape;266;p5"/>
          <p:cNvCxnSpPr/>
          <p:nvPr/>
        </p:nvCxnSpPr>
        <p:spPr>
          <a:xfrm>
            <a:off x="3430339" y="1423973"/>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267" name="Google Shape;267;p5"/>
          <p:cNvCxnSpPr/>
          <p:nvPr/>
        </p:nvCxnSpPr>
        <p:spPr>
          <a:xfrm>
            <a:off x="1074040" y="3325400"/>
            <a:ext cx="157349" cy="496910"/>
          </a:xfrm>
          <a:prstGeom prst="straightConnector1">
            <a:avLst/>
          </a:prstGeom>
          <a:noFill/>
          <a:ln cap="flat" cmpd="sng" w="28575">
            <a:solidFill>
              <a:schemeClr val="dk1"/>
            </a:solidFill>
            <a:prstDash val="solid"/>
            <a:miter lim="800000"/>
            <a:headEnd len="sm" w="sm" type="none"/>
            <a:tailEnd len="sm" w="sm" type="none"/>
          </a:ln>
        </p:spPr>
      </p:cxnSp>
      <p:cxnSp>
        <p:nvCxnSpPr>
          <p:cNvPr id="268" name="Google Shape;268;p5"/>
          <p:cNvCxnSpPr/>
          <p:nvPr/>
        </p:nvCxnSpPr>
        <p:spPr>
          <a:xfrm rot="10800000">
            <a:off x="3264499" y="1097280"/>
            <a:ext cx="0" cy="2648078"/>
          </a:xfrm>
          <a:prstGeom prst="straightConnector1">
            <a:avLst/>
          </a:prstGeom>
          <a:noFill/>
          <a:ln cap="flat" cmpd="sng" w="28575">
            <a:solidFill>
              <a:schemeClr val="dk1"/>
            </a:solidFill>
            <a:prstDash val="solid"/>
            <a:miter lim="800000"/>
            <a:headEnd len="sm" w="sm" type="none"/>
            <a:tailEnd len="sm" w="sm" type="none"/>
          </a:ln>
        </p:spPr>
      </p:cxnSp>
      <p:cxnSp>
        <p:nvCxnSpPr>
          <p:cNvPr id="269" name="Google Shape;269;p5"/>
          <p:cNvCxnSpPr/>
          <p:nvPr/>
        </p:nvCxnSpPr>
        <p:spPr>
          <a:xfrm>
            <a:off x="752546" y="3040937"/>
            <a:ext cx="4875784" cy="0"/>
          </a:xfrm>
          <a:prstGeom prst="straightConnector1">
            <a:avLst/>
          </a:prstGeom>
          <a:noFill/>
          <a:ln cap="flat" cmpd="sng" w="28575">
            <a:solidFill>
              <a:schemeClr val="dk1"/>
            </a:solidFill>
            <a:prstDash val="solid"/>
            <a:miter lim="800000"/>
            <a:headEnd len="sm" w="sm" type="none"/>
            <a:tailEnd len="sm" w="sm" type="none"/>
          </a:ln>
        </p:spPr>
      </p:cxnSp>
      <p:pic>
        <p:nvPicPr>
          <p:cNvPr descr="C:\Users\ecoffey\AppData\Local\Temp\Rar$DRa0.160\30042_Device_layer3_switch_default_256.png" id="270" name="Google Shape;270;p5"/>
          <p:cNvPicPr preferRelativeResize="0"/>
          <p:nvPr/>
        </p:nvPicPr>
        <p:blipFill rotWithShape="1">
          <a:blip r:embed="rId3">
            <a:alphaModFix/>
          </a:blip>
          <a:srcRect b="0" l="0" r="0" t="0"/>
          <a:stretch/>
        </p:blipFill>
        <p:spPr>
          <a:xfrm>
            <a:off x="2961316" y="910154"/>
            <a:ext cx="612067" cy="903248"/>
          </a:xfrm>
          <a:prstGeom prst="rect">
            <a:avLst/>
          </a:prstGeom>
          <a:noFill/>
          <a:ln>
            <a:noFill/>
          </a:ln>
        </p:spPr>
      </p:pic>
      <p:pic>
        <p:nvPicPr>
          <p:cNvPr descr="C:\Users\ecoffey\AppData\Local\Temp\Rar$DRa0.160\30042_Device_layer3_switch_default_256.png" id="271" name="Google Shape;271;p5"/>
          <p:cNvPicPr preferRelativeResize="0"/>
          <p:nvPr/>
        </p:nvPicPr>
        <p:blipFill rotWithShape="1">
          <a:blip r:embed="rId3">
            <a:alphaModFix/>
          </a:blip>
          <a:srcRect b="0" l="0" r="0" t="0"/>
          <a:stretch/>
        </p:blipFill>
        <p:spPr>
          <a:xfrm>
            <a:off x="2985554" y="2679954"/>
            <a:ext cx="612067" cy="751208"/>
          </a:xfrm>
          <a:prstGeom prst="rect">
            <a:avLst/>
          </a:prstGeom>
          <a:noFill/>
          <a:ln>
            <a:noFill/>
          </a:ln>
        </p:spPr>
      </p:pic>
      <p:pic>
        <p:nvPicPr>
          <p:cNvPr descr="C:\Users\ecoffey\AppData\Local\Temp\Rar$DRa0.160\30042_Device_layer3_switch_default_256.png" id="272" name="Google Shape;272;p5"/>
          <p:cNvPicPr preferRelativeResize="0"/>
          <p:nvPr/>
        </p:nvPicPr>
        <p:blipFill rotWithShape="1">
          <a:blip r:embed="rId3">
            <a:alphaModFix/>
          </a:blip>
          <a:srcRect b="0" l="0" r="0" t="0"/>
          <a:stretch/>
        </p:blipFill>
        <p:spPr>
          <a:xfrm>
            <a:off x="5117486" y="2785578"/>
            <a:ext cx="746866" cy="612067"/>
          </a:xfrm>
          <a:prstGeom prst="rect">
            <a:avLst/>
          </a:prstGeom>
          <a:noFill/>
          <a:ln>
            <a:noFill/>
          </a:ln>
        </p:spPr>
      </p:pic>
      <p:pic>
        <p:nvPicPr>
          <p:cNvPr descr="C:\Users\ecoffey\AppData\Local\Temp\Rar$DRa0.160\30042_Device_layer3_switch_default_256.png" id="273" name="Google Shape;273;p5"/>
          <p:cNvPicPr preferRelativeResize="0"/>
          <p:nvPr/>
        </p:nvPicPr>
        <p:blipFill rotWithShape="1">
          <a:blip r:embed="rId3">
            <a:alphaModFix/>
          </a:blip>
          <a:srcRect b="0" l="0" r="0" t="0"/>
          <a:stretch/>
        </p:blipFill>
        <p:spPr>
          <a:xfrm>
            <a:off x="606322" y="2785577"/>
            <a:ext cx="767639" cy="612067"/>
          </a:xfrm>
          <a:prstGeom prst="rect">
            <a:avLst/>
          </a:prstGeom>
          <a:noFill/>
          <a:ln>
            <a:noFill/>
          </a:ln>
        </p:spPr>
      </p:pic>
      <p:cxnSp>
        <p:nvCxnSpPr>
          <p:cNvPr id="274" name="Google Shape;274;p5"/>
          <p:cNvCxnSpPr/>
          <p:nvPr/>
        </p:nvCxnSpPr>
        <p:spPr>
          <a:xfrm>
            <a:off x="2990445" y="3750231"/>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275" name="Google Shape;275;p5"/>
          <p:cNvSpPr txBox="1"/>
          <p:nvPr/>
        </p:nvSpPr>
        <p:spPr>
          <a:xfrm>
            <a:off x="3219045" y="1696382"/>
            <a:ext cx="49057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276" name="Google Shape;276;p5"/>
          <p:cNvSpPr txBox="1"/>
          <p:nvPr/>
        </p:nvSpPr>
        <p:spPr>
          <a:xfrm>
            <a:off x="1287300" y="3057734"/>
            <a:ext cx="9752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277" name="Google Shape;277;p5"/>
          <p:cNvSpPr txBox="1"/>
          <p:nvPr/>
        </p:nvSpPr>
        <p:spPr>
          <a:xfrm>
            <a:off x="4191744" y="3059266"/>
            <a:ext cx="1018939" cy="60016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G1/0/2</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.6</a:t>
            </a:r>
            <a:endParaRPr/>
          </a:p>
          <a:p>
            <a:pPr indent="0" lvl="0" marL="0" marR="0" rtl="0" algn="r">
              <a:spcBef>
                <a:spcPts val="0"/>
              </a:spcBef>
              <a:spcAft>
                <a:spcPts val="0"/>
              </a:spcAft>
              <a:buNone/>
            </a:pPr>
            <a:r>
              <a:t/>
            </a:r>
            <a:endParaRPr sz="1100">
              <a:solidFill>
                <a:schemeClr val="dk1"/>
              </a:solidFill>
              <a:latin typeface="Calibri"/>
              <a:ea typeface="Calibri"/>
              <a:cs typeface="Calibri"/>
              <a:sym typeface="Calibri"/>
            </a:endParaRPr>
          </a:p>
        </p:txBody>
      </p:sp>
      <p:sp>
        <p:nvSpPr>
          <p:cNvPr id="278" name="Google Shape;278;p5"/>
          <p:cNvSpPr txBox="1"/>
          <p:nvPr/>
        </p:nvSpPr>
        <p:spPr>
          <a:xfrm>
            <a:off x="2477224" y="3063857"/>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279" name="Google Shape;279;p5"/>
          <p:cNvCxnSpPr/>
          <p:nvPr/>
        </p:nvCxnSpPr>
        <p:spPr>
          <a:xfrm rot="10800000">
            <a:off x="1228280" y="3587054"/>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280" name="Google Shape;280;p5"/>
          <p:cNvCxnSpPr/>
          <p:nvPr/>
        </p:nvCxnSpPr>
        <p:spPr>
          <a:xfrm rot="10800000">
            <a:off x="5315675" y="3545085"/>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281" name="Google Shape;281;p5"/>
          <p:cNvSpPr txBox="1"/>
          <p:nvPr/>
        </p:nvSpPr>
        <p:spPr>
          <a:xfrm>
            <a:off x="4133932" y="3742292"/>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172.31.6.1 /32</a:t>
            </a:r>
            <a:endParaRPr/>
          </a:p>
        </p:txBody>
      </p:sp>
      <p:sp>
        <p:nvSpPr>
          <p:cNvPr id="282" name="Google Shape;282;p5"/>
          <p:cNvSpPr txBox="1"/>
          <p:nvPr/>
        </p:nvSpPr>
        <p:spPr>
          <a:xfrm>
            <a:off x="2542879" y="3745357"/>
            <a:ext cx="273057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172.31.3.1 /32</a:t>
            </a:r>
            <a:endParaRPr/>
          </a:p>
        </p:txBody>
      </p:sp>
      <p:sp>
        <p:nvSpPr>
          <p:cNvPr id="283" name="Google Shape;283;p5"/>
          <p:cNvSpPr txBox="1"/>
          <p:nvPr/>
        </p:nvSpPr>
        <p:spPr>
          <a:xfrm>
            <a:off x="967192" y="3797487"/>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172.31.2.1 /32</a:t>
            </a:r>
            <a:endParaRPr/>
          </a:p>
        </p:txBody>
      </p:sp>
      <p:sp>
        <p:nvSpPr>
          <p:cNvPr id="284" name="Google Shape;284;p5"/>
          <p:cNvSpPr txBox="1"/>
          <p:nvPr/>
        </p:nvSpPr>
        <p:spPr>
          <a:xfrm>
            <a:off x="3701815" y="2825027"/>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172.31.36.0 /24</a:t>
            </a:r>
            <a:endParaRPr/>
          </a:p>
        </p:txBody>
      </p:sp>
      <p:sp>
        <p:nvSpPr>
          <p:cNvPr id="285" name="Google Shape;285;p5"/>
          <p:cNvSpPr txBox="1"/>
          <p:nvPr/>
        </p:nvSpPr>
        <p:spPr>
          <a:xfrm>
            <a:off x="1453461" y="2834423"/>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172.31.23.0 /24</a:t>
            </a:r>
            <a:endParaRPr/>
          </a:p>
        </p:txBody>
      </p:sp>
      <p:cxnSp>
        <p:nvCxnSpPr>
          <p:cNvPr id="286" name="Google Shape;286;p5"/>
          <p:cNvCxnSpPr/>
          <p:nvPr/>
        </p:nvCxnSpPr>
        <p:spPr>
          <a:xfrm flipH="1">
            <a:off x="5361579" y="3335709"/>
            <a:ext cx="83294" cy="448372"/>
          </a:xfrm>
          <a:prstGeom prst="straightConnector1">
            <a:avLst/>
          </a:prstGeom>
          <a:noFill/>
          <a:ln cap="flat" cmpd="sng" w="28575">
            <a:solidFill>
              <a:schemeClr val="dk1"/>
            </a:solidFill>
            <a:prstDash val="solid"/>
            <a:miter lim="800000"/>
            <a:headEnd len="sm" w="sm" type="none"/>
            <a:tailEnd len="sm" w="sm" type="none"/>
          </a:ln>
        </p:spPr>
      </p:cxnSp>
      <p:sp>
        <p:nvSpPr>
          <p:cNvPr id="287" name="Google Shape;287;p5"/>
          <p:cNvSpPr txBox="1"/>
          <p:nvPr/>
        </p:nvSpPr>
        <p:spPr>
          <a:xfrm>
            <a:off x="5352292" y="2960102"/>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288" name="Google Shape;288;p5"/>
          <p:cNvSpPr txBox="1"/>
          <p:nvPr/>
        </p:nvSpPr>
        <p:spPr>
          <a:xfrm>
            <a:off x="3128648" y="1246507"/>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289" name="Google Shape;289;p5"/>
          <p:cNvSpPr txBox="1"/>
          <p:nvPr/>
        </p:nvSpPr>
        <p:spPr>
          <a:xfrm>
            <a:off x="3154301" y="2913337"/>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3</a:t>
            </a:r>
            <a:endParaRPr/>
          </a:p>
        </p:txBody>
      </p:sp>
      <p:sp>
        <p:nvSpPr>
          <p:cNvPr id="290" name="Google Shape;290;p5"/>
          <p:cNvSpPr txBox="1"/>
          <p:nvPr/>
        </p:nvSpPr>
        <p:spPr>
          <a:xfrm>
            <a:off x="859310" y="2957744"/>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291" name="Google Shape;291;p5"/>
          <p:cNvSpPr txBox="1"/>
          <p:nvPr/>
        </p:nvSpPr>
        <p:spPr>
          <a:xfrm>
            <a:off x="3755775" y="1276242"/>
            <a:ext cx="1572078"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Lo 0 – 172.31.4.1 /32</a:t>
            </a:r>
            <a:endParaRPr/>
          </a:p>
        </p:txBody>
      </p:sp>
      <p:sp>
        <p:nvSpPr>
          <p:cNvPr id="292" name="Google Shape;292;p5"/>
          <p:cNvSpPr txBox="1"/>
          <p:nvPr/>
        </p:nvSpPr>
        <p:spPr>
          <a:xfrm>
            <a:off x="3924203" y="1760467"/>
            <a:ext cx="143571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MPLS</a:t>
            </a:r>
            <a:endParaRPr/>
          </a:p>
          <a:p>
            <a:pPr indent="0" lvl="0" marL="0" marR="0" rtl="0" algn="ctr">
              <a:spcBef>
                <a:spcPts val="0"/>
              </a:spcBef>
              <a:spcAft>
                <a:spcPts val="0"/>
              </a:spcAft>
              <a:buNone/>
            </a:pPr>
            <a:r>
              <a:rPr b="1" lang="en-US" sz="1600">
                <a:solidFill>
                  <a:srgbClr val="C55A11"/>
                </a:solidFill>
                <a:latin typeface="Calibri"/>
                <a:ea typeface="Calibri"/>
                <a:cs typeface="Calibri"/>
                <a:sym typeface="Calibri"/>
              </a:rPr>
              <a:t>OSPF 9 AREA 0</a:t>
            </a:r>
            <a:endParaRPr/>
          </a:p>
        </p:txBody>
      </p:sp>
      <p:sp>
        <p:nvSpPr>
          <p:cNvPr id="293" name="Google Shape;293;p5"/>
          <p:cNvSpPr txBox="1"/>
          <p:nvPr/>
        </p:nvSpPr>
        <p:spPr>
          <a:xfrm>
            <a:off x="2004129" y="2084929"/>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172.31.34.0 /24</a:t>
            </a:r>
            <a:endParaRPr/>
          </a:p>
        </p:txBody>
      </p:sp>
      <p:sp>
        <p:nvSpPr>
          <p:cNvPr id="294" name="Google Shape;294;p5"/>
          <p:cNvSpPr txBox="1"/>
          <p:nvPr/>
        </p:nvSpPr>
        <p:spPr>
          <a:xfrm>
            <a:off x="3392045" y="3057735"/>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G0/2</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295" name="Google Shape;295;p5"/>
          <p:cNvSpPr txBox="1"/>
          <p:nvPr/>
        </p:nvSpPr>
        <p:spPr>
          <a:xfrm>
            <a:off x="3245419" y="2337317"/>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296" name="Google Shape;296;p5"/>
          <p:cNvCxnSpPr/>
          <p:nvPr/>
        </p:nvCxnSpPr>
        <p:spPr>
          <a:xfrm rot="-5400000">
            <a:off x="3704659" y="1433923"/>
            <a:ext cx="365760" cy="0"/>
          </a:xfrm>
          <a:prstGeom prst="straightConnector1">
            <a:avLst/>
          </a:prstGeom>
          <a:noFill/>
          <a:ln cap="flat" cmpd="sng" w="28575">
            <a:solidFill>
              <a:schemeClr val="dk1"/>
            </a:solidFill>
            <a:prstDash val="solid"/>
            <a:miter lim="800000"/>
            <a:headEnd len="sm" w="sm" type="none"/>
            <a:tailEnd len="sm" w="sm" type="none"/>
          </a:ln>
        </p:spPr>
      </p:cxnSp>
      <p:sp>
        <p:nvSpPr>
          <p:cNvPr id="297" name="Google Shape;297;p5"/>
          <p:cNvSpPr txBox="1"/>
          <p:nvPr/>
        </p:nvSpPr>
        <p:spPr>
          <a:xfrm>
            <a:off x="6870593" y="1399700"/>
            <a:ext cx="4693272"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3: CONFIGURE iBGP PEERS FOR PROCESS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65000 ON THE THREE EDGE NODES (2,4,6).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UNDERLYING OSPF CONNECTIVITY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WILL ALLOW THE BGP PEERS TO FORM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OVER TCP WITHOUT ANY BGP BEING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CONFIGURED ON NODE 3.</a:t>
            </a:r>
            <a:endParaRPr/>
          </a:p>
          <a:p>
            <a:pPr indent="-171450" lvl="0" marL="2857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CREATES A “BGP-FREE” CORE.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 LOOPBACK 0 AS THE UPDATE SOURCE.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EACH OF THE THREE EDGE NODES SHOULD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HAVE 2 BGP PEERS (THE OTHER 2 EDGE NODES).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5"/>
          <p:cNvSpPr txBox="1"/>
          <p:nvPr/>
        </p:nvSpPr>
        <p:spPr>
          <a:xfrm>
            <a:off x="431373" y="4675664"/>
            <a:ext cx="561564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NODE-2#</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Router bgp 65000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Bgp router-id 172.31.2.1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Neighbor 172.31.4.1 remote-as 65000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Neighbor 172.31.6.1 remote-as 65000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Neighbor 172.31.4.1 update-source loopback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Neighbor 172.31.6.1 update-source loopback 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6"/>
          <p:cNvSpPr/>
          <p:nvPr/>
        </p:nvSpPr>
        <p:spPr>
          <a:xfrm>
            <a:off x="2267316" y="1497494"/>
            <a:ext cx="4748914" cy="329210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cxnSp>
        <p:nvCxnSpPr>
          <p:cNvPr id="304" name="Google Shape;304;p6"/>
          <p:cNvCxnSpPr/>
          <p:nvPr/>
        </p:nvCxnSpPr>
        <p:spPr>
          <a:xfrm>
            <a:off x="4832419" y="1680005"/>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305" name="Google Shape;305;p6"/>
          <p:cNvCxnSpPr/>
          <p:nvPr/>
        </p:nvCxnSpPr>
        <p:spPr>
          <a:xfrm>
            <a:off x="2476120" y="3581432"/>
            <a:ext cx="157349" cy="496910"/>
          </a:xfrm>
          <a:prstGeom prst="straightConnector1">
            <a:avLst/>
          </a:prstGeom>
          <a:noFill/>
          <a:ln cap="flat" cmpd="sng" w="28575">
            <a:solidFill>
              <a:schemeClr val="dk1"/>
            </a:solidFill>
            <a:prstDash val="solid"/>
            <a:miter lim="800000"/>
            <a:headEnd len="sm" w="sm" type="none"/>
            <a:tailEnd len="sm" w="sm" type="none"/>
          </a:ln>
        </p:spPr>
      </p:cxnSp>
      <p:cxnSp>
        <p:nvCxnSpPr>
          <p:cNvPr id="306" name="Google Shape;306;p6"/>
          <p:cNvCxnSpPr/>
          <p:nvPr/>
        </p:nvCxnSpPr>
        <p:spPr>
          <a:xfrm rot="10800000">
            <a:off x="4666579" y="1353312"/>
            <a:ext cx="0" cy="2648078"/>
          </a:xfrm>
          <a:prstGeom prst="straightConnector1">
            <a:avLst/>
          </a:prstGeom>
          <a:noFill/>
          <a:ln cap="flat" cmpd="sng" w="28575">
            <a:solidFill>
              <a:schemeClr val="dk1"/>
            </a:solidFill>
            <a:prstDash val="solid"/>
            <a:miter lim="800000"/>
            <a:headEnd len="sm" w="sm" type="none"/>
            <a:tailEnd len="sm" w="sm" type="none"/>
          </a:ln>
        </p:spPr>
      </p:cxnSp>
      <p:cxnSp>
        <p:nvCxnSpPr>
          <p:cNvPr id="307" name="Google Shape;307;p6"/>
          <p:cNvCxnSpPr/>
          <p:nvPr/>
        </p:nvCxnSpPr>
        <p:spPr>
          <a:xfrm>
            <a:off x="2154626" y="3296969"/>
            <a:ext cx="4875784" cy="0"/>
          </a:xfrm>
          <a:prstGeom prst="straightConnector1">
            <a:avLst/>
          </a:prstGeom>
          <a:noFill/>
          <a:ln cap="flat" cmpd="sng" w="28575">
            <a:solidFill>
              <a:schemeClr val="dk1"/>
            </a:solidFill>
            <a:prstDash val="solid"/>
            <a:miter lim="800000"/>
            <a:headEnd len="sm" w="sm" type="none"/>
            <a:tailEnd len="sm" w="sm" type="none"/>
          </a:ln>
        </p:spPr>
      </p:cxnSp>
      <p:pic>
        <p:nvPicPr>
          <p:cNvPr descr="C:\Users\ecoffey\AppData\Local\Temp\Rar$DRa0.160\30042_Device_layer3_switch_default_256.png" id="308" name="Google Shape;308;p6"/>
          <p:cNvPicPr preferRelativeResize="0"/>
          <p:nvPr/>
        </p:nvPicPr>
        <p:blipFill rotWithShape="1">
          <a:blip r:embed="rId3">
            <a:alphaModFix/>
          </a:blip>
          <a:srcRect b="0" l="0" r="0" t="0"/>
          <a:stretch/>
        </p:blipFill>
        <p:spPr>
          <a:xfrm>
            <a:off x="4363396" y="1166186"/>
            <a:ext cx="612067" cy="903248"/>
          </a:xfrm>
          <a:prstGeom prst="rect">
            <a:avLst/>
          </a:prstGeom>
          <a:noFill/>
          <a:ln>
            <a:noFill/>
          </a:ln>
        </p:spPr>
      </p:pic>
      <p:pic>
        <p:nvPicPr>
          <p:cNvPr descr="C:\Users\ecoffey\AppData\Local\Temp\Rar$DRa0.160\30042_Device_layer3_switch_default_256.png" id="309" name="Google Shape;309;p6"/>
          <p:cNvPicPr preferRelativeResize="0"/>
          <p:nvPr/>
        </p:nvPicPr>
        <p:blipFill rotWithShape="1">
          <a:blip r:embed="rId3">
            <a:alphaModFix/>
          </a:blip>
          <a:srcRect b="0" l="0" r="0" t="0"/>
          <a:stretch/>
        </p:blipFill>
        <p:spPr>
          <a:xfrm>
            <a:off x="4387634" y="2935986"/>
            <a:ext cx="612067" cy="751208"/>
          </a:xfrm>
          <a:prstGeom prst="rect">
            <a:avLst/>
          </a:prstGeom>
          <a:noFill/>
          <a:ln>
            <a:noFill/>
          </a:ln>
        </p:spPr>
      </p:pic>
      <p:pic>
        <p:nvPicPr>
          <p:cNvPr descr="C:\Users\ecoffey\AppData\Local\Temp\Rar$DRa0.160\30042_Device_layer3_switch_default_256.png" id="310" name="Google Shape;310;p6"/>
          <p:cNvPicPr preferRelativeResize="0"/>
          <p:nvPr/>
        </p:nvPicPr>
        <p:blipFill rotWithShape="1">
          <a:blip r:embed="rId3">
            <a:alphaModFix/>
          </a:blip>
          <a:srcRect b="0" l="0" r="0" t="0"/>
          <a:stretch/>
        </p:blipFill>
        <p:spPr>
          <a:xfrm>
            <a:off x="6519566" y="3041610"/>
            <a:ext cx="746866" cy="612067"/>
          </a:xfrm>
          <a:prstGeom prst="rect">
            <a:avLst/>
          </a:prstGeom>
          <a:noFill/>
          <a:ln>
            <a:noFill/>
          </a:ln>
        </p:spPr>
      </p:pic>
      <p:pic>
        <p:nvPicPr>
          <p:cNvPr descr="C:\Users\ecoffey\AppData\Local\Temp\Rar$DRa0.160\30042_Device_layer3_switch_default_256.png" id="311" name="Google Shape;311;p6"/>
          <p:cNvPicPr preferRelativeResize="0"/>
          <p:nvPr/>
        </p:nvPicPr>
        <p:blipFill rotWithShape="1">
          <a:blip r:embed="rId3">
            <a:alphaModFix/>
          </a:blip>
          <a:srcRect b="0" l="0" r="0" t="0"/>
          <a:stretch/>
        </p:blipFill>
        <p:spPr>
          <a:xfrm>
            <a:off x="2008402" y="3041609"/>
            <a:ext cx="767639" cy="612067"/>
          </a:xfrm>
          <a:prstGeom prst="rect">
            <a:avLst/>
          </a:prstGeom>
          <a:noFill/>
          <a:ln>
            <a:noFill/>
          </a:ln>
        </p:spPr>
      </p:pic>
      <p:cxnSp>
        <p:nvCxnSpPr>
          <p:cNvPr id="312" name="Google Shape;312;p6"/>
          <p:cNvCxnSpPr/>
          <p:nvPr/>
        </p:nvCxnSpPr>
        <p:spPr>
          <a:xfrm>
            <a:off x="4392525" y="4006263"/>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313" name="Google Shape;313;p6"/>
          <p:cNvSpPr txBox="1"/>
          <p:nvPr/>
        </p:nvSpPr>
        <p:spPr>
          <a:xfrm>
            <a:off x="4621125" y="1952414"/>
            <a:ext cx="49057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314" name="Google Shape;314;p6"/>
          <p:cNvSpPr txBox="1"/>
          <p:nvPr/>
        </p:nvSpPr>
        <p:spPr>
          <a:xfrm>
            <a:off x="2689380" y="3313766"/>
            <a:ext cx="9752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315" name="Google Shape;315;p6"/>
          <p:cNvSpPr txBox="1"/>
          <p:nvPr/>
        </p:nvSpPr>
        <p:spPr>
          <a:xfrm>
            <a:off x="5593824" y="3315298"/>
            <a:ext cx="1018939" cy="60016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G1/0/2</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.6</a:t>
            </a:r>
            <a:endParaRPr/>
          </a:p>
          <a:p>
            <a:pPr indent="0" lvl="0" marL="0" marR="0" rtl="0" algn="r">
              <a:spcBef>
                <a:spcPts val="0"/>
              </a:spcBef>
              <a:spcAft>
                <a:spcPts val="0"/>
              </a:spcAft>
              <a:buNone/>
            </a:pPr>
            <a:r>
              <a:t/>
            </a:r>
            <a:endParaRPr sz="1100">
              <a:solidFill>
                <a:schemeClr val="dk1"/>
              </a:solidFill>
              <a:latin typeface="Calibri"/>
              <a:ea typeface="Calibri"/>
              <a:cs typeface="Calibri"/>
              <a:sym typeface="Calibri"/>
            </a:endParaRPr>
          </a:p>
        </p:txBody>
      </p:sp>
      <p:sp>
        <p:nvSpPr>
          <p:cNvPr id="316" name="Google Shape;316;p6"/>
          <p:cNvSpPr txBox="1"/>
          <p:nvPr/>
        </p:nvSpPr>
        <p:spPr>
          <a:xfrm>
            <a:off x="3879304" y="3319889"/>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317" name="Google Shape;317;p6"/>
          <p:cNvCxnSpPr/>
          <p:nvPr/>
        </p:nvCxnSpPr>
        <p:spPr>
          <a:xfrm rot="10800000">
            <a:off x="2630360" y="3843086"/>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318" name="Google Shape;318;p6"/>
          <p:cNvCxnSpPr/>
          <p:nvPr/>
        </p:nvCxnSpPr>
        <p:spPr>
          <a:xfrm rot="10800000">
            <a:off x="6717755" y="3801117"/>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319" name="Google Shape;319;p6"/>
          <p:cNvSpPr txBox="1"/>
          <p:nvPr/>
        </p:nvSpPr>
        <p:spPr>
          <a:xfrm>
            <a:off x="5536012" y="3998324"/>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172.31.6.1 /32</a:t>
            </a:r>
            <a:endParaRPr/>
          </a:p>
        </p:txBody>
      </p:sp>
      <p:sp>
        <p:nvSpPr>
          <p:cNvPr id="320" name="Google Shape;320;p6"/>
          <p:cNvSpPr txBox="1"/>
          <p:nvPr/>
        </p:nvSpPr>
        <p:spPr>
          <a:xfrm>
            <a:off x="3944959" y="4001389"/>
            <a:ext cx="273057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172.31.3.1 /32</a:t>
            </a:r>
            <a:endParaRPr/>
          </a:p>
        </p:txBody>
      </p:sp>
      <p:sp>
        <p:nvSpPr>
          <p:cNvPr id="321" name="Google Shape;321;p6"/>
          <p:cNvSpPr txBox="1"/>
          <p:nvPr/>
        </p:nvSpPr>
        <p:spPr>
          <a:xfrm>
            <a:off x="2369272" y="4053519"/>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172.31.2.1 /32</a:t>
            </a:r>
            <a:endParaRPr/>
          </a:p>
        </p:txBody>
      </p:sp>
      <p:sp>
        <p:nvSpPr>
          <p:cNvPr id="322" name="Google Shape;322;p6"/>
          <p:cNvSpPr txBox="1"/>
          <p:nvPr/>
        </p:nvSpPr>
        <p:spPr>
          <a:xfrm>
            <a:off x="5103895" y="3081059"/>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172.31.36.0 /24</a:t>
            </a:r>
            <a:endParaRPr/>
          </a:p>
        </p:txBody>
      </p:sp>
      <p:sp>
        <p:nvSpPr>
          <p:cNvPr id="323" name="Google Shape;323;p6"/>
          <p:cNvSpPr txBox="1"/>
          <p:nvPr/>
        </p:nvSpPr>
        <p:spPr>
          <a:xfrm>
            <a:off x="2855541" y="3090455"/>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172.31.23.0 /24</a:t>
            </a:r>
            <a:endParaRPr/>
          </a:p>
        </p:txBody>
      </p:sp>
      <p:cxnSp>
        <p:nvCxnSpPr>
          <p:cNvPr id="324" name="Google Shape;324;p6"/>
          <p:cNvCxnSpPr/>
          <p:nvPr/>
        </p:nvCxnSpPr>
        <p:spPr>
          <a:xfrm flipH="1">
            <a:off x="6763659" y="3591741"/>
            <a:ext cx="83294" cy="448372"/>
          </a:xfrm>
          <a:prstGeom prst="straightConnector1">
            <a:avLst/>
          </a:prstGeom>
          <a:noFill/>
          <a:ln cap="flat" cmpd="sng" w="28575">
            <a:solidFill>
              <a:schemeClr val="dk1"/>
            </a:solidFill>
            <a:prstDash val="solid"/>
            <a:miter lim="800000"/>
            <a:headEnd len="sm" w="sm" type="none"/>
            <a:tailEnd len="sm" w="sm" type="none"/>
          </a:ln>
        </p:spPr>
      </p:cxnSp>
      <p:sp>
        <p:nvSpPr>
          <p:cNvPr id="325" name="Google Shape;325;p6"/>
          <p:cNvSpPr txBox="1"/>
          <p:nvPr/>
        </p:nvSpPr>
        <p:spPr>
          <a:xfrm>
            <a:off x="6754372" y="3216134"/>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326" name="Google Shape;326;p6"/>
          <p:cNvSpPr txBox="1"/>
          <p:nvPr/>
        </p:nvSpPr>
        <p:spPr>
          <a:xfrm>
            <a:off x="4530728" y="1502539"/>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327" name="Google Shape;327;p6"/>
          <p:cNvSpPr txBox="1"/>
          <p:nvPr/>
        </p:nvSpPr>
        <p:spPr>
          <a:xfrm>
            <a:off x="4556381" y="3169369"/>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3</a:t>
            </a:r>
            <a:endParaRPr/>
          </a:p>
        </p:txBody>
      </p:sp>
      <p:sp>
        <p:nvSpPr>
          <p:cNvPr id="328" name="Google Shape;328;p6"/>
          <p:cNvSpPr txBox="1"/>
          <p:nvPr/>
        </p:nvSpPr>
        <p:spPr>
          <a:xfrm>
            <a:off x="2261390" y="3213776"/>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329" name="Google Shape;329;p6"/>
          <p:cNvSpPr txBox="1"/>
          <p:nvPr/>
        </p:nvSpPr>
        <p:spPr>
          <a:xfrm>
            <a:off x="5157855" y="1532274"/>
            <a:ext cx="1572078"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Lo 0 – 172.31.4.1 /32</a:t>
            </a:r>
            <a:endParaRPr/>
          </a:p>
        </p:txBody>
      </p:sp>
      <p:sp>
        <p:nvSpPr>
          <p:cNvPr id="330" name="Google Shape;330;p6"/>
          <p:cNvSpPr txBox="1"/>
          <p:nvPr/>
        </p:nvSpPr>
        <p:spPr>
          <a:xfrm>
            <a:off x="5326283" y="2016499"/>
            <a:ext cx="143571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MPLS</a:t>
            </a:r>
            <a:endParaRPr/>
          </a:p>
          <a:p>
            <a:pPr indent="0" lvl="0" marL="0" marR="0" rtl="0" algn="ctr">
              <a:spcBef>
                <a:spcPts val="0"/>
              </a:spcBef>
              <a:spcAft>
                <a:spcPts val="0"/>
              </a:spcAft>
              <a:buNone/>
            </a:pPr>
            <a:r>
              <a:rPr b="1" lang="en-US" sz="1600">
                <a:solidFill>
                  <a:srgbClr val="C55A11"/>
                </a:solidFill>
                <a:latin typeface="Calibri"/>
                <a:ea typeface="Calibri"/>
                <a:cs typeface="Calibri"/>
                <a:sym typeface="Calibri"/>
              </a:rPr>
              <a:t>OSPF 9 AREA 0</a:t>
            </a:r>
            <a:endParaRPr/>
          </a:p>
        </p:txBody>
      </p:sp>
      <p:sp>
        <p:nvSpPr>
          <p:cNvPr id="331" name="Google Shape;331;p6"/>
          <p:cNvSpPr txBox="1"/>
          <p:nvPr/>
        </p:nvSpPr>
        <p:spPr>
          <a:xfrm>
            <a:off x="3406209" y="2340961"/>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172.31.34.0 /24</a:t>
            </a:r>
            <a:endParaRPr/>
          </a:p>
        </p:txBody>
      </p:sp>
      <p:sp>
        <p:nvSpPr>
          <p:cNvPr id="332" name="Google Shape;332;p6"/>
          <p:cNvSpPr txBox="1"/>
          <p:nvPr/>
        </p:nvSpPr>
        <p:spPr>
          <a:xfrm>
            <a:off x="4794125" y="3313767"/>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G0/2</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333" name="Google Shape;333;p6"/>
          <p:cNvSpPr txBox="1"/>
          <p:nvPr/>
        </p:nvSpPr>
        <p:spPr>
          <a:xfrm>
            <a:off x="4647499" y="2593349"/>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334" name="Google Shape;334;p6"/>
          <p:cNvCxnSpPr/>
          <p:nvPr/>
        </p:nvCxnSpPr>
        <p:spPr>
          <a:xfrm rot="-5400000">
            <a:off x="5106739" y="1689955"/>
            <a:ext cx="365760" cy="0"/>
          </a:xfrm>
          <a:prstGeom prst="straightConnector1">
            <a:avLst/>
          </a:prstGeom>
          <a:noFill/>
          <a:ln cap="flat" cmpd="sng" w="28575">
            <a:solidFill>
              <a:schemeClr val="dk1"/>
            </a:solidFill>
            <a:prstDash val="solid"/>
            <a:miter lim="800000"/>
            <a:headEnd len="sm" w="sm" type="none"/>
            <a:tailEnd len="sm" w="sm" type="none"/>
          </a:ln>
        </p:spPr>
      </p:cxnSp>
      <p:sp>
        <p:nvSpPr>
          <p:cNvPr id="335" name="Google Shape;335;p6"/>
          <p:cNvSpPr/>
          <p:nvPr/>
        </p:nvSpPr>
        <p:spPr>
          <a:xfrm>
            <a:off x="1013950" y="2940156"/>
            <a:ext cx="1051187" cy="889731"/>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GREEN</a:t>
            </a:r>
            <a:endParaRPr/>
          </a:p>
        </p:txBody>
      </p:sp>
      <p:sp>
        <p:nvSpPr>
          <p:cNvPr id="336" name="Google Shape;336;p6"/>
          <p:cNvSpPr/>
          <p:nvPr/>
        </p:nvSpPr>
        <p:spPr>
          <a:xfrm>
            <a:off x="7208530" y="2942618"/>
            <a:ext cx="1024906" cy="884806"/>
          </a:xfrm>
          <a:prstGeom prst="roundRect">
            <a:avLst>
              <a:gd fmla="val 16667" name="adj"/>
            </a:avLst>
          </a:prstGeom>
          <a:solidFill>
            <a:srgbClr val="EFF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GOLD</a:t>
            </a:r>
            <a:endParaRPr/>
          </a:p>
        </p:txBody>
      </p:sp>
      <p:sp>
        <p:nvSpPr>
          <p:cNvPr id="337" name="Google Shape;337;p6"/>
          <p:cNvSpPr/>
          <p:nvPr/>
        </p:nvSpPr>
        <p:spPr>
          <a:xfrm>
            <a:off x="4150964" y="395030"/>
            <a:ext cx="989811" cy="880049"/>
          </a:xfrm>
          <a:prstGeom prst="roundRect">
            <a:avLst>
              <a:gd fmla="val 16667"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BLUE</a:t>
            </a:r>
            <a:endParaRPr/>
          </a:p>
        </p:txBody>
      </p:sp>
      <p:sp>
        <p:nvSpPr>
          <p:cNvPr id="338" name="Google Shape;338;p6"/>
          <p:cNvSpPr txBox="1"/>
          <p:nvPr/>
        </p:nvSpPr>
        <p:spPr>
          <a:xfrm>
            <a:off x="266559" y="5276621"/>
            <a:ext cx="1014848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4: CREATE VRFs GREEN, BLUE AND GOLD ON NODES 2, 4 AND 6 RESPECTIVELY (PER THE DIAGRAM). CONFIGURE THEM TO SUPPORT IPV4. ASSIGN A ROUTE-DISTINGUISHER TO EACH VRF.</a:t>
            </a:r>
            <a:endParaRPr/>
          </a:p>
        </p:txBody>
      </p:sp>
      <p:sp>
        <p:nvSpPr>
          <p:cNvPr id="339" name="Google Shape;339;p6"/>
          <p:cNvSpPr txBox="1"/>
          <p:nvPr/>
        </p:nvSpPr>
        <p:spPr>
          <a:xfrm>
            <a:off x="7720983" y="1407714"/>
            <a:ext cx="252986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NODE-6#</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Vrf definition GOLD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Rd 6:6</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Address-family ipv4</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7"/>
          <p:cNvSpPr/>
          <p:nvPr/>
        </p:nvSpPr>
        <p:spPr>
          <a:xfrm>
            <a:off x="7208529" y="2731153"/>
            <a:ext cx="1327565" cy="1698057"/>
          </a:xfrm>
          <a:prstGeom prst="roundRect">
            <a:avLst>
              <a:gd fmla="val 16667" name="adj"/>
            </a:avLst>
          </a:prstGeom>
          <a:solidFill>
            <a:srgbClr val="EFF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GOLD</a:t>
            </a:r>
            <a:endParaRPr/>
          </a:p>
        </p:txBody>
      </p:sp>
      <p:sp>
        <p:nvSpPr>
          <p:cNvPr id="345" name="Google Shape;345;p7"/>
          <p:cNvSpPr/>
          <p:nvPr/>
        </p:nvSpPr>
        <p:spPr>
          <a:xfrm>
            <a:off x="2267316" y="1497494"/>
            <a:ext cx="4748914" cy="329210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cxnSp>
        <p:nvCxnSpPr>
          <p:cNvPr id="346" name="Google Shape;346;p7"/>
          <p:cNvCxnSpPr/>
          <p:nvPr/>
        </p:nvCxnSpPr>
        <p:spPr>
          <a:xfrm>
            <a:off x="4832419" y="1680005"/>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347" name="Google Shape;347;p7"/>
          <p:cNvCxnSpPr/>
          <p:nvPr/>
        </p:nvCxnSpPr>
        <p:spPr>
          <a:xfrm>
            <a:off x="2476120" y="3581432"/>
            <a:ext cx="157349" cy="496910"/>
          </a:xfrm>
          <a:prstGeom prst="straightConnector1">
            <a:avLst/>
          </a:prstGeom>
          <a:noFill/>
          <a:ln cap="flat" cmpd="sng" w="28575">
            <a:solidFill>
              <a:schemeClr val="dk1"/>
            </a:solidFill>
            <a:prstDash val="solid"/>
            <a:miter lim="800000"/>
            <a:headEnd len="sm" w="sm" type="none"/>
            <a:tailEnd len="sm" w="sm" type="none"/>
          </a:ln>
        </p:spPr>
      </p:cxnSp>
      <p:cxnSp>
        <p:nvCxnSpPr>
          <p:cNvPr id="348" name="Google Shape;348;p7"/>
          <p:cNvCxnSpPr/>
          <p:nvPr/>
        </p:nvCxnSpPr>
        <p:spPr>
          <a:xfrm rot="10800000">
            <a:off x="4666579" y="1353312"/>
            <a:ext cx="0" cy="2648078"/>
          </a:xfrm>
          <a:prstGeom prst="straightConnector1">
            <a:avLst/>
          </a:prstGeom>
          <a:noFill/>
          <a:ln cap="flat" cmpd="sng" w="28575">
            <a:solidFill>
              <a:schemeClr val="dk1"/>
            </a:solidFill>
            <a:prstDash val="solid"/>
            <a:miter lim="800000"/>
            <a:headEnd len="sm" w="sm" type="none"/>
            <a:tailEnd len="sm" w="sm" type="none"/>
          </a:ln>
        </p:spPr>
      </p:cxnSp>
      <p:cxnSp>
        <p:nvCxnSpPr>
          <p:cNvPr id="349" name="Google Shape;349;p7"/>
          <p:cNvCxnSpPr/>
          <p:nvPr/>
        </p:nvCxnSpPr>
        <p:spPr>
          <a:xfrm>
            <a:off x="2154626" y="3296969"/>
            <a:ext cx="4875784" cy="0"/>
          </a:xfrm>
          <a:prstGeom prst="straightConnector1">
            <a:avLst/>
          </a:prstGeom>
          <a:noFill/>
          <a:ln cap="flat" cmpd="sng" w="28575">
            <a:solidFill>
              <a:schemeClr val="dk1"/>
            </a:solidFill>
            <a:prstDash val="solid"/>
            <a:miter lim="800000"/>
            <a:headEnd len="sm" w="sm" type="none"/>
            <a:tailEnd len="sm" w="sm" type="none"/>
          </a:ln>
        </p:spPr>
      </p:cxnSp>
      <p:pic>
        <p:nvPicPr>
          <p:cNvPr descr="C:\Users\ecoffey\AppData\Local\Temp\Rar$DRa0.160\30042_Device_layer3_switch_default_256.png" id="350" name="Google Shape;350;p7"/>
          <p:cNvPicPr preferRelativeResize="0"/>
          <p:nvPr/>
        </p:nvPicPr>
        <p:blipFill rotWithShape="1">
          <a:blip r:embed="rId3">
            <a:alphaModFix/>
          </a:blip>
          <a:srcRect b="0" l="0" r="0" t="0"/>
          <a:stretch/>
        </p:blipFill>
        <p:spPr>
          <a:xfrm>
            <a:off x="4363396" y="1166186"/>
            <a:ext cx="612067" cy="903248"/>
          </a:xfrm>
          <a:prstGeom prst="rect">
            <a:avLst/>
          </a:prstGeom>
          <a:noFill/>
          <a:ln>
            <a:noFill/>
          </a:ln>
        </p:spPr>
      </p:pic>
      <p:pic>
        <p:nvPicPr>
          <p:cNvPr descr="C:\Users\ecoffey\AppData\Local\Temp\Rar$DRa0.160\30042_Device_layer3_switch_default_256.png" id="351" name="Google Shape;351;p7"/>
          <p:cNvPicPr preferRelativeResize="0"/>
          <p:nvPr/>
        </p:nvPicPr>
        <p:blipFill rotWithShape="1">
          <a:blip r:embed="rId3">
            <a:alphaModFix/>
          </a:blip>
          <a:srcRect b="0" l="0" r="0" t="0"/>
          <a:stretch/>
        </p:blipFill>
        <p:spPr>
          <a:xfrm>
            <a:off x="4387634" y="2935986"/>
            <a:ext cx="612067" cy="751208"/>
          </a:xfrm>
          <a:prstGeom prst="rect">
            <a:avLst/>
          </a:prstGeom>
          <a:noFill/>
          <a:ln>
            <a:noFill/>
          </a:ln>
        </p:spPr>
      </p:pic>
      <p:pic>
        <p:nvPicPr>
          <p:cNvPr descr="C:\Users\ecoffey\AppData\Local\Temp\Rar$DRa0.160\30042_Device_layer3_switch_default_256.png" id="352" name="Google Shape;352;p7"/>
          <p:cNvPicPr preferRelativeResize="0"/>
          <p:nvPr/>
        </p:nvPicPr>
        <p:blipFill rotWithShape="1">
          <a:blip r:embed="rId3">
            <a:alphaModFix/>
          </a:blip>
          <a:srcRect b="0" l="0" r="0" t="0"/>
          <a:stretch/>
        </p:blipFill>
        <p:spPr>
          <a:xfrm>
            <a:off x="6519566" y="3041610"/>
            <a:ext cx="746866" cy="612067"/>
          </a:xfrm>
          <a:prstGeom prst="rect">
            <a:avLst/>
          </a:prstGeom>
          <a:noFill/>
          <a:ln>
            <a:noFill/>
          </a:ln>
        </p:spPr>
      </p:pic>
      <p:pic>
        <p:nvPicPr>
          <p:cNvPr descr="C:\Users\ecoffey\AppData\Local\Temp\Rar$DRa0.160\30042_Device_layer3_switch_default_256.png" id="353" name="Google Shape;353;p7"/>
          <p:cNvPicPr preferRelativeResize="0"/>
          <p:nvPr/>
        </p:nvPicPr>
        <p:blipFill rotWithShape="1">
          <a:blip r:embed="rId3">
            <a:alphaModFix/>
          </a:blip>
          <a:srcRect b="0" l="0" r="0" t="0"/>
          <a:stretch/>
        </p:blipFill>
        <p:spPr>
          <a:xfrm>
            <a:off x="2008402" y="3041609"/>
            <a:ext cx="767639" cy="612067"/>
          </a:xfrm>
          <a:prstGeom prst="rect">
            <a:avLst/>
          </a:prstGeom>
          <a:noFill/>
          <a:ln>
            <a:noFill/>
          </a:ln>
        </p:spPr>
      </p:pic>
      <p:cxnSp>
        <p:nvCxnSpPr>
          <p:cNvPr id="354" name="Google Shape;354;p7"/>
          <p:cNvCxnSpPr/>
          <p:nvPr/>
        </p:nvCxnSpPr>
        <p:spPr>
          <a:xfrm>
            <a:off x="4392525" y="4006263"/>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355" name="Google Shape;355;p7"/>
          <p:cNvSpPr txBox="1"/>
          <p:nvPr/>
        </p:nvSpPr>
        <p:spPr>
          <a:xfrm>
            <a:off x="4621125" y="1952414"/>
            <a:ext cx="49057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356" name="Google Shape;356;p7"/>
          <p:cNvSpPr txBox="1"/>
          <p:nvPr/>
        </p:nvSpPr>
        <p:spPr>
          <a:xfrm>
            <a:off x="2689380" y="3313766"/>
            <a:ext cx="9752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357" name="Google Shape;357;p7"/>
          <p:cNvSpPr txBox="1"/>
          <p:nvPr/>
        </p:nvSpPr>
        <p:spPr>
          <a:xfrm>
            <a:off x="5593824" y="3315298"/>
            <a:ext cx="1018939" cy="60016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G1/0/2</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.6</a:t>
            </a:r>
            <a:endParaRPr/>
          </a:p>
          <a:p>
            <a:pPr indent="0" lvl="0" marL="0" marR="0" rtl="0" algn="r">
              <a:spcBef>
                <a:spcPts val="0"/>
              </a:spcBef>
              <a:spcAft>
                <a:spcPts val="0"/>
              </a:spcAft>
              <a:buNone/>
            </a:pPr>
            <a:r>
              <a:t/>
            </a:r>
            <a:endParaRPr sz="1100">
              <a:solidFill>
                <a:schemeClr val="dk1"/>
              </a:solidFill>
              <a:latin typeface="Calibri"/>
              <a:ea typeface="Calibri"/>
              <a:cs typeface="Calibri"/>
              <a:sym typeface="Calibri"/>
            </a:endParaRPr>
          </a:p>
        </p:txBody>
      </p:sp>
      <p:sp>
        <p:nvSpPr>
          <p:cNvPr id="358" name="Google Shape;358;p7"/>
          <p:cNvSpPr txBox="1"/>
          <p:nvPr/>
        </p:nvSpPr>
        <p:spPr>
          <a:xfrm>
            <a:off x="3879304" y="3319889"/>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359" name="Google Shape;359;p7"/>
          <p:cNvCxnSpPr/>
          <p:nvPr/>
        </p:nvCxnSpPr>
        <p:spPr>
          <a:xfrm rot="10800000">
            <a:off x="2630360" y="3843086"/>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360" name="Google Shape;360;p7"/>
          <p:cNvCxnSpPr/>
          <p:nvPr/>
        </p:nvCxnSpPr>
        <p:spPr>
          <a:xfrm rot="10800000">
            <a:off x="6717755" y="3801117"/>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361" name="Google Shape;361;p7"/>
          <p:cNvSpPr txBox="1"/>
          <p:nvPr/>
        </p:nvSpPr>
        <p:spPr>
          <a:xfrm>
            <a:off x="7246500" y="2898720"/>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172.31.36.6 /24</a:t>
            </a:r>
            <a:endParaRPr/>
          </a:p>
        </p:txBody>
      </p:sp>
      <p:sp>
        <p:nvSpPr>
          <p:cNvPr id="362" name="Google Shape;362;p7"/>
          <p:cNvSpPr txBox="1"/>
          <p:nvPr/>
        </p:nvSpPr>
        <p:spPr>
          <a:xfrm>
            <a:off x="3944959" y="4001389"/>
            <a:ext cx="273057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172.31.3.1 /32</a:t>
            </a:r>
            <a:endParaRPr/>
          </a:p>
        </p:txBody>
      </p:sp>
      <p:sp>
        <p:nvSpPr>
          <p:cNvPr id="363" name="Google Shape;363;p7"/>
          <p:cNvSpPr txBox="1"/>
          <p:nvPr/>
        </p:nvSpPr>
        <p:spPr>
          <a:xfrm>
            <a:off x="2369272" y="4053519"/>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172.31.2.1 /32</a:t>
            </a:r>
            <a:endParaRPr/>
          </a:p>
        </p:txBody>
      </p:sp>
      <p:sp>
        <p:nvSpPr>
          <p:cNvPr id="364" name="Google Shape;364;p7"/>
          <p:cNvSpPr txBox="1"/>
          <p:nvPr/>
        </p:nvSpPr>
        <p:spPr>
          <a:xfrm>
            <a:off x="5103895" y="3081059"/>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172.31.36.0 /24</a:t>
            </a:r>
            <a:endParaRPr/>
          </a:p>
        </p:txBody>
      </p:sp>
      <p:sp>
        <p:nvSpPr>
          <p:cNvPr id="365" name="Google Shape;365;p7"/>
          <p:cNvSpPr txBox="1"/>
          <p:nvPr/>
        </p:nvSpPr>
        <p:spPr>
          <a:xfrm>
            <a:off x="2855541" y="3090455"/>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172.31.23.0 /24</a:t>
            </a:r>
            <a:endParaRPr/>
          </a:p>
        </p:txBody>
      </p:sp>
      <p:cxnSp>
        <p:nvCxnSpPr>
          <p:cNvPr id="366" name="Google Shape;366;p7"/>
          <p:cNvCxnSpPr/>
          <p:nvPr/>
        </p:nvCxnSpPr>
        <p:spPr>
          <a:xfrm flipH="1">
            <a:off x="6763659" y="3591741"/>
            <a:ext cx="83294" cy="448372"/>
          </a:xfrm>
          <a:prstGeom prst="straightConnector1">
            <a:avLst/>
          </a:prstGeom>
          <a:noFill/>
          <a:ln cap="flat" cmpd="sng" w="28575">
            <a:solidFill>
              <a:schemeClr val="dk1"/>
            </a:solidFill>
            <a:prstDash val="solid"/>
            <a:miter lim="800000"/>
            <a:headEnd len="sm" w="sm" type="none"/>
            <a:tailEnd len="sm" w="sm" type="none"/>
          </a:ln>
        </p:spPr>
      </p:cxnSp>
      <p:sp>
        <p:nvSpPr>
          <p:cNvPr id="367" name="Google Shape;367;p7"/>
          <p:cNvSpPr txBox="1"/>
          <p:nvPr/>
        </p:nvSpPr>
        <p:spPr>
          <a:xfrm>
            <a:off x="6754372" y="3216134"/>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368" name="Google Shape;368;p7"/>
          <p:cNvSpPr txBox="1"/>
          <p:nvPr/>
        </p:nvSpPr>
        <p:spPr>
          <a:xfrm>
            <a:off x="4530728" y="1502539"/>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369" name="Google Shape;369;p7"/>
          <p:cNvSpPr txBox="1"/>
          <p:nvPr/>
        </p:nvSpPr>
        <p:spPr>
          <a:xfrm>
            <a:off x="4556381" y="3169369"/>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3</a:t>
            </a:r>
            <a:endParaRPr/>
          </a:p>
        </p:txBody>
      </p:sp>
      <p:sp>
        <p:nvSpPr>
          <p:cNvPr id="370" name="Google Shape;370;p7"/>
          <p:cNvSpPr txBox="1"/>
          <p:nvPr/>
        </p:nvSpPr>
        <p:spPr>
          <a:xfrm>
            <a:off x="2261390" y="3213776"/>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371" name="Google Shape;371;p7"/>
          <p:cNvSpPr txBox="1"/>
          <p:nvPr/>
        </p:nvSpPr>
        <p:spPr>
          <a:xfrm>
            <a:off x="5157855" y="1532274"/>
            <a:ext cx="1572078"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Lo 0 – 172.31.4.1 /32</a:t>
            </a:r>
            <a:endParaRPr/>
          </a:p>
        </p:txBody>
      </p:sp>
      <p:sp>
        <p:nvSpPr>
          <p:cNvPr id="372" name="Google Shape;372;p7"/>
          <p:cNvSpPr txBox="1"/>
          <p:nvPr/>
        </p:nvSpPr>
        <p:spPr>
          <a:xfrm>
            <a:off x="5326283" y="2016499"/>
            <a:ext cx="143571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MPLS</a:t>
            </a:r>
            <a:endParaRPr/>
          </a:p>
          <a:p>
            <a:pPr indent="0" lvl="0" marL="0" marR="0" rtl="0" algn="ctr">
              <a:spcBef>
                <a:spcPts val="0"/>
              </a:spcBef>
              <a:spcAft>
                <a:spcPts val="0"/>
              </a:spcAft>
              <a:buNone/>
            </a:pPr>
            <a:r>
              <a:rPr b="1" lang="en-US" sz="1600">
                <a:solidFill>
                  <a:srgbClr val="C55A11"/>
                </a:solidFill>
                <a:latin typeface="Calibri"/>
                <a:ea typeface="Calibri"/>
                <a:cs typeface="Calibri"/>
                <a:sym typeface="Calibri"/>
              </a:rPr>
              <a:t>OSPF 9 AREA 0</a:t>
            </a:r>
            <a:endParaRPr/>
          </a:p>
        </p:txBody>
      </p:sp>
      <p:sp>
        <p:nvSpPr>
          <p:cNvPr id="373" name="Google Shape;373;p7"/>
          <p:cNvSpPr txBox="1"/>
          <p:nvPr/>
        </p:nvSpPr>
        <p:spPr>
          <a:xfrm>
            <a:off x="3406209" y="2340961"/>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172.31.34.0 /24</a:t>
            </a:r>
            <a:endParaRPr/>
          </a:p>
        </p:txBody>
      </p:sp>
      <p:sp>
        <p:nvSpPr>
          <p:cNvPr id="374" name="Google Shape;374;p7"/>
          <p:cNvSpPr txBox="1"/>
          <p:nvPr/>
        </p:nvSpPr>
        <p:spPr>
          <a:xfrm>
            <a:off x="4794125" y="3313767"/>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G0/2</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375" name="Google Shape;375;p7"/>
          <p:cNvSpPr txBox="1"/>
          <p:nvPr/>
        </p:nvSpPr>
        <p:spPr>
          <a:xfrm>
            <a:off x="4647499" y="2593349"/>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376" name="Google Shape;376;p7"/>
          <p:cNvCxnSpPr/>
          <p:nvPr/>
        </p:nvCxnSpPr>
        <p:spPr>
          <a:xfrm rot="-5400000">
            <a:off x="5106739" y="1689955"/>
            <a:ext cx="365760" cy="0"/>
          </a:xfrm>
          <a:prstGeom prst="straightConnector1">
            <a:avLst/>
          </a:prstGeom>
          <a:noFill/>
          <a:ln cap="flat" cmpd="sng" w="28575">
            <a:solidFill>
              <a:schemeClr val="dk1"/>
            </a:solidFill>
            <a:prstDash val="solid"/>
            <a:miter lim="800000"/>
            <a:headEnd len="sm" w="sm" type="none"/>
            <a:tailEnd len="sm" w="sm" type="none"/>
          </a:ln>
        </p:spPr>
      </p:cxnSp>
      <p:sp>
        <p:nvSpPr>
          <p:cNvPr id="377" name="Google Shape;377;p7"/>
          <p:cNvSpPr/>
          <p:nvPr/>
        </p:nvSpPr>
        <p:spPr>
          <a:xfrm>
            <a:off x="642704" y="2940156"/>
            <a:ext cx="1422433" cy="1489052"/>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GREEN</a:t>
            </a:r>
            <a:endParaRPr/>
          </a:p>
        </p:txBody>
      </p:sp>
      <p:sp>
        <p:nvSpPr>
          <p:cNvPr id="378" name="Google Shape;378;p7"/>
          <p:cNvSpPr/>
          <p:nvPr/>
        </p:nvSpPr>
        <p:spPr>
          <a:xfrm>
            <a:off x="4298145" y="383084"/>
            <a:ext cx="2042564" cy="880049"/>
          </a:xfrm>
          <a:prstGeom prst="roundRect">
            <a:avLst>
              <a:gd fmla="val 16667"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BLUE</a:t>
            </a:r>
            <a:endParaRPr/>
          </a:p>
        </p:txBody>
      </p:sp>
      <p:sp>
        <p:nvSpPr>
          <p:cNvPr id="379" name="Google Shape;379;p7"/>
          <p:cNvSpPr txBox="1"/>
          <p:nvPr/>
        </p:nvSpPr>
        <p:spPr>
          <a:xfrm>
            <a:off x="413185" y="5044178"/>
            <a:ext cx="1014848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5: ASSIGN THE INTERFACES ON EACH NODE TO THE VRFs IN ACCORDANCE WITH THE DIAGRAM.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STEP 6: ASSIGN THE IP ADDRESS TO THE INTERFACE, </a:t>
            </a:r>
            <a:r>
              <a:rPr b="1" i="1" lang="en-US" sz="1800">
                <a:solidFill>
                  <a:schemeClr val="dk1"/>
                </a:solidFill>
                <a:latin typeface="Calibri"/>
                <a:ea typeface="Calibri"/>
                <a:cs typeface="Calibri"/>
                <a:sym typeface="Calibri"/>
              </a:rPr>
              <a:t>AFTER </a:t>
            </a:r>
            <a:r>
              <a:rPr lang="en-US" sz="1800">
                <a:solidFill>
                  <a:schemeClr val="dk1"/>
                </a:solidFill>
                <a:latin typeface="Calibri"/>
                <a:ea typeface="Calibri"/>
                <a:cs typeface="Calibri"/>
                <a:sym typeface="Calibri"/>
              </a:rPr>
              <a:t>IT HAS BEEN ASSIGNED TO THE VRF. IF YOU CONFIGURE THE IP ADDRESS BEFORE PLACING THE INTERFACE IN THE VRF YOU WILL HAVE TO RE-CONFIGURE IT.</a:t>
            </a:r>
            <a:endParaRPr b="1" i="1" sz="1800">
              <a:solidFill>
                <a:schemeClr val="dk1"/>
              </a:solidFill>
              <a:latin typeface="Calibri"/>
              <a:ea typeface="Calibri"/>
              <a:cs typeface="Calibri"/>
              <a:sym typeface="Calibri"/>
            </a:endParaRPr>
          </a:p>
        </p:txBody>
      </p:sp>
      <p:sp>
        <p:nvSpPr>
          <p:cNvPr id="380" name="Google Shape;380;p7"/>
          <p:cNvSpPr txBox="1"/>
          <p:nvPr/>
        </p:nvSpPr>
        <p:spPr>
          <a:xfrm>
            <a:off x="7720983" y="1407714"/>
            <a:ext cx="4134465"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NODE-6#</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Int g1/0/4</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Vrf forwarding GOLD</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Ip add 172.31.67.6 255.255.255.0</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p:txBody>
      </p:sp>
      <p:cxnSp>
        <p:nvCxnSpPr>
          <p:cNvPr id="381" name="Google Shape;381;p7"/>
          <p:cNvCxnSpPr/>
          <p:nvPr/>
        </p:nvCxnSpPr>
        <p:spPr>
          <a:xfrm rot="10800000">
            <a:off x="1836537" y="3200400"/>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382" name="Google Shape;382;p7"/>
          <p:cNvCxnSpPr/>
          <p:nvPr/>
        </p:nvCxnSpPr>
        <p:spPr>
          <a:xfrm rot="10800000">
            <a:off x="7437130" y="3115765"/>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383" name="Google Shape;383;p7"/>
          <p:cNvSpPr txBox="1"/>
          <p:nvPr/>
        </p:nvSpPr>
        <p:spPr>
          <a:xfrm>
            <a:off x="5494405" y="4016953"/>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172.31.6.1 /32</a:t>
            </a:r>
            <a:endParaRPr/>
          </a:p>
        </p:txBody>
      </p:sp>
      <p:sp>
        <p:nvSpPr>
          <p:cNvPr id="384" name="Google Shape;384;p7"/>
          <p:cNvSpPr txBox="1"/>
          <p:nvPr/>
        </p:nvSpPr>
        <p:spPr>
          <a:xfrm>
            <a:off x="591324" y="2996420"/>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172.31.12.1 /24</a:t>
            </a:r>
            <a:endParaRPr/>
          </a:p>
        </p:txBody>
      </p:sp>
      <p:sp>
        <p:nvSpPr>
          <p:cNvPr id="385" name="Google Shape;385;p7"/>
          <p:cNvSpPr txBox="1"/>
          <p:nvPr/>
        </p:nvSpPr>
        <p:spPr>
          <a:xfrm>
            <a:off x="4436553" y="843819"/>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172.31.45.4 /24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8"/>
          <p:cNvSpPr/>
          <p:nvPr/>
        </p:nvSpPr>
        <p:spPr>
          <a:xfrm>
            <a:off x="7208529" y="2731153"/>
            <a:ext cx="1327565" cy="1698057"/>
          </a:xfrm>
          <a:prstGeom prst="roundRect">
            <a:avLst>
              <a:gd fmla="val 16667" name="adj"/>
            </a:avLst>
          </a:prstGeom>
          <a:solidFill>
            <a:srgbClr val="EFF2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GOLD</a:t>
            </a:r>
            <a:endParaRPr/>
          </a:p>
        </p:txBody>
      </p:sp>
      <p:sp>
        <p:nvSpPr>
          <p:cNvPr id="391" name="Google Shape;391;p8"/>
          <p:cNvSpPr/>
          <p:nvPr/>
        </p:nvSpPr>
        <p:spPr>
          <a:xfrm>
            <a:off x="2267316" y="1497494"/>
            <a:ext cx="4748914" cy="3292104"/>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cxnSp>
        <p:nvCxnSpPr>
          <p:cNvPr id="392" name="Google Shape;392;p8"/>
          <p:cNvCxnSpPr/>
          <p:nvPr/>
        </p:nvCxnSpPr>
        <p:spPr>
          <a:xfrm>
            <a:off x="4832419" y="1680005"/>
            <a:ext cx="457200" cy="0"/>
          </a:xfrm>
          <a:prstGeom prst="straightConnector1">
            <a:avLst/>
          </a:prstGeom>
          <a:noFill/>
          <a:ln cap="flat" cmpd="sng" w="28575">
            <a:solidFill>
              <a:schemeClr val="dk1"/>
            </a:solidFill>
            <a:prstDash val="solid"/>
            <a:miter lim="800000"/>
            <a:headEnd len="sm" w="sm" type="none"/>
            <a:tailEnd len="sm" w="sm" type="none"/>
          </a:ln>
        </p:spPr>
      </p:cxnSp>
      <p:cxnSp>
        <p:nvCxnSpPr>
          <p:cNvPr id="393" name="Google Shape;393;p8"/>
          <p:cNvCxnSpPr/>
          <p:nvPr/>
        </p:nvCxnSpPr>
        <p:spPr>
          <a:xfrm>
            <a:off x="2476120" y="3581432"/>
            <a:ext cx="157349" cy="496910"/>
          </a:xfrm>
          <a:prstGeom prst="straightConnector1">
            <a:avLst/>
          </a:prstGeom>
          <a:noFill/>
          <a:ln cap="flat" cmpd="sng" w="28575">
            <a:solidFill>
              <a:schemeClr val="dk1"/>
            </a:solidFill>
            <a:prstDash val="solid"/>
            <a:miter lim="800000"/>
            <a:headEnd len="sm" w="sm" type="none"/>
            <a:tailEnd len="sm" w="sm" type="none"/>
          </a:ln>
        </p:spPr>
      </p:cxnSp>
      <p:cxnSp>
        <p:nvCxnSpPr>
          <p:cNvPr id="394" name="Google Shape;394;p8"/>
          <p:cNvCxnSpPr/>
          <p:nvPr/>
        </p:nvCxnSpPr>
        <p:spPr>
          <a:xfrm rot="10800000">
            <a:off x="4666579" y="1353312"/>
            <a:ext cx="0" cy="2648078"/>
          </a:xfrm>
          <a:prstGeom prst="straightConnector1">
            <a:avLst/>
          </a:prstGeom>
          <a:noFill/>
          <a:ln cap="flat" cmpd="sng" w="28575">
            <a:solidFill>
              <a:schemeClr val="dk1"/>
            </a:solidFill>
            <a:prstDash val="solid"/>
            <a:miter lim="800000"/>
            <a:headEnd len="sm" w="sm" type="none"/>
            <a:tailEnd len="sm" w="sm" type="none"/>
          </a:ln>
        </p:spPr>
      </p:cxnSp>
      <p:cxnSp>
        <p:nvCxnSpPr>
          <p:cNvPr id="395" name="Google Shape;395;p8"/>
          <p:cNvCxnSpPr/>
          <p:nvPr/>
        </p:nvCxnSpPr>
        <p:spPr>
          <a:xfrm>
            <a:off x="2154626" y="3296969"/>
            <a:ext cx="4875784" cy="0"/>
          </a:xfrm>
          <a:prstGeom prst="straightConnector1">
            <a:avLst/>
          </a:prstGeom>
          <a:noFill/>
          <a:ln cap="flat" cmpd="sng" w="28575">
            <a:solidFill>
              <a:schemeClr val="dk1"/>
            </a:solidFill>
            <a:prstDash val="solid"/>
            <a:miter lim="800000"/>
            <a:headEnd len="sm" w="sm" type="none"/>
            <a:tailEnd len="sm" w="sm" type="none"/>
          </a:ln>
        </p:spPr>
      </p:cxnSp>
      <p:pic>
        <p:nvPicPr>
          <p:cNvPr descr="C:\Users\ecoffey\AppData\Local\Temp\Rar$DRa0.160\30042_Device_layer3_switch_default_256.png" id="396" name="Google Shape;396;p8"/>
          <p:cNvPicPr preferRelativeResize="0"/>
          <p:nvPr/>
        </p:nvPicPr>
        <p:blipFill rotWithShape="1">
          <a:blip r:embed="rId3">
            <a:alphaModFix/>
          </a:blip>
          <a:srcRect b="0" l="0" r="0" t="0"/>
          <a:stretch/>
        </p:blipFill>
        <p:spPr>
          <a:xfrm>
            <a:off x="4363396" y="1166186"/>
            <a:ext cx="612067" cy="903248"/>
          </a:xfrm>
          <a:prstGeom prst="rect">
            <a:avLst/>
          </a:prstGeom>
          <a:noFill/>
          <a:ln>
            <a:noFill/>
          </a:ln>
        </p:spPr>
      </p:pic>
      <p:pic>
        <p:nvPicPr>
          <p:cNvPr descr="C:\Users\ecoffey\AppData\Local\Temp\Rar$DRa0.160\30042_Device_layer3_switch_default_256.png" id="397" name="Google Shape;397;p8"/>
          <p:cNvPicPr preferRelativeResize="0"/>
          <p:nvPr/>
        </p:nvPicPr>
        <p:blipFill rotWithShape="1">
          <a:blip r:embed="rId3">
            <a:alphaModFix/>
          </a:blip>
          <a:srcRect b="0" l="0" r="0" t="0"/>
          <a:stretch/>
        </p:blipFill>
        <p:spPr>
          <a:xfrm>
            <a:off x="4387634" y="2935986"/>
            <a:ext cx="612067" cy="751208"/>
          </a:xfrm>
          <a:prstGeom prst="rect">
            <a:avLst/>
          </a:prstGeom>
          <a:noFill/>
          <a:ln>
            <a:noFill/>
          </a:ln>
        </p:spPr>
      </p:pic>
      <p:pic>
        <p:nvPicPr>
          <p:cNvPr descr="C:\Users\ecoffey\AppData\Local\Temp\Rar$DRa0.160\30042_Device_layer3_switch_default_256.png" id="398" name="Google Shape;398;p8"/>
          <p:cNvPicPr preferRelativeResize="0"/>
          <p:nvPr/>
        </p:nvPicPr>
        <p:blipFill rotWithShape="1">
          <a:blip r:embed="rId3">
            <a:alphaModFix/>
          </a:blip>
          <a:srcRect b="0" l="0" r="0" t="0"/>
          <a:stretch/>
        </p:blipFill>
        <p:spPr>
          <a:xfrm>
            <a:off x="6519566" y="3041610"/>
            <a:ext cx="746866" cy="612067"/>
          </a:xfrm>
          <a:prstGeom prst="rect">
            <a:avLst/>
          </a:prstGeom>
          <a:noFill/>
          <a:ln>
            <a:noFill/>
          </a:ln>
        </p:spPr>
      </p:pic>
      <p:pic>
        <p:nvPicPr>
          <p:cNvPr descr="C:\Users\ecoffey\AppData\Local\Temp\Rar$DRa0.160\30042_Device_layer3_switch_default_256.png" id="399" name="Google Shape;399;p8"/>
          <p:cNvPicPr preferRelativeResize="0"/>
          <p:nvPr/>
        </p:nvPicPr>
        <p:blipFill rotWithShape="1">
          <a:blip r:embed="rId3">
            <a:alphaModFix/>
          </a:blip>
          <a:srcRect b="0" l="0" r="0" t="0"/>
          <a:stretch/>
        </p:blipFill>
        <p:spPr>
          <a:xfrm>
            <a:off x="2008402" y="3041609"/>
            <a:ext cx="767639" cy="612067"/>
          </a:xfrm>
          <a:prstGeom prst="rect">
            <a:avLst/>
          </a:prstGeom>
          <a:noFill/>
          <a:ln>
            <a:noFill/>
          </a:ln>
        </p:spPr>
      </p:pic>
      <p:cxnSp>
        <p:nvCxnSpPr>
          <p:cNvPr id="400" name="Google Shape;400;p8"/>
          <p:cNvCxnSpPr/>
          <p:nvPr/>
        </p:nvCxnSpPr>
        <p:spPr>
          <a:xfrm>
            <a:off x="4392525" y="4006263"/>
            <a:ext cx="457200" cy="0"/>
          </a:xfrm>
          <a:prstGeom prst="straightConnector1">
            <a:avLst/>
          </a:prstGeom>
          <a:noFill/>
          <a:ln cap="flat" cmpd="sng" w="28575">
            <a:solidFill>
              <a:schemeClr val="dk1"/>
            </a:solidFill>
            <a:prstDash val="solid"/>
            <a:miter lim="800000"/>
            <a:headEnd len="sm" w="sm" type="none"/>
            <a:tailEnd len="sm" w="sm" type="none"/>
          </a:ln>
        </p:spPr>
      </p:cxnSp>
      <p:sp>
        <p:nvSpPr>
          <p:cNvPr id="401" name="Google Shape;401;p8"/>
          <p:cNvSpPr txBox="1"/>
          <p:nvPr/>
        </p:nvSpPr>
        <p:spPr>
          <a:xfrm>
            <a:off x="4621125" y="1952414"/>
            <a:ext cx="49057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.4</a:t>
            </a:r>
            <a:endParaRPr/>
          </a:p>
        </p:txBody>
      </p:sp>
      <p:sp>
        <p:nvSpPr>
          <p:cNvPr id="402" name="Google Shape;402;p8"/>
          <p:cNvSpPr txBox="1"/>
          <p:nvPr/>
        </p:nvSpPr>
        <p:spPr>
          <a:xfrm>
            <a:off x="2689380" y="3313766"/>
            <a:ext cx="9752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G1/0/1</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.2</a:t>
            </a:r>
            <a:endParaRPr/>
          </a:p>
        </p:txBody>
      </p:sp>
      <p:sp>
        <p:nvSpPr>
          <p:cNvPr id="403" name="Google Shape;403;p8"/>
          <p:cNvSpPr txBox="1"/>
          <p:nvPr/>
        </p:nvSpPr>
        <p:spPr>
          <a:xfrm>
            <a:off x="5593824" y="3315298"/>
            <a:ext cx="1018939" cy="60016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G1/0/2</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.6</a:t>
            </a:r>
            <a:endParaRPr/>
          </a:p>
          <a:p>
            <a:pPr indent="0" lvl="0" marL="0" marR="0" rtl="0" algn="r">
              <a:spcBef>
                <a:spcPts val="0"/>
              </a:spcBef>
              <a:spcAft>
                <a:spcPts val="0"/>
              </a:spcAft>
              <a:buNone/>
            </a:pPr>
            <a:r>
              <a:t/>
            </a:r>
            <a:endParaRPr sz="1100">
              <a:solidFill>
                <a:schemeClr val="dk1"/>
              </a:solidFill>
              <a:latin typeface="Calibri"/>
              <a:ea typeface="Calibri"/>
              <a:cs typeface="Calibri"/>
              <a:sym typeface="Calibri"/>
            </a:endParaRPr>
          </a:p>
        </p:txBody>
      </p:sp>
      <p:sp>
        <p:nvSpPr>
          <p:cNvPr id="404" name="Google Shape;404;p8"/>
          <p:cNvSpPr txBox="1"/>
          <p:nvPr/>
        </p:nvSpPr>
        <p:spPr>
          <a:xfrm>
            <a:off x="3879304" y="3319889"/>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G0/1</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405" name="Google Shape;405;p8"/>
          <p:cNvCxnSpPr/>
          <p:nvPr/>
        </p:nvCxnSpPr>
        <p:spPr>
          <a:xfrm rot="10800000">
            <a:off x="2630360" y="3843086"/>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406" name="Google Shape;406;p8"/>
          <p:cNvCxnSpPr/>
          <p:nvPr/>
        </p:nvCxnSpPr>
        <p:spPr>
          <a:xfrm rot="10800000">
            <a:off x="6717755" y="3801117"/>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407" name="Google Shape;407;p8"/>
          <p:cNvSpPr txBox="1"/>
          <p:nvPr/>
        </p:nvSpPr>
        <p:spPr>
          <a:xfrm>
            <a:off x="7246500" y="2898720"/>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172.31.36.6 /24</a:t>
            </a:r>
            <a:endParaRPr/>
          </a:p>
        </p:txBody>
      </p:sp>
      <p:sp>
        <p:nvSpPr>
          <p:cNvPr id="408" name="Google Shape;408;p8"/>
          <p:cNvSpPr txBox="1"/>
          <p:nvPr/>
        </p:nvSpPr>
        <p:spPr>
          <a:xfrm>
            <a:off x="3944959" y="4001389"/>
            <a:ext cx="273057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 172.31.3.1 /32</a:t>
            </a:r>
            <a:endParaRPr/>
          </a:p>
        </p:txBody>
      </p:sp>
      <p:sp>
        <p:nvSpPr>
          <p:cNvPr id="409" name="Google Shape;409;p8"/>
          <p:cNvSpPr txBox="1"/>
          <p:nvPr/>
        </p:nvSpPr>
        <p:spPr>
          <a:xfrm>
            <a:off x="2369272" y="4053519"/>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172.31.2.1 /32</a:t>
            </a:r>
            <a:endParaRPr/>
          </a:p>
        </p:txBody>
      </p:sp>
      <p:sp>
        <p:nvSpPr>
          <p:cNvPr id="410" name="Google Shape;410;p8"/>
          <p:cNvSpPr txBox="1"/>
          <p:nvPr/>
        </p:nvSpPr>
        <p:spPr>
          <a:xfrm>
            <a:off x="5103895" y="3081059"/>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172.31.36.0 /24</a:t>
            </a:r>
            <a:endParaRPr/>
          </a:p>
        </p:txBody>
      </p:sp>
      <p:sp>
        <p:nvSpPr>
          <p:cNvPr id="411" name="Google Shape;411;p8"/>
          <p:cNvSpPr txBox="1"/>
          <p:nvPr/>
        </p:nvSpPr>
        <p:spPr>
          <a:xfrm>
            <a:off x="2855541" y="3090455"/>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172.31.23.0 /24</a:t>
            </a:r>
            <a:endParaRPr/>
          </a:p>
        </p:txBody>
      </p:sp>
      <p:cxnSp>
        <p:nvCxnSpPr>
          <p:cNvPr id="412" name="Google Shape;412;p8"/>
          <p:cNvCxnSpPr/>
          <p:nvPr/>
        </p:nvCxnSpPr>
        <p:spPr>
          <a:xfrm flipH="1">
            <a:off x="6763659" y="3591741"/>
            <a:ext cx="83294" cy="448372"/>
          </a:xfrm>
          <a:prstGeom prst="straightConnector1">
            <a:avLst/>
          </a:prstGeom>
          <a:noFill/>
          <a:ln cap="flat" cmpd="sng" w="28575">
            <a:solidFill>
              <a:schemeClr val="dk1"/>
            </a:solidFill>
            <a:prstDash val="solid"/>
            <a:miter lim="800000"/>
            <a:headEnd len="sm" w="sm" type="none"/>
            <a:tailEnd len="sm" w="sm" type="none"/>
          </a:ln>
        </p:spPr>
      </p:cxnSp>
      <p:sp>
        <p:nvSpPr>
          <p:cNvPr id="413" name="Google Shape;413;p8"/>
          <p:cNvSpPr txBox="1"/>
          <p:nvPr/>
        </p:nvSpPr>
        <p:spPr>
          <a:xfrm>
            <a:off x="6754372" y="3216134"/>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6</a:t>
            </a:r>
            <a:endParaRPr/>
          </a:p>
        </p:txBody>
      </p:sp>
      <p:sp>
        <p:nvSpPr>
          <p:cNvPr id="414" name="Google Shape;414;p8"/>
          <p:cNvSpPr txBox="1"/>
          <p:nvPr/>
        </p:nvSpPr>
        <p:spPr>
          <a:xfrm>
            <a:off x="4530728" y="1502539"/>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4</a:t>
            </a:r>
            <a:endParaRPr/>
          </a:p>
        </p:txBody>
      </p:sp>
      <p:sp>
        <p:nvSpPr>
          <p:cNvPr id="415" name="Google Shape;415;p8"/>
          <p:cNvSpPr txBox="1"/>
          <p:nvPr/>
        </p:nvSpPr>
        <p:spPr>
          <a:xfrm>
            <a:off x="4556381" y="3169369"/>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3</a:t>
            </a:r>
            <a:endParaRPr/>
          </a:p>
        </p:txBody>
      </p:sp>
      <p:sp>
        <p:nvSpPr>
          <p:cNvPr id="416" name="Google Shape;416;p8"/>
          <p:cNvSpPr txBox="1"/>
          <p:nvPr/>
        </p:nvSpPr>
        <p:spPr>
          <a:xfrm>
            <a:off x="2261390" y="3213776"/>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417" name="Google Shape;417;p8"/>
          <p:cNvSpPr txBox="1"/>
          <p:nvPr/>
        </p:nvSpPr>
        <p:spPr>
          <a:xfrm>
            <a:off x="5157855" y="1532274"/>
            <a:ext cx="1572078"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Lo 0 – 172.31.4.1 /32</a:t>
            </a:r>
            <a:endParaRPr/>
          </a:p>
        </p:txBody>
      </p:sp>
      <p:sp>
        <p:nvSpPr>
          <p:cNvPr id="418" name="Google Shape;418;p8"/>
          <p:cNvSpPr txBox="1"/>
          <p:nvPr/>
        </p:nvSpPr>
        <p:spPr>
          <a:xfrm>
            <a:off x="5326283" y="2016499"/>
            <a:ext cx="143571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MPLS</a:t>
            </a:r>
            <a:endParaRPr/>
          </a:p>
          <a:p>
            <a:pPr indent="0" lvl="0" marL="0" marR="0" rtl="0" algn="ctr">
              <a:spcBef>
                <a:spcPts val="0"/>
              </a:spcBef>
              <a:spcAft>
                <a:spcPts val="0"/>
              </a:spcAft>
              <a:buNone/>
            </a:pPr>
            <a:r>
              <a:rPr b="1" lang="en-US" sz="1600">
                <a:solidFill>
                  <a:srgbClr val="C55A11"/>
                </a:solidFill>
                <a:latin typeface="Calibri"/>
                <a:ea typeface="Calibri"/>
                <a:cs typeface="Calibri"/>
                <a:sym typeface="Calibri"/>
              </a:rPr>
              <a:t>OSPF 9 AREA 0</a:t>
            </a:r>
            <a:endParaRPr/>
          </a:p>
        </p:txBody>
      </p:sp>
      <p:sp>
        <p:nvSpPr>
          <p:cNvPr id="419" name="Google Shape;419;p8"/>
          <p:cNvSpPr txBox="1"/>
          <p:nvPr/>
        </p:nvSpPr>
        <p:spPr>
          <a:xfrm>
            <a:off x="3406209" y="2340961"/>
            <a:ext cx="144260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172.31.34.0 /24</a:t>
            </a:r>
            <a:endParaRPr/>
          </a:p>
        </p:txBody>
      </p:sp>
      <p:sp>
        <p:nvSpPr>
          <p:cNvPr id="420" name="Google Shape;420;p8"/>
          <p:cNvSpPr txBox="1"/>
          <p:nvPr/>
        </p:nvSpPr>
        <p:spPr>
          <a:xfrm>
            <a:off x="4794125" y="3313767"/>
            <a:ext cx="69330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G0/2</a:t>
            </a:r>
            <a:endParaRPr/>
          </a:p>
          <a:p>
            <a:pPr indent="0" lvl="0" marL="0" marR="0" rtl="0" algn="ctr">
              <a:spcBef>
                <a:spcPts val="0"/>
              </a:spcBef>
              <a:spcAft>
                <a:spcPts val="0"/>
              </a:spcAft>
              <a:buNone/>
            </a:pPr>
            <a:r>
              <a:rPr lang="en-US" sz="1100">
                <a:solidFill>
                  <a:schemeClr val="dk1"/>
                </a:solidFill>
                <a:latin typeface="Calibri"/>
                <a:ea typeface="Calibri"/>
                <a:cs typeface="Calibri"/>
                <a:sym typeface="Calibri"/>
              </a:rPr>
              <a:t>.3</a:t>
            </a:r>
            <a:endParaRPr/>
          </a:p>
        </p:txBody>
      </p:sp>
      <p:sp>
        <p:nvSpPr>
          <p:cNvPr id="421" name="Google Shape;421;p8"/>
          <p:cNvSpPr txBox="1"/>
          <p:nvPr/>
        </p:nvSpPr>
        <p:spPr>
          <a:xfrm>
            <a:off x="4647499" y="2593349"/>
            <a:ext cx="6933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.3</a:t>
            </a:r>
            <a:endParaRPr/>
          </a:p>
        </p:txBody>
      </p:sp>
      <p:cxnSp>
        <p:nvCxnSpPr>
          <p:cNvPr id="422" name="Google Shape;422;p8"/>
          <p:cNvCxnSpPr/>
          <p:nvPr/>
        </p:nvCxnSpPr>
        <p:spPr>
          <a:xfrm rot="-5400000">
            <a:off x="5106739" y="1689955"/>
            <a:ext cx="365760" cy="0"/>
          </a:xfrm>
          <a:prstGeom prst="straightConnector1">
            <a:avLst/>
          </a:prstGeom>
          <a:noFill/>
          <a:ln cap="flat" cmpd="sng" w="28575">
            <a:solidFill>
              <a:schemeClr val="dk1"/>
            </a:solidFill>
            <a:prstDash val="solid"/>
            <a:miter lim="800000"/>
            <a:headEnd len="sm" w="sm" type="none"/>
            <a:tailEnd len="sm" w="sm" type="none"/>
          </a:ln>
        </p:spPr>
      </p:cxnSp>
      <p:sp>
        <p:nvSpPr>
          <p:cNvPr id="423" name="Google Shape;423;p8"/>
          <p:cNvSpPr/>
          <p:nvPr/>
        </p:nvSpPr>
        <p:spPr>
          <a:xfrm>
            <a:off x="642704" y="2940156"/>
            <a:ext cx="1422433" cy="1489052"/>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GREEN</a:t>
            </a:r>
            <a:endParaRPr/>
          </a:p>
        </p:txBody>
      </p:sp>
      <p:sp>
        <p:nvSpPr>
          <p:cNvPr id="424" name="Google Shape;424;p8"/>
          <p:cNvSpPr/>
          <p:nvPr/>
        </p:nvSpPr>
        <p:spPr>
          <a:xfrm>
            <a:off x="4298145" y="383084"/>
            <a:ext cx="2042564" cy="880049"/>
          </a:xfrm>
          <a:prstGeom prst="roundRect">
            <a:avLst>
              <a:gd fmla="val 16667" name="adj"/>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BLUE</a:t>
            </a:r>
            <a:endParaRPr/>
          </a:p>
        </p:txBody>
      </p:sp>
      <p:sp>
        <p:nvSpPr>
          <p:cNvPr id="425" name="Google Shape;425;p8"/>
          <p:cNvSpPr txBox="1"/>
          <p:nvPr/>
        </p:nvSpPr>
        <p:spPr>
          <a:xfrm>
            <a:off x="804916" y="5226782"/>
            <a:ext cx="1014848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WHEN YOU EXECUTE THE COMMAND “SHOW IP ROUTE” ON ONE OF THE NODES WITH A  CONFIGURED VRF, YOU SHOULD </a:t>
            </a:r>
            <a:r>
              <a:rPr b="1" i="1" lang="en-US" sz="1800">
                <a:solidFill>
                  <a:schemeClr val="dk1"/>
                </a:solidFill>
                <a:latin typeface="Calibri"/>
                <a:ea typeface="Calibri"/>
                <a:cs typeface="Calibri"/>
                <a:sym typeface="Calibri"/>
              </a:rPr>
              <a:t>NOT</a:t>
            </a:r>
            <a:r>
              <a:rPr lang="en-US" sz="1800">
                <a:solidFill>
                  <a:schemeClr val="dk1"/>
                </a:solidFill>
                <a:latin typeface="Calibri"/>
                <a:ea typeface="Calibri"/>
                <a:cs typeface="Calibri"/>
                <a:sym typeface="Calibri"/>
              </a:rPr>
              <a:t> SEE THE NETWORK FOR THE INTERFACE ASSIGNED TO THE VRF. YOU WILL HAVE TO USE THE COMMAND “SHOW IP ROUTE VRF XXX” IN ORDER TO SEE THAT NETWORK.</a:t>
            </a:r>
            <a:endParaRPr b="1" i="1" sz="1800">
              <a:solidFill>
                <a:schemeClr val="dk1"/>
              </a:solidFill>
              <a:latin typeface="Calibri"/>
              <a:ea typeface="Calibri"/>
              <a:cs typeface="Calibri"/>
              <a:sym typeface="Calibri"/>
            </a:endParaRPr>
          </a:p>
        </p:txBody>
      </p:sp>
      <p:cxnSp>
        <p:nvCxnSpPr>
          <p:cNvPr id="426" name="Google Shape;426;p8"/>
          <p:cNvCxnSpPr/>
          <p:nvPr/>
        </p:nvCxnSpPr>
        <p:spPr>
          <a:xfrm rot="10800000">
            <a:off x="1836537" y="3200400"/>
            <a:ext cx="0" cy="457200"/>
          </a:xfrm>
          <a:prstGeom prst="straightConnector1">
            <a:avLst/>
          </a:prstGeom>
          <a:noFill/>
          <a:ln cap="flat" cmpd="sng" w="28575">
            <a:solidFill>
              <a:schemeClr val="dk1"/>
            </a:solidFill>
            <a:prstDash val="solid"/>
            <a:miter lim="800000"/>
            <a:headEnd len="sm" w="sm" type="none"/>
            <a:tailEnd len="sm" w="sm" type="none"/>
          </a:ln>
        </p:spPr>
      </p:cxnSp>
      <p:cxnSp>
        <p:nvCxnSpPr>
          <p:cNvPr id="427" name="Google Shape;427;p8"/>
          <p:cNvCxnSpPr/>
          <p:nvPr/>
        </p:nvCxnSpPr>
        <p:spPr>
          <a:xfrm rot="10800000">
            <a:off x="7437130" y="3115765"/>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428" name="Google Shape;428;p8"/>
          <p:cNvSpPr txBox="1"/>
          <p:nvPr/>
        </p:nvSpPr>
        <p:spPr>
          <a:xfrm>
            <a:off x="5494405" y="4016953"/>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Lo 0 </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172.31.6.1 /32</a:t>
            </a:r>
            <a:endParaRPr/>
          </a:p>
        </p:txBody>
      </p:sp>
      <p:sp>
        <p:nvSpPr>
          <p:cNvPr id="429" name="Google Shape;429;p8"/>
          <p:cNvSpPr txBox="1"/>
          <p:nvPr/>
        </p:nvSpPr>
        <p:spPr>
          <a:xfrm>
            <a:off x="591324" y="2996420"/>
            <a:ext cx="1442604"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chemeClr val="dk1"/>
                </a:solidFill>
                <a:latin typeface="Calibri"/>
                <a:ea typeface="Calibri"/>
                <a:cs typeface="Calibri"/>
                <a:sym typeface="Calibri"/>
              </a:rPr>
              <a:t>G1/0/4</a:t>
            </a:r>
            <a:endParaRPr/>
          </a:p>
          <a:p>
            <a:pPr indent="0" lvl="0" marL="0" marR="0" rtl="0" algn="r">
              <a:spcBef>
                <a:spcPts val="0"/>
              </a:spcBef>
              <a:spcAft>
                <a:spcPts val="0"/>
              </a:spcAft>
              <a:buNone/>
            </a:pPr>
            <a:r>
              <a:rPr lang="en-US" sz="1100">
                <a:solidFill>
                  <a:schemeClr val="dk1"/>
                </a:solidFill>
                <a:latin typeface="Calibri"/>
                <a:ea typeface="Calibri"/>
                <a:cs typeface="Calibri"/>
                <a:sym typeface="Calibri"/>
              </a:rPr>
              <a:t>172.31.12.1 /24</a:t>
            </a:r>
            <a:endParaRPr/>
          </a:p>
        </p:txBody>
      </p:sp>
      <p:sp>
        <p:nvSpPr>
          <p:cNvPr id="430" name="Google Shape;430;p8"/>
          <p:cNvSpPr txBox="1"/>
          <p:nvPr/>
        </p:nvSpPr>
        <p:spPr>
          <a:xfrm>
            <a:off x="4436553" y="843819"/>
            <a:ext cx="144260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G0/0</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172.31.45.4 /24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9"/>
          <p:cNvSpPr/>
          <p:nvPr/>
        </p:nvSpPr>
        <p:spPr>
          <a:xfrm>
            <a:off x="6447964" y="753492"/>
            <a:ext cx="4829636" cy="2379852"/>
          </a:xfrm>
          <a:prstGeom prst="roundRect">
            <a:avLst>
              <a:gd fmla="val 16667" name="adj"/>
            </a:avLst>
          </a:pr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sp>
        <p:nvSpPr>
          <p:cNvPr id="436" name="Google Shape;436;p9"/>
          <p:cNvSpPr/>
          <p:nvPr/>
        </p:nvSpPr>
        <p:spPr>
          <a:xfrm>
            <a:off x="731296" y="753493"/>
            <a:ext cx="3828512" cy="2379852"/>
          </a:xfrm>
          <a:prstGeom prst="roundRect">
            <a:avLst>
              <a:gd fmla="val 16667"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p:txBody>
      </p:sp>
      <p:cxnSp>
        <p:nvCxnSpPr>
          <p:cNvPr id="437" name="Google Shape;437;p9"/>
          <p:cNvCxnSpPr/>
          <p:nvPr/>
        </p:nvCxnSpPr>
        <p:spPr>
          <a:xfrm>
            <a:off x="8842881" y="1925372"/>
            <a:ext cx="157349" cy="496910"/>
          </a:xfrm>
          <a:prstGeom prst="straightConnector1">
            <a:avLst/>
          </a:prstGeom>
          <a:noFill/>
          <a:ln cap="flat" cmpd="sng" w="28575">
            <a:solidFill>
              <a:schemeClr val="dk1"/>
            </a:solidFill>
            <a:prstDash val="solid"/>
            <a:miter lim="800000"/>
            <a:headEnd len="sm" w="sm" type="none"/>
            <a:tailEnd len="sm" w="sm" type="none"/>
          </a:ln>
        </p:spPr>
      </p:cxnSp>
      <p:pic>
        <p:nvPicPr>
          <p:cNvPr descr="C:\Users\ecoffey\AppData\Local\Temp\Rar$DRa0.160\30042_Device_layer3_switch_default_256.png" id="438" name="Google Shape;438;p9"/>
          <p:cNvPicPr preferRelativeResize="0"/>
          <p:nvPr/>
        </p:nvPicPr>
        <p:blipFill rotWithShape="1">
          <a:blip r:embed="rId3">
            <a:alphaModFix/>
          </a:blip>
          <a:srcRect b="0" l="0" r="0" t="0"/>
          <a:stretch/>
        </p:blipFill>
        <p:spPr>
          <a:xfrm>
            <a:off x="2588667" y="1389593"/>
            <a:ext cx="767639" cy="612067"/>
          </a:xfrm>
          <a:prstGeom prst="rect">
            <a:avLst/>
          </a:prstGeom>
          <a:noFill/>
          <a:ln>
            <a:noFill/>
          </a:ln>
        </p:spPr>
      </p:pic>
      <p:sp>
        <p:nvSpPr>
          <p:cNvPr id="439" name="Google Shape;439;p9"/>
          <p:cNvSpPr txBox="1"/>
          <p:nvPr/>
        </p:nvSpPr>
        <p:spPr>
          <a:xfrm>
            <a:off x="9472501" y="1434175"/>
            <a:ext cx="144260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G1/0/1</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172.31.23.2 /24</a:t>
            </a:r>
            <a:endParaRPr/>
          </a:p>
        </p:txBody>
      </p:sp>
      <p:cxnSp>
        <p:nvCxnSpPr>
          <p:cNvPr id="440" name="Google Shape;440;p9"/>
          <p:cNvCxnSpPr/>
          <p:nvPr/>
        </p:nvCxnSpPr>
        <p:spPr>
          <a:xfrm rot="10800000">
            <a:off x="8980900" y="2193682"/>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441" name="Google Shape;441;p9"/>
          <p:cNvSpPr txBox="1"/>
          <p:nvPr/>
        </p:nvSpPr>
        <p:spPr>
          <a:xfrm>
            <a:off x="8751199" y="2393358"/>
            <a:ext cx="144260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Lo 0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172.31.2.1 /32</a:t>
            </a:r>
            <a:endParaRPr/>
          </a:p>
        </p:txBody>
      </p:sp>
      <p:sp>
        <p:nvSpPr>
          <p:cNvPr id="442" name="Google Shape;442;p9"/>
          <p:cNvSpPr txBox="1"/>
          <p:nvPr/>
        </p:nvSpPr>
        <p:spPr>
          <a:xfrm>
            <a:off x="2841655" y="1561760"/>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sp>
        <p:nvSpPr>
          <p:cNvPr id="443" name="Google Shape;443;p9"/>
          <p:cNvSpPr txBox="1"/>
          <p:nvPr/>
        </p:nvSpPr>
        <p:spPr>
          <a:xfrm>
            <a:off x="438912" y="3598715"/>
            <a:ext cx="1098997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BY CONFIGURING A VRF ON THE NODE YOU HAVE COMPARTMENTALIZED IT INTO TWO LOGICAL ROUTERS ON ONE PIECE OF HARDWARE. FROM NODE-2’S PERSPECTIVE, G1/0/4 IS ON A DIFFERENT ROUTER THAN G1/0/1. THE TWO</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SEPARATE ROUTERS WILL HAVE SEPARATE ROUTING TABLES AND ROUTING PROCESSES. </a:t>
            </a:r>
            <a:endParaRPr/>
          </a:p>
        </p:txBody>
      </p:sp>
      <p:cxnSp>
        <p:nvCxnSpPr>
          <p:cNvPr id="444" name="Google Shape;444;p9"/>
          <p:cNvCxnSpPr/>
          <p:nvPr/>
        </p:nvCxnSpPr>
        <p:spPr>
          <a:xfrm rot="10800000">
            <a:off x="9288210" y="1467026"/>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445" name="Google Shape;445;p9"/>
          <p:cNvSpPr txBox="1"/>
          <p:nvPr/>
        </p:nvSpPr>
        <p:spPr>
          <a:xfrm>
            <a:off x="826488" y="1454038"/>
            <a:ext cx="1442604"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G1/0/4</a:t>
            </a:r>
            <a:endParaRPr/>
          </a:p>
          <a:p>
            <a:pPr indent="0" lvl="0" marL="0" marR="0" rtl="0" algn="r">
              <a:spcBef>
                <a:spcPts val="0"/>
              </a:spcBef>
              <a:spcAft>
                <a:spcPts val="0"/>
              </a:spcAft>
              <a:buNone/>
            </a:pPr>
            <a:r>
              <a:rPr lang="en-US" sz="1400">
                <a:solidFill>
                  <a:schemeClr val="dk1"/>
                </a:solidFill>
                <a:latin typeface="Calibri"/>
                <a:ea typeface="Calibri"/>
                <a:cs typeface="Calibri"/>
                <a:sym typeface="Calibri"/>
              </a:rPr>
              <a:t>172.31.12.1 /24</a:t>
            </a:r>
            <a:endParaRPr/>
          </a:p>
        </p:txBody>
      </p:sp>
      <p:pic>
        <p:nvPicPr>
          <p:cNvPr descr="C:\Users\ecoffey\AppData\Local\Temp\Rar$DRa0.160\30042_Device_layer3_switch_default_256.png" id="446" name="Google Shape;446;p9"/>
          <p:cNvPicPr preferRelativeResize="0"/>
          <p:nvPr/>
        </p:nvPicPr>
        <p:blipFill rotWithShape="1">
          <a:blip r:embed="rId3">
            <a:alphaModFix/>
          </a:blip>
          <a:srcRect b="0" l="0" r="0" t="0"/>
          <a:stretch/>
        </p:blipFill>
        <p:spPr>
          <a:xfrm>
            <a:off x="8451874" y="1389593"/>
            <a:ext cx="767639" cy="612067"/>
          </a:xfrm>
          <a:prstGeom prst="rect">
            <a:avLst/>
          </a:prstGeom>
          <a:noFill/>
          <a:ln>
            <a:noFill/>
          </a:ln>
        </p:spPr>
      </p:pic>
      <p:sp>
        <p:nvSpPr>
          <p:cNvPr id="447" name="Google Shape;447;p9"/>
          <p:cNvSpPr txBox="1"/>
          <p:nvPr/>
        </p:nvSpPr>
        <p:spPr>
          <a:xfrm>
            <a:off x="8704862" y="1561760"/>
            <a:ext cx="2760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alibri"/>
                <a:ea typeface="Calibri"/>
                <a:cs typeface="Calibri"/>
                <a:sym typeface="Calibri"/>
              </a:rPr>
              <a:t>2</a:t>
            </a:r>
            <a:endParaRPr/>
          </a:p>
        </p:txBody>
      </p:sp>
      <p:cxnSp>
        <p:nvCxnSpPr>
          <p:cNvPr id="448" name="Google Shape;448;p9"/>
          <p:cNvCxnSpPr/>
          <p:nvPr/>
        </p:nvCxnSpPr>
        <p:spPr>
          <a:xfrm rot="10800000">
            <a:off x="2497692" y="1491115"/>
            <a:ext cx="0" cy="457200"/>
          </a:xfrm>
          <a:prstGeom prst="straightConnector1">
            <a:avLst/>
          </a:prstGeom>
          <a:noFill/>
          <a:ln cap="flat" cmpd="sng" w="28575">
            <a:solidFill>
              <a:schemeClr val="dk1"/>
            </a:solidFill>
            <a:prstDash val="solid"/>
            <a:miter lim="800000"/>
            <a:headEnd len="sm" w="sm" type="none"/>
            <a:tailEnd len="sm" w="sm" type="none"/>
          </a:ln>
        </p:spPr>
      </p:cxnSp>
      <p:sp>
        <p:nvSpPr>
          <p:cNvPr id="449" name="Google Shape;449;p9"/>
          <p:cNvSpPr txBox="1"/>
          <p:nvPr/>
        </p:nvSpPr>
        <p:spPr>
          <a:xfrm>
            <a:off x="6871761" y="902266"/>
            <a:ext cx="158011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NODE-2 GLOBAL</a:t>
            </a:r>
            <a:endParaRPr/>
          </a:p>
        </p:txBody>
      </p:sp>
      <p:sp>
        <p:nvSpPr>
          <p:cNvPr id="450" name="Google Shape;450;p9"/>
          <p:cNvSpPr txBox="1"/>
          <p:nvPr/>
        </p:nvSpPr>
        <p:spPr>
          <a:xfrm>
            <a:off x="2497692" y="885979"/>
            <a:ext cx="1859805"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55A11"/>
                </a:solidFill>
                <a:latin typeface="Calibri"/>
                <a:ea typeface="Calibri"/>
                <a:cs typeface="Calibri"/>
                <a:sym typeface="Calibri"/>
              </a:rPr>
              <a:t>NODE-2 VRF GREEN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2020-12-01T21:26:09Z</dcterms:created>
  <dc:creator>CW2 Zach Delisi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0x010100EF19DF59CE79884786E59023C5745030</vt:lpwstr>
  </property>
</Properties>
</file>