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0F38-B88D-4340-A6A2-FEB67503E220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FAF7-3BAE-442D-A24F-1C6EE5F0F2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46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0F38-B88D-4340-A6A2-FEB67503E220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FAF7-3BAE-442D-A24F-1C6EE5F0F2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8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0F38-B88D-4340-A6A2-FEB67503E220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FAF7-3BAE-442D-A24F-1C6EE5F0F2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0F38-B88D-4340-A6A2-FEB67503E220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FAF7-3BAE-442D-A24F-1C6EE5F0F2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29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0F38-B88D-4340-A6A2-FEB67503E220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FAF7-3BAE-442D-A24F-1C6EE5F0F2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53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0F38-B88D-4340-A6A2-FEB67503E220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FAF7-3BAE-442D-A24F-1C6EE5F0F2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5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0F38-B88D-4340-A6A2-FEB67503E220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FAF7-3BAE-442D-A24F-1C6EE5F0F2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4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0F38-B88D-4340-A6A2-FEB67503E220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FAF7-3BAE-442D-A24F-1C6EE5F0F2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6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0F38-B88D-4340-A6A2-FEB67503E220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FAF7-3BAE-442D-A24F-1C6EE5F0F2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05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0F38-B88D-4340-A6A2-FEB67503E220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FAF7-3BAE-442D-A24F-1C6EE5F0F2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4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0F38-B88D-4340-A6A2-FEB67503E220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FAF7-3BAE-442D-A24F-1C6EE5F0F2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2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60F38-B88D-4340-A6A2-FEB67503E220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AFAF7-3BAE-442D-A24F-1C6EE5F0F2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37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258" y="238923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 smtClean="0"/>
              <a:t>BASIC </a:t>
            </a:r>
            <a:r>
              <a:rPr lang="en-US" sz="8000" b="1" dirty="0" smtClean="0"/>
              <a:t>MPLS </a:t>
            </a:r>
            <a:br>
              <a:rPr lang="en-US" sz="8000" b="1" dirty="0" smtClean="0"/>
            </a:br>
            <a:r>
              <a:rPr lang="en-US" sz="8000" b="1" dirty="0" smtClean="0"/>
              <a:t>PSEUDOWIRE</a:t>
            </a:r>
            <a:r>
              <a:rPr lang="en-US" sz="8000" b="1" dirty="0" smtClean="0"/>
              <a:t/>
            </a:r>
            <a:br>
              <a:rPr lang="en-US" sz="8000" b="1" dirty="0" smtClean="0"/>
            </a:br>
            <a:r>
              <a:rPr lang="en-US" sz="8000" b="1" dirty="0" smtClean="0"/>
              <a:t>USING </a:t>
            </a:r>
            <a:r>
              <a:rPr lang="en-US" sz="8000" b="1" dirty="0" smtClean="0"/>
              <a:t>iBGP</a:t>
            </a:r>
            <a:br>
              <a:rPr lang="en-US" sz="8000" b="1" dirty="0" smtClean="0"/>
            </a:br>
            <a:r>
              <a:rPr lang="en-US" sz="8000" b="1" dirty="0" smtClean="0"/>
              <a:t/>
            </a:r>
            <a:br>
              <a:rPr lang="en-US" sz="8000" b="1" dirty="0" smtClean="0"/>
            </a:br>
            <a:r>
              <a:rPr lang="en-US" sz="2000" b="1" dirty="0" smtClean="0"/>
              <a:t>CW2 DELISI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656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221795" y="1313737"/>
            <a:ext cx="237479" cy="10299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8530113" y="1318232"/>
            <a:ext cx="237479" cy="10299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311000" y="1963531"/>
            <a:ext cx="5353413" cy="13087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241562" y="2505454"/>
            <a:ext cx="10086586" cy="3040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7" descr="C:\Users\ecoffey\AppData\Local\Temp\Rar$DRa0.386\30067_Device_router_critical_64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698" y="2212315"/>
            <a:ext cx="751443" cy="75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C:\Users\ecoffey\AppData\Local\Temp\Rar$DRa0.386\30067_Device_router_critical_64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450" y="2181917"/>
            <a:ext cx="751443" cy="75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ecoffey\AppData\Local\Temp\Rar$DRa0.386\30067_Device_router_critical_64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523" y="2206578"/>
            <a:ext cx="751443" cy="75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8997174" y="2493316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G0/0/2</a:t>
            </a:r>
            <a:endParaRPr lang="en-US" sz="1400" dirty="0"/>
          </a:p>
        </p:txBody>
      </p:sp>
      <p:pic>
        <p:nvPicPr>
          <p:cNvPr id="40" name="Picture 7" descr="C:\Users\ecoffey\AppData\Local\Temp\Rar$DRa0.386\30067_Device_router_critical_64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913" y="2181917"/>
            <a:ext cx="751443" cy="75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1" descr="C:\Users\ecoffey\AppData\Local\Temp\Rar$DRa0.608\30080_Device_switch_default_6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763" b="23743"/>
          <a:stretch/>
        </p:blipFill>
        <p:spPr bwMode="auto">
          <a:xfrm>
            <a:off x="871565" y="2181917"/>
            <a:ext cx="831115" cy="62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1" descr="C:\Users\ecoffey\AppData\Local\Temp\Rar$DRa0.608\30080_Device_switch_default_6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763" b="23743"/>
          <a:stretch/>
        </p:blipFill>
        <p:spPr bwMode="auto">
          <a:xfrm>
            <a:off x="10608166" y="2181916"/>
            <a:ext cx="831115" cy="62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5222243" y="2995130"/>
            <a:ext cx="1650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MPLS BACKBONE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329474" y="2524852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G0/0/1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144649" y="2505454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R-1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944092" y="2530355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R-2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53129" y="2530355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R-3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473584" y="2497954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R-4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0958" y="2520656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S-1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815974" y="250545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S-2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75686" y="1937264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OSPF 1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213466" y="1186108"/>
            <a:ext cx="5554126" cy="2918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iBGP Link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64830" y="1239526"/>
            <a:ext cx="1433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BGP Router-id </a:t>
            </a:r>
          </a:p>
          <a:p>
            <a:pPr algn="r"/>
            <a:r>
              <a:rPr lang="en-US" sz="1600" b="1" dirty="0">
                <a:solidFill>
                  <a:srgbClr val="0070C0"/>
                </a:solidFill>
              </a:rPr>
              <a:t>1.1.1.1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026886" y="1242396"/>
            <a:ext cx="1433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BGP Router-id 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4.4.4.4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8838396" y="1749456"/>
            <a:ext cx="238625" cy="525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813848" y="1769022"/>
            <a:ext cx="273025" cy="548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3936041F-692B-4EA6-8FCC-DED39BB0D1F0}"/>
              </a:ext>
            </a:extLst>
          </p:cNvPr>
          <p:cNvSpPr/>
          <p:nvPr/>
        </p:nvSpPr>
        <p:spPr>
          <a:xfrm>
            <a:off x="1984560" y="3373006"/>
            <a:ext cx="3591126" cy="34349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  <a:p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Ping 4.4.4.4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!!!!!</a:t>
            </a:r>
          </a:p>
          <a:p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 4.4.4.4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10.0.0.2 2ms [label 2001]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10.3.3.3 2ms [label 3001]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4.4.4.4  1ms</a:t>
            </a:r>
          </a:p>
          <a:p>
            <a:endParaRPr lang="en-US" sz="1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loopback 1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add 1.1.1.1 255.255.255.255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ospf 1 area 0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 bgp 65000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Bgp router-id 1.1.1.1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 4.4.4.4 remote-as 65000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 4.4.4.4 update-source lo1</a:t>
            </a:r>
          </a:p>
          <a:p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39374808-8556-41A0-B0FE-E38DDF4EE604}"/>
              </a:ext>
            </a:extLst>
          </p:cNvPr>
          <p:cNvSpPr/>
          <p:nvPr/>
        </p:nvSpPr>
        <p:spPr>
          <a:xfrm>
            <a:off x="6585523" y="3373006"/>
            <a:ext cx="3591126" cy="34849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R4#</a:t>
            </a:r>
          </a:p>
          <a:p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Ping 1.1.1.1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!!!!!</a:t>
            </a:r>
          </a:p>
          <a:p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 1.1.1.1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10.3.4.3 2ms [label 3006]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10.1.0.2 2ms [label 2004]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1.1.1.1  1ms</a:t>
            </a:r>
          </a:p>
          <a:p>
            <a:endParaRPr lang="en-US" sz="1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loopback 1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add 4.4.4.4 255.255.255.255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ospf 1 area 0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 bgp 65000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Bgp router-id 4.4.4.4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 1.1.1.1 remote-as 65000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1.1.1.1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update-source lo1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3936041F-692B-4EA6-8FCC-DED39BB0D1F0}"/>
              </a:ext>
            </a:extLst>
          </p:cNvPr>
          <p:cNvSpPr/>
          <p:nvPr/>
        </p:nvSpPr>
        <p:spPr>
          <a:xfrm>
            <a:off x="1327607" y="93462"/>
            <a:ext cx="10016604" cy="8686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BGP USES TCP TO ESTABLISH ADJACENCIES AND THE NEIGHBORS DO NOT HAVE TO BE LAYER-2 ADJACENT. IN THIS DIAGRAM iBGP IS FORMED BETWEEN R-1 AND R-4 BY USING THE ESTABLISHED OSPF AND MPLS CONNECTIVITY. THIS CREATES WHAT IS KNOWN AS A BGP-FREE CORE.</a:t>
            </a: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68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3432778" y="1484137"/>
            <a:ext cx="5353413" cy="13087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303706" y="2026060"/>
            <a:ext cx="10086586" cy="3040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7" descr="C:\Users\ecoffey\AppData\Local\Temp\Rar$DRa0.386\30067_Device_router_critical_64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842" y="1732921"/>
            <a:ext cx="751443" cy="75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C:\Users\ecoffey\AppData\Local\Temp\Rar$DRa0.386\30067_Device_router_critical_64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594" y="1702523"/>
            <a:ext cx="751443" cy="75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ecoffey\AppData\Local\Temp\Rar$DRa0.386\30067_Device_router_critical_64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667" y="1727184"/>
            <a:ext cx="751443" cy="75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9059318" y="2013922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G0/0/2</a:t>
            </a:r>
            <a:endParaRPr lang="en-US" sz="1400" dirty="0"/>
          </a:p>
        </p:txBody>
      </p:sp>
      <p:pic>
        <p:nvPicPr>
          <p:cNvPr id="40" name="Picture 7" descr="C:\Users\ecoffey\AppData\Local\Temp\Rar$DRa0.386\30067_Device_router_critical_64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057" y="1702523"/>
            <a:ext cx="751443" cy="75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1" descr="C:\Users\ecoffey\AppData\Local\Temp\Rar$DRa0.608\30080_Device_switch_default_6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763" b="23743"/>
          <a:stretch/>
        </p:blipFill>
        <p:spPr bwMode="auto">
          <a:xfrm>
            <a:off x="933709" y="1702523"/>
            <a:ext cx="831115" cy="62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1" descr="C:\Users\ecoffey\AppData\Local\Temp\Rar$DRa0.608\30080_Device_switch_default_6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763" b="23743"/>
          <a:stretch/>
        </p:blipFill>
        <p:spPr bwMode="auto">
          <a:xfrm>
            <a:off x="10670310" y="1702522"/>
            <a:ext cx="831115" cy="62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5284387" y="2515736"/>
            <a:ext cx="1650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MPLS BACKBONE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391618" y="2045458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G0/0/1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206793" y="2026060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R-1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006236" y="2050961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R-2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815273" y="2050961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R-3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535728" y="2018560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R-4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33102" y="2041262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S-1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878118" y="2026059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S-2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37830" y="145787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OSPF 1</a:t>
            </a:r>
          </a:p>
        </p:txBody>
      </p:sp>
      <p:sp>
        <p:nvSpPr>
          <p:cNvPr id="2" name="Rectangle 1"/>
          <p:cNvSpPr/>
          <p:nvPr/>
        </p:nvSpPr>
        <p:spPr>
          <a:xfrm>
            <a:off x="285681" y="4614372"/>
            <a:ext cx="5352149" cy="19381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Pseudowire-class L2_CKT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Encapsulation mpls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g0/0/1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ip address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xconnect 4.4.4.4 100 encapsulation mpls pw-class L2_CKT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783930" y="2349039"/>
            <a:ext cx="273127" cy="2265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9054462" y="2321700"/>
            <a:ext cx="360081" cy="228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3936041F-692B-4EA6-8FCC-DED39BB0D1F0}"/>
              </a:ext>
            </a:extLst>
          </p:cNvPr>
          <p:cNvSpPr/>
          <p:nvPr/>
        </p:nvSpPr>
        <p:spPr>
          <a:xfrm>
            <a:off x="544209" y="218102"/>
            <a:ext cx="10749407" cy="11196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ONCE iBGP HAS BEEN ESTABLISHED, R1 AND R4 CAN CREATE A PSEUDOWIRE LINK BETWEEN THEM. THIS IS BASICALLY A LAYER 2 CONNECTION THAT IS NOT AWARE OF THE LAYER 3 MPLS CORE NETWORK THAT IS ACTUALLY PROVIDING THE TRANSPORT. 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XCONNECT IP ADDRESS IS THE DISTANT END’S BGP ROUTER-ID. THE CIRCUIT NUMBER (100 IN THIS CASE) IS A RANDOM NUMERIC IDENTIFIER AGREED UPON BY THE TWO SIDES</a:t>
            </a: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335909" y="4614372"/>
            <a:ext cx="5352149" cy="19381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R4#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Pseudowire-class L2_CKT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Encapsulation mpls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g0/0/2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ip address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xconnect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1.1.1.1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encapsulation mpls pw-class L2_CKT 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90846" y="1735675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G1/0/10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9931892" y="1710403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G1/0/24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5569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 flipV="1">
            <a:off x="2986037" y="3538646"/>
            <a:ext cx="375721" cy="1229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545328" y="3511307"/>
            <a:ext cx="438114" cy="125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3361758" y="2673744"/>
            <a:ext cx="5353413" cy="13087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11014847" y="3428792"/>
            <a:ext cx="0" cy="91440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2"/>
          </p:cNvCxnSpPr>
          <p:nvPr/>
        </p:nvCxnSpPr>
        <p:spPr>
          <a:xfrm>
            <a:off x="1278247" y="3514931"/>
            <a:ext cx="0" cy="91440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1232686" y="3215667"/>
            <a:ext cx="10086586" cy="3040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7" descr="C:\Users\ecoffey\AppData\Local\Temp\Rar$DRa0.386\30067_Device_router_critical_64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822" y="2922528"/>
            <a:ext cx="751443" cy="75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C:\Users\ecoffey\AppData\Local\Temp\Rar$DRa0.386\30067_Device_router_critical_64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574" y="2892130"/>
            <a:ext cx="751443" cy="75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ecoffey\AppData\Local\Temp\Rar$DRa0.386\30067_Device_router_critical_64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647" y="2916791"/>
            <a:ext cx="751443" cy="75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8988298" y="3203529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G0/0/2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58416" y="4654009"/>
            <a:ext cx="1433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PC1 - VLAN </a:t>
            </a:r>
            <a:r>
              <a:rPr lang="en-US" sz="1400" dirty="0"/>
              <a:t>20</a:t>
            </a:r>
          </a:p>
          <a:p>
            <a:pPr algn="ctr"/>
            <a:r>
              <a:rPr lang="en-US" sz="1400" dirty="0" smtClean="0"/>
              <a:t>192.168.20.6 </a:t>
            </a:r>
            <a:r>
              <a:rPr lang="en-US" sz="1400" dirty="0"/>
              <a:t>/24</a:t>
            </a:r>
          </a:p>
        </p:txBody>
      </p:sp>
      <p:pic>
        <p:nvPicPr>
          <p:cNvPr id="40" name="Picture 7" descr="C:\Users\ecoffey\AppData\Local\Temp\Rar$DRa0.386\30067_Device_router_critical_64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37" y="2892130"/>
            <a:ext cx="751443" cy="75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1" descr="C:\Users\ecoffey\AppData\Local\Temp\Rar$DRa0.608\30080_Device_switch_default_6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763" b="23743"/>
          <a:stretch/>
        </p:blipFill>
        <p:spPr bwMode="auto">
          <a:xfrm>
            <a:off x="862689" y="2892130"/>
            <a:ext cx="831115" cy="62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1" descr="C:\Users\ecoffey\AppData\Local\Temp\Rar$DRa0.608\30080_Device_switch_default_6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763" b="23743"/>
          <a:stretch/>
        </p:blipFill>
        <p:spPr bwMode="auto">
          <a:xfrm>
            <a:off x="10599290" y="2892129"/>
            <a:ext cx="831115" cy="62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6" descr="C:\Users\ecoffey\AppData\Local\Temp\Rar$DRa1.653\30059_Device_laptop_3145_unreachable_256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32" y="4013033"/>
            <a:ext cx="640976" cy="64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6" descr="C:\Users\ecoffey\AppData\Local\Temp\Rar$DRa1.653\30059_Device_laptop_3145_unreachable_256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92" y="4006732"/>
            <a:ext cx="640976" cy="64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10180506" y="4647708"/>
            <a:ext cx="1616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PC2 - VLAN </a:t>
            </a:r>
            <a:r>
              <a:rPr lang="en-US" sz="1400" dirty="0"/>
              <a:t>20</a:t>
            </a:r>
          </a:p>
          <a:p>
            <a:pPr algn="ctr"/>
            <a:r>
              <a:rPr lang="en-US" sz="1400" dirty="0" smtClean="0"/>
              <a:t>192.168.20.200 </a:t>
            </a:r>
            <a:r>
              <a:rPr lang="en-US" sz="1400" dirty="0"/>
              <a:t>/24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13367" y="3705343"/>
            <a:ext cx="1650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MPLS BACKBONE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320598" y="3235065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G0/0/1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135773" y="3215667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R-1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935216" y="3240568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R-2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44253" y="3240568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R-3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464708" y="3208167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R-4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62082" y="3230869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S-1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807098" y="3215666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S-2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66810" y="2647477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OSPF 1</a:t>
            </a:r>
          </a:p>
        </p:txBody>
      </p:sp>
      <p:sp>
        <p:nvSpPr>
          <p:cNvPr id="2" name="Rectangle 1"/>
          <p:cNvSpPr/>
          <p:nvPr/>
        </p:nvSpPr>
        <p:spPr>
          <a:xfrm>
            <a:off x="3076602" y="4530062"/>
            <a:ext cx="5697989" cy="4458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ESTABLISHED PSEUDOWIRE CIRCUIT PORTS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19826" y="292528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G1/0/10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9851547" y="2900010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G1/0/24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193427" y="1706170"/>
            <a:ext cx="2169638" cy="11063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S1#</a:t>
            </a:r>
          </a:p>
          <a:p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g1/0/10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 mode access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 access vlan 20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619956" y="1653605"/>
            <a:ext cx="2169638" cy="11063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S2#</a:t>
            </a:r>
          </a:p>
          <a:p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g1/0/24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 mode access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 access vlan 20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3936041F-692B-4EA6-8FCC-DED39BB0D1F0}"/>
              </a:ext>
            </a:extLst>
          </p:cNvPr>
          <p:cNvSpPr/>
          <p:nvPr/>
        </p:nvSpPr>
        <p:spPr>
          <a:xfrm>
            <a:off x="1144358" y="318712"/>
            <a:ext cx="10016604" cy="10485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SWITCHES (S-1, S-2) 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 HAVE 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LAYER-2 PORT CONNECTED TO THE R1 AND R4 PSEUDOWIRE 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PORTS. 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PSEUDOWIRE ALLOWS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SWITCHES SEE EACHOTHER ON A SINGLE BROADCAST 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DOMAIN MAKING THE LAYER 3 NETWORK BETWEEN THEM TRANSPARENT. 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THE COMMAND “SHOW CDP NEIGHBOR” WAS RUN ON S-1, THE OUTPUT WOULD SHOW S-2’S G1/0/24 INTERFACE CONNECTED ON G1/0/10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BBD090EC-AD4E-4C24-A20A-B4155AD8C372}"/>
              </a:ext>
            </a:extLst>
          </p:cNvPr>
          <p:cNvSpPr/>
          <p:nvPr/>
        </p:nvSpPr>
        <p:spPr>
          <a:xfrm>
            <a:off x="3076602" y="5170928"/>
            <a:ext cx="5697989" cy="12978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S1#</a:t>
            </a:r>
          </a:p>
          <a:p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cdp neighbor</a:t>
            </a:r>
          </a:p>
          <a:p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Device:		Local Interface:	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Interface: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S-2 		G1/0/10		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G1/0/24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0503515F-D11A-428F-A8B6-014929720A35}"/>
              </a:ext>
            </a:extLst>
          </p:cNvPr>
          <p:cNvSpPr/>
          <p:nvPr/>
        </p:nvSpPr>
        <p:spPr>
          <a:xfrm>
            <a:off x="237174" y="5208000"/>
            <a:ext cx="2480811" cy="1492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PC1&gt;</a:t>
            </a:r>
          </a:p>
          <a:p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PING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192.168.20.200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!!!!!</a:t>
            </a:r>
          </a:p>
          <a:p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TRACERT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192.168.20.200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192.168.20.200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1ms *</a:t>
            </a:r>
          </a:p>
          <a:p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38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426</Words>
  <Application>Microsoft Office PowerPoint</Application>
  <PresentationFormat>Widescreen</PresentationFormat>
  <Paragraphs>124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BASIC MPLS  PSEUDOWIRE USING iBGP  CW2 DELISI</vt:lpstr>
      <vt:lpstr>PowerPoint Presentation</vt:lpstr>
      <vt:lpstr>PowerPoint Presentation</vt:lpstr>
      <vt:lpstr>PowerPoint Presentation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MPLS PSEUDOWIRE USING iBGP</dc:title>
  <dc:creator>Administrator</dc:creator>
  <cp:lastModifiedBy>Administrator</cp:lastModifiedBy>
  <cp:revision>2</cp:revision>
  <dcterms:created xsi:type="dcterms:W3CDTF">2020-04-16T15:40:41Z</dcterms:created>
  <dcterms:modified xsi:type="dcterms:W3CDTF">2020-04-20T11:50:40Z</dcterms:modified>
</cp:coreProperties>
</file>