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10</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635297059"/>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22.17.1.10 255.255.255.255 10.99.10.253</a:t>
                      </a:r>
                    </a:p>
                    <a:p>
                      <a:r>
                        <a:rPr lang="en-US" sz="1000" baseline="0" dirty="0" smtClean="0"/>
                        <a:t>S#   IP ROUTE 22.17.1.B 255.255.255.255 10.99.10.254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610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(22.18.110.0/29)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G0/0/0.610</a:t>
            </a:r>
          </a:p>
          <a:p>
            <a:r>
              <a:rPr lang="en-US" sz="1000" dirty="0" smtClean="0"/>
              <a:t>VRF FORWARDING NET-A</a:t>
            </a:r>
          </a:p>
          <a:p>
            <a:r>
              <a:rPr lang="en-US" sz="1000" dirty="0" smtClean="0"/>
              <a:t>10.99.10.254/30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610</a:t>
            </a:r>
          </a:p>
          <a:p>
            <a:pPr algn="r"/>
            <a:r>
              <a:rPr lang="en-US" sz="900" dirty="0" smtClean="0"/>
              <a:t>10.99.10.253/30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10.0.0.10/27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.10</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10.60.0.10 255.255.255.0</a:t>
            </a:r>
          </a:p>
          <a:p>
            <a:r>
              <a:rPr lang="en-US" sz="900" dirty="0" smtClean="0"/>
              <a:t>TUNNEL SOURCE 22.17.1.10</a:t>
            </a:r>
          </a:p>
          <a:p>
            <a:r>
              <a:rPr lang="en-US" sz="900" dirty="0" smtClean="0"/>
              <a:t>TUNNEL DESTINATION 22.17.1.B</a:t>
            </a:r>
          </a:p>
          <a:p>
            <a:r>
              <a:rPr lang="en-US" sz="900" dirty="0" smtClean="0"/>
              <a:t>IP ROUTE 22.17.1.B 255.255.255.255 10.99.10.254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510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22.19.60.27.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10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22.19.129.10 255.255.255.255</a:t>
                      </a:r>
                      <a:r>
                        <a:rPr lang="en-US" sz="1200" baseline="0" dirty="0" smtClean="0"/>
                        <a:t> g0/0/0.510</a:t>
                      </a:r>
                    </a:p>
                    <a:p>
                      <a:r>
                        <a:rPr lang="en-US" sz="1200" baseline="0" dirty="0" smtClean="0"/>
                        <a:t>or</a:t>
                      </a:r>
                    </a:p>
                    <a:p>
                      <a:r>
                        <a:rPr lang="en-US" sz="1200" dirty="0" err="1" smtClean="0"/>
                        <a:t>Ip</a:t>
                      </a:r>
                      <a:r>
                        <a:rPr lang="en-US" sz="1200" dirty="0" smtClean="0"/>
                        <a:t> route 22.19.129.10 255.255.255.255 22.19.60.27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10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110)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ps-10-modelo.text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flash:ps-10-modelo.text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70569" y="5369202"/>
            <a:ext cx="909223" cy="646331"/>
          </a:xfrm>
          <a:prstGeom prst="rect">
            <a:avLst/>
          </a:prstGeom>
          <a:noFill/>
        </p:spPr>
        <p:txBody>
          <a:bodyPr wrap="none" rtlCol="0">
            <a:spAutoFit/>
          </a:bodyPr>
          <a:lstStyle/>
          <a:p>
            <a:pPr algn="ctr"/>
            <a:r>
              <a:rPr lang="en-US" sz="900" dirty="0" smtClean="0"/>
              <a:t>INTG0/0/0.510</a:t>
            </a:r>
          </a:p>
          <a:p>
            <a:pPr algn="ctr"/>
            <a:r>
              <a:rPr lang="en-US" sz="900" dirty="0" smtClean="0"/>
              <a:t>22.19.60.1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22.19.0.10</a:t>
            </a:r>
          </a:p>
          <a:p>
            <a:pPr algn="ctr"/>
            <a:r>
              <a:rPr lang="en-US" sz="900" dirty="0" smtClean="0"/>
              <a:t>BGP 65410</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3"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22.19.0.10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49" cy="646331"/>
          </a:xfrm>
          <a:prstGeom prst="rect">
            <a:avLst/>
          </a:prstGeom>
          <a:noFill/>
        </p:spPr>
        <p:txBody>
          <a:bodyPr wrap="none" rtlCol="0">
            <a:spAutoFit/>
          </a:bodyPr>
          <a:lstStyle/>
          <a:p>
            <a:pPr algn="ctr"/>
            <a:r>
              <a:rPr lang="en-US" sz="900" dirty="0" smtClean="0"/>
              <a:t>INT Lo 10</a:t>
            </a:r>
          </a:p>
          <a:p>
            <a:pPr algn="ctr"/>
            <a:r>
              <a:rPr lang="en-US" sz="900" dirty="0" smtClean="0"/>
              <a:t>22.19.129.10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667001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14.197.221.140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51001 to 51099.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22.18.10.10 /32</a:t>
            </a:r>
          </a:p>
          <a:p>
            <a:endParaRPr lang="en-US" sz="1000" dirty="0" smtClean="0"/>
          </a:p>
          <a:p>
            <a:endParaRPr lang="en-US" sz="1000" dirty="0" smtClean="0"/>
          </a:p>
        </p:txBody>
      </p:sp>
    </p:spTree>
    <p:extLst>
      <p:ext uri="{BB962C8B-B14F-4D97-AF65-F5344CB8AC3E}">
        <p14:creationId xmlns:p14="http://schemas.microsoft.com/office/powerpoint/2010/main" val="2983437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22.20.40.0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10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610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22.18.110.0</a:t>
                      </a:r>
                      <a:r>
                        <a:rPr lang="en-US" sz="1000" baseline="0" dirty="0" smtClean="0"/>
                        <a:t> 255.255.255.248 10.99.10.253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610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22.18.110.0</a:t>
                      </a:r>
                      <a:r>
                        <a:rPr lang="en-US" sz="1000" baseline="0" dirty="0" smtClean="0"/>
                        <a:t> 255.255.255.248 10.99.10.253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(22.20.40.0 /29) with the router G0/0/0.610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22.18.110.3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14.197.221.140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22.20.40.6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G0/0/.610</a:t>
            </a:r>
          </a:p>
          <a:p>
            <a:pPr algn="r"/>
            <a:r>
              <a:rPr lang="en-US" sz="1000" dirty="0" smtClean="0"/>
              <a:t>VRF FORW NET-A</a:t>
            </a:r>
          </a:p>
          <a:p>
            <a:pPr algn="r"/>
            <a:r>
              <a:rPr lang="en-US" sz="1000" dirty="0" smtClean="0"/>
              <a:t>10.99.10.254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610</a:t>
            </a:r>
          </a:p>
          <a:p>
            <a:r>
              <a:rPr lang="en-US" sz="1000" dirty="0" smtClean="0"/>
              <a:t>10.99.10.253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22.18.110.0 /29</a:t>
            </a:r>
          </a:p>
          <a:p>
            <a:pPr algn="r"/>
            <a:endParaRPr lang="en-US" sz="1000" dirty="0" smtClean="0"/>
          </a:p>
          <a:p>
            <a:pPr algn="r"/>
            <a:endParaRPr lang="en-US" sz="1000" dirty="0" smtClean="0"/>
          </a:p>
        </p:txBody>
      </p:sp>
    </p:spTree>
    <p:extLst>
      <p:ext uri="{BB962C8B-B14F-4D97-AF65-F5344CB8AC3E}">
        <p14:creationId xmlns:p14="http://schemas.microsoft.com/office/powerpoint/2010/main" val="2777341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723078693"/>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(22.18.110.5) and be able to reach it’s gateway (22.18.110.1)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110 on the East Data Center Distro Switch. </a:t>
                      </a:r>
                      <a:r>
                        <a:rPr lang="en-US" sz="1200" dirty="0" smtClean="0"/>
                        <a:t>Create</a:t>
                      </a:r>
                      <a:r>
                        <a:rPr lang="en-US" sz="1200" baseline="0" dirty="0" smtClean="0"/>
                        <a:t> BGP process 65222 on your MPLS node and configure your BGP router-id as 22.20.0.10.</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a:t>
                      </a:r>
                      <a:r>
                        <a:rPr lang="en-US" sz="1200" baseline="0" smtClean="0"/>
                        <a:t>“PW-S10” </a:t>
                      </a:r>
                      <a:r>
                        <a:rPr lang="en-US" sz="1200" baseline="0" dirty="0" smtClean="0"/>
                        <a:t>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110.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110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22.18.110.3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22.20.40.6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22.18.110.0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22.18.110.5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22.18.110.5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297293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1067508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a:t>
                      </a:r>
                      <a:r>
                        <a:rPr lang="en-US" sz="1050" baseline="0" smtClean="0"/>
                        <a:t>loopback 110 </a:t>
                      </a:r>
                      <a:r>
                        <a:rPr lang="en-US" sz="1050" baseline="0" dirty="0" smtClean="0"/>
                        <a:t>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110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TWO-10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100:10</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TWO-10.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(0:10) and export your RD (100:10)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TWO-010</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29899" y="5632212"/>
            <a:ext cx="846707" cy="507831"/>
          </a:xfrm>
          <a:prstGeom prst="rect">
            <a:avLst/>
          </a:prstGeom>
          <a:noFill/>
        </p:spPr>
        <p:txBody>
          <a:bodyPr wrap="none" rtlCol="0">
            <a:spAutoFit/>
          </a:bodyPr>
          <a:lstStyle/>
          <a:p>
            <a:pPr algn="r"/>
            <a:r>
              <a:rPr lang="en-US" sz="900" b="1" dirty="0" smtClean="0"/>
              <a:t>G1/0/4</a:t>
            </a:r>
          </a:p>
          <a:p>
            <a:pPr algn="r"/>
            <a:r>
              <a:rPr lang="en-US" sz="900" b="1" dirty="0" smtClean="0"/>
              <a:t>VRF TWO-10</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110</a:t>
            </a:r>
          </a:p>
          <a:p>
            <a:pPr algn="ctr"/>
            <a:r>
              <a:rPr lang="en-US" sz="900" b="1" dirty="0" smtClean="0"/>
              <a:t>172.26.10.1/32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172.27.10.1 /32</a:t>
            </a:r>
          </a:p>
          <a:p>
            <a:pPr algn="ctr"/>
            <a:r>
              <a:rPr lang="en-US" sz="900" b="1" dirty="0" smtClean="0"/>
              <a:t>172.27.210.0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0:10</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TWO-10</a:t>
            </a:r>
          </a:p>
          <a:p>
            <a:pPr algn="ctr"/>
            <a:r>
              <a:rPr lang="en-US" sz="1000" dirty="0" smtClean="0"/>
              <a:t>RD 100:10</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172.26.210.0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111624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10</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1981485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27328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STUDENT-10</a:t>
            </a:r>
          </a:p>
          <a:p>
            <a:pPr algn="ctr"/>
            <a:r>
              <a:rPr lang="en-US" sz="1000" dirty="0" smtClean="0"/>
              <a:t>WORKSTATION</a:t>
            </a:r>
          </a:p>
          <a:p>
            <a:pPr algn="ctr"/>
            <a:r>
              <a:rPr lang="en-US" sz="1000" dirty="0" smtClean="0"/>
              <a:t>STUDENT NETWORK: </a:t>
            </a:r>
          </a:p>
          <a:p>
            <a:pPr algn="ctr"/>
            <a:r>
              <a:rPr lang="en-US" sz="1000" dirty="0" smtClean="0"/>
              <a:t>22.18.110.0/29</a:t>
            </a:r>
          </a:p>
          <a:p>
            <a:pPr algn="ctr"/>
            <a:r>
              <a:rPr lang="en-US" sz="1000" dirty="0" smtClean="0"/>
              <a:t>VLAN 110</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3138" y="245835"/>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STUDENT-10 </a:t>
            </a:r>
          </a:p>
          <a:p>
            <a:pPr algn="ctr"/>
            <a:r>
              <a:rPr lang="en-US" sz="1000" dirty="0" smtClean="0"/>
              <a:t>ROUTER</a:t>
            </a:r>
          </a:p>
          <a:p>
            <a:pPr algn="ctr"/>
            <a:r>
              <a:rPr lang="en-US" sz="1000" dirty="0" smtClean="0"/>
              <a:t>22.18.210.2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22.18.110.1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310</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10</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410</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59310</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110</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210</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10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22.18.110.0/29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22.18.110.3/29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22.18.110.1, which is Interface </a:t>
                      </a:r>
                      <a:r>
                        <a:rPr lang="en-US" sz="1200" baseline="0" dirty="0" err="1" smtClean="0"/>
                        <a:t>Vlan</a:t>
                      </a:r>
                      <a:r>
                        <a:rPr lang="en-US" sz="1200" baseline="0" dirty="0" smtClean="0"/>
                        <a:t> 110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22.17.1.10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210, </a:t>
                      </a:r>
                      <a:r>
                        <a:rPr lang="en-US" sz="1200" baseline="0" dirty="0" err="1" smtClean="0"/>
                        <a:t>ip</a:t>
                      </a:r>
                      <a:r>
                        <a:rPr lang="en-US" sz="1200" baseline="0" dirty="0" smtClean="0"/>
                        <a:t> address: 22.18.210.1/29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10 area 10, activate VLAN 110 and 210 networks, set the VLAN 210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110,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22.18.210.2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22.18.110.3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110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2001:AA0A:AB02:AC02::2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2001:AA0A:AB02:AC02::2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59310, OSPFv3 process 310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10</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FC00::110:A002/122</a:t>
            </a:r>
          </a:p>
          <a:p>
            <a:r>
              <a:rPr lang="en-US" sz="1000" dirty="0" smtClean="0"/>
              <a:t>TUNNEL </a:t>
            </a:r>
            <a:r>
              <a:rPr lang="en-US" sz="1000" dirty="0"/>
              <a:t>SOURCE: </a:t>
            </a:r>
            <a:r>
              <a:rPr lang="en-US" sz="1000" dirty="0" smtClean="0"/>
              <a:t>2001:AA0A:AB02:AC02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FC00::110:A001/122</a:t>
            </a:r>
          </a:p>
          <a:p>
            <a:r>
              <a:rPr lang="en-US" sz="1000" dirty="0" smtClean="0"/>
              <a:t>TUNNEL SOURCE: 2001:E42C:23AB:F00D::2109</a:t>
            </a:r>
          </a:p>
          <a:p>
            <a:r>
              <a:rPr lang="en-US" sz="1000" dirty="0" smtClean="0"/>
              <a:t>IPV6 MTU: 1392</a:t>
            </a:r>
          </a:p>
          <a:p>
            <a:r>
              <a:rPr lang="en-US" sz="1000" dirty="0" smtClean="0"/>
              <a:t>NHRP AUTHENTICATION: n3tm@n19</a:t>
            </a:r>
          </a:p>
          <a:p>
            <a:r>
              <a:rPr lang="en-US" sz="1000" dirty="0" smtClean="0"/>
              <a:t>NHRP NETWORK ID: 11159310</a:t>
            </a:r>
          </a:p>
          <a:p>
            <a:r>
              <a:rPr lang="en-US" sz="1000" dirty="0" smtClean="0"/>
              <a:t>TUNNEL KEY:  20191220</a:t>
            </a:r>
          </a:p>
          <a:p>
            <a:r>
              <a:rPr lang="en-US" sz="1000" dirty="0" smtClean="0"/>
              <a:t>TUNNEL MODE: GRE MULTIPOINT IPV6</a:t>
            </a:r>
          </a:p>
          <a:p>
            <a:r>
              <a:rPr lang="en-US" sz="1000" dirty="0" smtClean="0"/>
              <a:t>OSPFV3 310 IPV6 AREA 10</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715185802"/>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59310,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10) and EIGRP 110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22.18.110.3)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172.30.110.2,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2001:BAD:C0DE:A234::1 source-</a:t>
                      </a:r>
                      <a:r>
                        <a:rPr lang="en-US" sz="1200" baseline="0" dirty="0" err="1" smtClean="0"/>
                        <a:t>int</a:t>
                      </a:r>
                      <a:r>
                        <a:rPr lang="en-US" sz="1200" baseline="0" dirty="0" smtClean="0"/>
                        <a:t> G0/0/0.310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10</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172.30.10.1 255.255.255.252</a:t>
            </a:r>
          </a:p>
          <a:p>
            <a:r>
              <a:rPr lang="en-US" sz="1000" dirty="0" smtClean="0"/>
              <a:t>TUNNEL </a:t>
            </a:r>
            <a:r>
              <a:rPr lang="en-US" sz="1000" dirty="0"/>
              <a:t>SOURCE: </a:t>
            </a:r>
            <a:r>
              <a:rPr lang="en-US" sz="1000" dirty="0" smtClean="0"/>
              <a:t>2001:CE33:C110:1000::1</a:t>
            </a:r>
          </a:p>
          <a:p>
            <a:r>
              <a:rPr lang="en-US" sz="1000" dirty="0" smtClean="0"/>
              <a:t>TUNNEL MODE: GRE IPV6</a:t>
            </a:r>
          </a:p>
          <a:p>
            <a:r>
              <a:rPr lang="en-US" sz="1000" dirty="0" smtClean="0"/>
              <a:t>TUNNEL KEY: 8675310</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59310</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110</a:t>
            </a:r>
          </a:p>
          <a:p>
            <a:pPr algn="ctr"/>
            <a:r>
              <a:rPr lang="en-US" sz="1000" dirty="0" smtClean="0"/>
              <a:t>4-OVER-6 (EIGRP)</a:t>
            </a:r>
            <a:endParaRPr lang="en-US" sz="1000" dirty="0"/>
          </a:p>
        </p:txBody>
      </p:sp>
      <p:sp>
        <p:nvSpPr>
          <p:cNvPr id="19" name="TextBox 18"/>
          <p:cNvSpPr txBox="1"/>
          <p:nvPr/>
        </p:nvSpPr>
        <p:spPr>
          <a:xfrm>
            <a:off x="9548082" y="1220792"/>
            <a:ext cx="2560316" cy="1015663"/>
          </a:xfrm>
          <a:prstGeom prst="rect">
            <a:avLst/>
          </a:prstGeom>
          <a:noFill/>
        </p:spPr>
        <p:txBody>
          <a:bodyPr wrap="none" rtlCol="0">
            <a:spAutoFit/>
          </a:bodyPr>
          <a:lstStyle/>
          <a:p>
            <a:r>
              <a:rPr lang="en-US" sz="1000" dirty="0" smtClean="0"/>
              <a:t>TUNNEL IP: 172.30.10.2 255.255.255.252</a:t>
            </a:r>
          </a:p>
          <a:p>
            <a:r>
              <a:rPr lang="en-US" sz="1000" dirty="0" smtClean="0"/>
              <a:t>TUNNEL </a:t>
            </a:r>
            <a:r>
              <a:rPr lang="en-US" sz="1000" dirty="0"/>
              <a:t>SOURCE: </a:t>
            </a:r>
            <a:r>
              <a:rPr lang="en-US" sz="1000" dirty="0" smtClean="0"/>
              <a:t>2001:CE33:C254:1E01::FFA</a:t>
            </a:r>
          </a:p>
          <a:p>
            <a:r>
              <a:rPr lang="en-US" sz="1000" dirty="0" smtClean="0"/>
              <a:t>TUNNEL MODE: GRE IPV6</a:t>
            </a:r>
          </a:p>
          <a:p>
            <a:r>
              <a:rPr lang="en-US" sz="1000" dirty="0" smtClean="0"/>
              <a:t>TUNNEL KEY: 8675310</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STDN10</a:t>
            </a:r>
          </a:p>
          <a:p>
            <a:r>
              <a:rPr lang="en-US" sz="1000" b="1" dirty="0" smtClean="0"/>
              <a:t>ADDRESS FAMILY: IPV4</a:t>
            </a:r>
          </a:p>
          <a:p>
            <a:r>
              <a:rPr lang="en-US" sz="1000" b="1" dirty="0" smtClean="0"/>
              <a:t>AUTONOMOUS SYSTEM: 110</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702560601"/>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22.18.110.2/29  Gateway: 22.18.110.1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2001:E42C:23AB:F00D::2109/128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825682639"/>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59310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a:t>
                      </a:r>
                      <a:r>
                        <a:rPr lang="en-US" sz="1200" baseline="0" dirty="0" smtClean="0"/>
                        <a:t>ter,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110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6" name="Rectangle 5"/>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22.18.110.2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410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410 interface on the strategic node sourced from 10.41.0.254.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22.18.110.2 has to be able to reach several unspecified global addresses not included in the student network routing table, but the rest of the student router traffic cannot be impacted. Use police based routing to send all traffic received on the student router sourced from 22.18.110.2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10</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59310</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110</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G0/0/0.410</a:t>
            </a:r>
          </a:p>
          <a:p>
            <a:pPr algn="ctr"/>
            <a:r>
              <a:rPr lang="en-US" sz="1000" dirty="0" smtClean="0"/>
              <a:t>10.41.0.254/29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G0/0/0.410</a:t>
            </a:r>
          </a:p>
          <a:p>
            <a:pPr algn="ctr"/>
            <a:r>
              <a:rPr lang="en-US" sz="1000" dirty="0" smtClean="0"/>
              <a:t>10.41.0.253/29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22.18.110.2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22.18.110.2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110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110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110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110.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10149</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174</cp:revision>
  <cp:lastPrinted>2019-10-08T18:55:31Z</cp:lastPrinted>
  <dcterms:created xsi:type="dcterms:W3CDTF">2019-10-03T13:00:26Z</dcterms:created>
  <dcterms:modified xsi:type="dcterms:W3CDTF">2021-02-17T18:28:25Z</dcterms:modified>
</cp:coreProperties>
</file>