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12</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496282320"/>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22.17.1.12 255.255.255.255 10.99.12.253</a:t>
                      </a:r>
                    </a:p>
                    <a:p>
                      <a:r>
                        <a:rPr lang="en-US" sz="1000" baseline="0" dirty="0" smtClean="0"/>
                        <a:t>S#   IP ROUTE 22.17.1.B 255.255.255.255 10.99.12.254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612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(22.18.112.0/29)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G0/0/0.612</a:t>
            </a:r>
          </a:p>
          <a:p>
            <a:r>
              <a:rPr lang="en-US" sz="1000" dirty="0" smtClean="0"/>
              <a:t>VRF FORWARDING NET-A</a:t>
            </a:r>
          </a:p>
          <a:p>
            <a:r>
              <a:rPr lang="en-US" sz="1000" dirty="0" smtClean="0"/>
              <a:t>10.99.12.254/30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612</a:t>
            </a:r>
          </a:p>
          <a:p>
            <a:pPr algn="r"/>
            <a:r>
              <a:rPr lang="en-US" sz="900" dirty="0" smtClean="0"/>
              <a:t>10.99.12.253/30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10.0.0.12/27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.12</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10.60.0.12 255.255.255.0</a:t>
            </a:r>
          </a:p>
          <a:p>
            <a:r>
              <a:rPr lang="en-US" sz="900" dirty="0" smtClean="0"/>
              <a:t>TUNNEL SOURCE 22.17.1.12</a:t>
            </a:r>
          </a:p>
          <a:p>
            <a:r>
              <a:rPr lang="en-US" sz="900" dirty="0" smtClean="0"/>
              <a:t>TUNNEL DESTINATION 22.17.1.B</a:t>
            </a:r>
          </a:p>
          <a:p>
            <a:r>
              <a:rPr lang="en-US" sz="900" dirty="0" smtClean="0"/>
              <a:t>IP ROUTE 22.17.1.B 255.255.255.255 10.99.12.254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512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22.19.62.27.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12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22.19.129.12 255.255.255.255</a:t>
                      </a:r>
                      <a:r>
                        <a:rPr lang="en-US" sz="1200" baseline="0" dirty="0" smtClean="0"/>
                        <a:t> g0/0/0.512</a:t>
                      </a:r>
                    </a:p>
                    <a:p>
                      <a:r>
                        <a:rPr lang="en-US" sz="1200" baseline="0" dirty="0" smtClean="0"/>
                        <a:t>or</a:t>
                      </a:r>
                    </a:p>
                    <a:p>
                      <a:r>
                        <a:rPr lang="en-US" sz="1200" dirty="0" err="1" smtClean="0"/>
                        <a:t>Ip</a:t>
                      </a:r>
                      <a:r>
                        <a:rPr lang="en-US" sz="1200" dirty="0" smtClean="0"/>
                        <a:t> route 22.19.129.12 255.255.255.255 22.19.62.27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12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112)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ps-12-modelo.text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flash:ps-12-modelo.text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INTG0/0/0.512</a:t>
            </a:r>
          </a:p>
          <a:p>
            <a:pPr algn="ctr"/>
            <a:r>
              <a:rPr lang="en-US" sz="900" dirty="0" smtClean="0"/>
              <a:t>22.19.62.1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22.19.0.12</a:t>
            </a:r>
          </a:p>
          <a:p>
            <a:pPr algn="ctr"/>
            <a:r>
              <a:rPr lang="en-US" sz="900" dirty="0" smtClean="0"/>
              <a:t>BGP 65412</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22.19.0.12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12</a:t>
            </a:r>
          </a:p>
          <a:p>
            <a:pPr algn="ctr"/>
            <a:r>
              <a:rPr lang="en-US" sz="900" dirty="0" smtClean="0"/>
              <a:t>22.19.129.12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910177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14.197.221.142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51201 to 51299.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22.18.12.10 /32</a:t>
            </a:r>
          </a:p>
          <a:p>
            <a:endParaRPr lang="en-US" sz="1000" dirty="0" smtClean="0"/>
          </a:p>
          <a:p>
            <a:endParaRPr lang="en-US" sz="1000" dirty="0" smtClean="0"/>
          </a:p>
        </p:txBody>
      </p:sp>
    </p:spTree>
    <p:extLst>
      <p:ext uri="{BB962C8B-B14F-4D97-AF65-F5344CB8AC3E}">
        <p14:creationId xmlns:p14="http://schemas.microsoft.com/office/powerpoint/2010/main" val="974007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22.20.42.0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12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612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22.18.112.0</a:t>
                      </a:r>
                      <a:r>
                        <a:rPr lang="en-US" sz="1000" baseline="0" dirty="0" smtClean="0"/>
                        <a:t> 255.255.255.248 10.99.12.253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612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22.18.112.0</a:t>
                      </a:r>
                      <a:r>
                        <a:rPr lang="en-US" sz="1000" baseline="0" dirty="0" smtClean="0"/>
                        <a:t> 255.255.255.248 10.99.12.253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(22.20.42.0 /29) with the router G0/0/0.612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22.18.112.3</a:t>
            </a:r>
          </a:p>
          <a:p>
            <a:pPr algn="ctr"/>
            <a:endParaRPr lang="en-US" sz="1100" dirty="0"/>
          </a:p>
        </p:txBody>
      </p:sp>
      <p:sp>
        <p:nvSpPr>
          <p:cNvPr id="24" name="TextBox 23"/>
          <p:cNvSpPr txBox="1"/>
          <p:nvPr/>
        </p:nvSpPr>
        <p:spPr>
          <a:xfrm>
            <a:off x="4021626" y="5444299"/>
            <a:ext cx="1260281"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14.197.221.142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22.20.42.6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G0/0/.612</a:t>
            </a:r>
          </a:p>
          <a:p>
            <a:pPr algn="r"/>
            <a:r>
              <a:rPr lang="en-US" sz="1000" dirty="0" smtClean="0"/>
              <a:t>VRF FORW NET-A</a:t>
            </a:r>
          </a:p>
          <a:p>
            <a:pPr algn="r"/>
            <a:r>
              <a:rPr lang="en-US" sz="1000" dirty="0" smtClean="0"/>
              <a:t>10.99.12.254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612</a:t>
            </a:r>
          </a:p>
          <a:p>
            <a:r>
              <a:rPr lang="en-US" sz="1000" dirty="0" smtClean="0"/>
              <a:t>10.99.12.253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22.18.112.0 /29</a:t>
            </a:r>
          </a:p>
          <a:p>
            <a:pPr algn="r"/>
            <a:endParaRPr lang="en-US" sz="1000" dirty="0" smtClean="0"/>
          </a:p>
          <a:p>
            <a:pPr algn="r"/>
            <a:endParaRPr lang="en-US" sz="1000" dirty="0" smtClean="0"/>
          </a:p>
        </p:txBody>
      </p:sp>
    </p:spTree>
    <p:extLst>
      <p:ext uri="{BB962C8B-B14F-4D97-AF65-F5344CB8AC3E}">
        <p14:creationId xmlns:p14="http://schemas.microsoft.com/office/powerpoint/2010/main" val="3710962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530631679"/>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(22.18.112.5) and be able to reach it’s gateway (22.18.112.1)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112 on the East Data Center Distro Switch. </a:t>
                      </a:r>
                      <a:r>
                        <a:rPr lang="en-US" sz="1200" dirty="0" smtClean="0"/>
                        <a:t>Create</a:t>
                      </a:r>
                      <a:r>
                        <a:rPr lang="en-US" sz="1200" baseline="0" dirty="0" smtClean="0"/>
                        <a:t> BGP process 65222 on your MPLS node and configure your BGP router-id as 22.20.0.12.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“PW-S12”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112.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112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22.18.112.3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22.20.42.6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22.18.112.0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22.18.112.5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22.18.112.5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373358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1562766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112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112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TWO-12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100:12</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TWO-12.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(0:12) and export your RD (100:12)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TWO-12</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TWO-12</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112</a:t>
            </a:r>
          </a:p>
          <a:p>
            <a:pPr algn="ctr"/>
            <a:r>
              <a:rPr lang="en-US" sz="900" b="1" dirty="0" smtClean="0"/>
              <a:t>172.26.12.1/32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172.27.12.1 /32</a:t>
            </a:r>
          </a:p>
          <a:p>
            <a:pPr algn="ctr"/>
            <a:r>
              <a:rPr lang="en-US" sz="900" b="1" dirty="0" smtClean="0"/>
              <a:t>172.27.212.0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0:12</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TWO-12</a:t>
            </a:r>
          </a:p>
          <a:p>
            <a:pPr algn="ctr"/>
            <a:r>
              <a:rPr lang="en-US" sz="1000" dirty="0" smtClean="0"/>
              <a:t>RD 100:12</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172.26.212.0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3270362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12</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384559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97194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STUDENT-12</a:t>
            </a:r>
          </a:p>
          <a:p>
            <a:pPr algn="ctr"/>
            <a:r>
              <a:rPr lang="en-US" sz="1000" dirty="0" smtClean="0"/>
              <a:t>WORKSTATION</a:t>
            </a:r>
          </a:p>
          <a:p>
            <a:pPr algn="ctr"/>
            <a:r>
              <a:rPr lang="en-US" sz="1000" dirty="0" smtClean="0"/>
              <a:t>STUDENT NETWORK: </a:t>
            </a:r>
          </a:p>
          <a:p>
            <a:pPr algn="ctr"/>
            <a:r>
              <a:rPr lang="en-US" sz="1000" dirty="0" smtClean="0"/>
              <a:t>22.18.112.0/29</a:t>
            </a:r>
          </a:p>
          <a:p>
            <a:pPr algn="ctr"/>
            <a:r>
              <a:rPr lang="en-US" sz="1000" dirty="0" smtClean="0"/>
              <a:t>VLAN 112</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74183" y="245835"/>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STUDENT-12 </a:t>
            </a:r>
          </a:p>
          <a:p>
            <a:pPr algn="ctr"/>
            <a:r>
              <a:rPr lang="en-US" sz="1000" dirty="0" smtClean="0"/>
              <a:t>ROUTER</a:t>
            </a:r>
          </a:p>
          <a:p>
            <a:pPr algn="ctr"/>
            <a:r>
              <a:rPr lang="en-US" sz="1000" dirty="0" smtClean="0"/>
              <a:t>22.18.212.2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22.18.112.1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312</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12</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412</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59312</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112</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212</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12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22.18.112.0/29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22.18.112.3/29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22.18.112.1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22.18.112.1, which is Interface </a:t>
                      </a:r>
                      <a:r>
                        <a:rPr lang="en-US" sz="1200" baseline="0" dirty="0" err="1" smtClean="0"/>
                        <a:t>Vlan</a:t>
                      </a:r>
                      <a:r>
                        <a:rPr lang="en-US" sz="1200" baseline="0" dirty="0" smtClean="0"/>
                        <a:t> 112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212, </a:t>
                      </a:r>
                      <a:r>
                        <a:rPr lang="en-US" sz="1200" baseline="0" dirty="0" err="1" smtClean="0"/>
                        <a:t>ip</a:t>
                      </a:r>
                      <a:r>
                        <a:rPr lang="en-US" sz="1200" baseline="0" dirty="0" smtClean="0"/>
                        <a:t> address: 22.18.212.1/29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12 area 12, activate VLAN 112 and 212 networks, set the VLAN 212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112,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22.18.212.2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22.18.112.3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112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2001:AA0C:AB02:AC02::2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2001:AA0C:AB02:AC02::2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59312, OSPFv3 process 312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12</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FC00::112:A002/122</a:t>
            </a:r>
          </a:p>
          <a:p>
            <a:r>
              <a:rPr lang="en-US" sz="1000" dirty="0" smtClean="0"/>
              <a:t>TUNNEL </a:t>
            </a:r>
            <a:r>
              <a:rPr lang="en-US" sz="1000" dirty="0"/>
              <a:t>SOURCE: </a:t>
            </a:r>
            <a:r>
              <a:rPr lang="en-US" sz="1000" dirty="0" smtClean="0"/>
              <a:t>2001:AA0C:AB02:AC02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FC00::112:A001/122</a:t>
            </a:r>
          </a:p>
          <a:p>
            <a:r>
              <a:rPr lang="en-US" sz="1000" dirty="0" smtClean="0"/>
              <a:t>TUNNEL SOURCE: 2001:E42C:23AB:F00D::2129</a:t>
            </a:r>
          </a:p>
          <a:p>
            <a:r>
              <a:rPr lang="en-US" sz="1000" dirty="0" smtClean="0"/>
              <a:t>IPV6 MTU: 1392</a:t>
            </a:r>
          </a:p>
          <a:p>
            <a:r>
              <a:rPr lang="en-US" sz="1000" dirty="0" smtClean="0"/>
              <a:t>NHRP AUTHENTICATION: n3tm@n19</a:t>
            </a:r>
          </a:p>
          <a:p>
            <a:r>
              <a:rPr lang="en-US" sz="1000" dirty="0" smtClean="0"/>
              <a:t>NHRP NETWORK ID: 11159312</a:t>
            </a:r>
          </a:p>
          <a:p>
            <a:r>
              <a:rPr lang="en-US" sz="1000" dirty="0" smtClean="0"/>
              <a:t>TUNNEL KEY:  20191222</a:t>
            </a:r>
          </a:p>
          <a:p>
            <a:r>
              <a:rPr lang="en-US" sz="1000" dirty="0" smtClean="0"/>
              <a:t>TUNNEL MODE: GRE MULTIPOINT IPV6</a:t>
            </a:r>
          </a:p>
          <a:p>
            <a:r>
              <a:rPr lang="en-US" sz="1000" dirty="0" smtClean="0"/>
              <a:t>OSPFV3 312 IPV6 AREA 12</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715185802"/>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59312,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12) and EIGRP 112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22.18.112.3)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172.30.112.2,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2001:BAD:C0DE:C234::1 source-</a:t>
                      </a:r>
                      <a:r>
                        <a:rPr lang="en-US" sz="1200" baseline="0" dirty="0" err="1" smtClean="0"/>
                        <a:t>int</a:t>
                      </a:r>
                      <a:r>
                        <a:rPr lang="en-US" sz="1200" baseline="0" dirty="0" smtClean="0"/>
                        <a:t> G0/0/0.312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12</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172.30.12.1 255.255.255.252</a:t>
            </a:r>
          </a:p>
          <a:p>
            <a:r>
              <a:rPr lang="en-US" sz="1000" dirty="0" smtClean="0"/>
              <a:t>TUNNEL </a:t>
            </a:r>
            <a:r>
              <a:rPr lang="en-US" sz="1000" dirty="0"/>
              <a:t>SOURCE: </a:t>
            </a:r>
            <a:r>
              <a:rPr lang="en-US" sz="1000" dirty="0" smtClean="0"/>
              <a:t>2001:CE33:C112:1000::1</a:t>
            </a:r>
          </a:p>
          <a:p>
            <a:r>
              <a:rPr lang="en-US" sz="1000" dirty="0" smtClean="0"/>
              <a:t>TUNNEL MODE: GRE IPV6</a:t>
            </a:r>
          </a:p>
          <a:p>
            <a:r>
              <a:rPr lang="en-US" sz="1000" dirty="0" smtClean="0"/>
              <a:t>TUNNEL KEY: 8675312</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59312</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112</a:t>
            </a:r>
          </a:p>
          <a:p>
            <a:pPr algn="ctr"/>
            <a:r>
              <a:rPr lang="en-US" sz="1000" dirty="0" smtClean="0"/>
              <a:t>4-OVER-6 (EIGRP)</a:t>
            </a:r>
            <a:endParaRPr lang="en-US" sz="1000" dirty="0"/>
          </a:p>
        </p:txBody>
      </p:sp>
      <p:sp>
        <p:nvSpPr>
          <p:cNvPr id="19" name="TextBox 18"/>
          <p:cNvSpPr txBox="1"/>
          <p:nvPr/>
        </p:nvSpPr>
        <p:spPr>
          <a:xfrm>
            <a:off x="9548082" y="1220792"/>
            <a:ext cx="2560316" cy="1015663"/>
          </a:xfrm>
          <a:prstGeom prst="rect">
            <a:avLst/>
          </a:prstGeom>
          <a:noFill/>
        </p:spPr>
        <p:txBody>
          <a:bodyPr wrap="none" rtlCol="0">
            <a:spAutoFit/>
          </a:bodyPr>
          <a:lstStyle/>
          <a:p>
            <a:r>
              <a:rPr lang="en-US" sz="1000" dirty="0" smtClean="0"/>
              <a:t>TUNNEL IP: 172.30.12.2 255.255.255.252</a:t>
            </a:r>
          </a:p>
          <a:p>
            <a:r>
              <a:rPr lang="en-US" sz="1000" dirty="0" smtClean="0"/>
              <a:t>TUNNEL </a:t>
            </a:r>
            <a:r>
              <a:rPr lang="en-US" sz="1000" dirty="0"/>
              <a:t>SOURCE: </a:t>
            </a:r>
            <a:r>
              <a:rPr lang="en-US" sz="1000" dirty="0" smtClean="0"/>
              <a:t>2001:CE33:C254:1E01::FFC</a:t>
            </a:r>
          </a:p>
          <a:p>
            <a:r>
              <a:rPr lang="en-US" sz="1000" dirty="0" smtClean="0"/>
              <a:t>TUNNEL MODE: GRE IPV6</a:t>
            </a:r>
          </a:p>
          <a:p>
            <a:r>
              <a:rPr lang="en-US" sz="1000" dirty="0" smtClean="0"/>
              <a:t>TUNNEL KEY: 8675312</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STDN12</a:t>
            </a:r>
          </a:p>
          <a:p>
            <a:r>
              <a:rPr lang="en-US" sz="1000" b="1" dirty="0" smtClean="0"/>
              <a:t>ADDRESS FAMILY: IPV4</a:t>
            </a:r>
          </a:p>
          <a:p>
            <a:r>
              <a:rPr lang="en-US" sz="1000" b="1" dirty="0" smtClean="0"/>
              <a:t>AUTONOMOUS SYSTEM: 112</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23392676"/>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22.18.112.2/29  Gateway: 22.18.112.1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2001:E42C:23AB:F00D::2129/128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4261923425"/>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59312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112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7" name="Rectangle 6"/>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22.18.112.2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412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412 interface on the strategic node sourced from 10.41.2.254.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22.18.112.2 has to be able to reach several unspecified global addresses not included in the student network routing table, but the rest of the student router traffic cannot be impacted. Use police based routing to send all traffic received on the student router sourced from 22.18.112.2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12</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59312</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112</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G0/0/0.412</a:t>
            </a:r>
          </a:p>
          <a:p>
            <a:pPr algn="ctr"/>
            <a:r>
              <a:rPr lang="en-US" sz="1000" dirty="0" smtClean="0"/>
              <a:t>10.41.2.254/29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G0/0/0.412</a:t>
            </a:r>
          </a:p>
          <a:p>
            <a:pPr algn="ctr"/>
            <a:r>
              <a:rPr lang="en-US" sz="1000" dirty="0" smtClean="0"/>
              <a:t>10.41.2.253/29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22.18.112.2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22.18.112.2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112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112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112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112.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10170</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174</cp:revision>
  <cp:lastPrinted>2019-10-08T18:55:31Z</cp:lastPrinted>
  <dcterms:created xsi:type="dcterms:W3CDTF">2019-10-03T13:00:26Z</dcterms:created>
  <dcterms:modified xsi:type="dcterms:W3CDTF">2021-02-17T18:34:33Z</dcterms:modified>
</cp:coreProperties>
</file>