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15</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423358270"/>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22.17.1.15 255.255.255.255 10.99.15.253</a:t>
                      </a:r>
                    </a:p>
                    <a:p>
                      <a:r>
                        <a:rPr lang="en-US" sz="1000" baseline="0" dirty="0" smtClean="0"/>
                        <a:t>S#   IP ROUTE 22.17.1.B 255.255.255.255 10.99.15.254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615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(22.18.115.0/29)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G0/0/0.615</a:t>
            </a:r>
          </a:p>
          <a:p>
            <a:r>
              <a:rPr lang="en-US" sz="1000" dirty="0" smtClean="0"/>
              <a:t>VRF FORWARDING NET-A</a:t>
            </a:r>
          </a:p>
          <a:p>
            <a:r>
              <a:rPr lang="en-US" sz="1000" dirty="0" smtClean="0"/>
              <a:t>10.99.15.254/30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248710" y="5103674"/>
            <a:ext cx="944554" cy="646331"/>
          </a:xfrm>
          <a:prstGeom prst="rect">
            <a:avLst/>
          </a:prstGeom>
          <a:noFill/>
        </p:spPr>
        <p:txBody>
          <a:bodyPr wrap="none" rtlCol="0">
            <a:spAutoFit/>
          </a:bodyPr>
          <a:lstStyle/>
          <a:p>
            <a:pPr algn="r"/>
            <a:r>
              <a:rPr lang="en-US" sz="900" dirty="0" smtClean="0"/>
              <a:t>INT VLAN 615</a:t>
            </a:r>
          </a:p>
          <a:p>
            <a:pPr algn="r"/>
            <a:r>
              <a:rPr lang="en-US" sz="900" dirty="0" smtClean="0"/>
              <a:t>10.99.15.253/30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10.0.0.15/27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80232" cy="276999"/>
          </a:xfrm>
          <a:prstGeom prst="rect">
            <a:avLst/>
          </a:prstGeom>
          <a:noFill/>
        </p:spPr>
        <p:txBody>
          <a:bodyPr wrap="none" rtlCol="0">
            <a:spAutoFit/>
          </a:bodyPr>
          <a:lstStyle/>
          <a:p>
            <a:r>
              <a:rPr lang="en-US" sz="1200" dirty="0" smtClean="0"/>
              <a:t>.15</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10.60.0.15 255.255.255.0</a:t>
            </a:r>
          </a:p>
          <a:p>
            <a:r>
              <a:rPr lang="en-US" sz="900" dirty="0" smtClean="0"/>
              <a:t>TUNNEL SOURCE 22.17.1.15</a:t>
            </a:r>
          </a:p>
          <a:p>
            <a:r>
              <a:rPr lang="en-US" sz="900" dirty="0" smtClean="0"/>
              <a:t>TUNNEL DESTINATION 22.17.1.B</a:t>
            </a:r>
          </a:p>
          <a:p>
            <a:r>
              <a:rPr lang="en-US" sz="900" dirty="0" smtClean="0"/>
              <a:t>IP ROUTE 22.17.1.B 255.255.255.255 10.99.15.254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515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22.19.65.27.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15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22.19.129.15 255.255.255.255</a:t>
                      </a:r>
                      <a:r>
                        <a:rPr lang="en-US" sz="1200" baseline="0" dirty="0" smtClean="0"/>
                        <a:t> g0/0/0.515</a:t>
                      </a:r>
                    </a:p>
                    <a:p>
                      <a:r>
                        <a:rPr lang="en-US" sz="1200" baseline="0" dirty="0" smtClean="0"/>
                        <a:t>or</a:t>
                      </a:r>
                    </a:p>
                    <a:p>
                      <a:r>
                        <a:rPr lang="en-US" sz="1200" dirty="0" err="1" smtClean="0"/>
                        <a:t>Ip</a:t>
                      </a:r>
                      <a:r>
                        <a:rPr lang="en-US" sz="1200" dirty="0" smtClean="0"/>
                        <a:t> route 22.19.129.15 255.255.255.255 22.19.65.27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15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115)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ps-15-modelo.text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flash:ps-15-modelo.text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INTG0/0/0.515</a:t>
            </a:r>
          </a:p>
          <a:p>
            <a:pPr algn="ctr"/>
            <a:r>
              <a:rPr lang="en-US" sz="900" dirty="0" smtClean="0"/>
              <a:t>22.19.65.1 /27</a:t>
            </a:r>
          </a:p>
          <a:p>
            <a:pPr algn="ctr"/>
            <a:endParaRPr lang="en-US" sz="900" dirty="0" smtClean="0"/>
          </a:p>
          <a:p>
            <a:pPr algn="ctr"/>
            <a:endParaRPr lang="en-US" sz="900" dirty="0"/>
          </a:p>
        </p:txBody>
      </p:sp>
      <p:sp>
        <p:nvSpPr>
          <p:cNvPr id="42" name="TextBox 41"/>
          <p:cNvSpPr txBox="1"/>
          <p:nvPr/>
        </p:nvSpPr>
        <p:spPr>
          <a:xfrm>
            <a:off x="1716092" y="6001015"/>
            <a:ext cx="144302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22.19.0.15</a:t>
            </a:r>
          </a:p>
          <a:p>
            <a:pPr algn="ctr"/>
            <a:r>
              <a:rPr lang="en-US" sz="900" dirty="0" smtClean="0"/>
              <a:t>BGP 65415</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07038" y="4857571"/>
            <a:ext cx="861134"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22.19.0.15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296342" y="5116436"/>
            <a:ext cx="976550" cy="646331"/>
          </a:xfrm>
          <a:prstGeom prst="rect">
            <a:avLst/>
          </a:prstGeom>
          <a:noFill/>
        </p:spPr>
        <p:txBody>
          <a:bodyPr wrap="none" rtlCol="0">
            <a:spAutoFit/>
          </a:bodyPr>
          <a:lstStyle/>
          <a:p>
            <a:pPr algn="ctr"/>
            <a:r>
              <a:rPr lang="en-US" sz="900" dirty="0" smtClean="0"/>
              <a:t>INT Lo 15</a:t>
            </a:r>
          </a:p>
          <a:p>
            <a:pPr algn="ctr"/>
            <a:r>
              <a:rPr lang="en-US" sz="900" dirty="0" smtClean="0"/>
              <a:t>22.19.129.15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1142979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14.197.221.145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51501 to 51599.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22.18.15.10 /32</a:t>
            </a:r>
          </a:p>
          <a:p>
            <a:endParaRPr lang="en-US" sz="1000" dirty="0" smtClean="0"/>
          </a:p>
          <a:p>
            <a:endParaRPr lang="en-US" sz="1000" dirty="0" smtClean="0"/>
          </a:p>
        </p:txBody>
      </p:sp>
    </p:spTree>
    <p:extLst>
      <p:ext uri="{BB962C8B-B14F-4D97-AF65-F5344CB8AC3E}">
        <p14:creationId xmlns:p14="http://schemas.microsoft.com/office/powerpoint/2010/main" val="961505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4057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22.20.45.0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15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615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22.18.115.0</a:t>
                      </a:r>
                      <a:r>
                        <a:rPr lang="en-US" sz="1000" baseline="0" dirty="0" smtClean="0"/>
                        <a:t> 255.255.255.248 10.99.15.253</a:t>
                      </a:r>
                    </a:p>
                    <a:p>
                      <a:r>
                        <a:rPr lang="en-US" sz="1000" baseline="0" dirty="0" smtClean="0"/>
                        <a:t>NOTE: The AD of this static route will cause this route to replace the replicated route in the VRF routing table.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615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22.18.115.0</a:t>
                      </a:r>
                      <a:r>
                        <a:rPr lang="en-US" sz="1000" baseline="0" dirty="0" smtClean="0"/>
                        <a:t> 255.255.255.248 10.99.15.253</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(22.20.45.0 /29) with the router G0/0/0.615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22.18.115.3</a:t>
            </a:r>
          </a:p>
          <a:p>
            <a:pPr algn="ctr"/>
            <a:endParaRPr lang="en-US" sz="1100" dirty="0"/>
          </a:p>
        </p:txBody>
      </p:sp>
      <p:sp>
        <p:nvSpPr>
          <p:cNvPr id="24" name="TextBox 23"/>
          <p:cNvSpPr txBox="1"/>
          <p:nvPr/>
        </p:nvSpPr>
        <p:spPr>
          <a:xfrm>
            <a:off x="4021626" y="5444299"/>
            <a:ext cx="1260281"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14.197.221.145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22.20.45.6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G0/0/.615</a:t>
            </a:r>
          </a:p>
          <a:p>
            <a:pPr algn="r"/>
            <a:r>
              <a:rPr lang="en-US" sz="1000" dirty="0" smtClean="0"/>
              <a:t>VRF FORW NET-A</a:t>
            </a:r>
          </a:p>
          <a:p>
            <a:pPr algn="r"/>
            <a:r>
              <a:rPr lang="en-US" sz="1000" dirty="0" smtClean="0"/>
              <a:t>10.99.15.254 /30</a:t>
            </a:r>
          </a:p>
          <a:p>
            <a:pPr algn="r"/>
            <a:endParaRPr lang="en-US" sz="1000" dirty="0" smtClean="0"/>
          </a:p>
          <a:p>
            <a:pPr algn="r"/>
            <a:endParaRPr lang="en-US" sz="1000" dirty="0" smtClean="0"/>
          </a:p>
        </p:txBody>
      </p:sp>
      <p:sp>
        <p:nvSpPr>
          <p:cNvPr id="54" name="TextBox 53"/>
          <p:cNvSpPr txBox="1"/>
          <p:nvPr/>
        </p:nvSpPr>
        <p:spPr>
          <a:xfrm>
            <a:off x="1355981" y="5063912"/>
            <a:ext cx="1082348" cy="707886"/>
          </a:xfrm>
          <a:prstGeom prst="rect">
            <a:avLst/>
          </a:prstGeom>
          <a:noFill/>
        </p:spPr>
        <p:txBody>
          <a:bodyPr wrap="none" rtlCol="0">
            <a:spAutoFit/>
          </a:bodyPr>
          <a:lstStyle/>
          <a:p>
            <a:r>
              <a:rPr lang="en-US" sz="1000" dirty="0" smtClean="0"/>
              <a:t>INT VLAN 615</a:t>
            </a:r>
          </a:p>
          <a:p>
            <a:r>
              <a:rPr lang="en-US" sz="1000" dirty="0" smtClean="0"/>
              <a:t>10.99.15.253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22.18.115.0 /29</a:t>
            </a:r>
          </a:p>
          <a:p>
            <a:pPr algn="r"/>
            <a:endParaRPr lang="en-US" sz="1000" dirty="0" smtClean="0"/>
          </a:p>
          <a:p>
            <a:pPr algn="r"/>
            <a:endParaRPr lang="en-US" sz="1000" dirty="0" smtClean="0"/>
          </a:p>
        </p:txBody>
      </p:sp>
    </p:spTree>
    <p:extLst>
      <p:ext uri="{BB962C8B-B14F-4D97-AF65-F5344CB8AC3E}">
        <p14:creationId xmlns:p14="http://schemas.microsoft.com/office/powerpoint/2010/main" val="1950744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602074585"/>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(22.18.115.5) and be able to reach it’s gateway (22.18.115.1)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115 on the East Data Center Distro Switch. </a:t>
                      </a:r>
                      <a:r>
                        <a:rPr lang="en-US" sz="1200" dirty="0" smtClean="0"/>
                        <a:t>Create</a:t>
                      </a:r>
                      <a:r>
                        <a:rPr lang="en-US" sz="1200" baseline="0" dirty="0" smtClean="0"/>
                        <a:t> BGP process 65222 on your MPLS node and configure your BGP router-id as 22.20.0.15.</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“PW-S15”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115.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115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22.18.115.3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22.20.45.6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22.18.115.0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22.18.115.5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22.18.115.5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3543177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104470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115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115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TWO-15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100:15</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TWO-15.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Neighbor 14.195.8.0 activate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(0:15) and export your RD (100:15)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TWO-15</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TWO-15</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0599" y="6032705"/>
            <a:ext cx="909223" cy="507831"/>
          </a:xfrm>
          <a:prstGeom prst="rect">
            <a:avLst/>
          </a:prstGeom>
          <a:noFill/>
        </p:spPr>
        <p:txBody>
          <a:bodyPr wrap="none" rtlCol="0">
            <a:spAutoFit/>
          </a:bodyPr>
          <a:lstStyle/>
          <a:p>
            <a:pPr algn="ctr"/>
            <a:r>
              <a:rPr lang="en-US" sz="900" b="1" dirty="0" smtClean="0"/>
              <a:t>Loopback 115</a:t>
            </a:r>
          </a:p>
          <a:p>
            <a:pPr algn="ctr"/>
            <a:r>
              <a:rPr lang="en-US" sz="900" b="1" dirty="0" smtClean="0"/>
              <a:t>172.26.15.1/32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2131" y="5946948"/>
            <a:ext cx="986167" cy="507831"/>
          </a:xfrm>
          <a:prstGeom prst="rect">
            <a:avLst/>
          </a:prstGeom>
          <a:noFill/>
        </p:spPr>
        <p:txBody>
          <a:bodyPr wrap="none" rtlCol="0">
            <a:spAutoFit/>
          </a:bodyPr>
          <a:lstStyle/>
          <a:p>
            <a:pPr algn="ctr"/>
            <a:r>
              <a:rPr lang="en-US" sz="900" b="1" dirty="0" smtClean="0"/>
              <a:t>172.27.15.1 /32</a:t>
            </a:r>
          </a:p>
          <a:p>
            <a:pPr algn="ctr"/>
            <a:r>
              <a:rPr lang="en-US" sz="900" b="1" dirty="0" smtClean="0"/>
              <a:t>172.27.215.0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0:15</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9065" y="6123640"/>
            <a:ext cx="679994" cy="230832"/>
          </a:xfrm>
          <a:prstGeom prst="rect">
            <a:avLst/>
          </a:prstGeom>
          <a:noFill/>
        </p:spPr>
        <p:txBody>
          <a:bodyPr wrap="none" rtlCol="0">
            <a:spAutoFit/>
          </a:bodyPr>
          <a:lstStyle/>
          <a:p>
            <a:pPr algn="ctr"/>
            <a:r>
              <a:rPr lang="en-US" sz="900" b="1" smtClean="0"/>
              <a:t>14.195.8.0</a:t>
            </a:r>
            <a:endParaRPr lang="en-US" sz="900" b="1" dirty="0"/>
          </a:p>
        </p:txBody>
      </p:sp>
      <p:sp>
        <p:nvSpPr>
          <p:cNvPr id="66" name="TextBox 65"/>
          <p:cNvSpPr txBox="1"/>
          <p:nvPr/>
        </p:nvSpPr>
        <p:spPr>
          <a:xfrm>
            <a:off x="1049166" y="5324483"/>
            <a:ext cx="845104" cy="553998"/>
          </a:xfrm>
          <a:prstGeom prst="rect">
            <a:avLst/>
          </a:prstGeom>
          <a:noFill/>
        </p:spPr>
        <p:txBody>
          <a:bodyPr wrap="none" rtlCol="0">
            <a:spAutoFit/>
          </a:bodyPr>
          <a:lstStyle/>
          <a:p>
            <a:pPr algn="ctr"/>
            <a:r>
              <a:rPr lang="en-US" sz="1000" dirty="0" smtClean="0"/>
              <a:t>RIP</a:t>
            </a:r>
          </a:p>
          <a:p>
            <a:pPr algn="ctr"/>
            <a:r>
              <a:rPr lang="en-US" sz="1000" dirty="0" smtClean="0"/>
              <a:t>VRF TWO-15</a:t>
            </a:r>
          </a:p>
          <a:p>
            <a:pPr algn="ctr"/>
            <a:r>
              <a:rPr lang="en-US" sz="1000" dirty="0" smtClean="0"/>
              <a:t>RD 100:15</a:t>
            </a:r>
          </a:p>
        </p:txBody>
      </p:sp>
      <p:sp>
        <p:nvSpPr>
          <p:cNvPr id="67" name="TextBox 66"/>
          <p:cNvSpPr txBox="1"/>
          <p:nvPr/>
        </p:nvSpPr>
        <p:spPr>
          <a:xfrm>
            <a:off x="2703421" y="6096548"/>
            <a:ext cx="986167" cy="230832"/>
          </a:xfrm>
          <a:prstGeom prst="rect">
            <a:avLst/>
          </a:prstGeom>
          <a:noFill/>
        </p:spPr>
        <p:txBody>
          <a:bodyPr wrap="none" rtlCol="0">
            <a:spAutoFit/>
          </a:bodyPr>
          <a:lstStyle/>
          <a:p>
            <a:pPr algn="ctr"/>
            <a:r>
              <a:rPr lang="en-US" sz="900" b="1" dirty="0" smtClean="0"/>
              <a:t>172.26.215.0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4182886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15</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396286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311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STUDENT-15</a:t>
            </a:r>
          </a:p>
          <a:p>
            <a:pPr algn="ctr"/>
            <a:r>
              <a:rPr lang="en-US" sz="1000" dirty="0" smtClean="0"/>
              <a:t>WORKSTATION</a:t>
            </a:r>
          </a:p>
          <a:p>
            <a:pPr algn="ctr"/>
            <a:r>
              <a:rPr lang="en-US" sz="1000" dirty="0" smtClean="0"/>
              <a:t>STUDENT NETWORK: </a:t>
            </a:r>
          </a:p>
          <a:p>
            <a:pPr algn="ctr"/>
            <a:r>
              <a:rPr lang="en-US" sz="1000" dirty="0" smtClean="0"/>
              <a:t>22.18.115.0/29</a:t>
            </a:r>
          </a:p>
          <a:p>
            <a:pPr algn="ctr"/>
            <a:r>
              <a:rPr lang="en-US" sz="1000" dirty="0" smtClean="0"/>
              <a:t>VLAN 115</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82359" y="240361"/>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STUDENT-15 </a:t>
            </a:r>
          </a:p>
          <a:p>
            <a:pPr algn="ctr"/>
            <a:r>
              <a:rPr lang="en-US" sz="1000" dirty="0" smtClean="0"/>
              <a:t>ROUTER</a:t>
            </a:r>
          </a:p>
          <a:p>
            <a:pPr algn="ctr"/>
            <a:r>
              <a:rPr lang="en-US" sz="1000" dirty="0" smtClean="0"/>
              <a:t>22.18.215.2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22.18.115.1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315</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15</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415</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59315</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115</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215</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15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22.18.115.0/29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22.18.115.3/29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22.18.115.1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22.18.115.1, which is Interface </a:t>
                      </a:r>
                      <a:r>
                        <a:rPr lang="en-US" sz="1200" baseline="0" dirty="0" err="1" smtClean="0"/>
                        <a:t>Vlan</a:t>
                      </a:r>
                      <a:r>
                        <a:rPr lang="en-US" sz="1200" baseline="0" dirty="0" smtClean="0"/>
                        <a:t> 115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22.17.1.15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215, </a:t>
                      </a:r>
                      <a:r>
                        <a:rPr lang="en-US" sz="1200" baseline="0" dirty="0" err="1" smtClean="0"/>
                        <a:t>ip</a:t>
                      </a:r>
                      <a:r>
                        <a:rPr lang="en-US" sz="1200" baseline="0" dirty="0" smtClean="0"/>
                        <a:t> address: 22.18.215.1/29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15 area 15, activate VLAN 115 and 215 networks, set the VLAN 215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115,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22.18.215.2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22.18.115.3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115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74633010"/>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2001:AA0F:AB02:AC02::2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2001:AA0F:AB02:AC02::2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59315, OSPFv3 process 315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15</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FC00::115:A002/122</a:t>
            </a:r>
          </a:p>
          <a:p>
            <a:r>
              <a:rPr lang="en-US" sz="1000" dirty="0" smtClean="0"/>
              <a:t>TUNNEL </a:t>
            </a:r>
            <a:r>
              <a:rPr lang="en-US" sz="1000" dirty="0"/>
              <a:t>SOURCE: </a:t>
            </a:r>
            <a:r>
              <a:rPr lang="en-US" sz="1000" dirty="0" smtClean="0"/>
              <a:t>2001:AA0F:AB02:AC02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FC00::115:A001/122</a:t>
            </a:r>
          </a:p>
          <a:p>
            <a:r>
              <a:rPr lang="en-US" sz="1000" dirty="0" smtClean="0"/>
              <a:t>TUNNEL SOURCE: 2001:E42C:23AB:F00D::2159</a:t>
            </a:r>
          </a:p>
          <a:p>
            <a:r>
              <a:rPr lang="en-US" sz="1000" dirty="0" smtClean="0"/>
              <a:t>IPV6 MTU: 1392</a:t>
            </a:r>
          </a:p>
          <a:p>
            <a:r>
              <a:rPr lang="en-US" sz="1000" dirty="0" smtClean="0"/>
              <a:t>NHRP AUTHENTICATION: n3tm@n19</a:t>
            </a:r>
          </a:p>
          <a:p>
            <a:r>
              <a:rPr lang="en-US" sz="1000" dirty="0" smtClean="0"/>
              <a:t>NHRP NETWORK ID: 11159315</a:t>
            </a:r>
          </a:p>
          <a:p>
            <a:r>
              <a:rPr lang="en-US" sz="1000" dirty="0" smtClean="0"/>
              <a:t>TUNNEL KEY:  20191225</a:t>
            </a:r>
          </a:p>
          <a:p>
            <a:r>
              <a:rPr lang="en-US" sz="1000" dirty="0" smtClean="0"/>
              <a:t>TUNNEL MODE: GRE MULTIPOINT IPV6</a:t>
            </a:r>
          </a:p>
          <a:p>
            <a:r>
              <a:rPr lang="en-US" sz="1000" dirty="0" smtClean="0"/>
              <a:t>OSPFV3 315 IPV6 AREA 15</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715185802"/>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59315,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15) and EIGRP 115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22.18.115.3)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*172.30.15.2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172.30.115.2,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to 2001:BAD:C0DE:F234::1 source-</a:t>
                      </a:r>
                      <a:r>
                        <a:rPr lang="en-US" sz="1200" baseline="0" dirty="0" err="1" smtClean="0"/>
                        <a:t>int</a:t>
                      </a:r>
                      <a:r>
                        <a:rPr lang="en-US" sz="1200" baseline="0" dirty="0" smtClean="0"/>
                        <a:t> G0/0/0.315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15</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172.30.15.1 255.255.255.252</a:t>
            </a:r>
          </a:p>
          <a:p>
            <a:r>
              <a:rPr lang="en-US" sz="1000" dirty="0" smtClean="0"/>
              <a:t>TUNNEL </a:t>
            </a:r>
            <a:r>
              <a:rPr lang="en-US" sz="1000" dirty="0"/>
              <a:t>SOURCE: </a:t>
            </a:r>
            <a:r>
              <a:rPr lang="en-US" sz="1000" dirty="0" smtClean="0"/>
              <a:t>2001:CE33:C115:1000::1</a:t>
            </a:r>
          </a:p>
          <a:p>
            <a:r>
              <a:rPr lang="en-US" sz="1000" dirty="0" smtClean="0"/>
              <a:t>TUNNEL MODE: GRE IPV6</a:t>
            </a:r>
          </a:p>
          <a:p>
            <a:r>
              <a:rPr lang="en-US" sz="1000" dirty="0" smtClean="0"/>
              <a:t>TUNNEL KEY: 8675315</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59315</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115</a:t>
            </a:r>
          </a:p>
          <a:p>
            <a:pPr algn="ctr"/>
            <a:r>
              <a:rPr lang="en-US" sz="1000" dirty="0" smtClean="0"/>
              <a:t>4-OVER-6 (EIGRP)</a:t>
            </a:r>
            <a:endParaRPr lang="en-US" sz="1000" dirty="0"/>
          </a:p>
        </p:txBody>
      </p:sp>
      <p:sp>
        <p:nvSpPr>
          <p:cNvPr id="19" name="TextBox 18"/>
          <p:cNvSpPr txBox="1"/>
          <p:nvPr/>
        </p:nvSpPr>
        <p:spPr>
          <a:xfrm>
            <a:off x="9548082" y="1220792"/>
            <a:ext cx="2560316" cy="1015663"/>
          </a:xfrm>
          <a:prstGeom prst="rect">
            <a:avLst/>
          </a:prstGeom>
          <a:noFill/>
        </p:spPr>
        <p:txBody>
          <a:bodyPr wrap="none" rtlCol="0">
            <a:spAutoFit/>
          </a:bodyPr>
          <a:lstStyle/>
          <a:p>
            <a:r>
              <a:rPr lang="en-US" sz="1000" dirty="0" smtClean="0"/>
              <a:t>TUNNEL IP: 172.30.15.2 255.255.255.252</a:t>
            </a:r>
          </a:p>
          <a:p>
            <a:r>
              <a:rPr lang="en-US" sz="1000" dirty="0" smtClean="0"/>
              <a:t>TUNNEL </a:t>
            </a:r>
            <a:r>
              <a:rPr lang="en-US" sz="1000" dirty="0"/>
              <a:t>SOURCE: </a:t>
            </a:r>
            <a:r>
              <a:rPr lang="en-US" sz="1000" dirty="0" smtClean="0"/>
              <a:t>2001:CE33:C254:1E01::FFF</a:t>
            </a:r>
          </a:p>
          <a:p>
            <a:r>
              <a:rPr lang="en-US" sz="1000" dirty="0" smtClean="0"/>
              <a:t>TUNNEL MODE: GRE IPV6</a:t>
            </a:r>
          </a:p>
          <a:p>
            <a:r>
              <a:rPr lang="en-US" sz="1000" dirty="0" smtClean="0"/>
              <a:t>TUNNEL KEY: 8675315</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STDN15</a:t>
            </a:r>
          </a:p>
          <a:p>
            <a:r>
              <a:rPr lang="en-US" sz="1000" b="1" dirty="0" smtClean="0"/>
              <a:t>ADDRESS FAMILY: IPV4</a:t>
            </a:r>
          </a:p>
          <a:p>
            <a:r>
              <a:rPr lang="en-US" sz="1000" b="1" dirty="0" smtClean="0"/>
              <a:t>AUTONOMOUS SYSTEM: 115</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500388805"/>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22.18.115.2/29  Gateway: 22.18.115.1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2001:E42C:23AB:F00D::2159/128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439825881"/>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59315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115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5" name="Rectangle 4"/>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4159328548"/>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22.18.115.2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415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415 interface on the strategic node sourced from 10.41.5.254.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22.18.115.2 has to be able to reach several unspecified global addresses not included in the student network routing table, but the rest of the student router traffic cannot be impacted. Use police based routing to send all traffic received on the student router sourced from 22.18.115.2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15</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59315</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115</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1" cy="707886"/>
          </a:xfrm>
          <a:prstGeom prst="rect">
            <a:avLst/>
          </a:prstGeom>
          <a:noFill/>
        </p:spPr>
        <p:txBody>
          <a:bodyPr wrap="none" rtlCol="0">
            <a:spAutoFit/>
          </a:bodyPr>
          <a:lstStyle/>
          <a:p>
            <a:pPr algn="ctr"/>
            <a:r>
              <a:rPr lang="en-US" sz="1000" dirty="0" smtClean="0"/>
              <a:t>G0/0/0.415</a:t>
            </a:r>
          </a:p>
          <a:p>
            <a:pPr algn="ctr"/>
            <a:r>
              <a:rPr lang="en-US" sz="1000" dirty="0" smtClean="0"/>
              <a:t>10.41.5.254/29</a:t>
            </a:r>
          </a:p>
          <a:p>
            <a:pPr algn="ctr"/>
            <a:endParaRPr lang="en-US" sz="1000" dirty="0" smtClean="0"/>
          </a:p>
          <a:p>
            <a:pPr algn="ctr"/>
            <a:endParaRPr lang="en-US" sz="1000" dirty="0"/>
          </a:p>
        </p:txBody>
      </p:sp>
      <p:sp>
        <p:nvSpPr>
          <p:cNvPr id="59" name="TextBox 58"/>
          <p:cNvSpPr txBox="1"/>
          <p:nvPr/>
        </p:nvSpPr>
        <p:spPr>
          <a:xfrm>
            <a:off x="3671005" y="4664337"/>
            <a:ext cx="987771" cy="707886"/>
          </a:xfrm>
          <a:prstGeom prst="rect">
            <a:avLst/>
          </a:prstGeom>
          <a:noFill/>
        </p:spPr>
        <p:txBody>
          <a:bodyPr wrap="none" rtlCol="0">
            <a:spAutoFit/>
          </a:bodyPr>
          <a:lstStyle/>
          <a:p>
            <a:pPr algn="ctr"/>
            <a:r>
              <a:rPr lang="en-US" sz="1000" dirty="0" smtClean="0"/>
              <a:t>G0/0/0.415</a:t>
            </a:r>
          </a:p>
          <a:p>
            <a:pPr algn="ctr"/>
            <a:r>
              <a:rPr lang="en-US" sz="1000" dirty="0" smtClean="0"/>
              <a:t>10.41.5.253/29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22.18.115.2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22.18.115.2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115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115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115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115.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10141</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172</cp:revision>
  <cp:lastPrinted>2019-10-08T18:55:31Z</cp:lastPrinted>
  <dcterms:created xsi:type="dcterms:W3CDTF">2019-10-03T13:00:26Z</dcterms:created>
  <dcterms:modified xsi:type="dcterms:W3CDTF">2021-02-17T18:37:42Z</dcterms:modified>
</cp:coreProperties>
</file>