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16</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909913012"/>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22.17.1.16 255.255.255.255 10.99.16.253</a:t>
                      </a:r>
                    </a:p>
                    <a:p>
                      <a:r>
                        <a:rPr lang="en-US" sz="1000" baseline="0" dirty="0" smtClean="0"/>
                        <a:t>S#   IP ROUTE 22.17.1.B 255.255.255.255 10.99.16.254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616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(22.18.116.0/29)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G0/0/0.616</a:t>
            </a:r>
          </a:p>
          <a:p>
            <a:r>
              <a:rPr lang="en-US" sz="1000" dirty="0" smtClean="0"/>
              <a:t>VRF FORWARDING NET-A</a:t>
            </a:r>
          </a:p>
          <a:p>
            <a:r>
              <a:rPr lang="en-US" sz="1000" dirty="0" smtClean="0"/>
              <a:t>10.99.16.254/30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616</a:t>
            </a:r>
          </a:p>
          <a:p>
            <a:pPr algn="r"/>
            <a:r>
              <a:rPr lang="en-US" sz="900" dirty="0" smtClean="0"/>
              <a:t>10.99.16.253/30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10.0.0.16/27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.16</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10.60.0.16 255.255.255.0</a:t>
            </a:r>
          </a:p>
          <a:p>
            <a:r>
              <a:rPr lang="en-US" sz="900" dirty="0" smtClean="0"/>
              <a:t>TUNNEL SOURCE 22.17.1.16</a:t>
            </a:r>
          </a:p>
          <a:p>
            <a:r>
              <a:rPr lang="en-US" sz="900" dirty="0" smtClean="0"/>
              <a:t>TUNNEL DESTINATION 22.17.1.B</a:t>
            </a:r>
          </a:p>
          <a:p>
            <a:r>
              <a:rPr lang="en-US" sz="900" dirty="0" smtClean="0"/>
              <a:t>IP ROUTE 22.17.1.B 255.255.255.255 10.99.16.254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516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22.19.66.27.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16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22.19.129.16 255.255.255.255</a:t>
                      </a:r>
                      <a:r>
                        <a:rPr lang="en-US" sz="1200" baseline="0" dirty="0" smtClean="0"/>
                        <a:t> g0/0/0.516</a:t>
                      </a:r>
                    </a:p>
                    <a:p>
                      <a:r>
                        <a:rPr lang="en-US" sz="1200" baseline="0" dirty="0" smtClean="0"/>
                        <a:t>or</a:t>
                      </a:r>
                    </a:p>
                    <a:p>
                      <a:r>
                        <a:rPr lang="en-US" sz="1200" dirty="0" err="1" smtClean="0"/>
                        <a:t>Ip</a:t>
                      </a:r>
                      <a:r>
                        <a:rPr lang="en-US" sz="1200" dirty="0" smtClean="0"/>
                        <a:t> route 22.19.129.16 255.255.255.255 22.19.66.27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16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116)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ps-16-modelo.text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flash:ps-16-modelo.text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INTG0/0/0.516</a:t>
            </a:r>
          </a:p>
          <a:p>
            <a:pPr algn="ctr"/>
            <a:r>
              <a:rPr lang="en-US" sz="900" dirty="0" smtClean="0"/>
              <a:t>22.19.66.1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22.19.0.16</a:t>
            </a:r>
          </a:p>
          <a:p>
            <a:pPr algn="ctr"/>
            <a:r>
              <a:rPr lang="en-US" sz="900" dirty="0" smtClean="0"/>
              <a:t>BGP 65416</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22.19.0.16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16</a:t>
            </a:r>
          </a:p>
          <a:p>
            <a:pPr algn="ctr"/>
            <a:r>
              <a:rPr lang="en-US" sz="900" dirty="0" smtClean="0"/>
              <a:t>22.19.129.16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382386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14.197.221.146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51601 to 51699.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22.18.16.10 /32</a:t>
            </a:r>
          </a:p>
          <a:p>
            <a:endParaRPr lang="en-US" sz="1000" dirty="0" smtClean="0"/>
          </a:p>
          <a:p>
            <a:endParaRPr lang="en-US" sz="1000" dirty="0" smtClean="0"/>
          </a:p>
        </p:txBody>
      </p:sp>
    </p:spTree>
    <p:extLst>
      <p:ext uri="{BB962C8B-B14F-4D97-AF65-F5344CB8AC3E}">
        <p14:creationId xmlns:p14="http://schemas.microsoft.com/office/powerpoint/2010/main" val="3773101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22.20.46.0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16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616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22.18.116.0</a:t>
                      </a:r>
                      <a:r>
                        <a:rPr lang="en-US" sz="1000" baseline="0" dirty="0" smtClean="0"/>
                        <a:t> 255.255.255.248 10.99.16.253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616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22.18.116.0</a:t>
                      </a:r>
                      <a:r>
                        <a:rPr lang="en-US" sz="1000" baseline="0" dirty="0" smtClean="0"/>
                        <a:t> 255.255.255.248 10.99.16.253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(22.20.46.0 /29) with the router G0/0/0.616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22.18.116.3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14.197.221.146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22.20.46.6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G0/0/.616</a:t>
            </a:r>
          </a:p>
          <a:p>
            <a:pPr algn="r"/>
            <a:r>
              <a:rPr lang="en-US" sz="1000" dirty="0" smtClean="0"/>
              <a:t>VRF FORW NET-A</a:t>
            </a:r>
          </a:p>
          <a:p>
            <a:pPr algn="r"/>
            <a:r>
              <a:rPr lang="en-US" sz="1000" dirty="0" smtClean="0"/>
              <a:t>10.99.16.254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616</a:t>
            </a:r>
          </a:p>
          <a:p>
            <a:r>
              <a:rPr lang="en-US" sz="1000" dirty="0" smtClean="0"/>
              <a:t>10.99.16.253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22.18.116.0 /29</a:t>
            </a:r>
          </a:p>
          <a:p>
            <a:pPr algn="r"/>
            <a:endParaRPr lang="en-US" sz="1000" dirty="0" smtClean="0"/>
          </a:p>
          <a:p>
            <a:pPr algn="r"/>
            <a:endParaRPr lang="en-US" sz="1000" dirty="0" smtClean="0"/>
          </a:p>
        </p:txBody>
      </p:sp>
    </p:spTree>
    <p:extLst>
      <p:ext uri="{BB962C8B-B14F-4D97-AF65-F5344CB8AC3E}">
        <p14:creationId xmlns:p14="http://schemas.microsoft.com/office/powerpoint/2010/main" val="3827233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757297725"/>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(22.18.116.5) and be able to reach it’s gateway (22.18.116.1)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116 on the East Data Center Distro Switch. </a:t>
                      </a:r>
                      <a:r>
                        <a:rPr lang="en-US" sz="1200" dirty="0" smtClean="0"/>
                        <a:t>Create</a:t>
                      </a:r>
                      <a:r>
                        <a:rPr lang="en-US" sz="1200" baseline="0" dirty="0" smtClean="0"/>
                        <a:t> BGP process 65222 on your MPLS node and configure your BGP router-id as 22.20.0.16.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“PW-S16”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116.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116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22.18.116.3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22.20.46.6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22.18.116.0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22.18.116.5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22.18.116.5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3449348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956733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116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116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TWO-16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100:16</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TWO-16.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(0:16) and export your RD (100:16)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TWO-16</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TWO-16</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116</a:t>
            </a:r>
          </a:p>
          <a:p>
            <a:pPr algn="ctr"/>
            <a:r>
              <a:rPr lang="en-US" sz="900" b="1" dirty="0" smtClean="0"/>
              <a:t>172.26.16.1/32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172.27.16.1 /32</a:t>
            </a:r>
          </a:p>
          <a:p>
            <a:pPr algn="ctr"/>
            <a:r>
              <a:rPr lang="en-US" sz="900" b="1" dirty="0" smtClean="0"/>
              <a:t>172.27.216.0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0:16</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TWO-16</a:t>
            </a:r>
          </a:p>
          <a:p>
            <a:pPr algn="ctr"/>
            <a:r>
              <a:rPr lang="en-US" sz="1000" dirty="0" smtClean="0"/>
              <a:t>RD 100:16</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172.26.216.0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2159991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16</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281477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69589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STUDENT-16</a:t>
            </a:r>
          </a:p>
          <a:p>
            <a:pPr algn="ctr"/>
            <a:r>
              <a:rPr lang="en-US" sz="1000" dirty="0" smtClean="0"/>
              <a:t>WORKSTATION</a:t>
            </a:r>
          </a:p>
          <a:p>
            <a:pPr algn="ctr"/>
            <a:r>
              <a:rPr lang="en-US" sz="1000" dirty="0" smtClean="0"/>
              <a:t>STUDENT NETWORK: </a:t>
            </a:r>
          </a:p>
          <a:p>
            <a:pPr algn="ctr"/>
            <a:r>
              <a:rPr lang="en-US" sz="1000" dirty="0" smtClean="0"/>
              <a:t>22.18.116.0/29</a:t>
            </a:r>
          </a:p>
          <a:p>
            <a:pPr algn="ctr"/>
            <a:r>
              <a:rPr lang="en-US" sz="1000" dirty="0" smtClean="0"/>
              <a:t>VLAN 116</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2572" y="232623"/>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STUDENT-16 </a:t>
            </a:r>
          </a:p>
          <a:p>
            <a:pPr algn="ctr"/>
            <a:r>
              <a:rPr lang="en-US" sz="1000" dirty="0" smtClean="0"/>
              <a:t>ROUTER</a:t>
            </a:r>
          </a:p>
          <a:p>
            <a:pPr algn="ctr"/>
            <a:r>
              <a:rPr lang="en-US" sz="1000" dirty="0" smtClean="0"/>
              <a:t>22.18.216.2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22.18.116.1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316</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16</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416</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59316</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116</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216</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16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22.18.116.0/29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22.18.116.3/29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22.18.116.1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22.18.116.1, which is Interface </a:t>
                      </a:r>
                      <a:r>
                        <a:rPr lang="en-US" sz="1200" baseline="0" dirty="0" err="1" smtClean="0"/>
                        <a:t>Vlan</a:t>
                      </a:r>
                      <a:r>
                        <a:rPr lang="en-US" sz="1200" baseline="0" dirty="0" smtClean="0"/>
                        <a:t> 116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22.17.1.16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216, </a:t>
                      </a:r>
                      <a:r>
                        <a:rPr lang="en-US" sz="1200" baseline="0" dirty="0" err="1" smtClean="0"/>
                        <a:t>ip</a:t>
                      </a:r>
                      <a:r>
                        <a:rPr lang="en-US" sz="1200" baseline="0" dirty="0" smtClean="0"/>
                        <a:t> address: 22.18.216.1/29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16 area 16, activate VLAN 116 and 216 networks, set the VLAN 216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116,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22.18.216.2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22.18.116.3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116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2001:AA16:AB02:AC02::2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2001:AA16:AB02:AC02::2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59316, OSPFv3 process 316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16</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FC00::116:A002/122</a:t>
            </a:r>
          </a:p>
          <a:p>
            <a:r>
              <a:rPr lang="en-US" sz="1000" dirty="0" smtClean="0"/>
              <a:t>TUNNEL </a:t>
            </a:r>
            <a:r>
              <a:rPr lang="en-US" sz="1000" dirty="0"/>
              <a:t>SOURCE: </a:t>
            </a:r>
            <a:r>
              <a:rPr lang="en-US" sz="1000" dirty="0" smtClean="0"/>
              <a:t>2001:AA16:AB02:AC02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FC00::116:A001/122</a:t>
            </a:r>
          </a:p>
          <a:p>
            <a:r>
              <a:rPr lang="en-US" sz="1000" dirty="0" smtClean="0"/>
              <a:t>TUNNEL SOURCE: 2001:E42C:23AB:F00D::2169</a:t>
            </a:r>
          </a:p>
          <a:p>
            <a:r>
              <a:rPr lang="en-US" sz="1000" dirty="0" smtClean="0"/>
              <a:t>IPV6 MTU: 1392</a:t>
            </a:r>
          </a:p>
          <a:p>
            <a:r>
              <a:rPr lang="en-US" sz="1000" dirty="0" smtClean="0"/>
              <a:t>NHRP AUTHENTICATION: n3tm@n19</a:t>
            </a:r>
          </a:p>
          <a:p>
            <a:r>
              <a:rPr lang="en-US" sz="1000" dirty="0" smtClean="0"/>
              <a:t>NHRP NETWORK ID: 11159316</a:t>
            </a:r>
          </a:p>
          <a:p>
            <a:r>
              <a:rPr lang="en-US" sz="1000" dirty="0" smtClean="0"/>
              <a:t>TUNNEL KEY:  20191226</a:t>
            </a:r>
          </a:p>
          <a:p>
            <a:r>
              <a:rPr lang="en-US" sz="1000" dirty="0" smtClean="0"/>
              <a:t>TUNNEL MODE: GRE MULTIPOINT IPV6</a:t>
            </a:r>
          </a:p>
          <a:p>
            <a:r>
              <a:rPr lang="en-US" sz="1000" dirty="0" smtClean="0"/>
              <a:t>OSPFV3 316 IPV6 AREA 16</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2921297000"/>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59316,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16) and EIGRP 116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22.18.116.3)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172.30.116.2,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2001:BAD:C0DE:1634</a:t>
                      </a:r>
                      <a:r>
                        <a:rPr lang="en-US" sz="1200" baseline="0" dirty="0" smtClean="0"/>
                        <a:t>::1 source-</a:t>
                      </a:r>
                      <a:r>
                        <a:rPr lang="en-US" sz="1200" baseline="0" dirty="0" err="1" smtClean="0"/>
                        <a:t>int</a:t>
                      </a:r>
                      <a:r>
                        <a:rPr lang="en-US" sz="1200" baseline="0" dirty="0" smtClean="0"/>
                        <a:t> G0/0/0.316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16</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172.30.16.1 255.255.255.252</a:t>
            </a:r>
          </a:p>
          <a:p>
            <a:r>
              <a:rPr lang="en-US" sz="1000" dirty="0" smtClean="0"/>
              <a:t>TUNNEL </a:t>
            </a:r>
            <a:r>
              <a:rPr lang="en-US" sz="1000" dirty="0"/>
              <a:t>SOURCE: </a:t>
            </a:r>
            <a:r>
              <a:rPr lang="en-US" sz="1000" dirty="0" smtClean="0"/>
              <a:t>2001:CE33:C116:1000::1</a:t>
            </a:r>
          </a:p>
          <a:p>
            <a:r>
              <a:rPr lang="en-US" sz="1000" dirty="0" smtClean="0"/>
              <a:t>TUNNEL MODE: GRE IPV6</a:t>
            </a:r>
          </a:p>
          <a:p>
            <a:r>
              <a:rPr lang="en-US" sz="1000" dirty="0" smtClean="0"/>
              <a:t>TUNNEL KEY: 8675316</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59316</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116</a:t>
            </a:r>
          </a:p>
          <a:p>
            <a:pPr algn="ctr"/>
            <a:r>
              <a:rPr lang="en-US" sz="1000" dirty="0" smtClean="0"/>
              <a:t>4-OVER-6 (EIGRP)</a:t>
            </a:r>
            <a:endParaRPr lang="en-US" sz="1000" dirty="0"/>
          </a:p>
        </p:txBody>
      </p:sp>
      <p:sp>
        <p:nvSpPr>
          <p:cNvPr id="19" name="TextBox 18"/>
          <p:cNvSpPr txBox="1"/>
          <p:nvPr/>
        </p:nvSpPr>
        <p:spPr>
          <a:xfrm>
            <a:off x="9548082" y="1220792"/>
            <a:ext cx="2600392" cy="1015663"/>
          </a:xfrm>
          <a:prstGeom prst="rect">
            <a:avLst/>
          </a:prstGeom>
          <a:noFill/>
        </p:spPr>
        <p:txBody>
          <a:bodyPr wrap="none" rtlCol="0">
            <a:spAutoFit/>
          </a:bodyPr>
          <a:lstStyle/>
          <a:p>
            <a:r>
              <a:rPr lang="en-US" sz="1000" dirty="0" smtClean="0"/>
              <a:t>TUNNEL IP: 172.30.16.2 255.255.255.252</a:t>
            </a:r>
          </a:p>
          <a:p>
            <a:r>
              <a:rPr lang="en-US" sz="1000" dirty="0" smtClean="0"/>
              <a:t>TUNNEL </a:t>
            </a:r>
            <a:r>
              <a:rPr lang="en-US" sz="1000" dirty="0"/>
              <a:t>SOURCE: </a:t>
            </a:r>
            <a:r>
              <a:rPr lang="en-US" sz="1000" dirty="0" smtClean="0"/>
              <a:t>2001:CE33:C254:1E01::FF16</a:t>
            </a:r>
          </a:p>
          <a:p>
            <a:r>
              <a:rPr lang="en-US" sz="1000" dirty="0" smtClean="0"/>
              <a:t>TUNNEL MODE: GRE IPV6</a:t>
            </a:r>
          </a:p>
          <a:p>
            <a:r>
              <a:rPr lang="en-US" sz="1000" dirty="0" smtClean="0"/>
              <a:t>TUNNEL KEY: 8675316</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STDN16</a:t>
            </a:r>
          </a:p>
          <a:p>
            <a:r>
              <a:rPr lang="en-US" sz="1000" b="1" dirty="0" smtClean="0"/>
              <a:t>ADDRESS FAMILY: IPV4</a:t>
            </a:r>
          </a:p>
          <a:p>
            <a:r>
              <a:rPr lang="en-US" sz="1000" b="1" dirty="0" smtClean="0"/>
              <a:t>AUTONOMOUS SYSTEM: 116</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832700336"/>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22.18.116.2/29  Gateway: 22.18.116.1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2001:E42C:23AB:F00D::2169/128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472695410"/>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IPSEC</a:t>
                      </a:r>
                      <a:r>
                        <a:rPr lang="en-US" sz="1200" baseline="0" smtClean="0"/>
                        <a:t> </a:t>
                      </a:r>
                      <a:r>
                        <a:rPr lang="en-US" sz="1200" baseline="0" dirty="0" smtClean="0"/>
                        <a:t>has been implemented on the uplink node for the IPV6 DMVPN. Use the information above (combined with the IPSEC configuration scripted into the Student router from IQ-Core) to bring Tunnel 59316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116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22.18.116.2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416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416 interface on the strategic node sourced from 10.41.6.254.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22.18.116.2 has to be able to reach several unspecified global addresses not included in the student network routing table, but the rest of the student router traffic cannot be impacted. Use police based routing to send all traffic received on the student router sourced from 22.18.116.2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16</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59316</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116</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G0/0/0.416</a:t>
            </a:r>
          </a:p>
          <a:p>
            <a:pPr algn="ctr"/>
            <a:r>
              <a:rPr lang="en-US" sz="1000" dirty="0" smtClean="0"/>
              <a:t>10.41.6.254/29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G0/0/0.416</a:t>
            </a:r>
          </a:p>
          <a:p>
            <a:pPr algn="ctr"/>
            <a:r>
              <a:rPr lang="en-US" sz="1000" dirty="0" smtClean="0"/>
              <a:t>10.41.6.253/29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22.18.116.2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22.18.116.2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116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116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116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116.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10145</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2021-02-17T18:38:24Z</dcterms:modified>
</cp:coreProperties>
</file>