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18</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194129881"/>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22.17.1.18 255.255.255.255 10.99.18.253</a:t>
                      </a:r>
                    </a:p>
                    <a:p>
                      <a:r>
                        <a:rPr lang="en-US" sz="1000" baseline="0" dirty="0" smtClean="0"/>
                        <a:t>S#   IP ROUTE 22.17.1.B 255.255.255.255 10.99.18.254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618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(22.18.118.0/29)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G0/0/0.618</a:t>
            </a:r>
          </a:p>
          <a:p>
            <a:r>
              <a:rPr lang="en-US" sz="1000" dirty="0" smtClean="0"/>
              <a:t>VRF FORWARDING NET-A</a:t>
            </a:r>
          </a:p>
          <a:p>
            <a:r>
              <a:rPr lang="en-US" sz="1000" dirty="0" smtClean="0"/>
              <a:t>10.99.18.254/30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618</a:t>
            </a:r>
          </a:p>
          <a:p>
            <a:pPr algn="r"/>
            <a:r>
              <a:rPr lang="en-US" sz="900" dirty="0" smtClean="0"/>
              <a:t>10.99.18.253/30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10.0.0.18/27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.18</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10.60.0.18 255.255.255.0</a:t>
            </a:r>
          </a:p>
          <a:p>
            <a:r>
              <a:rPr lang="en-US" sz="900" dirty="0" smtClean="0"/>
              <a:t>TUNNEL SOURCE 22.17.1.18</a:t>
            </a:r>
          </a:p>
          <a:p>
            <a:r>
              <a:rPr lang="en-US" sz="900" dirty="0" smtClean="0"/>
              <a:t>TUNNEL DESTINATION 22.17.1.B</a:t>
            </a:r>
          </a:p>
          <a:p>
            <a:r>
              <a:rPr lang="en-US" sz="900" dirty="0" smtClean="0"/>
              <a:t>IP ROUTE 22.17.1.B 255.255.255.255 10.99.18.254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518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22.19.68.27.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18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22.19.129.18 255.255.255.255</a:t>
                      </a:r>
                      <a:r>
                        <a:rPr lang="en-US" sz="1200" baseline="0" dirty="0" smtClean="0"/>
                        <a:t> g0/0/0.518</a:t>
                      </a:r>
                    </a:p>
                    <a:p>
                      <a:r>
                        <a:rPr lang="en-US" sz="1200" baseline="0" dirty="0" smtClean="0"/>
                        <a:t>or</a:t>
                      </a:r>
                    </a:p>
                    <a:p>
                      <a:r>
                        <a:rPr lang="en-US" sz="1200" dirty="0" err="1" smtClean="0"/>
                        <a:t>Ip</a:t>
                      </a:r>
                      <a:r>
                        <a:rPr lang="en-US" sz="1200" dirty="0" smtClean="0"/>
                        <a:t> route 22.19.129.18 255.255.255.255 22.19.68.27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18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118)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ps-18-modelo.text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flash:ps-18-modelo.text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INTG0/0/0.518</a:t>
            </a:r>
          </a:p>
          <a:p>
            <a:pPr algn="ctr"/>
            <a:r>
              <a:rPr lang="en-US" sz="900" dirty="0" smtClean="0"/>
              <a:t>22.19.68.1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22.19.0.18</a:t>
            </a:r>
          </a:p>
          <a:p>
            <a:pPr algn="ctr"/>
            <a:r>
              <a:rPr lang="en-US" sz="900" dirty="0" smtClean="0"/>
              <a:t>BGP 65418</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22.19.0.18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18</a:t>
            </a:r>
          </a:p>
          <a:p>
            <a:pPr algn="ctr"/>
            <a:r>
              <a:rPr lang="en-US" sz="900" dirty="0" smtClean="0"/>
              <a:t>22.19.129.18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190272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14.197.221.148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51801 to 51899.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22.18.18.10 /32</a:t>
            </a:r>
          </a:p>
          <a:p>
            <a:endParaRPr lang="en-US" sz="1000" dirty="0" smtClean="0"/>
          </a:p>
          <a:p>
            <a:endParaRPr lang="en-US" sz="1000" dirty="0" smtClean="0"/>
          </a:p>
        </p:txBody>
      </p:sp>
    </p:spTree>
    <p:extLst>
      <p:ext uri="{BB962C8B-B14F-4D97-AF65-F5344CB8AC3E}">
        <p14:creationId xmlns:p14="http://schemas.microsoft.com/office/powerpoint/2010/main" val="1662226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22.20.48.0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18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618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22.18.118.0</a:t>
                      </a:r>
                      <a:r>
                        <a:rPr lang="en-US" sz="1000" baseline="0" dirty="0" smtClean="0"/>
                        <a:t> 255.255.255.248 10.99.18.253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618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22.18.118.0</a:t>
                      </a:r>
                      <a:r>
                        <a:rPr lang="en-US" sz="1000" baseline="0" dirty="0" smtClean="0"/>
                        <a:t> 255.255.255.248 10.99.18.253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(22.20.48.0 /29) with the router G0/0/0.618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22.18.118.3</a:t>
            </a:r>
          </a:p>
          <a:p>
            <a:pPr algn="ctr"/>
            <a:endParaRPr lang="en-US" sz="1100" dirty="0"/>
          </a:p>
        </p:txBody>
      </p:sp>
      <p:sp>
        <p:nvSpPr>
          <p:cNvPr id="24" name="TextBox 23"/>
          <p:cNvSpPr txBox="1"/>
          <p:nvPr/>
        </p:nvSpPr>
        <p:spPr>
          <a:xfrm>
            <a:off x="4021626" y="5444299"/>
            <a:ext cx="1260281"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14.197.221.148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22.20.48.6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G0/0/.618</a:t>
            </a:r>
          </a:p>
          <a:p>
            <a:pPr algn="r"/>
            <a:r>
              <a:rPr lang="en-US" sz="1000" dirty="0" smtClean="0"/>
              <a:t>VRF FORW NET-A</a:t>
            </a:r>
          </a:p>
          <a:p>
            <a:pPr algn="r"/>
            <a:r>
              <a:rPr lang="en-US" sz="1000" dirty="0" smtClean="0"/>
              <a:t>10.99.18.254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618</a:t>
            </a:r>
          </a:p>
          <a:p>
            <a:r>
              <a:rPr lang="en-US" sz="1000" dirty="0" smtClean="0"/>
              <a:t>10.99.18.253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22.18.118.0 /29</a:t>
            </a:r>
          </a:p>
          <a:p>
            <a:pPr algn="r"/>
            <a:endParaRPr lang="en-US" sz="1000" dirty="0" smtClean="0"/>
          </a:p>
          <a:p>
            <a:pPr algn="r"/>
            <a:endParaRPr lang="en-US" sz="1000" dirty="0" smtClean="0"/>
          </a:p>
        </p:txBody>
      </p:sp>
    </p:spTree>
    <p:extLst>
      <p:ext uri="{BB962C8B-B14F-4D97-AF65-F5344CB8AC3E}">
        <p14:creationId xmlns:p14="http://schemas.microsoft.com/office/powerpoint/2010/main" val="1171336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649747571"/>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(22.18.118.5) and be able to reach it’s gateway (22.18.118.1)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118 on the East Data Center Distro Switch. </a:t>
                      </a:r>
                      <a:r>
                        <a:rPr lang="en-US" sz="1200" dirty="0" smtClean="0"/>
                        <a:t>Create</a:t>
                      </a:r>
                      <a:r>
                        <a:rPr lang="en-US" sz="1200" baseline="0" dirty="0" smtClean="0"/>
                        <a:t> BGP process 65222 on your MPLS node and configure your BGP router-id as 22.20.0.18.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“PW-S18”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118.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118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22.18.118.3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22.20.48.6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22.18.118.0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22.18.118.5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22.18.118.5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207857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2155590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118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118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TWO-18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100:18</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TWO-18.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(0:18) and export your RD (100:18)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TWO-18</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TWO-18</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118</a:t>
            </a:r>
          </a:p>
          <a:p>
            <a:pPr algn="ctr"/>
            <a:r>
              <a:rPr lang="en-US" sz="900" b="1" dirty="0" smtClean="0"/>
              <a:t>172.26.18.1/32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172.27.18.1 /32</a:t>
            </a:r>
          </a:p>
          <a:p>
            <a:pPr algn="ctr"/>
            <a:r>
              <a:rPr lang="en-US" sz="900" b="1" dirty="0" smtClean="0"/>
              <a:t>172.27.218.0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0:18</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TWO-18</a:t>
            </a:r>
          </a:p>
          <a:p>
            <a:pPr algn="ctr"/>
            <a:r>
              <a:rPr lang="en-US" sz="1000" dirty="0" smtClean="0"/>
              <a:t>RD 100:18</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172.26.218.0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2286502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18</a:t>
            </a:r>
          </a:p>
          <a:p>
            <a:pPr marL="0" indent="0">
              <a:buNone/>
            </a:pPr>
            <a:endParaRPr lang="en-US" sz="1800" dirty="0" smtClean="0"/>
          </a:p>
          <a:p>
            <a:pPr marL="342900" indent="-342900">
              <a:buAutoNum type="arabicParenR"/>
            </a:pPr>
            <a:r>
              <a:rPr lang="en-US" sz="1800" dirty="0" smtClean="0"/>
              <a:t>RUN THE COMMAND “RESET” FROM PRIV EXEC MODE ON THE L3 SWITCH</a:t>
            </a:r>
          </a:p>
          <a:p>
            <a:pPr marL="800100" lvl="1" indent="-342900">
              <a:buAutoNum type="arabicParenR"/>
            </a:pPr>
            <a:r>
              <a:rPr lang="en-US" sz="2000" b="1" dirty="0" err="1"/>
              <a:t>tclsh</a:t>
            </a:r>
            <a:r>
              <a:rPr lang="en-US" sz="2000" b="1" dirty="0"/>
              <a:t> 2020_r1_base.tcl </a:t>
            </a:r>
            <a:r>
              <a:rPr lang="en-US" sz="1800" dirty="0" smtClean="0"/>
              <a:t>	PASSWORD: 123456789</a:t>
            </a:r>
          </a:p>
          <a:p>
            <a:pPr marL="342900" indent="-342900">
              <a:buAutoNum type="arabicParenR" startAt="2"/>
            </a:pPr>
            <a:r>
              <a:rPr lang="en-US" sz="1800" dirty="0" smtClean="0"/>
              <a:t>RUN THE COMMAND “RESET” FROM PRIV EXEC MODE ON THE STUDENT ROUTER</a:t>
            </a:r>
          </a:p>
          <a:p>
            <a:pPr marL="971550" lvl="1" indent="-514350">
              <a:buAutoNum type="arabicParenR" startAt="2"/>
            </a:pPr>
            <a:r>
              <a:rPr lang="en-US" dirty="0" err="1" smtClean="0"/>
              <a:t>tclsh</a:t>
            </a:r>
            <a:r>
              <a:rPr lang="en-US" dirty="0" smtClean="0"/>
              <a:t> 2020_sw1_base.tcl </a:t>
            </a:r>
            <a:r>
              <a:rPr lang="en-US" sz="1800" dirty="0"/>
              <a:t>PASSWORD</a:t>
            </a:r>
            <a:r>
              <a:rPr lang="en-US" sz="1800" dirty="0" smtClean="0"/>
              <a:t>: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270522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4034473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STUDENT-18</a:t>
            </a:r>
          </a:p>
          <a:p>
            <a:pPr algn="ctr"/>
            <a:r>
              <a:rPr lang="en-US" sz="1000" dirty="0" smtClean="0"/>
              <a:t>WORKSTATION</a:t>
            </a:r>
          </a:p>
          <a:p>
            <a:pPr algn="ctr"/>
            <a:r>
              <a:rPr lang="en-US" sz="1000" dirty="0" smtClean="0"/>
              <a:t>STUDENT NETWORK: </a:t>
            </a:r>
          </a:p>
          <a:p>
            <a:pPr algn="ctr"/>
            <a:r>
              <a:rPr lang="en-US" sz="1000" dirty="0" smtClean="0"/>
              <a:t>22.18.118.0/29</a:t>
            </a:r>
          </a:p>
          <a:p>
            <a:pPr algn="ctr"/>
            <a:r>
              <a:rPr lang="en-US" sz="1000" dirty="0" smtClean="0"/>
              <a:t>VLAN 118</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92226" y="240932"/>
            <a:ext cx="397865"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STUDENT-18 </a:t>
            </a:r>
          </a:p>
          <a:p>
            <a:pPr algn="ctr"/>
            <a:r>
              <a:rPr lang="en-US" sz="1000" dirty="0" smtClean="0"/>
              <a:t>ROUTER</a:t>
            </a:r>
          </a:p>
          <a:p>
            <a:pPr algn="ctr"/>
            <a:r>
              <a:rPr lang="en-US" sz="1000" dirty="0" smtClean="0"/>
              <a:t>22.18.218.2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22.18.118.1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318</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18</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418</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59318</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118</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218</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18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22.18.118.0/29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22.18.118.3/29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22.18.118.1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22.18.118.1, which is Interface </a:t>
                      </a:r>
                      <a:r>
                        <a:rPr lang="en-US" sz="1200" baseline="0" dirty="0" err="1" smtClean="0"/>
                        <a:t>Vlan</a:t>
                      </a:r>
                      <a:r>
                        <a:rPr lang="en-US" sz="1200" baseline="0" dirty="0" smtClean="0"/>
                        <a:t> 118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22.17.1.18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218, </a:t>
                      </a:r>
                      <a:r>
                        <a:rPr lang="en-US" sz="1200" baseline="0" dirty="0" err="1" smtClean="0"/>
                        <a:t>ip</a:t>
                      </a:r>
                      <a:r>
                        <a:rPr lang="en-US" sz="1200" baseline="0" dirty="0" smtClean="0"/>
                        <a:t> address: 22.18.218.1/29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18 area 18, activate VLAN 118 and 218 networks, set the VLAN 218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118,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22.18.218.2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22.18.118.3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118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2001:AA18:AB02:AC02::2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2001:AA18:AB02:AC02::2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59318, OSPFv3 process 318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18</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FC00::118:A002/122</a:t>
            </a:r>
          </a:p>
          <a:p>
            <a:r>
              <a:rPr lang="en-US" sz="1000" dirty="0" smtClean="0"/>
              <a:t>TUNNEL </a:t>
            </a:r>
            <a:r>
              <a:rPr lang="en-US" sz="1000" dirty="0"/>
              <a:t>SOURCE: </a:t>
            </a:r>
            <a:r>
              <a:rPr lang="en-US" sz="1000" dirty="0" smtClean="0"/>
              <a:t>2001:AA18:AB02:AC02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FC00::118:A001/122</a:t>
            </a:r>
          </a:p>
          <a:p>
            <a:r>
              <a:rPr lang="en-US" sz="1000" dirty="0" smtClean="0"/>
              <a:t>TUNNEL SOURCE: 2001:E42C:23AB:F00D::2189</a:t>
            </a:r>
          </a:p>
          <a:p>
            <a:r>
              <a:rPr lang="en-US" sz="1000" dirty="0" smtClean="0"/>
              <a:t>IPV6 MTU: 1392</a:t>
            </a:r>
          </a:p>
          <a:p>
            <a:r>
              <a:rPr lang="en-US" sz="1000" dirty="0" smtClean="0"/>
              <a:t>NHRP AUTHENTICATION: n3tm@n19</a:t>
            </a:r>
          </a:p>
          <a:p>
            <a:r>
              <a:rPr lang="en-US" sz="1000" dirty="0" smtClean="0"/>
              <a:t>NHRP NETWORK ID: 11159318</a:t>
            </a:r>
          </a:p>
          <a:p>
            <a:r>
              <a:rPr lang="en-US" sz="1000" dirty="0" smtClean="0"/>
              <a:t>TUNNEL KEY:  20191228</a:t>
            </a:r>
          </a:p>
          <a:p>
            <a:r>
              <a:rPr lang="en-US" sz="1000" dirty="0" smtClean="0"/>
              <a:t>TUNNEL MODE: GRE MULTIPOINT IPV6</a:t>
            </a:r>
          </a:p>
          <a:p>
            <a:r>
              <a:rPr lang="en-US" sz="1000" dirty="0" smtClean="0"/>
              <a:t>OSPFV3 318 IPV6 AREA 18</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436761794"/>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59318,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18) and EIGRP 118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22.18.118.3)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*172.30.18.2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172.30.118.2,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2001:BAD:C0DE:1834::1 source-</a:t>
                      </a:r>
                      <a:r>
                        <a:rPr lang="en-US" sz="1200" baseline="0" dirty="0" err="1" smtClean="0"/>
                        <a:t>int</a:t>
                      </a:r>
                      <a:r>
                        <a:rPr lang="en-US" sz="1200" baseline="0" dirty="0" smtClean="0"/>
                        <a:t> G0/0/0.318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18</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172.30.18.1 255.255.255.252</a:t>
            </a:r>
          </a:p>
          <a:p>
            <a:r>
              <a:rPr lang="en-US" sz="1000" dirty="0" smtClean="0"/>
              <a:t>TUNNEL </a:t>
            </a:r>
            <a:r>
              <a:rPr lang="en-US" sz="1000" dirty="0"/>
              <a:t>SOURCE: </a:t>
            </a:r>
            <a:r>
              <a:rPr lang="en-US" sz="1000" dirty="0" smtClean="0"/>
              <a:t>2001:CE33:C118:1000::1</a:t>
            </a:r>
          </a:p>
          <a:p>
            <a:r>
              <a:rPr lang="en-US" sz="1000" dirty="0" smtClean="0"/>
              <a:t>TUNNEL MODE: GRE IPV6</a:t>
            </a:r>
          </a:p>
          <a:p>
            <a:r>
              <a:rPr lang="en-US" sz="1000" dirty="0" smtClean="0"/>
              <a:t>TUNNEL KEY: 8675318</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59318</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118</a:t>
            </a:r>
          </a:p>
          <a:p>
            <a:pPr algn="ctr"/>
            <a:r>
              <a:rPr lang="en-US" sz="1000" dirty="0" smtClean="0"/>
              <a:t>4-OVER-6 (EIGRP)</a:t>
            </a:r>
            <a:endParaRPr lang="en-US" sz="1000" dirty="0"/>
          </a:p>
        </p:txBody>
      </p:sp>
      <p:sp>
        <p:nvSpPr>
          <p:cNvPr id="19" name="TextBox 18"/>
          <p:cNvSpPr txBox="1"/>
          <p:nvPr/>
        </p:nvSpPr>
        <p:spPr>
          <a:xfrm>
            <a:off x="9548082" y="1220792"/>
            <a:ext cx="2600392" cy="1015663"/>
          </a:xfrm>
          <a:prstGeom prst="rect">
            <a:avLst/>
          </a:prstGeom>
          <a:noFill/>
        </p:spPr>
        <p:txBody>
          <a:bodyPr wrap="none" rtlCol="0">
            <a:spAutoFit/>
          </a:bodyPr>
          <a:lstStyle/>
          <a:p>
            <a:r>
              <a:rPr lang="en-US" sz="1000" dirty="0" smtClean="0"/>
              <a:t>TUNNEL IP: 172.30.18.2 255.255.255.252</a:t>
            </a:r>
          </a:p>
          <a:p>
            <a:r>
              <a:rPr lang="en-US" sz="1000" dirty="0" smtClean="0"/>
              <a:t>TUNNEL </a:t>
            </a:r>
            <a:r>
              <a:rPr lang="en-US" sz="1000" dirty="0"/>
              <a:t>SOURCE: </a:t>
            </a:r>
            <a:r>
              <a:rPr lang="en-US" sz="1000" dirty="0" smtClean="0"/>
              <a:t>2001:CE33:C254:1E01::FF18</a:t>
            </a:r>
          </a:p>
          <a:p>
            <a:r>
              <a:rPr lang="en-US" sz="1000" dirty="0" smtClean="0"/>
              <a:t>TUNNEL MODE: GRE IPV6</a:t>
            </a:r>
          </a:p>
          <a:p>
            <a:r>
              <a:rPr lang="en-US" sz="1000" dirty="0" smtClean="0"/>
              <a:t>TUNNEL KEY: 8675318</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STDN18</a:t>
            </a:r>
          </a:p>
          <a:p>
            <a:r>
              <a:rPr lang="en-US" sz="1000" b="1" dirty="0" smtClean="0"/>
              <a:t>ADDRESS FAMILY: IPV4</a:t>
            </a:r>
          </a:p>
          <a:p>
            <a:r>
              <a:rPr lang="en-US" sz="1000" b="1" dirty="0" smtClean="0"/>
              <a:t>AUTONOMOUS SYSTEM: 118</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568053520"/>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22.18.118.2/29  Gateway: 22.18.118.1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2001:E42C:23AB:F00D::2189/128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58348165"/>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59318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a:t>
                      </a:r>
                      <a:r>
                        <a:rPr lang="en-US" sz="1200" baseline="0" dirty="0" smtClean="0"/>
                        <a:t>r,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118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solidFill>
                            <a:schemeClr val="tx1"/>
                          </a:solidFill>
                        </a:rPr>
                        <a:t>Configure your student router as a monitored node via SNMPv3 on your Orion MCS</a:t>
                      </a:r>
                      <a:r>
                        <a:rPr lang="en-US" sz="1200" baseline="0" dirty="0" smtClean="0">
                          <a:solidFill>
                            <a:schemeClr val="tx1"/>
                          </a:solidFill>
                        </a:rPr>
                        <a:t> server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solidFill>
                            <a:schemeClr val="tx1"/>
                          </a:solidFill>
                        </a:rPr>
                        <a:t>SEE</a:t>
                      </a:r>
                      <a:r>
                        <a:rPr lang="en-US" sz="1050" baseline="0" dirty="0" smtClean="0">
                          <a:solidFill>
                            <a:schemeClr val="tx1"/>
                          </a:solidFill>
                        </a:rPr>
                        <a:t> THE PE-3 RESOURCE FOLDER FOR CONFIG HELP</a:t>
                      </a:r>
                      <a:endParaRPr lang="en-US" sz="105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solidFill>
                            <a:schemeClr val="tx1"/>
                          </a:solidFill>
                        </a:rPr>
                        <a:t>Configure your student</a:t>
                      </a:r>
                      <a:r>
                        <a:rPr lang="en-US" sz="1200" baseline="0" dirty="0" smtClean="0">
                          <a:solidFill>
                            <a:schemeClr val="tx1"/>
                          </a:solidFill>
                        </a:rPr>
                        <a:t> workstation as a monitored node on your Orion MCS server using “Status Only: ICMP”</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solidFill>
                            <a:schemeClr val="tx1"/>
                          </a:solidFill>
                        </a:rPr>
                        <a:t>Configure the SLAs from Day 1 in your</a:t>
                      </a:r>
                      <a:r>
                        <a:rPr lang="en-US" sz="1200" baseline="0" dirty="0" smtClean="0">
                          <a:solidFill>
                            <a:schemeClr val="tx1"/>
                          </a:solidFill>
                        </a:rPr>
                        <a:t> Orion MCS server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solidFill>
                            <a:schemeClr val="tx1"/>
                          </a:solidFill>
                        </a:rPr>
                        <a:t>SEE</a:t>
                      </a:r>
                      <a:r>
                        <a:rPr lang="en-US" sz="1050" baseline="0" dirty="0" smtClean="0">
                          <a:solidFill>
                            <a:schemeClr val="tx1"/>
                          </a:solidFill>
                        </a:rPr>
                        <a:t> THE PE-3 RESOURCE FOLDER FOR CONFIG HELP</a:t>
                      </a:r>
                      <a:endParaRPr lang="en-US" sz="105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solidFill>
                            <a:schemeClr val="tx1"/>
                          </a:solidFill>
                        </a:rPr>
                        <a:t>Redirect syslog messages from the student</a:t>
                      </a:r>
                      <a:r>
                        <a:rPr lang="en-US" sz="1200" baseline="0" dirty="0" smtClean="0">
                          <a:solidFill>
                            <a:schemeClr val="tx1"/>
                          </a:solidFill>
                        </a:rPr>
                        <a:t> router to your Orion MCS server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solidFill>
                            <a:schemeClr val="tx1"/>
                          </a:solidFill>
                        </a:rPr>
                        <a:t>Logging host 22.18.118.4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4159328548"/>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22.18.118.2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418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418 interface on the strategic node sourced from 10.41.8.254.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22.18.118.2 has to be able to reach several unspecified global addresses not included in the student network routing table, but the rest of the student router traffic cannot be impacted. Use police based routing to send all traffic received on the student router sourced from 22.18.118.2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18</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59318</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118</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1" cy="707886"/>
          </a:xfrm>
          <a:prstGeom prst="rect">
            <a:avLst/>
          </a:prstGeom>
          <a:noFill/>
        </p:spPr>
        <p:txBody>
          <a:bodyPr wrap="none" rtlCol="0">
            <a:spAutoFit/>
          </a:bodyPr>
          <a:lstStyle/>
          <a:p>
            <a:pPr algn="ctr"/>
            <a:r>
              <a:rPr lang="en-US" sz="1000" dirty="0" smtClean="0"/>
              <a:t>G0/0/0.418</a:t>
            </a:r>
          </a:p>
          <a:p>
            <a:pPr algn="ctr"/>
            <a:r>
              <a:rPr lang="en-US" sz="1000" dirty="0" smtClean="0"/>
              <a:t>10.41.8.254/29</a:t>
            </a:r>
          </a:p>
          <a:p>
            <a:pPr algn="ctr"/>
            <a:endParaRPr lang="en-US" sz="1000" dirty="0" smtClean="0"/>
          </a:p>
          <a:p>
            <a:pPr algn="ctr"/>
            <a:endParaRPr lang="en-US" sz="1000" dirty="0"/>
          </a:p>
        </p:txBody>
      </p:sp>
      <p:sp>
        <p:nvSpPr>
          <p:cNvPr id="59" name="TextBox 58"/>
          <p:cNvSpPr txBox="1"/>
          <p:nvPr/>
        </p:nvSpPr>
        <p:spPr>
          <a:xfrm>
            <a:off x="3671005" y="4664337"/>
            <a:ext cx="987771" cy="707886"/>
          </a:xfrm>
          <a:prstGeom prst="rect">
            <a:avLst/>
          </a:prstGeom>
          <a:noFill/>
        </p:spPr>
        <p:txBody>
          <a:bodyPr wrap="none" rtlCol="0">
            <a:spAutoFit/>
          </a:bodyPr>
          <a:lstStyle/>
          <a:p>
            <a:pPr algn="ctr"/>
            <a:r>
              <a:rPr lang="en-US" sz="1000" dirty="0" smtClean="0"/>
              <a:t>G0/0/0.418</a:t>
            </a:r>
          </a:p>
          <a:p>
            <a:pPr algn="ctr"/>
            <a:r>
              <a:rPr lang="en-US" sz="1000" dirty="0" smtClean="0"/>
              <a:t>10.41.8.253/29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22.18.118.2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22.18.118.2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118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118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118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118.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10323</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173</cp:revision>
  <cp:lastPrinted>2019-10-08T18:55:31Z</cp:lastPrinted>
  <dcterms:created xsi:type="dcterms:W3CDTF">2019-10-03T13:00:26Z</dcterms:created>
  <dcterms:modified xsi:type="dcterms:W3CDTF">2021-02-17T18:40:02Z</dcterms:modified>
</cp:coreProperties>
</file>