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176397654"/>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000" dirty="0" smtClean="0"/>
                        <a:t>VRF DEFINTION</a:t>
                      </a:r>
                      <a:r>
                        <a:rPr lang="en-US" sz="1000" baseline="0" dirty="0" smtClean="0"/>
                        <a:t> NET-A</a:t>
                      </a:r>
                    </a:p>
                    <a:p>
                      <a:r>
                        <a:rPr lang="en-US" sz="10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22.17.1.1 255.255.255.255 10.99.1.253</a:t>
                      </a:r>
                    </a:p>
                    <a:p>
                      <a:r>
                        <a:rPr lang="en-US" sz="1000" baseline="0" dirty="0" smtClean="0"/>
                        <a:t>S#   IP ROUTE 22.17.1.B 255.255.255.255 10.99.1.254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601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First read “Allow VLAN Trunks” in the Resource Folder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(22.18.101.0/29)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G0/0/0.601</a:t>
            </a:r>
          </a:p>
          <a:p>
            <a:r>
              <a:rPr lang="en-US" sz="1000" dirty="0" smtClean="0"/>
              <a:t>VRF FORWARDING NET-A</a:t>
            </a:r>
          </a:p>
          <a:p>
            <a:r>
              <a:rPr lang="en-US" sz="1000" dirty="0" smtClean="0"/>
              <a:t>10.99.1.254/30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300007" y="5103674"/>
            <a:ext cx="893257" cy="646331"/>
          </a:xfrm>
          <a:prstGeom prst="rect">
            <a:avLst/>
          </a:prstGeom>
          <a:noFill/>
        </p:spPr>
        <p:txBody>
          <a:bodyPr wrap="none" rtlCol="0">
            <a:spAutoFit/>
          </a:bodyPr>
          <a:lstStyle/>
          <a:p>
            <a:pPr algn="r"/>
            <a:r>
              <a:rPr lang="en-US" sz="900" dirty="0" smtClean="0"/>
              <a:t>INT VLAN 601</a:t>
            </a:r>
          </a:p>
          <a:p>
            <a:pPr algn="r"/>
            <a:r>
              <a:rPr lang="en-US" sz="900" dirty="0" smtClean="0"/>
              <a:t>10.99.1.253/30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01686" cy="276999"/>
          </a:xfrm>
          <a:prstGeom prst="rect">
            <a:avLst/>
          </a:prstGeom>
          <a:noFill/>
        </p:spPr>
        <p:txBody>
          <a:bodyPr wrap="none" rtlCol="0">
            <a:spAutoFit/>
          </a:bodyPr>
          <a:lstStyle/>
          <a:p>
            <a:r>
              <a:rPr lang="en-US" sz="1200" dirty="0" smtClean="0"/>
              <a:t>.1</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10.60.0.1 255.255.255.0</a:t>
            </a:r>
          </a:p>
          <a:p>
            <a:r>
              <a:rPr lang="en-US" sz="900" dirty="0" smtClean="0"/>
              <a:t>TUNNEL SOURCE 22.17.1.1</a:t>
            </a:r>
          </a:p>
          <a:p>
            <a:r>
              <a:rPr lang="en-US" sz="900" dirty="0" smtClean="0"/>
              <a:t>TUNNEL DESTINATION 22.17.1.B</a:t>
            </a:r>
          </a:p>
          <a:p>
            <a:r>
              <a:rPr lang="en-US" sz="900" dirty="0" smtClean="0"/>
              <a:t>IP ROUTE 22.17.1.B 255.255.255.255 10.99.1.254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501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22.19.51.27.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RCMP’s loopback 1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22.19.129.1 255.255.255.255</a:t>
                      </a:r>
                      <a:r>
                        <a:rPr lang="en-US" sz="1200" baseline="0" dirty="0" smtClean="0"/>
                        <a:t> g0/0/0.501</a:t>
                      </a:r>
                    </a:p>
                    <a:p>
                      <a:r>
                        <a:rPr lang="en-US" sz="1200" baseline="0" dirty="0" smtClean="0"/>
                        <a:t>or</a:t>
                      </a:r>
                    </a:p>
                    <a:p>
                      <a:r>
                        <a:rPr lang="en-US" sz="1200" dirty="0" err="1" smtClean="0"/>
                        <a:t>Ip</a:t>
                      </a:r>
                      <a:r>
                        <a:rPr lang="en-US" sz="1200" dirty="0" smtClean="0"/>
                        <a:t> route 22.19.129.1 255.255.255.255 22.19.51.27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a:t>
                      </a:r>
                      <a:r>
                        <a:rPr lang="en-US" sz="1200" baseline="0" smtClean="0"/>
                        <a:t>the RCMP’s </a:t>
                      </a:r>
                      <a:r>
                        <a:rPr lang="en-US" sz="1200" baseline="0" dirty="0" smtClean="0"/>
                        <a:t>loopback 1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101)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a:t>
                      </a:r>
                      <a:r>
                        <a:rPr lang="en-US" sz="1200" baseline="0" smtClean="0"/>
                        <a:t>: ps-1-modelo.text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Delete</a:t>
                      </a:r>
                      <a:r>
                        <a:rPr lang="en-US" sz="1200" baseline="0" smtClean="0"/>
                        <a:t> flash:ps-1-modelo.text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73775" y="5369202"/>
            <a:ext cx="902812" cy="646331"/>
          </a:xfrm>
          <a:prstGeom prst="rect">
            <a:avLst/>
          </a:prstGeom>
          <a:noFill/>
        </p:spPr>
        <p:txBody>
          <a:bodyPr wrap="none" rtlCol="0">
            <a:spAutoFit/>
          </a:bodyPr>
          <a:lstStyle/>
          <a:p>
            <a:pPr algn="ctr"/>
            <a:r>
              <a:rPr lang="en-US" sz="900" dirty="0" smtClean="0"/>
              <a:t>INTG0/0/0.501</a:t>
            </a:r>
          </a:p>
          <a:p>
            <a:pPr algn="ctr"/>
            <a:r>
              <a:rPr lang="en-US" sz="900" dirty="0" smtClean="0"/>
              <a:t>22.19.51.1 /27</a:t>
            </a:r>
          </a:p>
          <a:p>
            <a:pPr algn="ctr"/>
            <a:endParaRPr lang="en-US" sz="900" dirty="0" smtClean="0"/>
          </a:p>
          <a:p>
            <a:pPr algn="ctr"/>
            <a:endParaRPr lang="en-US" sz="900" dirty="0"/>
          </a:p>
        </p:txBody>
      </p:sp>
      <p:sp>
        <p:nvSpPr>
          <p:cNvPr id="42" name="TextBox 41"/>
          <p:cNvSpPr txBox="1"/>
          <p:nvPr/>
        </p:nvSpPr>
        <p:spPr>
          <a:xfrm>
            <a:off x="1724107" y="6001015"/>
            <a:ext cx="142699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a:t>
            </a:r>
          </a:p>
          <a:p>
            <a:pPr algn="ctr"/>
            <a:r>
              <a:rPr lang="en-US" sz="900" dirty="0" smtClean="0"/>
              <a:t>BGP 65401</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35891" y="4857571"/>
            <a:ext cx="803425"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325195" y="5116436"/>
            <a:ext cx="918841" cy="646331"/>
          </a:xfrm>
          <a:prstGeom prst="rect">
            <a:avLst/>
          </a:prstGeom>
          <a:noFill/>
        </p:spPr>
        <p:txBody>
          <a:bodyPr wrap="none" rtlCol="0">
            <a:spAutoFit/>
          </a:bodyPr>
          <a:lstStyle/>
          <a:p>
            <a:pPr algn="ctr"/>
            <a:r>
              <a:rPr lang="en-US" sz="900" dirty="0" smtClean="0"/>
              <a:t>INT Lo 1</a:t>
            </a:r>
          </a:p>
          <a:p>
            <a:pPr algn="ctr"/>
            <a:r>
              <a:rPr lang="en-US" sz="900" dirty="0" smtClean="0"/>
              <a:t>22.19.129.1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3" name="Rectangle 2"/>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3618468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14.197.221.131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50101 to 50199.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22.18.10.1 /32</a:t>
            </a:r>
          </a:p>
          <a:p>
            <a:endParaRPr lang="en-US" sz="1000" dirty="0" smtClean="0"/>
          </a:p>
          <a:p>
            <a:endParaRPr lang="en-US" sz="1000" dirty="0" smtClean="0"/>
          </a:p>
        </p:txBody>
      </p:sp>
    </p:spTree>
    <p:extLst>
      <p:ext uri="{BB962C8B-B14F-4D97-AF65-F5344CB8AC3E}">
        <p14:creationId xmlns:p14="http://schemas.microsoft.com/office/powerpoint/2010/main" val="1368441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6343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22.20.31.0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601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22.18.101.0</a:t>
                      </a:r>
                      <a:r>
                        <a:rPr lang="en-US" sz="1050" baseline="0" dirty="0" smtClean="0"/>
                        <a:t> 255.255.255.248 10.99.1.253</a:t>
                      </a:r>
                    </a:p>
                    <a:p>
                      <a:r>
                        <a:rPr lang="en-US" sz="1050" baseline="0" dirty="0" smtClean="0"/>
                        <a:t>NOTE: The AD of this static route will cause this route to replace the replicated route in the VRF routing table.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601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22.18.101.0</a:t>
                      </a:r>
                      <a:r>
                        <a:rPr lang="en-US" sz="1050" baseline="0" dirty="0" smtClean="0"/>
                        <a:t> 255.255.255.248 10.99.1.253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(22.20.31.0 /29) with the router G0/0/0.601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22.18.101.3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14.197.221.131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22.20.31.6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G0/0/.601</a:t>
            </a:r>
          </a:p>
          <a:p>
            <a:pPr algn="r"/>
            <a:r>
              <a:rPr lang="en-US" sz="1000" dirty="0" smtClean="0"/>
              <a:t>VRF FORW NET-A</a:t>
            </a:r>
          </a:p>
          <a:p>
            <a:pPr algn="r"/>
            <a:r>
              <a:rPr lang="en-US" sz="1000" dirty="0" smtClean="0"/>
              <a:t>10.99.1.254 /30</a:t>
            </a:r>
          </a:p>
          <a:p>
            <a:pPr algn="r"/>
            <a:endParaRPr lang="en-US" sz="1000" dirty="0" smtClean="0"/>
          </a:p>
          <a:p>
            <a:pPr algn="r"/>
            <a:endParaRPr lang="en-US" sz="1000" dirty="0" smtClean="0"/>
          </a:p>
        </p:txBody>
      </p:sp>
      <p:sp>
        <p:nvSpPr>
          <p:cNvPr id="54" name="TextBox 53"/>
          <p:cNvSpPr txBox="1"/>
          <p:nvPr/>
        </p:nvSpPr>
        <p:spPr>
          <a:xfrm>
            <a:off x="1355981" y="5063912"/>
            <a:ext cx="1016625" cy="707886"/>
          </a:xfrm>
          <a:prstGeom prst="rect">
            <a:avLst/>
          </a:prstGeom>
          <a:noFill/>
        </p:spPr>
        <p:txBody>
          <a:bodyPr wrap="none" rtlCol="0">
            <a:spAutoFit/>
          </a:bodyPr>
          <a:lstStyle/>
          <a:p>
            <a:r>
              <a:rPr lang="en-US" sz="1000" dirty="0" smtClean="0"/>
              <a:t>INT VLAN 601</a:t>
            </a:r>
          </a:p>
          <a:p>
            <a:r>
              <a:rPr lang="en-US" sz="1000" dirty="0" smtClean="0"/>
              <a:t>10.99.1.253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22.18.101.0 /29</a:t>
            </a:r>
          </a:p>
          <a:p>
            <a:pPr algn="r"/>
            <a:endParaRPr lang="en-US" sz="1000" dirty="0" smtClean="0"/>
          </a:p>
          <a:p>
            <a:pPr algn="r"/>
            <a:endParaRPr lang="en-US" sz="1000" dirty="0" smtClean="0"/>
          </a:p>
        </p:txBody>
      </p:sp>
    </p:spTree>
    <p:extLst>
      <p:ext uri="{BB962C8B-B14F-4D97-AF65-F5344CB8AC3E}">
        <p14:creationId xmlns:p14="http://schemas.microsoft.com/office/powerpoint/2010/main" val="793895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219118528"/>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(22.18.101.5) and be able to reach it’s gateway (22.18.101.1)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 </a:t>
                      </a:r>
                      <a:r>
                        <a:rPr lang="en-US" sz="1000" dirty="0" err="1" smtClean="0"/>
                        <a:t>pseudowire</a:t>
                      </a:r>
                      <a:r>
                        <a:rPr lang="en-US" sz="1000" baseline="0" dirty="0" smtClean="0"/>
                        <a:t> interface is a routed port. Before you </a:t>
                      </a:r>
                      <a:r>
                        <a:rPr lang="en-US" sz="1000" baseline="0" dirty="0" err="1" smtClean="0"/>
                        <a:t>config</a:t>
                      </a:r>
                      <a:r>
                        <a:rPr lang="en-US" sz="1000" baseline="0" dirty="0" smtClean="0"/>
                        <a:t> G1/0/2 as </a:t>
                      </a:r>
                      <a:r>
                        <a:rPr lang="en-US" sz="1000" baseline="0" dirty="0" err="1" smtClean="0"/>
                        <a:t>xconnect</a:t>
                      </a:r>
                      <a:r>
                        <a:rPr lang="en-US" sz="1000" baseline="0" dirty="0" smtClean="0"/>
                        <a:t>, you must convert it to a layer 3 port.</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101 on the East Data Center Distro Switch. </a:t>
                      </a:r>
                      <a:r>
                        <a:rPr lang="en-US" sz="1200" dirty="0" smtClean="0"/>
                        <a:t>Create</a:t>
                      </a:r>
                      <a:r>
                        <a:rPr lang="en-US" sz="1200" baseline="0" dirty="0" smtClean="0"/>
                        <a:t> BGP process 65222 on your MPLS node and configure your BGP router-id as 22.20.0.1.</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a:t>
                      </a:r>
                      <a:r>
                        <a:rPr lang="en-US" sz="1000" baseline="0" dirty="0" smtClean="0"/>
                        <a:t> </a:t>
                      </a:r>
                      <a:r>
                        <a:rPr lang="en-US" sz="1000" baseline="0" smtClean="0"/>
                        <a:t>for configuration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a:t>
                      </a:r>
                      <a:r>
                        <a:rPr lang="en-US" sz="1200" baseline="0" smtClean="0"/>
                        <a:t>“PW-S1” </a:t>
                      </a:r>
                      <a:r>
                        <a:rPr lang="en-US" sz="1200" baseline="0" dirty="0" smtClean="0"/>
                        <a:t>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101.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101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22.18.101.3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22.20.31.6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22.18.101.0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22.18.101.5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22.18.101.5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69" name="TextBox 68"/>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Tree>
    <p:extLst>
      <p:ext uri="{BB962C8B-B14F-4D97-AF65-F5344CB8AC3E}">
        <p14:creationId xmlns:p14="http://schemas.microsoft.com/office/powerpoint/2010/main" val="3031444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3367607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101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TWO-01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TWO-01.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 and export your RD (100:1)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TWO-01</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TWO-01</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2659" y="6032705"/>
            <a:ext cx="845103" cy="507831"/>
          </a:xfrm>
          <a:prstGeom prst="rect">
            <a:avLst/>
          </a:prstGeom>
          <a:noFill/>
        </p:spPr>
        <p:txBody>
          <a:bodyPr wrap="none" rtlCol="0">
            <a:spAutoFit/>
          </a:bodyPr>
          <a:lstStyle/>
          <a:p>
            <a:pPr algn="ctr"/>
            <a:r>
              <a:rPr lang="en-US" sz="900" b="1" dirty="0" smtClean="0"/>
              <a:t>Loopback 101</a:t>
            </a:r>
          </a:p>
          <a:p>
            <a:pPr algn="ctr"/>
            <a:r>
              <a:rPr lang="en-US" sz="900" b="1" dirty="0" smtClean="0"/>
              <a:t>172.26.1.1/32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172.27.1.1 /32</a:t>
            </a:r>
          </a:p>
          <a:p>
            <a:pPr algn="ctr"/>
            <a:r>
              <a:rPr lang="en-US" sz="900" b="1" dirty="0" smtClean="0"/>
              <a:t>172.27.201.0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TWO-01</a:t>
            </a:r>
          </a:p>
          <a:p>
            <a:pPr algn="ctr"/>
            <a:r>
              <a:rPr lang="en-US" sz="1000" dirty="0" smtClean="0"/>
              <a:t>RD 100:1</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172.26.201.0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451668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4006285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206244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a:t>
            </a:r>
          </a:p>
          <a:p>
            <a:pPr algn="ctr"/>
            <a:r>
              <a:rPr lang="en-US" sz="1000" dirty="0" smtClean="0"/>
              <a:t>WORKSTATION</a:t>
            </a:r>
          </a:p>
          <a:p>
            <a:pPr algn="ctr"/>
            <a:r>
              <a:rPr lang="en-US" sz="1000" dirty="0" smtClean="0"/>
              <a:t>STUDENT NETWORK: </a:t>
            </a:r>
          </a:p>
          <a:p>
            <a:pPr algn="ctr"/>
            <a:r>
              <a:rPr lang="en-US" sz="1000" dirty="0" smtClean="0"/>
              <a:t>22.18.101.0/29</a:t>
            </a:r>
          </a:p>
          <a:p>
            <a:pPr algn="ctr"/>
            <a:r>
              <a:rPr lang="en-US" sz="1000" dirty="0" smtClean="0"/>
              <a:t>VLAN 101</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4156" y="224337"/>
            <a:ext cx="397865"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 </a:t>
            </a:r>
          </a:p>
          <a:p>
            <a:pPr algn="ctr"/>
            <a:r>
              <a:rPr lang="en-US" sz="1000" dirty="0" smtClean="0"/>
              <a:t>ROUTER</a:t>
            </a:r>
          </a:p>
          <a:p>
            <a:pPr algn="ctr"/>
            <a:r>
              <a:rPr lang="en-US" sz="1000" dirty="0" smtClean="0"/>
              <a:t>22.18.201.2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22.18.101.1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301</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401</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59301</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101</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201</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a:t>
            </a:r>
            <a:r>
              <a:rPr lang="en-US" sz="1000" dirty="0">
                <a:solidFill>
                  <a:schemeClr val="tx1"/>
                </a:solidFill>
              </a:rPr>
              <a:t>	</a:t>
            </a:r>
            <a:r>
              <a:rPr lang="en-US" sz="1000" dirty="0" smtClean="0">
                <a:solidFill>
                  <a:schemeClr val="tx1"/>
                </a:solidFill>
              </a:rPr>
              <a:t>student	CiscoLabs2018!!</a:t>
            </a:r>
          </a:p>
          <a:p>
            <a:r>
              <a:rPr lang="en-US" sz="1000" dirty="0" smtClean="0">
                <a:solidFill>
                  <a:schemeClr val="tx1"/>
                </a:solidFill>
              </a:rPr>
              <a:t>PACSTAR VM:	</a:t>
            </a:r>
            <a:r>
              <a:rPr lang="en-US" sz="1000" smtClean="0">
                <a:solidFill>
                  <a:schemeClr val="tx1"/>
                </a:solidFill>
              </a:rPr>
              <a:t>	lab-user</a:t>
            </a:r>
            <a:r>
              <a:rPr lang="en-US" sz="1000" dirty="0" smtClean="0">
                <a:solidFill>
                  <a:schemeClr val="tx1"/>
                </a:solidFill>
              </a:rPr>
              <a:t>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22.18.101.0/29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22.18.101.3/29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22.18.101.1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22.18.101.1, which is Interface </a:t>
                      </a:r>
                      <a:r>
                        <a:rPr lang="en-US" sz="1200" baseline="0" dirty="0" err="1" smtClean="0"/>
                        <a:t>Vlan</a:t>
                      </a:r>
                      <a:r>
                        <a:rPr lang="en-US" sz="1200" baseline="0" dirty="0" smtClean="0"/>
                        <a:t> 101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201, </a:t>
                      </a:r>
                      <a:r>
                        <a:rPr lang="en-US" sz="1200" baseline="0" dirty="0" err="1" smtClean="0"/>
                        <a:t>ip</a:t>
                      </a:r>
                      <a:r>
                        <a:rPr lang="en-US" sz="1200" baseline="0" dirty="0" smtClean="0"/>
                        <a:t> address: 22.18.201.1/29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 area 1, activate VLAN 101 and 201 networks, set the VLAN 201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101,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22.18.201.2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22.18.101.3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101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66407371"/>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2001:AA01:AB02:AC02::2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2001:AA01:AB02:AC02::2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59301, OSPFv3 process 301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FC00::101:A002/122</a:t>
            </a:r>
          </a:p>
          <a:p>
            <a:r>
              <a:rPr lang="en-US" sz="1000" dirty="0" smtClean="0"/>
              <a:t>TUNNEL </a:t>
            </a:r>
            <a:r>
              <a:rPr lang="en-US" sz="1000" dirty="0"/>
              <a:t>SOURCE: </a:t>
            </a:r>
            <a:r>
              <a:rPr lang="en-US" sz="1000" dirty="0" smtClean="0"/>
              <a:t>2001:AA01:AB02:AC02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FC00::101:A001/122</a:t>
            </a:r>
          </a:p>
          <a:p>
            <a:r>
              <a:rPr lang="en-US" sz="1000" dirty="0" smtClean="0"/>
              <a:t>TUNNEL SOURCE: 2001:E42C:23AB:F00D::2019</a:t>
            </a:r>
          </a:p>
          <a:p>
            <a:r>
              <a:rPr lang="en-US" sz="1000" dirty="0" smtClean="0"/>
              <a:t>IPV6 MTU: 1392</a:t>
            </a:r>
          </a:p>
          <a:p>
            <a:r>
              <a:rPr lang="en-US" sz="1000" dirty="0" smtClean="0"/>
              <a:t>NHRP AUTHENTICATION: n3tm@n19</a:t>
            </a:r>
          </a:p>
          <a:p>
            <a:r>
              <a:rPr lang="en-US" sz="1000" dirty="0" smtClean="0"/>
              <a:t>NHRP NETWORK ID: 11159301</a:t>
            </a:r>
          </a:p>
          <a:p>
            <a:r>
              <a:rPr lang="en-US" sz="1000" dirty="0" smtClean="0"/>
              <a:t>TUNNEL KEY:  20191211</a:t>
            </a:r>
          </a:p>
          <a:p>
            <a:r>
              <a:rPr lang="en-US" sz="1000" dirty="0" smtClean="0"/>
              <a:t>TUNNEL MODE: GRE MULTIPOINT IPV6</a:t>
            </a:r>
          </a:p>
          <a:p>
            <a:r>
              <a:rPr lang="en-US" sz="1000" dirty="0" smtClean="0"/>
              <a:t>OSPFV3 301 IPV6 AREA 1</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632018925"/>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59301,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 and EIGRP 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22.18.101.3)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172.30.101.2,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2001:BAD:C0DE:1234</a:t>
                      </a:r>
                      <a:r>
                        <a:rPr lang="en-US" sz="1200" baseline="0" dirty="0" smtClean="0"/>
                        <a:t>::1 source-</a:t>
                      </a:r>
                      <a:r>
                        <a:rPr lang="en-US" sz="1200" baseline="0" dirty="0" err="1" smtClean="0"/>
                        <a:t>int</a:t>
                      </a:r>
                      <a:r>
                        <a:rPr lang="en-US" sz="1200" baseline="0" dirty="0" smtClean="0"/>
                        <a:t> G0/0/0.301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172.30.1.1 255.255.255.252</a:t>
            </a:r>
          </a:p>
          <a:p>
            <a:r>
              <a:rPr lang="en-US" sz="1000" dirty="0" smtClean="0"/>
              <a:t>TUNNEL </a:t>
            </a:r>
            <a:r>
              <a:rPr lang="en-US" sz="1000" dirty="0"/>
              <a:t>SOURCE: </a:t>
            </a:r>
            <a:r>
              <a:rPr lang="en-US" sz="1000" dirty="0" smtClean="0"/>
              <a:t>2001:CE33:C101:1000::1</a:t>
            </a:r>
          </a:p>
          <a:p>
            <a:r>
              <a:rPr lang="en-US" sz="1000" dirty="0" smtClean="0"/>
              <a:t>TUNNEL MODE: GRE IPV6</a:t>
            </a:r>
          </a:p>
          <a:p>
            <a:r>
              <a:rPr lang="en-US" sz="1000" dirty="0" smtClean="0"/>
              <a:t>TUNNEL KEY: 8675301</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59301</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101</a:t>
            </a:r>
          </a:p>
          <a:p>
            <a:pPr algn="ctr"/>
            <a:r>
              <a:rPr lang="en-US" sz="1000" dirty="0" smtClean="0"/>
              <a:t>4-OVER-6 (EIGRP)</a:t>
            </a:r>
            <a:endParaRPr lang="en-US" sz="1000" dirty="0"/>
          </a:p>
        </p:txBody>
      </p:sp>
      <p:sp>
        <p:nvSpPr>
          <p:cNvPr id="19" name="TextBox 18"/>
          <p:cNvSpPr txBox="1"/>
          <p:nvPr/>
        </p:nvSpPr>
        <p:spPr>
          <a:xfrm>
            <a:off x="9548082" y="1220792"/>
            <a:ext cx="2587568" cy="1015663"/>
          </a:xfrm>
          <a:prstGeom prst="rect">
            <a:avLst/>
          </a:prstGeom>
          <a:noFill/>
        </p:spPr>
        <p:txBody>
          <a:bodyPr wrap="none" rtlCol="0">
            <a:spAutoFit/>
          </a:bodyPr>
          <a:lstStyle/>
          <a:p>
            <a:r>
              <a:rPr lang="en-US" sz="1000" dirty="0" smtClean="0"/>
              <a:t>TUNNEL IP: 172.30.1.2 255.255.255.252</a:t>
            </a:r>
          </a:p>
          <a:p>
            <a:r>
              <a:rPr lang="en-US" sz="1000" dirty="0" smtClean="0"/>
              <a:t>TUNNEL </a:t>
            </a:r>
            <a:r>
              <a:rPr lang="en-US" sz="1000" dirty="0"/>
              <a:t>SOURCE: </a:t>
            </a:r>
            <a:r>
              <a:rPr lang="en-US" sz="1000" dirty="0" smtClean="0"/>
              <a:t>2001:CE33:C254:1E01::FF1</a:t>
            </a:r>
          </a:p>
          <a:p>
            <a:r>
              <a:rPr lang="en-US" sz="1000" dirty="0" smtClean="0"/>
              <a:t>TUNNEL MODE: GRE IPV6</a:t>
            </a:r>
          </a:p>
          <a:p>
            <a:r>
              <a:rPr lang="en-US" sz="1000" dirty="0" smtClean="0"/>
              <a:t>TUNNEL KEY: 8675301</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a:t>
            </a:r>
          </a:p>
          <a:p>
            <a:r>
              <a:rPr lang="en-US" sz="1000" b="1" dirty="0" smtClean="0"/>
              <a:t>ADDRESS FAMILY: IPV4</a:t>
            </a:r>
          </a:p>
          <a:p>
            <a:r>
              <a:rPr lang="en-US" sz="1000" b="1" dirty="0" smtClean="0"/>
              <a:t>AUTONOMOUS SYSTEM: 101</a:t>
            </a:r>
          </a:p>
          <a:p>
            <a:endParaRPr lang="en-US" sz="1000" b="1" dirty="0"/>
          </a:p>
          <a:p>
            <a:r>
              <a:rPr lang="en-US" sz="1000" b="1" dirty="0" smtClean="0"/>
              <a:t>*ACTIVATE THE TUNNEL</a:t>
            </a:r>
          </a:p>
          <a:p>
            <a:r>
              <a:rPr lang="en-US" sz="1000" b="1" dirty="0" smtClean="0"/>
              <a:t>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160170276"/>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22.18.101.2/29  Gateway: 22.18.101.1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2001:E42C:23AB:F00D::2019/128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4234452148"/>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59301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a:t>
                      </a:r>
                      <a:r>
                        <a:rPr lang="en-US" sz="1200" baseline="0" dirty="0" smtClean="0"/>
                        <a:t>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a:t>
                      </a:r>
                      <a:r>
                        <a:rPr lang="en-US" sz="1200" smtClean="0"/>
                        <a:t>the router</a:t>
                      </a:r>
                      <a:r>
                        <a:rPr lang="en-US" sz="1200" baseline="0" smtClean="0"/>
                        <a:t>, </a:t>
                      </a:r>
                      <a:r>
                        <a:rPr lang="en-US" sz="1200" baseline="0" dirty="0" smtClean="0"/>
                        <a:t>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smtClean="0"/>
                        <a:t>*Remove application of the menu from the VTY</a:t>
                      </a:r>
                      <a:r>
                        <a:rPr lang="en-US" sz="900" baseline="0" dirty="0" smtClean="0"/>
                        <a:t> lines after you have tested it*</a:t>
                      </a: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101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5" name="Rectangle 4"/>
          <p:cNvSpPr/>
          <p:nvPr/>
        </p:nvSpPr>
        <p:spPr>
          <a:xfrm>
            <a:off x="2871599" y="16870"/>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APPLY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719234656"/>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22.18.101.2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401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401 interface on the strategic node sourced from 10.40.1.254.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22.18.101.2 has to be able to reach several unspecified global addresses not included in the student network routing table, but the rest of the student router traffic cannot be impacted. Use police based routing to send all traffic received on the student router sourced from 22.18.101.2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59301</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101</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0" cy="707886"/>
          </a:xfrm>
          <a:prstGeom prst="rect">
            <a:avLst/>
          </a:prstGeom>
          <a:noFill/>
        </p:spPr>
        <p:txBody>
          <a:bodyPr wrap="none" rtlCol="0">
            <a:spAutoFit/>
          </a:bodyPr>
          <a:lstStyle/>
          <a:p>
            <a:pPr algn="ctr"/>
            <a:r>
              <a:rPr lang="en-US" sz="1000" dirty="0" smtClean="0"/>
              <a:t>G0/0/0.401</a:t>
            </a:r>
          </a:p>
          <a:p>
            <a:pPr algn="ctr"/>
            <a:r>
              <a:rPr lang="en-US" sz="1000" dirty="0" smtClean="0"/>
              <a:t>10.40.1.254/29</a:t>
            </a:r>
          </a:p>
          <a:p>
            <a:pPr algn="ctr"/>
            <a:endParaRPr lang="en-US" sz="1000" dirty="0" smtClean="0"/>
          </a:p>
          <a:p>
            <a:pPr algn="ctr"/>
            <a:endParaRPr lang="en-US" sz="1000" dirty="0"/>
          </a:p>
        </p:txBody>
      </p:sp>
      <p:sp>
        <p:nvSpPr>
          <p:cNvPr id="59" name="TextBox 58"/>
          <p:cNvSpPr txBox="1"/>
          <p:nvPr/>
        </p:nvSpPr>
        <p:spPr>
          <a:xfrm>
            <a:off x="3671005" y="4664337"/>
            <a:ext cx="987770" cy="707886"/>
          </a:xfrm>
          <a:prstGeom prst="rect">
            <a:avLst/>
          </a:prstGeom>
          <a:noFill/>
        </p:spPr>
        <p:txBody>
          <a:bodyPr wrap="none" rtlCol="0">
            <a:spAutoFit/>
          </a:bodyPr>
          <a:lstStyle/>
          <a:p>
            <a:pPr algn="ctr"/>
            <a:r>
              <a:rPr lang="en-US" sz="1000" dirty="0" smtClean="0"/>
              <a:t>G0/0/0.401</a:t>
            </a:r>
          </a:p>
          <a:p>
            <a:pPr algn="ctr"/>
            <a:r>
              <a:rPr lang="en-US" sz="1000" dirty="0" smtClean="0"/>
              <a:t>10.40.1.253/29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22.18.101.2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22.18.101.2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101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101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101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101.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10193</TotalTime>
  <Words>6433</Words>
  <Application>Microsoft Office PowerPoint</Application>
  <PresentationFormat>Widescreen</PresentationFormat>
  <Paragraphs>808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176</cp:revision>
  <cp:lastPrinted>2019-10-08T18:55:31Z</cp:lastPrinted>
  <dcterms:created xsi:type="dcterms:W3CDTF">2019-10-03T13:00:26Z</dcterms:created>
  <dcterms:modified xsi:type="dcterms:W3CDTF">2021-02-17T18:21:46Z</dcterms:modified>
</cp:coreProperties>
</file>