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68" r:id="rId3"/>
    <p:sldId id="256" r:id="rId4"/>
    <p:sldId id="273" r:id="rId5"/>
    <p:sldId id="271" r:id="rId6"/>
    <p:sldId id="281" r:id="rId7"/>
    <p:sldId id="274" r:id="rId8"/>
    <p:sldId id="269" r:id="rId9"/>
    <p:sldId id="275" r:id="rId10"/>
    <p:sldId id="280" r:id="rId11"/>
    <p:sldId id="283" r:id="rId12"/>
    <p:sldId id="284" r:id="rId13"/>
    <p:sldId id="285" r:id="rId14"/>
    <p:sldId id="286" r:id="rId15"/>
    <p:sldId id="287" r:id="rId16"/>
    <p:sldId id="289" r:id="rId17"/>
    <p:sldId id="279" r:id="rId18"/>
    <p:sldId id="288" r:id="rId19"/>
    <p:sldId id="282"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8313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950367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02092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05266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A5F661-11D4-4256-A2AA-5DDA6BF16EDB}" type="datetimeFigureOut">
              <a:rPr lang="en-US" smtClean="0"/>
              <a:t>4/29/2021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55452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A5F661-11D4-4256-A2AA-5DDA6BF16EDB}"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0876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A5F661-11D4-4256-A2AA-5DDA6BF16EDB}" type="datetimeFigureOut">
              <a:rPr lang="en-US" smtClean="0"/>
              <a:t>4/29/2021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28287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A5F661-11D4-4256-A2AA-5DDA6BF16EDB}" type="datetimeFigureOut">
              <a:rPr lang="en-US" smtClean="0"/>
              <a:t>4/29/2021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13969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A5F661-11D4-4256-A2AA-5DDA6BF16EDB}" type="datetimeFigureOut">
              <a:rPr lang="en-US" smtClean="0"/>
              <a:t>4/29/2021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00981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247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4/29/2021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86705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5F661-11D4-4256-A2AA-5DDA6BF16EDB}" type="datetimeFigureOut">
              <a:rPr lang="en-US" smtClean="0"/>
              <a:t>4/29/2021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19ACE-1310-496E-87A9-A71F3083AE30}" type="slidenum">
              <a:rPr lang="en-US" smtClean="0"/>
              <a:t>‹#›</a:t>
            </a:fld>
            <a:endParaRPr lang="en-US"/>
          </a:p>
        </p:txBody>
      </p:sp>
    </p:spTree>
    <p:extLst>
      <p:ext uri="{BB962C8B-B14F-4D97-AF65-F5344CB8AC3E}">
        <p14:creationId xmlns:p14="http://schemas.microsoft.com/office/powerpoint/2010/main" val="1294186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(NETWORK MANAGEMENT &amp; NETWORK ENGINEERING)</a:t>
            </a:r>
            <a:endParaRPr lang="en-US" sz="2200" dirty="0"/>
          </a:p>
        </p:txBody>
      </p:sp>
      <p:sp>
        <p:nvSpPr>
          <p:cNvPr id="3" name="Content Placeholder 2"/>
          <p:cNvSpPr>
            <a:spLocks noGrp="1"/>
          </p:cNvSpPr>
          <p:nvPr>
            <p:ph idx="1"/>
          </p:nvPr>
        </p:nvSpPr>
        <p:spPr>
          <a:xfrm>
            <a:off x="536895" y="1579418"/>
            <a:ext cx="11098635" cy="4930439"/>
          </a:xfrm>
        </p:spPr>
        <p:txBody>
          <a:bodyPr>
            <a:normAutofit fontScale="55000" lnSpcReduction="20000"/>
          </a:bodyPr>
          <a:lstStyle/>
          <a:p>
            <a:pPr marL="0" indent="0" algn="ctr">
              <a:buNone/>
            </a:pPr>
            <a:r>
              <a:rPr lang="en-US" sz="2400" dirty="0" smtClean="0"/>
              <a:t>STUDENT 4</a:t>
            </a:r>
          </a:p>
          <a:p>
            <a:pPr marL="0" indent="0">
              <a:buNone/>
            </a:pPr>
            <a:r>
              <a:rPr lang="en-US" sz="2400" dirty="0" smtClean="0"/>
              <a:t>SCENARIO: You have been deployed from Division staff to assist a subordinate tactical ops center that has been functioning without a network technician for an extended period of time. The network elements you have access to have some configuration left over from the previous technician’s attempts to administer the network.</a:t>
            </a:r>
          </a:p>
          <a:p>
            <a:pPr marL="0" indent="0">
              <a:buNone/>
            </a:pPr>
            <a:r>
              <a:rPr lang="en-US" sz="2400" dirty="0" smtClean="0"/>
              <a:t>You have access to a WAN Manager workstation in the S3 tent. From there you connect through a User Access Case switch and have remote access to the unit’s layer-3 switch and router</a:t>
            </a:r>
            <a:r>
              <a:rPr lang="en-US" sz="2400" dirty="0"/>
              <a:t>. Segments of the network you are connected to has begun migration to IPV6 and your path back to the Division HQ requires utilization of an IPV6-only DMVPN and an IPV4-over-IPV6 GRE tunnel.</a:t>
            </a:r>
          </a:p>
          <a:p>
            <a:pPr marL="0" indent="0">
              <a:buNone/>
            </a:pPr>
            <a:endParaRPr lang="en-US" sz="2400" dirty="0" smtClean="0"/>
          </a:p>
          <a:p>
            <a:pPr marL="0" indent="0">
              <a:buNone/>
            </a:pPr>
            <a:r>
              <a:rPr lang="en-US" sz="2400" dirty="0" smtClean="0"/>
              <a:t>Your tasks will include:</a:t>
            </a:r>
          </a:p>
          <a:p>
            <a:pPr marL="0" indent="0">
              <a:buNone/>
            </a:pPr>
            <a:endParaRPr lang="en-US" sz="2400" dirty="0" smtClean="0"/>
          </a:p>
          <a:p>
            <a:pPr marL="514350" indent="-514350">
              <a:buAutoNum type="arabicParenR"/>
            </a:pPr>
            <a:r>
              <a:rPr lang="en-US" sz="2400" dirty="0" smtClean="0"/>
              <a:t>Restoring network connectivity with higher headquarters</a:t>
            </a:r>
          </a:p>
          <a:p>
            <a:pPr marL="514350" indent="-514350">
              <a:buAutoNum type="arabicParenR"/>
            </a:pPr>
            <a:r>
              <a:rPr lang="en-US" sz="2400" dirty="0" smtClean="0"/>
              <a:t>Establishing some basic </a:t>
            </a:r>
            <a:r>
              <a:rPr lang="en-US" sz="2400" dirty="0" err="1" smtClean="0"/>
              <a:t>SNMPc</a:t>
            </a:r>
            <a:r>
              <a:rPr lang="en-US" sz="2400" dirty="0" smtClean="0"/>
              <a:t> network management tools for the TOC </a:t>
            </a:r>
          </a:p>
          <a:p>
            <a:pPr marL="514350" indent="-514350">
              <a:buAutoNum type="arabicParenR"/>
            </a:pPr>
            <a:r>
              <a:rPr lang="en-US" sz="2400" dirty="0" smtClean="0"/>
              <a:t>Implementing PACSTAR IQ-Core management resources</a:t>
            </a:r>
          </a:p>
          <a:p>
            <a:pPr marL="514350" indent="-514350">
              <a:buAutoNum type="arabicParenR"/>
            </a:pPr>
            <a:r>
              <a:rPr lang="en-US" sz="2400" dirty="0" smtClean="0"/>
              <a:t>Setup and modification of some Net-Flow capabilities</a:t>
            </a:r>
          </a:p>
          <a:p>
            <a:pPr marL="514350" indent="-514350">
              <a:buAutoNum type="arabicParenR"/>
            </a:pPr>
            <a:r>
              <a:rPr lang="en-US" sz="2400" dirty="0" smtClean="0"/>
              <a:t>Engineering solutions for problems with specific network reachability</a:t>
            </a:r>
          </a:p>
          <a:p>
            <a:pPr marL="514350" indent="-514350">
              <a:buAutoNum type="arabicParenR"/>
            </a:pPr>
            <a:r>
              <a:rPr lang="en-US" sz="2400" dirty="0" smtClean="0"/>
              <a:t>Configuring simple automation to assist with local network issues</a:t>
            </a:r>
          </a:p>
          <a:p>
            <a:pPr marL="514350" indent="-514350">
              <a:buAutoNum type="arabicParenR"/>
            </a:pPr>
            <a:r>
              <a:rPr lang="en-US" sz="2400" dirty="0" smtClean="0"/>
              <a:t>Improving network security features</a:t>
            </a:r>
          </a:p>
          <a:p>
            <a:pPr marL="0" indent="0">
              <a:buNone/>
            </a:pPr>
            <a:endParaRPr lang="en-US" sz="2400" dirty="0"/>
          </a:p>
          <a:p>
            <a:pPr marL="0" indent="0">
              <a:buNone/>
            </a:pPr>
            <a:r>
              <a:rPr lang="en-US" sz="2400" dirty="0" smtClean="0"/>
              <a:t>**The diagram on the next page shows the end-state logical connectivity for your network when everything is working**</a:t>
            </a:r>
          </a:p>
          <a:p>
            <a:pPr marL="0" indent="0">
              <a:buNone/>
            </a:pPr>
            <a:r>
              <a:rPr lang="en-US" sz="2400" dirty="0" smtClean="0"/>
              <a:t> </a:t>
            </a:r>
            <a:endParaRPr lang="en-US" sz="2400" dirty="0"/>
          </a:p>
        </p:txBody>
      </p:sp>
    </p:spTree>
    <p:extLst>
      <p:ext uri="{BB962C8B-B14F-4D97-AF65-F5344CB8AC3E}">
        <p14:creationId xmlns:p14="http://schemas.microsoft.com/office/powerpoint/2010/main" val="4104158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flipH="1" flipV="1">
            <a:off x="4411265" y="5758188"/>
            <a:ext cx="5605562" cy="1"/>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1"/>
          </p:cNvCxnSpPr>
          <p:nvPr/>
        </p:nvCxnSpPr>
        <p:spPr>
          <a:xfrm flipH="1" flipV="1">
            <a:off x="4288043" y="4499539"/>
            <a:ext cx="560556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7" idx="0"/>
          </p:cNvCxnSpPr>
          <p:nvPr/>
        </p:nvCxnSpPr>
        <p:spPr>
          <a:xfrm flipV="1">
            <a:off x="10202174" y="4499539"/>
            <a:ext cx="2937" cy="1633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6" idx="0"/>
          </p:cNvCxnSpPr>
          <p:nvPr/>
        </p:nvCxnSpPr>
        <p:spPr>
          <a:xfrm flipV="1">
            <a:off x="4144861" y="4499539"/>
            <a:ext cx="26250" cy="1615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61118" y="205570"/>
            <a:ext cx="11341716" cy="332579"/>
          </a:xfrm>
        </p:spPr>
        <p:txBody>
          <a:bodyPr>
            <a:normAutofit fontScale="90000"/>
          </a:bodyPr>
          <a:lstStyle/>
          <a:p>
            <a:r>
              <a:rPr lang="en-US" sz="2400" b="1" dirty="0" smtClean="0"/>
              <a:t>PE </a:t>
            </a:r>
            <a:r>
              <a:rPr lang="en-US" sz="2400" b="1" dirty="0"/>
              <a:t>6</a:t>
            </a:r>
            <a:r>
              <a:rPr lang="en-US" sz="2400" b="1" dirty="0" smtClean="0"/>
              <a:t> (task checklist)</a:t>
            </a:r>
            <a:r>
              <a:rPr lang="en-US" sz="1200" b="1" dirty="0" smtClean="0"/>
              <a:t>   - </a:t>
            </a:r>
            <a:r>
              <a:rPr lang="en-US" sz="1600" b="1" dirty="0">
                <a:solidFill>
                  <a:schemeClr val="dk1"/>
                </a:solidFill>
              </a:rPr>
              <a:t>For PE 6, Identify another student and notify the instructor of the student numbers for your “battle buddy team”.</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2664227193"/>
              </p:ext>
            </p:extLst>
          </p:nvPr>
        </p:nvGraphicFramePr>
        <p:xfrm>
          <a:off x="236755" y="388724"/>
          <a:ext cx="11784669" cy="3514876"/>
        </p:xfrm>
        <a:graphic>
          <a:graphicData uri="http://schemas.openxmlformats.org/drawingml/2006/table">
            <a:tbl>
              <a:tblPr firstRow="1" bandRow="1">
                <a:tableStyleId>{5C22544A-7EE6-4342-B048-85BDC9FD1C3A}</a:tableStyleId>
              </a:tblPr>
              <a:tblGrid>
                <a:gridCol w="476309"/>
                <a:gridCol w="7633982"/>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have been tasked with informally monitoring some</a:t>
                      </a:r>
                      <a:r>
                        <a:rPr lang="en-US" sz="1200" baseline="0" dirty="0" smtClean="0"/>
                        <a:t> </a:t>
                      </a:r>
                      <a:r>
                        <a:rPr lang="en-US" sz="1200" dirty="0" smtClean="0"/>
                        <a:t>LAN devices for another organization for a few</a:t>
                      </a:r>
                      <a:r>
                        <a:rPr lang="en-US" sz="1200" baseline="0" dirty="0" smtClean="0"/>
                        <a:t> days</a:t>
                      </a:r>
                      <a:r>
                        <a:rPr lang="en-US" sz="1200" dirty="0" smtClean="0"/>
                        <a:t>. </a:t>
                      </a:r>
                    </a:p>
                    <a:p>
                      <a:r>
                        <a:rPr lang="en-US" sz="1200" dirty="0" smtClean="0"/>
                        <a:t>Due to network policy,</a:t>
                      </a:r>
                      <a:r>
                        <a:rPr lang="en-US" sz="1200" baseline="0" dirty="0" smtClean="0"/>
                        <a:t> the path for this traffic must be entirely isolated within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804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 dedicated</a:t>
                      </a:r>
                      <a:r>
                        <a:rPr lang="en-US" sz="1200" baseline="0" dirty="0" smtClean="0"/>
                        <a:t> circuit has been established for a connection between you and the other student network on student </a:t>
                      </a:r>
                    </a:p>
                    <a:p>
                      <a:r>
                        <a:rPr lang="en-US" sz="1200" baseline="0" dirty="0" smtClean="0"/>
                        <a:t>router sub-interface G0/0/0.X. Establish a VRF path on your router per the diagram below so that the student network </a:t>
                      </a:r>
                    </a:p>
                    <a:p>
                      <a:r>
                        <a:rPr lang="en-US" sz="1200" baseline="0" dirty="0" smtClean="0"/>
                        <a:t>can be extended to your student L3 switch and reachable from your </a:t>
                      </a:r>
                      <a:r>
                        <a:rPr lang="en-US" sz="1200" baseline="0" dirty="0" err="1" smtClean="0"/>
                        <a:t>SNMPc</a:t>
                      </a:r>
                      <a:r>
                        <a:rPr lang="en-US" sz="1200" baseline="0" dirty="0" smtClean="0"/>
                        <a:t> server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*The instructor will provide you the value of “X” for this lab.*</a:t>
                      </a:r>
                      <a:endParaRPr lang="en-US" sz="1100" dirty="0" smtClean="0"/>
                    </a:p>
                    <a:p>
                      <a:r>
                        <a:rPr lang="en-US" sz="1100" dirty="0" smtClean="0"/>
                        <a:t>VRF DEFINTION</a:t>
                      </a:r>
                      <a:r>
                        <a:rPr lang="en-US" sz="1100" baseline="0" dirty="0" smtClean="0"/>
                        <a:t> NET-A</a:t>
                      </a:r>
                    </a:p>
                    <a:p>
                      <a:r>
                        <a:rPr lang="en-US" sz="1100" baseline="0" dirty="0" smtClean="0"/>
                        <a:t>ADDRESS-FAMILY IPV4 UNICAST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router, </a:t>
                      </a:r>
                      <a:r>
                        <a:rPr lang="en-US" sz="1200" baseline="0" dirty="0" err="1" smtClean="0"/>
                        <a:t>config</a:t>
                      </a:r>
                      <a:r>
                        <a:rPr lang="en-US" sz="1200" baseline="0" dirty="0" smtClean="0"/>
                        <a:t> a host route making your tunnel destination reachable with the neighbor as the next-hop via G0/1</a:t>
                      </a:r>
                    </a:p>
                    <a:p>
                      <a:r>
                        <a:rPr lang="en-US" sz="1200" baseline="0" dirty="0" smtClean="0"/>
                        <a:t>On your router, </a:t>
                      </a:r>
                      <a:r>
                        <a:rPr lang="en-US" sz="1200" baseline="0" dirty="0" err="1" smtClean="0"/>
                        <a:t>config</a:t>
                      </a:r>
                      <a:r>
                        <a:rPr lang="en-US" sz="1200" baseline="0" dirty="0" smtClean="0"/>
                        <a:t> a host route making your tunnel source on the L3 switch reachable from the router VRF.</a:t>
                      </a:r>
                    </a:p>
                    <a:p>
                      <a:r>
                        <a:rPr lang="en-US" sz="1200" baseline="0" dirty="0" smtClean="0"/>
                        <a:t>On your L3 switch, </a:t>
                      </a:r>
                      <a:r>
                        <a:rPr lang="en-US" sz="1200" baseline="0" dirty="0" err="1" smtClean="0"/>
                        <a:t>config</a:t>
                      </a:r>
                      <a:r>
                        <a:rPr lang="en-US" sz="1200" baseline="0" dirty="0" smtClean="0"/>
                        <a:t> a host route to the tunnel destination with your router’s VRF interface as the next 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R#  IP</a:t>
                      </a:r>
                      <a:r>
                        <a:rPr lang="en-US" sz="1000" baseline="0" dirty="0" smtClean="0"/>
                        <a:t> ROUTE VRF NET-A 22.17.1.B 255.255.255.255 10.0.0.B</a:t>
                      </a:r>
                    </a:p>
                    <a:p>
                      <a:r>
                        <a:rPr lang="en-US" sz="1000" baseline="0" dirty="0" smtClean="0"/>
                        <a:t>R#  IP ROUTE VRF NET-A 22.17.1.4 255.255.255.255 10.99.4.253</a:t>
                      </a:r>
                    </a:p>
                    <a:p>
                      <a:r>
                        <a:rPr lang="en-US" sz="1000" baseline="0" dirty="0" smtClean="0"/>
                        <a:t>S#   IP ROUTE 22.17.1.B 255.255.255.255 10.99.4.254</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create VLAN 604 on your L3 switch and allow it to trunk across G1/0/1 to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First read “Allow VLAN Trunks” in the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Establish</a:t>
                      </a:r>
                      <a:r>
                        <a:rPr lang="en-US" sz="1200" baseline="0" dirty="0" smtClean="0"/>
                        <a:t> a tunnel and an EIGRP 100 neighbor across the connection between your student router and the neighboring </a:t>
                      </a:r>
                    </a:p>
                    <a:p>
                      <a:r>
                        <a:rPr lang="en-US" sz="1200" baseline="0" dirty="0" smtClean="0"/>
                        <a:t>node. Activate the tunnel network and the student LAN (22.18.104.0/29) network in EIGRP 100.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the EIGRP neighbor</a:t>
                      </a:r>
                      <a:r>
                        <a:rPr lang="en-US" sz="1200" baseline="0" dirty="0" smtClean="0"/>
                        <a:t> is established, v</a:t>
                      </a:r>
                      <a:r>
                        <a:rPr lang="en-US" sz="1200" dirty="0" smtClean="0"/>
                        <a:t>erify that the neighbor</a:t>
                      </a:r>
                      <a:r>
                        <a:rPr lang="en-US" sz="1200" baseline="0" dirty="0" smtClean="0"/>
                        <a:t> LAN route is in your student L3 switch </a:t>
                      </a:r>
                    </a:p>
                    <a:p>
                      <a:r>
                        <a:rPr lang="en-US" sz="1200" baseline="0" dirty="0" smtClean="0"/>
                        <a:t>and add your neighbor’s </a:t>
                      </a:r>
                      <a:r>
                        <a:rPr lang="en-US" sz="1200" baseline="0" dirty="0" err="1" smtClean="0"/>
                        <a:t>SNMPc</a:t>
                      </a:r>
                      <a:r>
                        <a:rPr lang="en-US" sz="1200" baseline="0" dirty="0" smtClean="0"/>
                        <a:t> map as a monitored domain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Validate than none of the routes associated with the path appear in the routing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ip</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5578" y="4308560"/>
            <a:ext cx="585599" cy="384762"/>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3605" y="4307159"/>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843633" y="534530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900727" y="5343898"/>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141314" y="4624870"/>
            <a:ext cx="1507144" cy="861774"/>
          </a:xfrm>
          <a:prstGeom prst="rect">
            <a:avLst/>
          </a:prstGeom>
          <a:noFill/>
        </p:spPr>
        <p:txBody>
          <a:bodyPr wrap="none" rtlCol="0">
            <a:spAutoFit/>
          </a:bodyPr>
          <a:lstStyle/>
          <a:p>
            <a:r>
              <a:rPr lang="en-US" sz="1000" dirty="0" smtClean="0"/>
              <a:t>G0/0/0.604</a:t>
            </a:r>
          </a:p>
          <a:p>
            <a:r>
              <a:rPr lang="en-US" sz="1000" dirty="0" smtClean="0"/>
              <a:t>VRF FORWARDING NET-A</a:t>
            </a:r>
          </a:p>
          <a:p>
            <a:r>
              <a:rPr lang="en-US" sz="1000" dirty="0" smtClean="0"/>
              <a:t>10.99.4.254/30</a:t>
            </a:r>
          </a:p>
          <a:p>
            <a:endParaRPr lang="en-US" sz="1000" dirty="0" smtClean="0"/>
          </a:p>
          <a:p>
            <a:endParaRPr lang="en-US" sz="1000" dirty="0"/>
          </a:p>
        </p:txBody>
      </p:sp>
      <p:sp>
        <p:nvSpPr>
          <p:cNvPr id="14" name="TextBox 13"/>
          <p:cNvSpPr txBox="1"/>
          <p:nvPr/>
        </p:nvSpPr>
        <p:spPr>
          <a:xfrm>
            <a:off x="10026958" y="4646145"/>
            <a:ext cx="184731" cy="369332"/>
          </a:xfrm>
          <a:prstGeom prst="rect">
            <a:avLst/>
          </a:prstGeom>
          <a:noFill/>
        </p:spPr>
        <p:txBody>
          <a:bodyPr wrap="none" rtlCol="0">
            <a:spAutoFit/>
          </a:bodyPr>
          <a:lstStyle/>
          <a:p>
            <a:pPr algn="r"/>
            <a:endParaRPr lang="en-US" sz="900" dirty="0" smtClean="0"/>
          </a:p>
          <a:p>
            <a:pPr algn="r"/>
            <a:endParaRPr lang="en-US" sz="900" dirty="0"/>
          </a:p>
        </p:txBody>
      </p:sp>
      <p:sp>
        <p:nvSpPr>
          <p:cNvPr id="17" name="TextBox 16"/>
          <p:cNvSpPr txBox="1"/>
          <p:nvPr/>
        </p:nvSpPr>
        <p:spPr>
          <a:xfrm>
            <a:off x="3300007" y="5103674"/>
            <a:ext cx="893257" cy="646331"/>
          </a:xfrm>
          <a:prstGeom prst="rect">
            <a:avLst/>
          </a:prstGeom>
          <a:noFill/>
        </p:spPr>
        <p:txBody>
          <a:bodyPr wrap="none" rtlCol="0">
            <a:spAutoFit/>
          </a:bodyPr>
          <a:lstStyle/>
          <a:p>
            <a:pPr algn="r"/>
            <a:r>
              <a:rPr lang="en-US" sz="900" dirty="0" smtClean="0"/>
              <a:t>INT VLAN 604</a:t>
            </a:r>
          </a:p>
          <a:p>
            <a:pPr algn="r"/>
            <a:r>
              <a:rPr lang="en-US" sz="900" dirty="0" smtClean="0"/>
              <a:t>10.99.4.253/30</a:t>
            </a:r>
          </a:p>
          <a:p>
            <a:pPr algn="r"/>
            <a:endParaRPr lang="en-US" sz="900" dirty="0" smtClean="0"/>
          </a:p>
          <a:p>
            <a:pPr algn="r"/>
            <a:endParaRPr lang="en-US" sz="900" dirty="0"/>
          </a:p>
        </p:txBody>
      </p:sp>
      <p:sp>
        <p:nvSpPr>
          <p:cNvPr id="19" name="TextBox 18"/>
          <p:cNvSpPr txBox="1"/>
          <p:nvPr/>
        </p:nvSpPr>
        <p:spPr>
          <a:xfrm>
            <a:off x="4421907" y="3942826"/>
            <a:ext cx="1507144" cy="861774"/>
          </a:xfrm>
          <a:prstGeom prst="rect">
            <a:avLst/>
          </a:prstGeom>
          <a:noFill/>
        </p:spPr>
        <p:txBody>
          <a:bodyPr wrap="none" rtlCol="0">
            <a:spAutoFit/>
          </a:bodyPr>
          <a:lstStyle/>
          <a:p>
            <a:r>
              <a:rPr lang="en-US" sz="1000" dirty="0" smtClean="0"/>
              <a:t>INT G0/0/0.X</a:t>
            </a:r>
          </a:p>
          <a:p>
            <a:r>
              <a:rPr lang="en-US" sz="1000" dirty="0" smtClean="0"/>
              <a:t>VRF FORWARDING NET-A</a:t>
            </a:r>
          </a:p>
          <a:p>
            <a:r>
              <a:rPr lang="en-US" sz="1000" dirty="0" smtClean="0"/>
              <a:t>10.0.0.4/27</a:t>
            </a:r>
          </a:p>
          <a:p>
            <a:endParaRPr lang="en-US" sz="1000" dirty="0" smtClean="0"/>
          </a:p>
          <a:p>
            <a:endParaRPr lang="en-US" sz="1000" dirty="0"/>
          </a:p>
        </p:txBody>
      </p:sp>
      <p:sp>
        <p:nvSpPr>
          <p:cNvPr id="20" name="TextBox 19"/>
          <p:cNvSpPr txBox="1"/>
          <p:nvPr/>
        </p:nvSpPr>
        <p:spPr>
          <a:xfrm>
            <a:off x="9093725" y="4165215"/>
            <a:ext cx="867610" cy="553998"/>
          </a:xfrm>
          <a:prstGeom prst="rect">
            <a:avLst/>
          </a:prstGeom>
          <a:noFill/>
        </p:spPr>
        <p:txBody>
          <a:bodyPr wrap="none" rtlCol="0">
            <a:spAutoFit/>
          </a:bodyPr>
          <a:lstStyle/>
          <a:p>
            <a:pPr algn="r"/>
            <a:r>
              <a:rPr lang="en-US" sz="1000" dirty="0" smtClean="0"/>
              <a:t>INT G0/0/0.X</a:t>
            </a:r>
          </a:p>
          <a:p>
            <a:pPr algn="r"/>
            <a:endParaRPr lang="en-US" sz="1000" dirty="0" smtClean="0"/>
          </a:p>
          <a:p>
            <a:pPr algn="r"/>
            <a:endParaRPr lang="en-US" sz="1000" dirty="0"/>
          </a:p>
        </p:txBody>
      </p:sp>
      <p:sp>
        <p:nvSpPr>
          <p:cNvPr id="23" name="TextBox 22"/>
          <p:cNvSpPr txBox="1"/>
          <p:nvPr/>
        </p:nvSpPr>
        <p:spPr>
          <a:xfrm>
            <a:off x="6751269" y="5180618"/>
            <a:ext cx="856325" cy="861774"/>
          </a:xfrm>
          <a:prstGeom prst="rect">
            <a:avLst/>
          </a:prstGeom>
          <a:noFill/>
        </p:spPr>
        <p:txBody>
          <a:bodyPr wrap="none" rtlCol="0">
            <a:spAutoFit/>
          </a:bodyPr>
          <a:lstStyle/>
          <a:p>
            <a:pPr algn="ctr"/>
            <a:r>
              <a:rPr lang="en-US" sz="1000" dirty="0" smtClean="0"/>
              <a:t>INT TUN 600</a:t>
            </a:r>
          </a:p>
          <a:p>
            <a:pPr algn="ctr"/>
            <a:r>
              <a:rPr lang="en-US" sz="1000" dirty="0" smtClean="0"/>
              <a:t>10.60.0.0/24</a:t>
            </a:r>
          </a:p>
          <a:p>
            <a:pPr algn="ctr"/>
            <a:r>
              <a:rPr lang="en-US" sz="1000" dirty="0" smtClean="0"/>
              <a:t>EIGRP 100</a:t>
            </a:r>
          </a:p>
          <a:p>
            <a:pPr algn="ctr"/>
            <a:endParaRPr lang="en-US" sz="1000" dirty="0" smtClean="0"/>
          </a:p>
          <a:p>
            <a:pPr algn="ctr"/>
            <a:endParaRPr lang="en-US" sz="1000" dirty="0"/>
          </a:p>
        </p:txBody>
      </p:sp>
      <p:sp>
        <p:nvSpPr>
          <p:cNvPr id="24" name="TextBox 23"/>
          <p:cNvSpPr txBox="1"/>
          <p:nvPr/>
        </p:nvSpPr>
        <p:spPr>
          <a:xfrm>
            <a:off x="4520686" y="5464823"/>
            <a:ext cx="301686" cy="276999"/>
          </a:xfrm>
          <a:prstGeom prst="rect">
            <a:avLst/>
          </a:prstGeom>
          <a:noFill/>
        </p:spPr>
        <p:txBody>
          <a:bodyPr wrap="none" rtlCol="0">
            <a:spAutoFit/>
          </a:bodyPr>
          <a:lstStyle/>
          <a:p>
            <a:r>
              <a:rPr lang="en-US" sz="1200" dirty="0" smtClean="0"/>
              <a:t>.4</a:t>
            </a:r>
            <a:endParaRPr lang="en-US" sz="1200" dirty="0"/>
          </a:p>
        </p:txBody>
      </p:sp>
      <p:sp>
        <p:nvSpPr>
          <p:cNvPr id="25" name="TextBox 24"/>
          <p:cNvSpPr txBox="1"/>
          <p:nvPr/>
        </p:nvSpPr>
        <p:spPr>
          <a:xfrm>
            <a:off x="9608862" y="5473006"/>
            <a:ext cx="306494" cy="276999"/>
          </a:xfrm>
          <a:prstGeom prst="rect">
            <a:avLst/>
          </a:prstGeom>
          <a:noFill/>
        </p:spPr>
        <p:txBody>
          <a:bodyPr wrap="none" rtlCol="0">
            <a:spAutoFit/>
          </a:bodyPr>
          <a:lstStyle/>
          <a:p>
            <a:r>
              <a:rPr lang="en-US" sz="1200" dirty="0" smtClean="0"/>
              <a:t>.B</a:t>
            </a:r>
            <a:endParaRPr lang="en-US" sz="1200" dirty="0"/>
          </a:p>
        </p:txBody>
      </p:sp>
      <p:pic>
        <p:nvPicPr>
          <p:cNvPr id="26"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5578" y="6115251"/>
            <a:ext cx="518565" cy="51856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42891" y="6132902"/>
            <a:ext cx="518565" cy="51856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4494436" y="5804844"/>
            <a:ext cx="2517036" cy="1061829"/>
          </a:xfrm>
          <a:prstGeom prst="rect">
            <a:avLst/>
          </a:prstGeom>
          <a:noFill/>
        </p:spPr>
        <p:txBody>
          <a:bodyPr wrap="none" rtlCol="0">
            <a:spAutoFit/>
          </a:bodyPr>
          <a:lstStyle/>
          <a:p>
            <a:r>
              <a:rPr lang="en-US" sz="900" dirty="0" smtClean="0"/>
              <a:t>INT TUN 600</a:t>
            </a:r>
          </a:p>
          <a:p>
            <a:r>
              <a:rPr lang="en-US" sz="900" dirty="0" smtClean="0"/>
              <a:t>IP ADD 10.60.0.4 255.255.255.0</a:t>
            </a:r>
          </a:p>
          <a:p>
            <a:r>
              <a:rPr lang="en-US" sz="900" dirty="0" smtClean="0"/>
              <a:t>TUNNEL SOURCE 22.17.1.4</a:t>
            </a:r>
          </a:p>
          <a:p>
            <a:r>
              <a:rPr lang="en-US" sz="900" dirty="0" smtClean="0"/>
              <a:t>TUNNEL DESTINATION 22.17.1.B</a:t>
            </a:r>
          </a:p>
          <a:p>
            <a:r>
              <a:rPr lang="en-US" sz="900" dirty="0" smtClean="0"/>
              <a:t>IP ROUTE 22.17.1.B 255.255.255.255 10.99.4.254</a:t>
            </a:r>
          </a:p>
          <a:p>
            <a:endParaRPr lang="en-US" sz="900" dirty="0" smtClean="0"/>
          </a:p>
          <a:p>
            <a:endParaRPr lang="en-US" sz="900" dirty="0"/>
          </a:p>
        </p:txBody>
      </p:sp>
      <p:sp>
        <p:nvSpPr>
          <p:cNvPr id="34" name="TextBox 33"/>
          <p:cNvSpPr txBox="1"/>
          <p:nvPr/>
        </p:nvSpPr>
        <p:spPr>
          <a:xfrm>
            <a:off x="2558523" y="4253440"/>
            <a:ext cx="1316386" cy="415498"/>
          </a:xfrm>
          <a:prstGeom prst="rect">
            <a:avLst/>
          </a:prstGeom>
          <a:noFill/>
        </p:spPr>
        <p:txBody>
          <a:bodyPr wrap="none" rtlCol="0">
            <a:spAutoFit/>
          </a:bodyPr>
          <a:lstStyle/>
          <a:p>
            <a:r>
              <a:rPr lang="en-US" sz="1050" b="1" dirty="0" smtClean="0"/>
              <a:t>STUDENT ROUTER A</a:t>
            </a:r>
          </a:p>
          <a:p>
            <a:r>
              <a:rPr lang="en-US" sz="1050" b="1" dirty="0" smtClean="0"/>
              <a:t>(VRF AWARE)</a:t>
            </a:r>
            <a:endParaRPr lang="en-US" sz="1050" b="1" dirty="0"/>
          </a:p>
        </p:txBody>
      </p:sp>
      <p:sp>
        <p:nvSpPr>
          <p:cNvPr id="35" name="TextBox 34"/>
          <p:cNvSpPr txBox="1"/>
          <p:nvPr/>
        </p:nvSpPr>
        <p:spPr>
          <a:xfrm>
            <a:off x="10441789" y="4218056"/>
            <a:ext cx="1309974" cy="415498"/>
          </a:xfrm>
          <a:prstGeom prst="rect">
            <a:avLst/>
          </a:prstGeom>
          <a:noFill/>
        </p:spPr>
        <p:txBody>
          <a:bodyPr wrap="none" rtlCol="0">
            <a:spAutoFit/>
          </a:bodyPr>
          <a:lstStyle/>
          <a:p>
            <a:r>
              <a:rPr lang="en-US" sz="1050" b="1" dirty="0" smtClean="0"/>
              <a:t>STUDENT ROUTER B</a:t>
            </a:r>
          </a:p>
          <a:p>
            <a:r>
              <a:rPr lang="en-US" sz="1050" b="1" dirty="0" smtClean="0"/>
              <a:t>(VRF AWARE)</a:t>
            </a:r>
            <a:endParaRPr lang="en-US" sz="1050" b="1" dirty="0"/>
          </a:p>
        </p:txBody>
      </p:sp>
      <p:sp>
        <p:nvSpPr>
          <p:cNvPr id="36" name="TextBox 35"/>
          <p:cNvSpPr txBox="1"/>
          <p:nvPr/>
        </p:nvSpPr>
        <p:spPr>
          <a:xfrm>
            <a:off x="10530921" y="5579081"/>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7" name="TextBox 36"/>
          <p:cNvSpPr txBox="1"/>
          <p:nvPr/>
        </p:nvSpPr>
        <p:spPr>
          <a:xfrm>
            <a:off x="2431034" y="5603322"/>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8" name="TextBox 37"/>
          <p:cNvSpPr txBox="1"/>
          <p:nvPr/>
        </p:nvSpPr>
        <p:spPr>
          <a:xfrm>
            <a:off x="10404670" y="6236033"/>
            <a:ext cx="989373" cy="253916"/>
          </a:xfrm>
          <a:prstGeom prst="rect">
            <a:avLst/>
          </a:prstGeom>
          <a:noFill/>
        </p:spPr>
        <p:txBody>
          <a:bodyPr wrap="none" rtlCol="0">
            <a:spAutoFit/>
          </a:bodyPr>
          <a:lstStyle/>
          <a:p>
            <a:r>
              <a:rPr lang="en-US" sz="1050" b="1" dirty="0" smtClean="0"/>
              <a:t>STUDENT PC B</a:t>
            </a:r>
            <a:endParaRPr lang="en-US" sz="1050" b="1" dirty="0"/>
          </a:p>
        </p:txBody>
      </p:sp>
      <p:sp>
        <p:nvSpPr>
          <p:cNvPr id="39" name="TextBox 38"/>
          <p:cNvSpPr txBox="1"/>
          <p:nvPr/>
        </p:nvSpPr>
        <p:spPr>
          <a:xfrm>
            <a:off x="2846787" y="6307594"/>
            <a:ext cx="995785" cy="253916"/>
          </a:xfrm>
          <a:prstGeom prst="rect">
            <a:avLst/>
          </a:prstGeom>
          <a:noFill/>
        </p:spPr>
        <p:txBody>
          <a:bodyPr wrap="none" rtlCol="0">
            <a:spAutoFit/>
          </a:bodyPr>
          <a:lstStyle/>
          <a:p>
            <a:r>
              <a:rPr lang="en-US" sz="1050" b="1" dirty="0" smtClean="0"/>
              <a:t>STUDENT PC A</a:t>
            </a:r>
            <a:endParaRPr lang="en-US" sz="1050" b="1" dirty="0"/>
          </a:p>
        </p:txBody>
      </p:sp>
      <p:sp>
        <p:nvSpPr>
          <p:cNvPr id="40" name="Rectangle 39"/>
          <p:cNvSpPr/>
          <p:nvPr/>
        </p:nvSpPr>
        <p:spPr>
          <a:xfrm>
            <a:off x="236755" y="4182158"/>
            <a:ext cx="1921627" cy="1950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solidFill>
                  <a:schemeClr val="tx1"/>
                </a:solidFill>
              </a:rPr>
              <a:t>YOU ARE STUDENT A ON YOUR DIAGRAM.</a:t>
            </a:r>
          </a:p>
          <a:p>
            <a:pPr algn="ctr"/>
            <a:r>
              <a:rPr lang="en-US" sz="1000" b="1" dirty="0" smtClean="0">
                <a:solidFill>
                  <a:schemeClr val="tx1"/>
                </a:solidFill>
              </a:rPr>
              <a:t>USE THE DIAGRAM TO THE RIGHT BY REPLACING “B” WITH YOUR NEIGHBOR STUDENT’S NUMBER. THEY WILL NEED TO DO THE SAME ON THEIR CONFIGURATION, REPLACING THE “B” ON THEIR DIAGRAM WITH YOUR CONFIGURATION/STUDENT NUMBER. </a:t>
            </a:r>
            <a:endParaRPr lang="en-US" sz="1000" b="1" dirty="0">
              <a:solidFill>
                <a:schemeClr val="tx1"/>
              </a:solidFill>
            </a:endParaRPr>
          </a:p>
        </p:txBody>
      </p:sp>
    </p:spTree>
    <p:extLst>
      <p:ext uri="{BB962C8B-B14F-4D97-AF65-F5344CB8AC3E}">
        <p14:creationId xmlns:p14="http://schemas.microsoft.com/office/powerpoint/2010/main" val="902760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flipV="1">
            <a:off x="2437604" y="5186322"/>
            <a:ext cx="2937" cy="365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7</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236755" y="388724"/>
          <a:ext cx="11784669" cy="4329444"/>
        </p:xfrm>
        <a:graphic>
          <a:graphicData uri="http://schemas.openxmlformats.org/drawingml/2006/table">
            <a:tbl>
              <a:tblPr firstRow="1" bandRow="1">
                <a:tableStyleId>{5C22544A-7EE6-4342-B048-85BDC9FD1C3A}</a:tableStyleId>
              </a:tblPr>
              <a:tblGrid>
                <a:gridCol w="409197"/>
                <a:gridCol w="7701094"/>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building a </a:t>
                      </a:r>
                      <a:r>
                        <a:rPr lang="en-US" sz="1200" baseline="0" dirty="0" err="1" smtClean="0"/>
                        <a:t>eBGP</a:t>
                      </a:r>
                      <a:r>
                        <a:rPr lang="en-US" sz="1200" baseline="0" dirty="0" smtClean="0"/>
                        <a:t> neighbor with a mission partner (RCMP) that does not allow IGPs for customer connections. Configure a new sub-interface for VLAN 504 on your G0/0/0 interface per the diagram below.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Verify that it is operational by pinging 22.19.54.27.</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Configure a static host route from your student router for the RCMP loopback 4 interface on the diagram. Use your new sub-interface as the exit interface or use the .27 as the next hop IP.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Ip</a:t>
                      </a:r>
                      <a:r>
                        <a:rPr lang="en-US" sz="1200" dirty="0" smtClean="0"/>
                        <a:t> route 22.19.129.4 255.255.255.255</a:t>
                      </a:r>
                      <a:r>
                        <a:rPr lang="en-US" sz="1200" baseline="0" dirty="0" smtClean="0"/>
                        <a:t> g0/0/0.504</a:t>
                      </a:r>
                    </a:p>
                    <a:p>
                      <a:r>
                        <a:rPr lang="en-US" sz="1200" baseline="0" dirty="0" smtClean="0"/>
                        <a:t>or</a:t>
                      </a:r>
                    </a:p>
                    <a:p>
                      <a:r>
                        <a:rPr lang="en-US" sz="1200" dirty="0" err="1" smtClean="0"/>
                        <a:t>Ip</a:t>
                      </a:r>
                      <a:r>
                        <a:rPr lang="en-US" sz="1200" dirty="0" smtClean="0"/>
                        <a:t> route 22.19.129.4 255.255.255.255 22.19.54.27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Per</a:t>
                      </a:r>
                      <a:r>
                        <a:rPr lang="en-US" sz="1200" baseline="0" dirty="0" smtClean="0"/>
                        <a:t> the diagram, c</a:t>
                      </a:r>
                      <a:r>
                        <a:rPr lang="en-US" sz="1200" dirty="0" smtClean="0"/>
                        <a:t>onfigure loopback 1 on your student router.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 can ping the destination</a:t>
                      </a:r>
                      <a:r>
                        <a:rPr lang="en-US" sz="1200" baseline="0" dirty="0" smtClean="0"/>
                        <a:t> RCMP node, config an </a:t>
                      </a:r>
                      <a:r>
                        <a:rPr lang="en-US" sz="1200" baseline="0" dirty="0" err="1" smtClean="0"/>
                        <a:t>eBGP</a:t>
                      </a:r>
                      <a:r>
                        <a:rPr lang="en-US" sz="1200" baseline="0" dirty="0" smtClean="0"/>
                        <a:t> peer with the loopback 4 IP address as your neighbor for autonomous system 65421. You will have to use </a:t>
                      </a:r>
                      <a:r>
                        <a:rPr lang="en-US" sz="1200" baseline="0" dirty="0" err="1" smtClean="0"/>
                        <a:t>ebgp</a:t>
                      </a:r>
                      <a:r>
                        <a:rPr lang="en-US" sz="1200" baseline="0" dirty="0" smtClean="0"/>
                        <a:t> </a:t>
                      </a:r>
                      <a:r>
                        <a:rPr lang="en-US" sz="1200" baseline="0" dirty="0" err="1" smtClean="0"/>
                        <a:t>multihop</a:t>
                      </a:r>
                      <a:r>
                        <a:rPr lang="en-US" sz="1200" baseline="0" dirty="0" smtClean="0"/>
                        <a:t> set for at least 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Set the update source as</a:t>
                      </a:r>
                      <a:r>
                        <a:rPr lang="en-US" sz="1200" baseline="0" dirty="0" smtClean="0"/>
                        <a:t> loopback 1 for your </a:t>
                      </a:r>
                      <a:r>
                        <a:rPr lang="en-US" sz="1200" baseline="0" dirty="0" err="1" smtClean="0"/>
                        <a:t>eBGP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Advertise your student</a:t>
                      </a:r>
                      <a:r>
                        <a:rPr lang="en-US" sz="1200" baseline="0" dirty="0" smtClean="0"/>
                        <a:t> LAN network (</a:t>
                      </a:r>
                      <a:r>
                        <a:rPr lang="en-US" sz="1200" baseline="0" dirty="0" err="1" smtClean="0"/>
                        <a:t>vlan</a:t>
                      </a:r>
                      <a:r>
                        <a:rPr lang="en-US" sz="1200" baseline="0" dirty="0" smtClean="0"/>
                        <a:t> 104) in your BGP process.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should</a:t>
                      </a:r>
                      <a:r>
                        <a:rPr lang="en-US" sz="1200" baseline="0" dirty="0" smtClean="0"/>
                        <a:t> be learning a BGP route from the RCMP node that allows ICMP reachability of the TAC Portal Server.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Redistribute</a:t>
                      </a:r>
                      <a:r>
                        <a:rPr lang="en-US" sz="1200" baseline="0" dirty="0" smtClean="0"/>
                        <a:t> BGP from your student router into your Layer 3 switch. Ensure you see the TAC Portal Server network in your L3 switch as an “O E2” route.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TFTP on your student L3 switch to import a file to your flash from the TAC Portal Server. File name: ps-4-modelo.text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From your </a:t>
                      </a:r>
                      <a:r>
                        <a:rPr lang="en-US" sz="1200" smtClean="0"/>
                        <a:t>PC</a:t>
                      </a:r>
                      <a:r>
                        <a:rPr lang="en-US" sz="1200" baseline="0" smtClean="0"/>
                        <a:t> extract </a:t>
                      </a:r>
                      <a:r>
                        <a:rPr lang="en-US" sz="1200" baseline="0" dirty="0" smtClean="0"/>
                        <a:t>the </a:t>
                      </a:r>
                      <a:r>
                        <a:rPr lang="en-US" sz="1200" baseline="0" dirty="0" err="1" smtClean="0"/>
                        <a:t>modelo</a:t>
                      </a:r>
                      <a:r>
                        <a:rPr lang="en-US" sz="1200" baseline="0" dirty="0" smtClean="0"/>
                        <a:t> file from your switch using TFTP. You will need the access code for future use (PE 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a:t>
                      </a:r>
                      <a:r>
                        <a:rPr lang="en-US" sz="1200" baseline="0" dirty="0" smtClean="0"/>
                        <a:t> have the file on your student PC, delete it from the flash on your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Delete</a:t>
                      </a:r>
                      <a:r>
                        <a:rPr lang="en-US" sz="1200" baseline="0" smtClean="0"/>
                        <a:t> flash:ps-4-modelo.text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8342" y="5550132"/>
            <a:ext cx="585599" cy="384762"/>
          </a:xfrm>
          <a:prstGeom prst="rect">
            <a:avLst/>
          </a:prstGeom>
        </p:spPr>
      </p:pic>
      <p:pic>
        <p:nvPicPr>
          <p:cNvPr id="32" name="Picture 31"/>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91817" y="5550132"/>
            <a:ext cx="585599" cy="384762"/>
          </a:xfrm>
          <a:prstGeom prst="rect">
            <a:avLst/>
          </a:prstGeom>
        </p:spPr>
      </p:pic>
      <p:cxnSp>
        <p:nvCxnSpPr>
          <p:cNvPr id="33" name="Straight Connector 32"/>
          <p:cNvCxnSpPr/>
          <p:nvPr/>
        </p:nvCxnSpPr>
        <p:spPr>
          <a:xfrm flipH="1">
            <a:off x="2733941" y="5721292"/>
            <a:ext cx="7416022" cy="21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84996" y="5369202"/>
            <a:ext cx="880370" cy="646331"/>
          </a:xfrm>
          <a:prstGeom prst="rect">
            <a:avLst/>
          </a:prstGeom>
          <a:noFill/>
        </p:spPr>
        <p:txBody>
          <a:bodyPr wrap="none" rtlCol="0">
            <a:spAutoFit/>
          </a:bodyPr>
          <a:lstStyle/>
          <a:p>
            <a:pPr algn="ctr"/>
            <a:r>
              <a:rPr lang="en-US" sz="900" dirty="0" smtClean="0"/>
              <a:t>INTG0/0/0.504</a:t>
            </a:r>
          </a:p>
          <a:p>
            <a:pPr algn="ctr"/>
            <a:r>
              <a:rPr lang="en-US" sz="900" dirty="0" smtClean="0"/>
              <a:t>22.19.54.1 /27</a:t>
            </a:r>
          </a:p>
          <a:p>
            <a:pPr algn="ctr"/>
            <a:endParaRPr lang="en-US" sz="900" dirty="0" smtClean="0"/>
          </a:p>
          <a:p>
            <a:pPr algn="ctr"/>
            <a:endParaRPr lang="en-US" sz="900" dirty="0"/>
          </a:p>
        </p:txBody>
      </p:sp>
      <p:sp>
        <p:nvSpPr>
          <p:cNvPr id="42" name="TextBox 41"/>
          <p:cNvSpPr txBox="1"/>
          <p:nvPr/>
        </p:nvSpPr>
        <p:spPr>
          <a:xfrm>
            <a:off x="1724107" y="6001015"/>
            <a:ext cx="1426994" cy="784830"/>
          </a:xfrm>
          <a:prstGeom prst="rect">
            <a:avLst/>
          </a:prstGeom>
          <a:noFill/>
        </p:spPr>
        <p:txBody>
          <a:bodyPr wrap="none" rtlCol="0">
            <a:spAutoFit/>
          </a:bodyPr>
          <a:lstStyle/>
          <a:p>
            <a:pPr algn="ctr"/>
            <a:r>
              <a:rPr lang="en-US" sz="900" dirty="0" smtClean="0"/>
              <a:t>STUDENT ROUTER</a:t>
            </a:r>
          </a:p>
          <a:p>
            <a:pPr algn="ctr"/>
            <a:r>
              <a:rPr lang="en-US" sz="900" dirty="0" smtClean="0"/>
              <a:t>BGP ROUTER-ID 22.19.0.4</a:t>
            </a:r>
          </a:p>
          <a:p>
            <a:pPr algn="ctr"/>
            <a:r>
              <a:rPr lang="en-US" sz="900" dirty="0" smtClean="0"/>
              <a:t>BGP 65404</a:t>
            </a:r>
          </a:p>
          <a:p>
            <a:pPr algn="ctr"/>
            <a:endParaRPr lang="en-US" sz="900" dirty="0" smtClean="0"/>
          </a:p>
          <a:p>
            <a:pPr algn="ctr"/>
            <a:endParaRPr lang="en-US" sz="900" dirty="0"/>
          </a:p>
        </p:txBody>
      </p:sp>
      <p:cxnSp>
        <p:nvCxnSpPr>
          <p:cNvPr id="45" name="Straight Connector 44"/>
          <p:cNvCxnSpPr/>
          <p:nvPr/>
        </p:nvCxnSpPr>
        <p:spPr>
          <a:xfrm rot="16200000" flipV="1">
            <a:off x="2436136" y="5048770"/>
            <a:ext cx="2937"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035891" y="4857571"/>
            <a:ext cx="803425" cy="369332"/>
          </a:xfrm>
          <a:prstGeom prst="rect">
            <a:avLst/>
          </a:prstGeom>
          <a:noFill/>
        </p:spPr>
        <p:txBody>
          <a:bodyPr wrap="none" rtlCol="0">
            <a:spAutoFit/>
          </a:bodyPr>
          <a:lstStyle/>
          <a:p>
            <a:pPr algn="ctr"/>
            <a:r>
              <a:rPr lang="en-US" sz="900" dirty="0" smtClean="0"/>
              <a:t>INT Lo </a:t>
            </a:r>
            <a:r>
              <a:rPr lang="en-US" sz="900" dirty="0"/>
              <a:t>1</a:t>
            </a:r>
            <a:endParaRPr lang="en-US" sz="900" dirty="0" smtClean="0"/>
          </a:p>
          <a:p>
            <a:pPr algn="ctr"/>
            <a:r>
              <a:rPr lang="en-US" sz="900" dirty="0" smtClean="0"/>
              <a:t>22.19.0.4 /32</a:t>
            </a:r>
          </a:p>
        </p:txBody>
      </p:sp>
      <p:pic>
        <p:nvPicPr>
          <p:cNvPr id="47" name="Picture 46"/>
          <p:cNvPicPr>
            <a:picLocks noChangeAspect="1"/>
          </p:cNvPicPr>
          <p:nvPr/>
        </p:nvPicPr>
        <p:blipFill rotWithShape="1">
          <a:blip r:embed="rId3" cstate="print">
            <a:extLst>
              <a:ext uri="{28A0092B-C50C-407E-A947-70E740481C1C}">
                <a14:useLocalDpi xmlns:a14="http://schemas.microsoft.com/office/drawing/2010/main" val="0"/>
              </a:ext>
            </a:extLst>
          </a:blip>
          <a:srcRect l="22605" r="23140"/>
          <a:stretch/>
        </p:blipFill>
        <p:spPr>
          <a:xfrm>
            <a:off x="10149963" y="5426132"/>
            <a:ext cx="302005" cy="556654"/>
          </a:xfrm>
          <a:prstGeom prst="rect">
            <a:avLst/>
          </a:prstGeom>
        </p:spPr>
      </p:pic>
      <p:sp>
        <p:nvSpPr>
          <p:cNvPr id="48" name="TextBox 47"/>
          <p:cNvSpPr txBox="1"/>
          <p:nvPr/>
        </p:nvSpPr>
        <p:spPr>
          <a:xfrm>
            <a:off x="8034253" y="5921552"/>
            <a:ext cx="1500732" cy="646331"/>
          </a:xfrm>
          <a:prstGeom prst="rect">
            <a:avLst/>
          </a:prstGeom>
          <a:noFill/>
        </p:spPr>
        <p:txBody>
          <a:bodyPr wrap="none" rtlCol="0">
            <a:spAutoFit/>
          </a:bodyPr>
          <a:lstStyle/>
          <a:p>
            <a:pPr algn="ctr"/>
            <a:r>
              <a:rPr lang="en-US" sz="900" dirty="0" smtClean="0"/>
              <a:t>RCMP</a:t>
            </a:r>
          </a:p>
          <a:p>
            <a:pPr algn="ctr"/>
            <a:r>
              <a:rPr lang="en-US" sz="900" dirty="0" smtClean="0"/>
              <a:t>BGP ROUTER-ID 22.16.231.1</a:t>
            </a:r>
          </a:p>
          <a:p>
            <a:pPr algn="ctr"/>
            <a:r>
              <a:rPr lang="en-US" sz="900" dirty="0" smtClean="0"/>
              <a:t>BGP 65421</a:t>
            </a:r>
          </a:p>
          <a:p>
            <a:pPr algn="ctr"/>
            <a:endParaRPr lang="en-US" sz="900" dirty="0"/>
          </a:p>
        </p:txBody>
      </p:sp>
      <p:sp>
        <p:nvSpPr>
          <p:cNvPr id="49" name="TextBox 48"/>
          <p:cNvSpPr txBox="1"/>
          <p:nvPr/>
        </p:nvSpPr>
        <p:spPr>
          <a:xfrm>
            <a:off x="9799866" y="5967075"/>
            <a:ext cx="1002197" cy="507831"/>
          </a:xfrm>
          <a:prstGeom prst="rect">
            <a:avLst/>
          </a:prstGeom>
          <a:noFill/>
        </p:spPr>
        <p:txBody>
          <a:bodyPr wrap="none" rtlCol="0">
            <a:spAutoFit/>
          </a:bodyPr>
          <a:lstStyle/>
          <a:p>
            <a:pPr algn="ctr"/>
            <a:r>
              <a:rPr lang="en-US" sz="900" dirty="0" smtClean="0"/>
              <a:t>TAC Portal Server</a:t>
            </a:r>
          </a:p>
          <a:p>
            <a:pPr algn="ctr"/>
            <a:r>
              <a:rPr lang="en-US" sz="900" dirty="0" smtClean="0"/>
              <a:t>22.16.231.90</a:t>
            </a:r>
          </a:p>
          <a:p>
            <a:pPr algn="ctr"/>
            <a:endParaRPr lang="en-US" sz="900" dirty="0"/>
          </a:p>
        </p:txBody>
      </p:sp>
      <p:sp>
        <p:nvSpPr>
          <p:cNvPr id="16" name="TextBox 15"/>
          <p:cNvSpPr txBox="1"/>
          <p:nvPr/>
        </p:nvSpPr>
        <p:spPr>
          <a:xfrm>
            <a:off x="8325195" y="5116436"/>
            <a:ext cx="918841" cy="646331"/>
          </a:xfrm>
          <a:prstGeom prst="rect">
            <a:avLst/>
          </a:prstGeom>
          <a:noFill/>
        </p:spPr>
        <p:txBody>
          <a:bodyPr wrap="none" rtlCol="0">
            <a:spAutoFit/>
          </a:bodyPr>
          <a:lstStyle/>
          <a:p>
            <a:pPr algn="ctr"/>
            <a:r>
              <a:rPr lang="en-US" sz="900" dirty="0" smtClean="0"/>
              <a:t>INT Lo 4</a:t>
            </a:r>
          </a:p>
          <a:p>
            <a:pPr algn="ctr"/>
            <a:r>
              <a:rPr lang="en-US" sz="900" dirty="0" smtClean="0"/>
              <a:t>22.19.129.4 /32</a:t>
            </a:r>
          </a:p>
          <a:p>
            <a:pPr algn="ctr"/>
            <a:endParaRPr lang="en-US" sz="900" dirty="0" smtClean="0"/>
          </a:p>
          <a:p>
            <a:pPr algn="ctr"/>
            <a:endParaRPr lang="en-US" sz="900" dirty="0"/>
          </a:p>
        </p:txBody>
      </p:sp>
      <p:sp>
        <p:nvSpPr>
          <p:cNvPr id="17" name="Explosion 1 16"/>
          <p:cNvSpPr/>
          <p:nvPr/>
        </p:nvSpPr>
        <p:spPr>
          <a:xfrm>
            <a:off x="4826548" y="5332458"/>
            <a:ext cx="2055303" cy="820109"/>
          </a:xfrm>
          <a:prstGeom prst="irregularSeal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solidFill>
                  <a:schemeClr val="tx1"/>
                </a:solidFill>
              </a:rPr>
              <a:t>RCMP WAN</a:t>
            </a:r>
            <a:endParaRPr lang="en-US" sz="1000" b="1" dirty="0">
              <a:solidFill>
                <a:schemeClr val="tx1"/>
              </a:solidFill>
            </a:endParaRPr>
          </a:p>
        </p:txBody>
      </p:sp>
      <p:sp>
        <p:nvSpPr>
          <p:cNvPr id="18" name="Rectangle 17"/>
          <p:cNvSpPr/>
          <p:nvPr/>
        </p:nvSpPr>
        <p:spPr>
          <a:xfrm>
            <a:off x="3238149" y="58723"/>
            <a:ext cx="7063531" cy="260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Before you begin PE 7, set your L3 switch TFTP source to your Student LAN interface (</a:t>
            </a:r>
            <a:r>
              <a:rPr lang="en-US" sz="1200" dirty="0" err="1" smtClean="0">
                <a:solidFill>
                  <a:srgbClr val="0070C0"/>
                </a:solidFill>
              </a:rPr>
              <a:t>int</a:t>
            </a:r>
            <a:r>
              <a:rPr lang="en-US" sz="1200" dirty="0" smtClean="0">
                <a:solidFill>
                  <a:srgbClr val="0070C0"/>
                </a:solidFill>
              </a:rPr>
              <a:t> </a:t>
            </a:r>
            <a:r>
              <a:rPr lang="en-US" sz="1200" dirty="0" err="1" smtClean="0">
                <a:solidFill>
                  <a:srgbClr val="0070C0"/>
                </a:solidFill>
              </a:rPr>
              <a:t>vlan</a:t>
            </a:r>
            <a:r>
              <a:rPr lang="en-US" sz="1200" dirty="0" smtClean="0">
                <a:solidFill>
                  <a:srgbClr val="0070C0"/>
                </a:solidFill>
              </a:rPr>
              <a:t> 1xx)</a:t>
            </a:r>
            <a:endParaRPr lang="en-US" sz="1200" dirty="0">
              <a:solidFill>
                <a:srgbClr val="0070C0"/>
              </a:solidFill>
            </a:endParaRPr>
          </a:p>
        </p:txBody>
      </p:sp>
    </p:spTree>
    <p:extLst>
      <p:ext uri="{BB962C8B-B14F-4D97-AF65-F5344CB8AC3E}">
        <p14:creationId xmlns:p14="http://schemas.microsoft.com/office/powerpoint/2010/main" val="9528010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H="1">
            <a:off x="4096580" y="4280646"/>
            <a:ext cx="4885901" cy="1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22978"/>
            <a:ext cx="9144000" cy="545284"/>
          </a:xfrm>
        </p:spPr>
        <p:txBody>
          <a:bodyPr>
            <a:normAutofit/>
          </a:bodyPr>
          <a:lstStyle/>
          <a:p>
            <a:r>
              <a:rPr lang="en-US" sz="2500" b="1" dirty="0" smtClean="0"/>
              <a:t>PE </a:t>
            </a:r>
            <a:r>
              <a:rPr lang="en-US" sz="2500" b="1" dirty="0"/>
              <a:t>8</a:t>
            </a:r>
            <a:r>
              <a:rPr lang="en-US" sz="2500" b="1" dirty="0" smtClean="0"/>
              <a:t> (task checklist)</a:t>
            </a:r>
            <a:endParaRPr lang="en-US" sz="2500" b="1" dirty="0"/>
          </a:p>
        </p:txBody>
      </p:sp>
      <p:graphicFrame>
        <p:nvGraphicFramePr>
          <p:cNvPr id="4" name="Table 3"/>
          <p:cNvGraphicFramePr>
            <a:graphicFrameLocks noGrp="1"/>
          </p:cNvGraphicFramePr>
          <p:nvPr>
            <p:extLst/>
          </p:nvPr>
        </p:nvGraphicFramePr>
        <p:xfrm>
          <a:off x="236754" y="562573"/>
          <a:ext cx="11784669" cy="3001637"/>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 mission command server that is located in different region. Connectivity traverses an MPLS backbone and access has been coordinated for you to engineer a transport link from your student router. To ensure the MPLS network does not introduce any problematic routes into your network you will setup the link within a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8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Designate the VRF your created in lab 6 (NET-A) for both address families ipv4 and ipv6.</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the G0/0/1 interface on your student router and assign it to the NET-A VRF. Configure it with the ipv4 address specified below on the diagram and assign an IPv6 link local address. Create Loopback 10 as depicted in the diagram below and also assign it to the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ospfv3 process 1000 area 25 for the VRF and activate Loopback 10 and G0/0/1 in that process by specifying ospfv3 1000 ipv4 area 25 on the interfaces.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OSPF</a:t>
                      </a:r>
                      <a:r>
                        <a:rPr lang="en-US" sz="1200" baseline="0" dirty="0" smtClean="0"/>
                        <a:t>v3 network type will be broadcast (which is the default).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at least one OSPFv3 neighbor within the VRF process and check to see if you are learning the route to the mission command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a:t>
                      </a:r>
                      <a:r>
                        <a:rPr lang="en-US" sz="1200" baseline="0" dirty="0" smtClean="0"/>
                        <a:t> </a:t>
                      </a:r>
                      <a:r>
                        <a:rPr lang="en-US" sz="1200" baseline="0" dirty="0" err="1" smtClean="0"/>
                        <a:t>vrf</a:t>
                      </a:r>
                      <a:r>
                        <a:rPr lang="en-US" sz="1200" baseline="0" dirty="0" smtClean="0"/>
                        <a:t> NET-A neighbor</a:t>
                      </a:r>
                    </a:p>
                    <a:p>
                      <a:r>
                        <a:rPr lang="en-US" sz="1200" baseline="0" dirty="0" smtClean="0"/>
                        <a:t>Show </a:t>
                      </a:r>
                      <a:r>
                        <a:rPr lang="en-US" sz="1200" baseline="0" dirty="0" err="1" smtClean="0"/>
                        <a:t>ip</a:t>
                      </a:r>
                      <a:r>
                        <a:rPr lang="en-US" sz="1200" baseline="0" dirty="0" smtClean="0"/>
                        <a:t> route </a:t>
                      </a:r>
                      <a:r>
                        <a:rPr lang="en-US" sz="1200" baseline="0" dirty="0" err="1" smtClean="0"/>
                        <a:t>vrf</a:t>
                      </a:r>
                      <a:r>
                        <a:rPr lang="en-US" sz="1200" baseline="0" dirty="0" smtClean="0"/>
                        <a:t> NET-A ospfv3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0979" y="4111328"/>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66362" y="4125887"/>
            <a:ext cx="541281" cy="355643"/>
          </a:xfrm>
          <a:prstGeom prst="rect">
            <a:avLst/>
          </a:prstGeom>
        </p:spPr>
      </p:pic>
      <p:sp>
        <p:nvSpPr>
          <p:cNvPr id="7" name="Explosion 1 6"/>
          <p:cNvSpPr/>
          <p:nvPr/>
        </p:nvSpPr>
        <p:spPr>
          <a:xfrm>
            <a:off x="5540494" y="3854868"/>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a:t>
            </a:r>
          </a:p>
          <a:p>
            <a:pPr algn="ctr"/>
            <a:r>
              <a:rPr lang="en-US" sz="1200" dirty="0" smtClean="0">
                <a:ln w="0"/>
                <a:solidFill>
                  <a:schemeClr val="tx1"/>
                </a:solidFill>
                <a:effectLst>
                  <a:outerShdw blurRad="38100" dist="19050" dir="2700000" algn="tl" rotWithShape="0">
                    <a:schemeClr val="dk1">
                      <a:alpha val="40000"/>
                    </a:schemeClr>
                  </a:outerShdw>
                </a:effectLst>
              </a:rPr>
              <a:t>BACKBONE</a:t>
            </a:r>
          </a:p>
        </p:txBody>
      </p:sp>
      <p:sp>
        <p:nvSpPr>
          <p:cNvPr id="9" name="TextBox 8"/>
          <p:cNvSpPr txBox="1"/>
          <p:nvPr/>
        </p:nvSpPr>
        <p:spPr>
          <a:xfrm>
            <a:off x="2825010" y="426783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7631140" y="3707346"/>
            <a:ext cx="960519" cy="600164"/>
          </a:xfrm>
          <a:prstGeom prst="rect">
            <a:avLst/>
          </a:prstGeom>
          <a:noFill/>
        </p:spPr>
        <p:txBody>
          <a:bodyPr wrap="none" rtlCol="0">
            <a:spAutoFit/>
          </a:bodyPr>
          <a:lstStyle/>
          <a:p>
            <a:pPr algn="ctr"/>
            <a:r>
              <a:rPr lang="en-US" sz="1100" dirty="0" smtClean="0"/>
              <a:t>DISTANT END</a:t>
            </a:r>
          </a:p>
          <a:p>
            <a:pPr algn="ctr"/>
            <a:r>
              <a:rPr lang="en-US" sz="1100" dirty="0" smtClean="0"/>
              <a:t>NODE</a:t>
            </a:r>
          </a:p>
          <a:p>
            <a:pPr algn="ctr"/>
            <a:endParaRPr lang="en-US" sz="1100" dirty="0"/>
          </a:p>
        </p:txBody>
      </p:sp>
      <p:sp>
        <p:nvSpPr>
          <p:cNvPr id="11" name="TextBox 10"/>
          <p:cNvSpPr txBox="1"/>
          <p:nvPr/>
        </p:nvSpPr>
        <p:spPr>
          <a:xfrm>
            <a:off x="4052129" y="4299409"/>
            <a:ext cx="1335622" cy="861774"/>
          </a:xfrm>
          <a:prstGeom prst="rect">
            <a:avLst/>
          </a:prstGeom>
          <a:noFill/>
        </p:spPr>
        <p:txBody>
          <a:bodyPr wrap="none" rtlCol="0">
            <a:spAutoFit/>
          </a:bodyPr>
          <a:lstStyle/>
          <a:p>
            <a:r>
              <a:rPr lang="en-US" sz="1000" dirty="0" smtClean="0"/>
              <a:t>INT G0/0/1</a:t>
            </a:r>
          </a:p>
          <a:p>
            <a:r>
              <a:rPr lang="en-US" sz="1000" dirty="0" smtClean="0"/>
              <a:t>VRF forwarding NET-A</a:t>
            </a:r>
          </a:p>
          <a:p>
            <a:r>
              <a:rPr lang="en-US" sz="1000" dirty="0" smtClean="0"/>
              <a:t>14.197.221.134 /24</a:t>
            </a:r>
          </a:p>
          <a:p>
            <a:endParaRPr lang="en-US" sz="1000" dirty="0" smtClean="0"/>
          </a:p>
          <a:p>
            <a:endParaRPr lang="en-US" sz="1000" dirty="0" smtClean="0"/>
          </a:p>
        </p:txBody>
      </p:sp>
      <p:graphicFrame>
        <p:nvGraphicFramePr>
          <p:cNvPr id="13" name="Table 12"/>
          <p:cNvGraphicFramePr>
            <a:graphicFrameLocks noGrp="1"/>
          </p:cNvGraphicFramePr>
          <p:nvPr>
            <p:extLst/>
          </p:nvPr>
        </p:nvGraphicFramePr>
        <p:xfrm>
          <a:off x="236754" y="4972603"/>
          <a:ext cx="11784669" cy="1828800"/>
        </p:xfrm>
        <a:graphic>
          <a:graphicData uri="http://schemas.openxmlformats.org/drawingml/2006/table">
            <a:tbl>
              <a:tblPr firstRow="1" bandRow="1">
                <a:tableStyleId>{5C22544A-7EE6-4342-B048-85BDC9FD1C3A}</a:tableStyleId>
              </a:tblPr>
              <a:tblGrid>
                <a:gridCol w="585365"/>
                <a:gridCol w="7198758"/>
                <a:gridCol w="4000546"/>
              </a:tblGrid>
              <a:tr h="24382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37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Activate MPLS on your student</a:t>
                      </a:r>
                      <a:r>
                        <a:rPr lang="en-US" sz="1200" baseline="0" dirty="0" smtClean="0"/>
                        <a:t> router and assign a label range of 50401 to 50499. Specify the </a:t>
                      </a:r>
                      <a:r>
                        <a:rPr lang="en-US" sz="1200" baseline="0" dirty="0" err="1" smtClean="0"/>
                        <a:t>mpls</a:t>
                      </a:r>
                      <a:r>
                        <a:rPr lang="en-US" sz="1200" baseline="0" dirty="0" smtClean="0"/>
                        <a:t> label protocol as LDP and force your student router to use loopback 10 as the </a:t>
                      </a:r>
                      <a:r>
                        <a:rPr lang="en-US" sz="1200" baseline="0" dirty="0" err="1" smtClean="0"/>
                        <a:t>mpls</a:t>
                      </a:r>
                      <a:r>
                        <a:rPr lang="en-US" sz="1200" baseline="0" dirty="0" smtClean="0"/>
                        <a:t> router-id.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89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label is assigned as</a:t>
                      </a:r>
                      <a:r>
                        <a:rPr lang="en-US" sz="1200" baseline="0" dirty="0" smtClean="0"/>
                        <a:t> the outgoing label for  the 14.191.154.0/24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mpls</a:t>
                      </a:r>
                      <a:r>
                        <a:rPr lang="en-US" sz="1200" baseline="0" dirty="0" smtClean="0"/>
                        <a:t> forwarding table</a:t>
                      </a:r>
                      <a:endParaRPr lang="en-US" sz="1200" dirty="0" smtClean="0"/>
                    </a:p>
                    <a:p>
                      <a:endParaRPr lang="en-US" sz="1200" dirty="0" smtClean="0"/>
                    </a:p>
                    <a:p>
                      <a:r>
                        <a:rPr lang="en-US" sz="1200" dirty="0" smtClean="0"/>
                        <a:t>LABEL ______________________________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51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a:t>
                      </a:r>
                      <a:r>
                        <a:rPr lang="en-US" sz="1200" baseline="0" dirty="0" smtClean="0"/>
                        <a:t> TCP port number is associated with your LDP peer?   (show </a:t>
                      </a:r>
                      <a:r>
                        <a:rPr lang="en-US" sz="1200" baseline="0" dirty="0" err="1" smtClean="0"/>
                        <a:t>mpls</a:t>
                      </a:r>
                      <a:r>
                        <a:rPr lang="en-US" sz="1200" baseline="0" dirty="0" smtClean="0"/>
                        <a:t> </a:t>
                      </a:r>
                      <a:r>
                        <a:rPr lang="en-US" sz="1200" baseline="0" dirty="0" err="1" smtClean="0"/>
                        <a:t>ldp</a:t>
                      </a:r>
                      <a:r>
                        <a:rPr lang="en-US" sz="1200" baseline="0" dirty="0" smtClean="0"/>
                        <a:t> neighbor </a:t>
                      </a:r>
                      <a:r>
                        <a:rPr lang="en-US" sz="1200" baseline="0" dirty="0" err="1" smtClean="0"/>
                        <a:t>vrf</a:t>
                      </a:r>
                      <a:r>
                        <a:rPr lang="en-US" sz="1200" baseline="0" dirty="0" smtClean="0"/>
                        <a:t> NET-A)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TCP Port Number for Connection: 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8092" r="20551"/>
          <a:stretch/>
        </p:blipFill>
        <p:spPr>
          <a:xfrm>
            <a:off x="8962488" y="3989509"/>
            <a:ext cx="386368" cy="556654"/>
          </a:xfrm>
          <a:prstGeom prst="rect">
            <a:avLst/>
          </a:prstGeom>
        </p:spPr>
      </p:pic>
      <p:sp>
        <p:nvSpPr>
          <p:cNvPr id="15" name="TextBox 14"/>
          <p:cNvSpPr txBox="1"/>
          <p:nvPr/>
        </p:nvSpPr>
        <p:spPr>
          <a:xfrm>
            <a:off x="9340586" y="3811765"/>
            <a:ext cx="939681" cy="769441"/>
          </a:xfrm>
          <a:prstGeom prst="rect">
            <a:avLst/>
          </a:prstGeom>
          <a:noFill/>
        </p:spPr>
        <p:txBody>
          <a:bodyPr wrap="none" rtlCol="0">
            <a:spAutoFit/>
          </a:bodyPr>
          <a:lstStyle/>
          <a:p>
            <a:pPr algn="ctr"/>
            <a:r>
              <a:rPr lang="en-US" sz="1100" dirty="0" smtClean="0"/>
              <a:t>MISSION</a:t>
            </a:r>
          </a:p>
          <a:p>
            <a:pPr algn="ctr"/>
            <a:r>
              <a:rPr lang="en-US" sz="1100" dirty="0" smtClean="0"/>
              <a:t>COMMAND</a:t>
            </a:r>
          </a:p>
          <a:p>
            <a:pPr algn="ctr"/>
            <a:r>
              <a:rPr lang="en-US" sz="1100" dirty="0" smtClean="0"/>
              <a:t>SERVER</a:t>
            </a:r>
          </a:p>
          <a:p>
            <a:pPr algn="ctr"/>
            <a:r>
              <a:rPr lang="en-US" sz="1100" dirty="0" smtClean="0"/>
              <a:t>14.193.240.0</a:t>
            </a:r>
          </a:p>
        </p:txBody>
      </p:sp>
      <p:sp>
        <p:nvSpPr>
          <p:cNvPr id="16" name="TextBox 15"/>
          <p:cNvSpPr txBox="1"/>
          <p:nvPr/>
        </p:nvSpPr>
        <p:spPr>
          <a:xfrm>
            <a:off x="3306262" y="3585802"/>
            <a:ext cx="1335622" cy="861774"/>
          </a:xfrm>
          <a:prstGeom prst="rect">
            <a:avLst/>
          </a:prstGeom>
          <a:noFill/>
        </p:spPr>
        <p:txBody>
          <a:bodyPr wrap="none" rtlCol="0">
            <a:spAutoFit/>
          </a:bodyPr>
          <a:lstStyle/>
          <a:p>
            <a:r>
              <a:rPr lang="en-US" sz="1000" dirty="0" smtClean="0"/>
              <a:t>INT Loopback 10</a:t>
            </a:r>
          </a:p>
          <a:p>
            <a:r>
              <a:rPr lang="en-US" sz="1000" dirty="0"/>
              <a:t>VRF forwarding </a:t>
            </a:r>
            <a:r>
              <a:rPr lang="en-US" sz="1000" dirty="0" smtClean="0"/>
              <a:t>NET-A</a:t>
            </a:r>
          </a:p>
          <a:p>
            <a:r>
              <a:rPr lang="en-US" sz="1000" dirty="0" smtClean="0"/>
              <a:t>22.18.10.4 /32</a:t>
            </a:r>
          </a:p>
          <a:p>
            <a:endParaRPr lang="en-US" sz="1000" dirty="0" smtClean="0"/>
          </a:p>
          <a:p>
            <a:endParaRPr lang="en-US" sz="1000" dirty="0" smtClean="0"/>
          </a:p>
        </p:txBody>
      </p:sp>
    </p:spTree>
    <p:extLst>
      <p:ext uri="{BB962C8B-B14F-4D97-AF65-F5344CB8AC3E}">
        <p14:creationId xmlns:p14="http://schemas.microsoft.com/office/powerpoint/2010/main" val="8484761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p:cNvCxnSpPr/>
          <p:nvPr/>
        </p:nvCxnSpPr>
        <p:spPr>
          <a:xfrm flipH="1">
            <a:off x="7519143" y="5413946"/>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83777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7479941" y="6030423"/>
            <a:ext cx="2880965" cy="52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1159613" y="5362111"/>
            <a:ext cx="8802" cy="893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91514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440657" y="5353781"/>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9</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117443" y="397113"/>
          <a:ext cx="11971092" cy="4363432"/>
        </p:xfrm>
        <a:graphic>
          <a:graphicData uri="http://schemas.openxmlformats.org/drawingml/2006/table">
            <a:tbl>
              <a:tblPr firstRow="1" bandRow="1">
                <a:tableStyleId>{5C22544A-7EE6-4342-B048-85BDC9FD1C3A}</a:tableStyleId>
              </a:tblPr>
              <a:tblGrid>
                <a:gridCol w="208280"/>
                <a:gridCol w="8281382"/>
                <a:gridCol w="3481430"/>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an MPLS node at another location in order to provide </a:t>
                      </a:r>
                      <a:r>
                        <a:rPr lang="en-US" sz="1200" baseline="0" dirty="0" err="1" smtClean="0"/>
                        <a:t>config</a:t>
                      </a:r>
                      <a:r>
                        <a:rPr lang="en-US" sz="1200" baseline="0" dirty="0" smtClean="0"/>
                        <a:t> and engineering support. In order to access the node you must first make some </a:t>
                      </a:r>
                      <a:r>
                        <a:rPr lang="en-US" sz="1200" baseline="0" dirty="0" err="1" smtClean="0"/>
                        <a:t>config</a:t>
                      </a:r>
                      <a:r>
                        <a:rPr lang="en-US" sz="1200" baseline="0" dirty="0" smtClean="0"/>
                        <a:t> changes to your student router and layer 3 switch.</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Log into your student router</a:t>
                      </a:r>
                      <a:r>
                        <a:rPr lang="en-US" sz="1200" baseline="0" dirty="0" smtClean="0"/>
                        <a:t> and check the VRF NET-A routing table for an OSPFv3 route 22.20.34.0 /29.</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vrf</a:t>
                      </a:r>
                      <a:r>
                        <a:rPr lang="en-US" sz="1200" baseline="0" dirty="0" smtClean="0"/>
                        <a:t> NET-A.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If the route is not in your VRF routing table, ensure you have the VRF NET-A OPSFv3 neighbor you obtained in PE-8.</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Let instructor</a:t>
                      </a:r>
                      <a:r>
                        <a:rPr lang="en-US" sz="1000" baseline="0" dirty="0" smtClean="0"/>
                        <a:t> know if there are any problems</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a:t>
                      </a:r>
                      <a:r>
                        <a:rPr lang="en-US" sz="1200" baseline="0" dirty="0" smtClean="0"/>
                        <a:t> need to share a route for the student LAN into the OPSFv3 network but you cannot use basic redistribution because the student LAN is part of your router’s global routing table and the OSPFv3 network is within VRF NET-A. Configure a standard ACL (use your student number as the ACL number) with a permit statement matching your student LAN.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c</a:t>
                      </a:r>
                      <a:r>
                        <a:rPr lang="en-US" sz="1200" dirty="0" smtClean="0"/>
                        <a:t>onfigure</a:t>
                      </a:r>
                      <a:r>
                        <a:rPr lang="en-US" sz="1200" baseline="0" dirty="0" smtClean="0"/>
                        <a:t> a route-map called </a:t>
                      </a:r>
                      <a:r>
                        <a:rPr lang="en-US" sz="1200" baseline="0" smtClean="0"/>
                        <a:t>“MXO</a:t>
                      </a:r>
                      <a:r>
                        <a:rPr lang="en-US" sz="1200" baseline="0" dirty="0" smtClean="0"/>
                        <a:t>” that matches the ACL you configured in the last step.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under the ipv4 address-family </a:t>
                      </a:r>
                      <a:r>
                        <a:rPr lang="en-US" sz="1200" baseline="0" dirty="0" err="1" smtClean="0"/>
                        <a:t>config</a:t>
                      </a:r>
                      <a:r>
                        <a:rPr lang="en-US" sz="1200" baseline="0" dirty="0" smtClean="0"/>
                        <a:t> for VRF NET-A definition, use route-replication to pull the student LAN route from global routing table into the VRF routing table. View VRF NET-A routing table to verify the route is replicated ( + 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route-replicate from </a:t>
                      </a:r>
                      <a:r>
                        <a:rPr lang="en-US" sz="1000" baseline="0" dirty="0" err="1" smtClean="0"/>
                        <a:t>vrf</a:t>
                      </a:r>
                      <a:r>
                        <a:rPr lang="en-US" sz="1000" baseline="0" dirty="0" smtClean="0"/>
                        <a:t> global unicast </a:t>
                      </a:r>
                      <a:r>
                        <a:rPr lang="en-US" sz="1000" baseline="0" dirty="0" err="1" smtClean="0"/>
                        <a:t>ospf</a:t>
                      </a:r>
                      <a:r>
                        <a:rPr lang="en-US" sz="1000" baseline="0" dirty="0" smtClean="0"/>
                        <a:t> 4 route-map MXO</a:t>
                      </a:r>
                      <a:endParaRPr lang="en-US" sz="10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some scenarios,</a:t>
                      </a:r>
                      <a:r>
                        <a:rPr lang="en-US" sz="1200" dirty="0" smtClean="0"/>
                        <a:t> route-replication</a:t>
                      </a:r>
                      <a:r>
                        <a:rPr lang="en-US" sz="1200" baseline="0" dirty="0" smtClean="0"/>
                        <a:t> can be used in conjunction with redistribution between VRFs. For this PE you will also configure a static route for VRF NET-A on your student router for your student LAN with the L3 switch VLAN 604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route </a:t>
                      </a:r>
                      <a:r>
                        <a:rPr lang="en-US" sz="1050" dirty="0" err="1" smtClean="0"/>
                        <a:t>vrf</a:t>
                      </a:r>
                      <a:r>
                        <a:rPr lang="en-US" sz="1050" dirty="0" smtClean="0"/>
                        <a:t> NET-A 22.18.104.0</a:t>
                      </a:r>
                      <a:r>
                        <a:rPr lang="en-US" sz="1050" baseline="0" dirty="0" smtClean="0"/>
                        <a:t> 255.255.255.248 10.99.4.253</a:t>
                      </a:r>
                    </a:p>
                    <a:p>
                      <a:r>
                        <a:rPr lang="en-US" sz="1050" baseline="0" dirty="0" smtClean="0"/>
                        <a:t>NOTE: The AD of this static route will cause this route to replace the replicated route in the VRF routing table.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Go</a:t>
                      </a:r>
                      <a:r>
                        <a:rPr lang="en-US" sz="1200" baseline="0" dirty="0" smtClean="0"/>
                        <a:t> into your OSPFv3 1000 process for address-family IPv4 </a:t>
                      </a:r>
                      <a:r>
                        <a:rPr lang="en-US" sz="1200" baseline="0" dirty="0" err="1" smtClean="0"/>
                        <a:t>vrf</a:t>
                      </a:r>
                      <a:r>
                        <a:rPr lang="en-US" sz="1200" baseline="0" dirty="0" smtClean="0"/>
                        <a:t> NET-A and redistribute static with </a:t>
                      </a:r>
                      <a:r>
                        <a:rPr lang="en-US" sz="1200" baseline="0" smtClean="0"/>
                        <a:t>the MXO </a:t>
                      </a:r>
                      <a:r>
                        <a:rPr lang="en-US" sz="1200" baseline="0" dirty="0" smtClean="0"/>
                        <a:t>route-map applied.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your student router, </a:t>
                      </a:r>
                      <a:r>
                        <a:rPr lang="en-US" sz="1200" baseline="0" dirty="0" err="1" smtClean="0"/>
                        <a:t>config</a:t>
                      </a:r>
                      <a:r>
                        <a:rPr lang="en-US" sz="1200" baseline="0" dirty="0" smtClean="0"/>
                        <a:t> a VRF NET-A static route to your student LAN with the L3 switch’s VLAN 604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route </a:t>
                      </a:r>
                      <a:r>
                        <a:rPr lang="en-US" sz="1050" dirty="0" err="1" smtClean="0"/>
                        <a:t>vrf</a:t>
                      </a:r>
                      <a:r>
                        <a:rPr lang="en-US" sz="1050" dirty="0" smtClean="0"/>
                        <a:t> NET-A 22.18.104.0</a:t>
                      </a:r>
                      <a:r>
                        <a:rPr lang="en-US" sz="1050" baseline="0" dirty="0" smtClean="0"/>
                        <a:t> 255.255.255.248 10.99.4.253</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L3</a:t>
                      </a:r>
                      <a:r>
                        <a:rPr lang="en-US" sz="1200" baseline="0" dirty="0" smtClean="0"/>
                        <a:t> switch </a:t>
                      </a:r>
                      <a:r>
                        <a:rPr lang="en-US" sz="1200" baseline="0" dirty="0" err="1" smtClean="0"/>
                        <a:t>config</a:t>
                      </a:r>
                      <a:r>
                        <a:rPr lang="en-US" sz="1200" baseline="0" dirty="0" smtClean="0"/>
                        <a:t> a static route to the MPLS node subnet (22.20.34.0 /29) with the router G0/0/0.604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Attempt to ping the student MPLS node below based on the IP in the diagram. SSH into</a:t>
                      </a:r>
                      <a:r>
                        <a:rPr lang="en-US" sz="1200" baseline="0" dirty="0" smtClean="0"/>
                        <a:t> the MPLS device.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Username: cisco         Password: cisco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085053" y="5370018"/>
            <a:ext cx="9809478" cy="77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3013" y="52562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715360" y="5191289"/>
            <a:ext cx="541281" cy="355643"/>
          </a:xfrm>
          <a:prstGeom prst="rect">
            <a:avLst/>
          </a:prstGeom>
        </p:spPr>
      </p:pic>
      <p:sp>
        <p:nvSpPr>
          <p:cNvPr id="21" name="Explosion 1 20"/>
          <p:cNvSpPr/>
          <p:nvPr/>
        </p:nvSpPr>
        <p:spPr>
          <a:xfrm>
            <a:off x="5436287" y="4964023"/>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3430810" y="4888100"/>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698231" y="640268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22.18.104.3</a:t>
            </a:r>
          </a:p>
          <a:p>
            <a:pPr algn="ctr"/>
            <a:endParaRPr lang="en-US" sz="1100" dirty="0"/>
          </a:p>
        </p:txBody>
      </p:sp>
      <p:sp>
        <p:nvSpPr>
          <p:cNvPr id="24" name="TextBox 23"/>
          <p:cNvSpPr txBox="1"/>
          <p:nvPr/>
        </p:nvSpPr>
        <p:spPr>
          <a:xfrm>
            <a:off x="4021626" y="5444299"/>
            <a:ext cx="1213794" cy="861774"/>
          </a:xfrm>
          <a:prstGeom prst="rect">
            <a:avLst/>
          </a:prstGeom>
          <a:noFill/>
        </p:spPr>
        <p:txBody>
          <a:bodyPr wrap="none" rtlCol="0">
            <a:spAutoFit/>
          </a:bodyPr>
          <a:lstStyle/>
          <a:p>
            <a:r>
              <a:rPr lang="en-US" sz="1000" dirty="0" smtClean="0"/>
              <a:t>INT G0/0/1</a:t>
            </a:r>
          </a:p>
          <a:p>
            <a:r>
              <a:rPr lang="en-US" sz="1000" dirty="0" smtClean="0"/>
              <a:t>VRF FORW NET-A</a:t>
            </a:r>
          </a:p>
          <a:p>
            <a:r>
              <a:rPr lang="en-US" sz="1000" dirty="0" smtClean="0"/>
              <a:t>14.197.221.131 /24</a:t>
            </a:r>
          </a:p>
          <a:p>
            <a:endParaRPr lang="en-US" sz="1000" dirty="0" smtClean="0"/>
          </a:p>
          <a:p>
            <a:endParaRPr lang="en-US" sz="1000" dirty="0" smtClean="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652847" y="5165713"/>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634197" y="5165713"/>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170016" y="5853514"/>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194128" y="5802594"/>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237442" y="5875186"/>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090266" y="5808845"/>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0894531" y="5008997"/>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23068" y="523571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8590643" y="6031805"/>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50" name="TextBox 49"/>
          <p:cNvSpPr txBox="1"/>
          <p:nvPr/>
        </p:nvSpPr>
        <p:spPr>
          <a:xfrm>
            <a:off x="27060" y="4911040"/>
            <a:ext cx="965329"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r>
              <a:rPr lang="en-US" sz="900" dirty="0" smtClean="0"/>
              <a:t>(VRF UNAWARE)</a:t>
            </a: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1382" y="6003346"/>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10755595" y="5479802"/>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22.20.34.6 /29</a:t>
            </a:r>
            <a:endParaRPr lang="en-US" sz="1000" dirty="0"/>
          </a:p>
        </p:txBody>
      </p:sp>
      <p:sp>
        <p:nvSpPr>
          <p:cNvPr id="53" name="TextBox 52"/>
          <p:cNvSpPr txBox="1"/>
          <p:nvPr/>
        </p:nvSpPr>
        <p:spPr>
          <a:xfrm>
            <a:off x="2463692" y="5452462"/>
            <a:ext cx="1090427" cy="861774"/>
          </a:xfrm>
          <a:prstGeom prst="rect">
            <a:avLst/>
          </a:prstGeom>
          <a:noFill/>
        </p:spPr>
        <p:txBody>
          <a:bodyPr wrap="none" rtlCol="0">
            <a:spAutoFit/>
          </a:bodyPr>
          <a:lstStyle/>
          <a:p>
            <a:pPr algn="r"/>
            <a:r>
              <a:rPr lang="en-US" sz="1000" dirty="0" smtClean="0"/>
              <a:t>INT G0/0/.604</a:t>
            </a:r>
          </a:p>
          <a:p>
            <a:pPr algn="r"/>
            <a:r>
              <a:rPr lang="en-US" sz="1000" dirty="0" smtClean="0"/>
              <a:t>VRF FORW NET-A</a:t>
            </a:r>
          </a:p>
          <a:p>
            <a:pPr algn="r"/>
            <a:r>
              <a:rPr lang="en-US" sz="1000" dirty="0" smtClean="0"/>
              <a:t>10.99.4.254 /30</a:t>
            </a:r>
          </a:p>
          <a:p>
            <a:pPr algn="r"/>
            <a:endParaRPr lang="en-US" sz="1000" dirty="0" smtClean="0"/>
          </a:p>
          <a:p>
            <a:pPr algn="r"/>
            <a:endParaRPr lang="en-US" sz="1000" dirty="0" smtClean="0"/>
          </a:p>
        </p:txBody>
      </p:sp>
      <p:sp>
        <p:nvSpPr>
          <p:cNvPr id="54" name="TextBox 53"/>
          <p:cNvSpPr txBox="1"/>
          <p:nvPr/>
        </p:nvSpPr>
        <p:spPr>
          <a:xfrm>
            <a:off x="1355981" y="5063912"/>
            <a:ext cx="1016625" cy="707886"/>
          </a:xfrm>
          <a:prstGeom prst="rect">
            <a:avLst/>
          </a:prstGeom>
          <a:noFill/>
        </p:spPr>
        <p:txBody>
          <a:bodyPr wrap="none" rtlCol="0">
            <a:spAutoFit/>
          </a:bodyPr>
          <a:lstStyle/>
          <a:p>
            <a:r>
              <a:rPr lang="en-US" sz="1000" dirty="0" smtClean="0"/>
              <a:t>INT VLAN 604</a:t>
            </a:r>
          </a:p>
          <a:p>
            <a:r>
              <a:rPr lang="en-US" sz="1000" dirty="0" smtClean="0"/>
              <a:t>10.99.4.253 /30</a:t>
            </a:r>
          </a:p>
          <a:p>
            <a:endParaRPr lang="en-US" sz="1000" dirty="0" smtClean="0"/>
          </a:p>
          <a:p>
            <a:endParaRPr lang="en-US" sz="1000" dirty="0" smtClean="0"/>
          </a:p>
        </p:txBody>
      </p:sp>
      <p:sp>
        <p:nvSpPr>
          <p:cNvPr id="56" name="TextBox 55"/>
          <p:cNvSpPr txBox="1"/>
          <p:nvPr/>
        </p:nvSpPr>
        <p:spPr>
          <a:xfrm>
            <a:off x="175428" y="5588605"/>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22.18.104.0 /29</a:t>
            </a:r>
          </a:p>
          <a:p>
            <a:pPr algn="r"/>
            <a:endParaRPr lang="en-US" sz="1000" dirty="0" smtClean="0"/>
          </a:p>
          <a:p>
            <a:pPr algn="r"/>
            <a:endParaRPr lang="en-US" sz="1000" dirty="0" smtClean="0"/>
          </a:p>
        </p:txBody>
      </p:sp>
    </p:spTree>
    <p:extLst>
      <p:ext uri="{BB962C8B-B14F-4D97-AF65-F5344CB8AC3E}">
        <p14:creationId xmlns:p14="http://schemas.microsoft.com/office/powerpoint/2010/main" val="2409097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p:cNvCxnSpPr/>
          <p:nvPr/>
        </p:nvCxnSpPr>
        <p:spPr>
          <a:xfrm flipH="1">
            <a:off x="5410650" y="6025555"/>
            <a:ext cx="1876891" cy="13344"/>
          </a:xfrm>
          <a:prstGeom prst="line">
            <a:avLst/>
          </a:prstGeom>
          <a:ln w="28575">
            <a:prstDash val="lgDash"/>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a:off x="7216420" y="5411887"/>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7287541" y="4630324"/>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110596" y="4664300"/>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644720" y="4683164"/>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1838296" y="5681912"/>
            <a:ext cx="3272300" cy="37158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1582134" y="4757783"/>
            <a:ext cx="5318" cy="1673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535632" y="4664300"/>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0" idx="2"/>
          </p:cNvCxnSpPr>
          <p:nvPr/>
        </p:nvCxnSpPr>
        <p:spPr>
          <a:xfrm flipH="1">
            <a:off x="5085256" y="5543376"/>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10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3052212041"/>
              </p:ext>
            </p:extLst>
          </p:nvPr>
        </p:nvGraphicFramePr>
        <p:xfrm>
          <a:off x="117443" y="397113"/>
          <a:ext cx="11971092" cy="3853589"/>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Now</a:t>
                      </a:r>
                      <a:r>
                        <a:rPr lang="en-US" sz="1200" baseline="0" dirty="0" smtClean="0"/>
                        <a:t> that you have obtained access to your MPLS node, you have been tasked with engineering connectivity for a server that has been relocated. The Ostinato server used to reside on your student LAN but it had to be moved to the East Data Center. The server must keep its original IP address (22.18.104.5) and be able to reach it’s gateway (22.18.104.1) on the student LAN.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 pair of contracted layer 2 segments has been put in place between</a:t>
                      </a:r>
                      <a:r>
                        <a:rPr lang="en-US" sz="1200" baseline="0" dirty="0" smtClean="0"/>
                        <a:t> your student layer 3 switch and your MPLS node. Enable port G0/2 on your L3 switch and verify that the MPLS node’s G1/0/2 port is connected by using the command “show </a:t>
                      </a:r>
                      <a:r>
                        <a:rPr lang="en-US" sz="1200" baseline="0" dirty="0" err="1" smtClean="0"/>
                        <a:t>cdp</a:t>
                      </a:r>
                      <a:r>
                        <a:rPr lang="en-US" sz="1200" baseline="0" dirty="0" smtClean="0"/>
                        <a:t> neighbor”.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 </a:t>
                      </a:r>
                      <a:r>
                        <a:rPr lang="en-US" sz="1050" dirty="0" err="1" smtClean="0"/>
                        <a:t>pseudowire</a:t>
                      </a:r>
                      <a:r>
                        <a:rPr lang="en-US" sz="1050" baseline="0" dirty="0" smtClean="0"/>
                        <a:t> interface is a routed port. Before you </a:t>
                      </a:r>
                      <a:r>
                        <a:rPr lang="en-US" sz="1050" baseline="0" dirty="0" err="1" smtClean="0"/>
                        <a:t>config</a:t>
                      </a:r>
                      <a:r>
                        <a:rPr lang="en-US" sz="1050" baseline="0" dirty="0" smtClean="0"/>
                        <a:t> G1/0/2 as </a:t>
                      </a:r>
                      <a:r>
                        <a:rPr lang="en-US" sz="1050" baseline="0" dirty="0" err="1" smtClean="0"/>
                        <a:t>xconnect</a:t>
                      </a:r>
                      <a:r>
                        <a:rPr lang="en-US" sz="1050" baseline="0" dirty="0" smtClean="0"/>
                        <a:t>, you must convert it to a layer 3 port.</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need to configure a </a:t>
                      </a:r>
                      <a:r>
                        <a:rPr lang="en-US" sz="1200" dirty="0" err="1" smtClean="0"/>
                        <a:t>pseudowire</a:t>
                      </a:r>
                      <a:r>
                        <a:rPr lang="en-US" sz="1200" dirty="0" smtClean="0"/>
                        <a:t> link allowing your</a:t>
                      </a:r>
                      <a:r>
                        <a:rPr lang="en-US" sz="1200" baseline="0" dirty="0" smtClean="0"/>
                        <a:t> student LAN to be connected to </a:t>
                      </a:r>
                      <a:r>
                        <a:rPr lang="en-US" sz="1200" baseline="0" dirty="0" err="1" smtClean="0"/>
                        <a:t>vlan</a:t>
                      </a:r>
                      <a:r>
                        <a:rPr lang="en-US" sz="1200" baseline="0" dirty="0" smtClean="0"/>
                        <a:t> 104 on the East Data Center Distro Switch. </a:t>
                      </a:r>
                      <a:r>
                        <a:rPr lang="en-US" sz="1200" dirty="0" smtClean="0"/>
                        <a:t>Create</a:t>
                      </a:r>
                      <a:r>
                        <a:rPr lang="en-US" sz="1200" baseline="0" dirty="0" smtClean="0"/>
                        <a:t> BGP process 65222 on your MPLS node and configure your BGP router-id as 22.20.0.4.</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an </a:t>
                      </a:r>
                      <a:r>
                        <a:rPr lang="en-US" sz="1200" baseline="0" dirty="0" err="1" smtClean="0"/>
                        <a:t>iBGP</a:t>
                      </a:r>
                      <a:r>
                        <a:rPr lang="en-US" sz="1200" baseline="0" dirty="0" smtClean="0"/>
                        <a:t> neighbor based on the Eastern Edge Node G1/6 interface and configure the neighbor </a:t>
                      </a:r>
                      <a:r>
                        <a:rPr lang="en-US" sz="1200" baseline="0" smtClean="0"/>
                        <a:t>with next-hop-self</a:t>
                      </a:r>
                      <a:r>
                        <a:rPr lang="en-US" sz="1200" baseline="0" dirty="0" smtClean="0"/>
                        <a: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The neighbor</a:t>
                      </a:r>
                      <a:r>
                        <a:rPr lang="en-US" sz="1000" baseline="0" dirty="0" smtClean="0"/>
                        <a:t> </a:t>
                      </a:r>
                      <a:r>
                        <a:rPr lang="en-US" sz="1000" dirty="0" smtClean="0"/>
                        <a:t>BGP password is the code from the </a:t>
                      </a:r>
                      <a:r>
                        <a:rPr lang="en-US" sz="1000" dirty="0" err="1" smtClean="0"/>
                        <a:t>modelo</a:t>
                      </a:r>
                      <a:r>
                        <a:rPr lang="en-US" sz="1000" dirty="0" smtClean="0"/>
                        <a:t>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MPLS node verify that you have a </a:t>
                      </a:r>
                      <a:r>
                        <a:rPr lang="en-US" sz="1200" baseline="0" dirty="0" err="1" smtClean="0"/>
                        <a:t>bgp</a:t>
                      </a:r>
                      <a:r>
                        <a:rPr lang="en-US" sz="1200" baseline="0" dirty="0" smtClean="0"/>
                        <a:t> neighbor with the command show </a:t>
                      </a:r>
                      <a:r>
                        <a:rPr lang="en-US" sz="1200" baseline="0" dirty="0" err="1" smtClean="0"/>
                        <a:t>ip</a:t>
                      </a:r>
                      <a:r>
                        <a:rPr lang="en-US" sz="1200" baseline="0" dirty="0" smtClean="0"/>
                        <a:t> </a:t>
                      </a:r>
                      <a:r>
                        <a:rPr lang="en-US" sz="1200" baseline="0" dirty="0" err="1" smtClean="0"/>
                        <a:t>bgp</a:t>
                      </a:r>
                      <a:r>
                        <a:rPr lang="en-US" sz="1200" baseline="0" dirty="0" smtClean="0"/>
                        <a:t> 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Troubleshoot as necessary until a</a:t>
                      </a:r>
                      <a:r>
                        <a:rPr lang="en-US" sz="1000" baseline="0" dirty="0" smtClean="0"/>
                        <a:t> </a:t>
                      </a:r>
                      <a:r>
                        <a:rPr lang="en-US" sz="1000" baseline="0" dirty="0" err="1" smtClean="0"/>
                        <a:t>bgp</a:t>
                      </a:r>
                      <a:r>
                        <a:rPr lang="en-US" sz="1000" baseline="0" dirty="0" smtClean="0"/>
                        <a:t> neighbor is 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create a</a:t>
                      </a:r>
                      <a:r>
                        <a:rPr lang="en-US" sz="1200" baseline="0" dirty="0" smtClean="0"/>
                        <a:t> </a:t>
                      </a:r>
                      <a:r>
                        <a:rPr lang="en-US" sz="1200" baseline="0" dirty="0" err="1" smtClean="0"/>
                        <a:t>pseudowire</a:t>
                      </a:r>
                      <a:r>
                        <a:rPr lang="en-US" sz="1200" baseline="0" dirty="0" smtClean="0"/>
                        <a:t> class called “PW-S4” and set it for </a:t>
                      </a:r>
                      <a:r>
                        <a:rPr lang="en-US" sz="1200" baseline="0" dirty="0" err="1" smtClean="0"/>
                        <a:t>mpls</a:t>
                      </a:r>
                      <a:r>
                        <a:rPr lang="en-US" sz="1200" baseline="0" dirty="0" smtClean="0"/>
                        <a:t> encapsulation.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your MPLS</a:t>
                      </a:r>
                      <a:r>
                        <a:rPr lang="en-US" sz="1200" baseline="0" dirty="0" smtClean="0"/>
                        <a:t> node G1/0/2 interface as a </a:t>
                      </a:r>
                      <a:r>
                        <a:rPr lang="en-US" sz="1200" baseline="0" dirty="0" err="1" smtClean="0"/>
                        <a:t>pseudowire</a:t>
                      </a:r>
                      <a:r>
                        <a:rPr lang="en-US" sz="1200" baseline="0" dirty="0" smtClean="0"/>
                        <a:t> </a:t>
                      </a:r>
                      <a:r>
                        <a:rPr lang="en-US" sz="1200" baseline="0" dirty="0" err="1" smtClean="0"/>
                        <a:t>xconnect</a:t>
                      </a:r>
                      <a:r>
                        <a:rPr lang="en-US" sz="1200" baseline="0" dirty="0" smtClean="0"/>
                        <a:t> with the Eastern Edge node’s BGP router-id and a circuit number 104. Designate the </a:t>
                      </a:r>
                      <a:r>
                        <a:rPr lang="en-US" sz="1200" baseline="0" dirty="0" err="1" smtClean="0"/>
                        <a:t>xconnect</a:t>
                      </a:r>
                      <a:r>
                        <a:rPr lang="en-US" sz="1200" baseline="0" dirty="0" smtClean="0"/>
                        <a:t> interface as encapsulation </a:t>
                      </a:r>
                      <a:r>
                        <a:rPr lang="en-US" sz="1200" baseline="0" dirty="0" err="1" smtClean="0"/>
                        <a:t>mpls</a:t>
                      </a:r>
                      <a:r>
                        <a:rPr lang="en-US" sz="1200" baseline="0" dirty="0" smtClean="0"/>
                        <a:t> and reference the </a:t>
                      </a:r>
                      <a:r>
                        <a:rPr lang="en-US" sz="1200" baseline="0" dirty="0" err="1" smtClean="0"/>
                        <a:t>pseudowire</a:t>
                      </a:r>
                      <a:r>
                        <a:rPr lang="en-US" sz="1200" baseline="0" dirty="0" smtClean="0"/>
                        <a:t> class you created.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 PE resource guide for configuration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a:t>
                      </a:r>
                      <a:r>
                        <a:rPr lang="en-US" sz="1200" baseline="0" dirty="0" err="1" smtClean="0"/>
                        <a:t>pseudowire</a:t>
                      </a:r>
                      <a:r>
                        <a:rPr lang="en-US" sz="1200" baseline="0" dirty="0" smtClean="0"/>
                        <a:t> is operational by running the command “show </a:t>
                      </a:r>
                      <a:r>
                        <a:rPr lang="en-US" sz="1200" baseline="0" dirty="0" err="1" smtClean="0"/>
                        <a:t>cdp</a:t>
                      </a:r>
                      <a:r>
                        <a:rPr lang="en-US" sz="1200" baseline="0" dirty="0" smtClean="0"/>
                        <a:t> neighbor” on your student layer 3 switch. It should now appear as though you are directly connected to the East Data Center Distro Switch.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the</a:t>
                      </a:r>
                      <a:r>
                        <a:rPr lang="en-US" sz="1200" baseline="0" dirty="0" smtClean="0"/>
                        <a:t> path between your student LAN and the Ostinato server by pinging it from your student PC and VLAN 104 SVI.</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619956" y="4688786"/>
            <a:ext cx="7353635" cy="52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9335" y="44986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303553" y="4512838"/>
            <a:ext cx="541281" cy="355643"/>
          </a:xfrm>
          <a:prstGeom prst="rect">
            <a:avLst/>
          </a:prstGeom>
        </p:spPr>
      </p:pic>
      <p:sp>
        <p:nvSpPr>
          <p:cNvPr id="21" name="Explosion 1 20"/>
          <p:cNvSpPr/>
          <p:nvPr/>
        </p:nvSpPr>
        <p:spPr>
          <a:xfrm>
            <a:off x="2244952" y="4386306"/>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641610" y="4490605"/>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1729956" y="630185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22.18.104.3</a:t>
            </a:r>
          </a:p>
          <a:p>
            <a:pPr algn="ctr"/>
            <a:endParaRPr lang="en-US" sz="1100" dirty="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339884" y="4486478"/>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45780" y="5179391"/>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823114" y="5187733"/>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487061" y="4486477"/>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5273399" y="4502597"/>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54278" y="5814180"/>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804615" y="571155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350907" y="5411887"/>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6491384" y="6129491"/>
            <a:ext cx="1467068" cy="646331"/>
          </a:xfrm>
          <a:prstGeom prst="rect">
            <a:avLst/>
          </a:prstGeom>
          <a:noFill/>
        </p:spPr>
        <p:txBody>
          <a:bodyPr wrap="none" rtlCol="0">
            <a:spAutoFit/>
          </a:bodyPr>
          <a:lstStyle/>
          <a:p>
            <a:pPr algn="ctr"/>
            <a:r>
              <a:rPr lang="en-US" sz="900" dirty="0" smtClean="0"/>
              <a:t>EASTERN</a:t>
            </a:r>
          </a:p>
          <a:p>
            <a:pPr algn="ctr"/>
            <a:r>
              <a:rPr lang="en-US" sz="900" dirty="0" smtClean="0"/>
              <a:t>EDGE NODE</a:t>
            </a:r>
          </a:p>
          <a:p>
            <a:pPr algn="ctr"/>
            <a:r>
              <a:rPr lang="en-US" sz="900" dirty="0" smtClean="0"/>
              <a:t>BGP AS 65222</a:t>
            </a:r>
          </a:p>
          <a:p>
            <a:pPr algn="ctr"/>
            <a:r>
              <a:rPr lang="en-US" sz="900" dirty="0" smtClean="0"/>
              <a:t>BGP ROUTER-ID 22.20.0.99</a:t>
            </a:r>
          </a:p>
        </p:txBody>
      </p:sp>
      <p:sp>
        <p:nvSpPr>
          <p:cNvPr id="50" name="TextBox 49"/>
          <p:cNvSpPr txBox="1"/>
          <p:nvPr/>
        </p:nvSpPr>
        <p:spPr>
          <a:xfrm>
            <a:off x="671354" y="5230719"/>
            <a:ext cx="750525"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9221" y="6179515"/>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4683740" y="6192801"/>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22.20.34.6 /29</a:t>
            </a:r>
            <a:endParaRPr lang="en-US" sz="1000" dirty="0"/>
          </a:p>
        </p:txBody>
      </p:sp>
      <p:sp>
        <p:nvSpPr>
          <p:cNvPr id="56" name="TextBox 55"/>
          <p:cNvSpPr txBox="1"/>
          <p:nvPr/>
        </p:nvSpPr>
        <p:spPr>
          <a:xfrm>
            <a:off x="603267" y="5764774"/>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22.18.104.0 /29</a:t>
            </a:r>
          </a:p>
          <a:p>
            <a:pPr algn="r"/>
            <a:endParaRPr lang="en-US" sz="1000" dirty="0" smtClean="0"/>
          </a:p>
          <a:p>
            <a:pPr algn="r"/>
            <a:endParaRPr lang="en-US" sz="1000" dirty="0" smtClean="0"/>
          </a:p>
        </p:txBody>
      </p:sp>
      <p:pic>
        <p:nvPicPr>
          <p:cNvPr id="4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8449564" y="5748102"/>
            <a:ext cx="524027" cy="39268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702951" y="4480836"/>
            <a:ext cx="541281" cy="355643"/>
          </a:xfrm>
          <a:prstGeom prst="rect">
            <a:avLst/>
          </a:prstGeom>
        </p:spPr>
      </p:pic>
      <p:cxnSp>
        <p:nvCxnSpPr>
          <p:cNvPr id="61" name="Straight Connector 60"/>
          <p:cNvCxnSpPr>
            <a:stCxn id="63" idx="1"/>
          </p:cNvCxnSpPr>
          <p:nvPr/>
        </p:nvCxnSpPr>
        <p:spPr>
          <a:xfrm flipH="1">
            <a:off x="7217104" y="5991750"/>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46909" y="5748102"/>
            <a:ext cx="487295" cy="487295"/>
          </a:xfrm>
          <a:prstGeom prst="rect">
            <a:avLst/>
          </a:prstGeom>
        </p:spPr>
      </p:pic>
      <p:sp>
        <p:nvSpPr>
          <p:cNvPr id="64" name="TextBox 63"/>
          <p:cNvSpPr txBox="1"/>
          <p:nvPr/>
        </p:nvSpPr>
        <p:spPr>
          <a:xfrm>
            <a:off x="5647530" y="4773997"/>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65" name="TextBox 64"/>
          <p:cNvSpPr txBox="1"/>
          <p:nvPr/>
        </p:nvSpPr>
        <p:spPr>
          <a:xfrm>
            <a:off x="9682243" y="6208073"/>
            <a:ext cx="1016625" cy="723275"/>
          </a:xfrm>
          <a:prstGeom prst="rect">
            <a:avLst/>
          </a:prstGeom>
          <a:noFill/>
        </p:spPr>
        <p:txBody>
          <a:bodyPr wrap="none" rtlCol="0">
            <a:spAutoFit/>
          </a:bodyPr>
          <a:lstStyle/>
          <a:p>
            <a:pPr algn="ctr"/>
            <a:r>
              <a:rPr lang="en-US" sz="1000" dirty="0" smtClean="0"/>
              <a:t>OSTINATO </a:t>
            </a:r>
          </a:p>
          <a:p>
            <a:pPr algn="ctr"/>
            <a:r>
              <a:rPr lang="en-US" sz="1000" dirty="0" smtClean="0"/>
              <a:t>SERVER</a:t>
            </a:r>
          </a:p>
          <a:p>
            <a:pPr algn="ctr"/>
            <a:r>
              <a:rPr lang="en-US" sz="1000" dirty="0" smtClean="0"/>
              <a:t>22.18.104.5 /29</a:t>
            </a:r>
          </a:p>
          <a:p>
            <a:pPr algn="ctr"/>
            <a:endParaRPr lang="en-US" sz="1100" dirty="0"/>
          </a:p>
        </p:txBody>
      </p:sp>
      <p:sp>
        <p:nvSpPr>
          <p:cNvPr id="66" name="TextBox 65"/>
          <p:cNvSpPr txBox="1"/>
          <p:nvPr/>
        </p:nvSpPr>
        <p:spPr>
          <a:xfrm>
            <a:off x="8132230" y="6114730"/>
            <a:ext cx="1236236" cy="723275"/>
          </a:xfrm>
          <a:prstGeom prst="rect">
            <a:avLst/>
          </a:prstGeom>
          <a:noFill/>
        </p:spPr>
        <p:txBody>
          <a:bodyPr wrap="none" rtlCol="0">
            <a:spAutoFit/>
          </a:bodyPr>
          <a:lstStyle/>
          <a:p>
            <a:pPr algn="ctr"/>
            <a:r>
              <a:rPr lang="en-US" sz="1000" dirty="0" smtClean="0"/>
              <a:t>EAST DATA-CENTER </a:t>
            </a:r>
          </a:p>
          <a:p>
            <a:pPr algn="ctr"/>
            <a:r>
              <a:rPr lang="en-US" sz="1000" dirty="0" smtClean="0"/>
              <a:t>DISTRO SWITCH</a:t>
            </a:r>
          </a:p>
          <a:p>
            <a:pPr algn="ctr"/>
            <a:r>
              <a:rPr lang="en-US" sz="1000" dirty="0" smtClean="0"/>
              <a:t>22.18.104.5 /29</a:t>
            </a:r>
          </a:p>
          <a:p>
            <a:pPr algn="ctr"/>
            <a:endParaRPr lang="en-US" sz="1100" dirty="0"/>
          </a:p>
        </p:txBody>
      </p:sp>
      <p:sp>
        <p:nvSpPr>
          <p:cNvPr id="67" name="TextBox 66"/>
          <p:cNvSpPr txBox="1"/>
          <p:nvPr/>
        </p:nvSpPr>
        <p:spPr>
          <a:xfrm>
            <a:off x="5945401" y="6057847"/>
            <a:ext cx="654346" cy="230832"/>
          </a:xfrm>
          <a:prstGeom prst="rect">
            <a:avLst/>
          </a:prstGeom>
          <a:noFill/>
        </p:spPr>
        <p:txBody>
          <a:bodyPr wrap="none" rtlCol="0">
            <a:spAutoFit/>
          </a:bodyPr>
          <a:lstStyle/>
          <a:p>
            <a:pPr algn="ctr"/>
            <a:r>
              <a:rPr lang="en-US" sz="900" b="1" dirty="0" err="1" smtClean="0"/>
              <a:t>iBGP</a:t>
            </a:r>
            <a:r>
              <a:rPr lang="en-US" sz="900" b="1" dirty="0" smtClean="0"/>
              <a:t> LINK</a:t>
            </a:r>
            <a:endParaRPr lang="en-US" sz="900" b="1" dirty="0"/>
          </a:p>
        </p:txBody>
      </p:sp>
      <p:sp>
        <p:nvSpPr>
          <p:cNvPr id="68" name="TextBox 67"/>
          <p:cNvSpPr txBox="1"/>
          <p:nvPr/>
        </p:nvSpPr>
        <p:spPr>
          <a:xfrm>
            <a:off x="2951720" y="5873196"/>
            <a:ext cx="854721" cy="230832"/>
          </a:xfrm>
          <a:prstGeom prst="rect">
            <a:avLst/>
          </a:prstGeom>
          <a:noFill/>
        </p:spPr>
        <p:txBody>
          <a:bodyPr wrap="none" rtlCol="0">
            <a:spAutoFit/>
          </a:bodyPr>
          <a:lstStyle/>
          <a:p>
            <a:pPr algn="ctr"/>
            <a:r>
              <a:rPr lang="en-US" sz="900" b="1" dirty="0" smtClean="0"/>
              <a:t>LAYER 2 PATH</a:t>
            </a:r>
            <a:endParaRPr lang="en-US" sz="900" b="1" dirty="0"/>
          </a:p>
        </p:txBody>
      </p:sp>
      <p:sp>
        <p:nvSpPr>
          <p:cNvPr id="69" name="TextBox 68"/>
          <p:cNvSpPr txBox="1"/>
          <p:nvPr/>
        </p:nvSpPr>
        <p:spPr>
          <a:xfrm>
            <a:off x="1818679" y="5304800"/>
            <a:ext cx="521297" cy="369332"/>
          </a:xfrm>
          <a:prstGeom prst="rect">
            <a:avLst/>
          </a:prstGeom>
          <a:noFill/>
        </p:spPr>
        <p:txBody>
          <a:bodyPr wrap="none" rtlCol="0">
            <a:spAutoFit/>
          </a:bodyPr>
          <a:lstStyle/>
          <a:p>
            <a:pPr algn="ctr"/>
            <a:r>
              <a:rPr lang="en-US" sz="900" b="1" dirty="0" smtClean="0"/>
              <a:t>G0/2</a:t>
            </a:r>
          </a:p>
          <a:p>
            <a:pPr algn="ctr"/>
            <a:r>
              <a:rPr lang="en-US" sz="900" b="1" dirty="0" smtClean="0"/>
              <a:t>TRUNK</a:t>
            </a:r>
            <a:endParaRPr lang="en-US" sz="900" b="1" dirty="0"/>
          </a:p>
        </p:txBody>
      </p:sp>
      <p:sp>
        <p:nvSpPr>
          <p:cNvPr id="70" name="TextBox 69"/>
          <p:cNvSpPr txBox="1"/>
          <p:nvPr/>
        </p:nvSpPr>
        <p:spPr>
          <a:xfrm>
            <a:off x="4338189" y="5993086"/>
            <a:ext cx="530915" cy="230832"/>
          </a:xfrm>
          <a:prstGeom prst="rect">
            <a:avLst/>
          </a:prstGeom>
          <a:noFill/>
        </p:spPr>
        <p:txBody>
          <a:bodyPr wrap="none" rtlCol="0">
            <a:spAutoFit/>
          </a:bodyPr>
          <a:lstStyle/>
          <a:p>
            <a:pPr algn="ctr"/>
            <a:r>
              <a:rPr lang="en-US" sz="900" b="1" dirty="0" smtClean="0"/>
              <a:t>G1/0/2</a:t>
            </a:r>
            <a:endParaRPr lang="en-US" sz="900" b="1" dirty="0"/>
          </a:p>
        </p:txBody>
      </p:sp>
      <p:sp>
        <p:nvSpPr>
          <p:cNvPr id="71" name="TextBox 70"/>
          <p:cNvSpPr txBox="1"/>
          <p:nvPr/>
        </p:nvSpPr>
        <p:spPr>
          <a:xfrm>
            <a:off x="6155283" y="5663610"/>
            <a:ext cx="853119" cy="369332"/>
          </a:xfrm>
          <a:prstGeom prst="rect">
            <a:avLst/>
          </a:prstGeom>
          <a:noFill/>
        </p:spPr>
        <p:txBody>
          <a:bodyPr wrap="none" rtlCol="0">
            <a:spAutoFit/>
          </a:bodyPr>
          <a:lstStyle/>
          <a:p>
            <a:pPr algn="r"/>
            <a:r>
              <a:rPr lang="en-US" sz="900" b="1" dirty="0" smtClean="0"/>
              <a:t>G1/6</a:t>
            </a:r>
          </a:p>
          <a:p>
            <a:pPr algn="r"/>
            <a:r>
              <a:rPr lang="en-US" sz="900" b="1" dirty="0" smtClean="0"/>
              <a:t>22.20.254.253</a:t>
            </a:r>
            <a:endParaRPr lang="en-US" sz="900" b="1" dirty="0"/>
          </a:p>
        </p:txBody>
      </p:sp>
    </p:spTree>
    <p:extLst>
      <p:ext uri="{BB962C8B-B14F-4D97-AF65-F5344CB8AC3E}">
        <p14:creationId xmlns:p14="http://schemas.microsoft.com/office/powerpoint/2010/main" val="24676647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p:nvPr/>
        </p:nvCxnSpPr>
        <p:spPr>
          <a:xfrm flipH="1">
            <a:off x="7666405" y="4953029"/>
            <a:ext cx="2273417" cy="2085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flipH="1">
            <a:off x="4666300" y="5029403"/>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331008" y="4973888"/>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83342" y="90928"/>
            <a:ext cx="11341716" cy="739582"/>
          </a:xfrm>
        </p:spPr>
        <p:txBody>
          <a:bodyPr anchor="t">
            <a:normAutofit fontScale="90000"/>
          </a:bodyPr>
          <a:lstStyle/>
          <a:p>
            <a:pPr algn="l"/>
            <a:r>
              <a:rPr lang="en-US" sz="2400" b="1" dirty="0" smtClean="0"/>
              <a:t>PE 11 (task checklist)</a:t>
            </a:r>
            <a:r>
              <a:rPr lang="en-US" sz="2400" b="1" dirty="0">
                <a:solidFill>
                  <a:schemeClr val="dk1"/>
                </a:solidFill>
              </a:rPr>
              <a:t> </a:t>
            </a:r>
            <a:r>
              <a:rPr lang="en-US" sz="2000" b="1" dirty="0" smtClean="0">
                <a:solidFill>
                  <a:schemeClr val="dk1"/>
                </a:solidFill>
              </a:rPr>
              <a:t>Identify </a:t>
            </a:r>
            <a:r>
              <a:rPr lang="en-US" sz="2000" b="1" dirty="0">
                <a:solidFill>
                  <a:schemeClr val="dk1"/>
                </a:solidFill>
              </a:rPr>
              <a:t>another student and notify the instructor of the student numbers for your </a:t>
            </a:r>
            <a:r>
              <a:rPr lang="en-US" sz="2000" b="1" dirty="0" smtClean="0">
                <a:solidFill>
                  <a:schemeClr val="dk1"/>
                </a:solidFill>
              </a:rPr>
              <a:t>		“</a:t>
            </a:r>
            <a:r>
              <a:rPr lang="en-US" sz="2000" b="1" dirty="0">
                <a:solidFill>
                  <a:schemeClr val="dk1"/>
                </a:solidFill>
              </a:rPr>
              <a:t>battle buddy team</a:t>
            </a:r>
            <a:r>
              <a:rPr lang="en-US" sz="2000" b="1" dirty="0" smtClean="0">
                <a:solidFill>
                  <a:schemeClr val="dk1"/>
                </a:solidFill>
              </a:rPr>
              <a:t>” – You can also use the same partner and same VLAN you used for PE 6.</a:t>
            </a:r>
            <a:r>
              <a:rPr lang="en-US" sz="2000" b="1" dirty="0" smtClean="0"/>
              <a:t>    </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107841" y="882367"/>
          <a:ext cx="11971092" cy="3135178"/>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are planning to</a:t>
                      </a:r>
                      <a:r>
                        <a:rPr lang="en-US" sz="1200" baseline="0" dirty="0" smtClean="0"/>
                        <a:t> merge some network resources with another site and will need to share 2 common VLANs with another organization. You want to keep the path layer 2 and the other unit is not collocated. Your MPLS switch has a physical link to theirs but the VLANs that will be implemented (VLAN 750 and 760) cannot be added to the MPLS switch database. You have been tasked with testing a Q-in-Q layer 2 tunneling concept with the other unit.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VLAN 750 and 760 on your student</a:t>
                      </a:r>
                      <a:r>
                        <a:rPr lang="en-US" sz="1200" baseline="0" dirty="0" smtClean="0"/>
                        <a:t> layer 3 switch and configure SVIs according to the diagram. These will serve as your test endpoints. The organization you are partnering with will do the same but they will use their student number as the last octet.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G0/3 on your student layer 3 switch and configure it as a trunk that allows VLANs 750 and 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G1/0/3 on your MPLS node and configure it as a dot1q-tunnel interface with access </a:t>
                      </a:r>
                      <a:r>
                        <a:rPr lang="en-US" sz="1200" baseline="0" smtClean="0"/>
                        <a:t>VLAN X.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Enable interface G1/0/24 on your MPLS node and configure it as a trunk allowing </a:t>
                      </a:r>
                      <a:r>
                        <a:rPr lang="en-US" sz="1200" baseline="0" smtClean="0"/>
                        <a:t>VLAN X.</a:t>
                      </a:r>
                      <a:endParaRPr lang="en-US" sz="12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should</a:t>
                      </a:r>
                      <a:r>
                        <a:rPr lang="en-US" sz="1200" baseline="0" dirty="0" smtClean="0"/>
                        <a:t> complete the Q-in-Q path between your layer 3 switches. Verify that VLANs 750 and 760 do </a:t>
                      </a:r>
                      <a:r>
                        <a:rPr lang="en-US" sz="1200" baseline="0" smtClean="0"/>
                        <a:t>NOT exist </a:t>
                      </a:r>
                      <a:r>
                        <a:rPr lang="en-US" sz="1200" baseline="0" dirty="0" smtClean="0"/>
                        <a:t>in the MPLS node VLAN database(s) and </a:t>
                      </a:r>
                      <a:r>
                        <a:rPr lang="en-US" sz="1200" baseline="0" smtClean="0"/>
                        <a:t>VLAN X </a:t>
                      </a:r>
                      <a:r>
                        <a:rPr lang="en-US" sz="1200" baseline="0" dirty="0" smtClean="0"/>
                        <a:t>does </a:t>
                      </a:r>
                      <a:r>
                        <a:rPr lang="en-US" sz="1200" baseline="0" smtClean="0"/>
                        <a:t>not exist </a:t>
                      </a:r>
                      <a:r>
                        <a:rPr lang="en-US" sz="1200" baseline="0" dirty="0" smtClean="0"/>
                        <a:t>on the layer 3 switches.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Test the Q-in-Q tunnel by pinging</a:t>
                      </a:r>
                      <a:r>
                        <a:rPr lang="en-US" sz="1200" baseline="0" dirty="0" smtClean="0"/>
                        <a:t> from the VLAN 750 and 760 SVIs to the respective partner node SVIs.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383462" y="465284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2014538" y="4745225"/>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886642" y="5119256"/>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337116" y="5156437"/>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443175" y="4743056"/>
            <a:ext cx="423514" cy="230832"/>
          </a:xfrm>
          <a:prstGeom prst="rect">
            <a:avLst/>
          </a:prstGeom>
          <a:noFill/>
        </p:spPr>
        <p:txBody>
          <a:bodyPr wrap="none" rtlCol="0">
            <a:spAutoFit/>
          </a:bodyPr>
          <a:lstStyle/>
          <a:p>
            <a:pPr algn="ctr"/>
            <a:r>
              <a:rPr lang="en-US" sz="900" b="1" dirty="0" smtClean="0"/>
              <a:t>G0/3</a:t>
            </a:r>
            <a:endParaRPr lang="en-US" sz="900" b="1" dirty="0"/>
          </a:p>
        </p:txBody>
      </p:sp>
      <p:sp>
        <p:nvSpPr>
          <p:cNvPr id="70" name="TextBox 69"/>
          <p:cNvSpPr txBox="1"/>
          <p:nvPr/>
        </p:nvSpPr>
        <p:spPr>
          <a:xfrm>
            <a:off x="3912530" y="4945955"/>
            <a:ext cx="530916" cy="230832"/>
          </a:xfrm>
          <a:prstGeom prst="rect">
            <a:avLst/>
          </a:prstGeom>
          <a:noFill/>
        </p:spPr>
        <p:txBody>
          <a:bodyPr wrap="none" rtlCol="0">
            <a:spAutoFit/>
          </a:bodyPr>
          <a:lstStyle/>
          <a:p>
            <a:pPr algn="ctr"/>
            <a:r>
              <a:rPr lang="en-US" sz="900" b="1" dirty="0" smtClean="0"/>
              <a:t>G1/0/3</a:t>
            </a:r>
            <a:endParaRPr lang="en-US" sz="900" b="1" dirty="0"/>
          </a:p>
        </p:txBody>
      </p:sp>
      <p:pic>
        <p:nvPicPr>
          <p:cNvPr id="48"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7396105" y="4636263"/>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743919" y="471511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7332251" y="5116834"/>
            <a:ext cx="811440" cy="400110"/>
          </a:xfrm>
          <a:prstGeom prst="rect">
            <a:avLst/>
          </a:prstGeom>
          <a:noFill/>
        </p:spPr>
        <p:txBody>
          <a:bodyPr wrap="none" rtlCol="0">
            <a:spAutoFit/>
          </a:bodyPr>
          <a:lstStyle/>
          <a:p>
            <a:pPr algn="ctr"/>
            <a:r>
              <a:rPr lang="en-US" sz="1000" dirty="0" smtClean="0"/>
              <a:t>PARTNER</a:t>
            </a:r>
          </a:p>
          <a:p>
            <a:pPr algn="ctr"/>
            <a:r>
              <a:rPr lang="en-US" sz="1000" dirty="0" smtClean="0"/>
              <a:t>MPLS NODE</a:t>
            </a:r>
          </a:p>
        </p:txBody>
      </p:sp>
      <p:sp>
        <p:nvSpPr>
          <p:cNvPr id="60" name="TextBox 59"/>
          <p:cNvSpPr txBox="1"/>
          <p:nvPr/>
        </p:nvSpPr>
        <p:spPr>
          <a:xfrm>
            <a:off x="9630669" y="5067399"/>
            <a:ext cx="750525" cy="400110"/>
          </a:xfrm>
          <a:prstGeom prst="rect">
            <a:avLst/>
          </a:prstGeom>
          <a:noFill/>
        </p:spPr>
        <p:txBody>
          <a:bodyPr wrap="none" rtlCol="0">
            <a:spAutoFit/>
          </a:bodyPr>
          <a:lstStyle/>
          <a:p>
            <a:pPr algn="ctr"/>
            <a:r>
              <a:rPr lang="en-US" sz="1000" dirty="0" smtClean="0"/>
              <a:t>PARTNER</a:t>
            </a:r>
          </a:p>
          <a:p>
            <a:pPr algn="ctr"/>
            <a:r>
              <a:rPr lang="en-US" sz="1000" dirty="0" smtClean="0"/>
              <a:t>L3 SWITCH</a:t>
            </a:r>
          </a:p>
        </p:txBody>
      </p:sp>
      <p:sp>
        <p:nvSpPr>
          <p:cNvPr id="62" name="TextBox 61"/>
          <p:cNvSpPr txBox="1"/>
          <p:nvPr/>
        </p:nvSpPr>
        <p:spPr>
          <a:xfrm>
            <a:off x="5000280" y="4840314"/>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2" name="TextBox 71"/>
          <p:cNvSpPr txBox="1"/>
          <p:nvPr/>
        </p:nvSpPr>
        <p:spPr>
          <a:xfrm>
            <a:off x="6855036" y="4834145"/>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3" name="TextBox 72"/>
          <p:cNvSpPr txBox="1"/>
          <p:nvPr/>
        </p:nvSpPr>
        <p:spPr>
          <a:xfrm>
            <a:off x="5741279" y="5019432"/>
            <a:ext cx="896399" cy="369332"/>
          </a:xfrm>
          <a:prstGeom prst="rect">
            <a:avLst/>
          </a:prstGeom>
          <a:noFill/>
        </p:spPr>
        <p:txBody>
          <a:bodyPr wrap="none" rtlCol="0">
            <a:spAutoFit/>
          </a:bodyPr>
          <a:lstStyle/>
          <a:p>
            <a:pPr algn="ctr"/>
            <a:r>
              <a:rPr lang="en-US" sz="900" b="1" dirty="0" smtClean="0"/>
              <a:t>TRUNK ALLOW</a:t>
            </a:r>
          </a:p>
          <a:p>
            <a:pPr algn="ctr"/>
            <a:r>
              <a:rPr lang="en-US" sz="900" b="1" smtClean="0"/>
              <a:t>VLAN X</a:t>
            </a:r>
            <a:endParaRPr lang="en-US" sz="900" b="1" dirty="0"/>
          </a:p>
        </p:txBody>
      </p:sp>
      <p:cxnSp>
        <p:nvCxnSpPr>
          <p:cNvPr id="74" name="Straight Connector 73"/>
          <p:cNvCxnSpPr/>
          <p:nvPr/>
        </p:nvCxnSpPr>
        <p:spPr>
          <a:xfrm flipH="1" flipV="1">
            <a:off x="1578310" y="504657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10267946" y="497388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346088" y="505468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flipV="1">
            <a:off x="10484651" y="495711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63071" y="4725991"/>
            <a:ext cx="861134" cy="784830"/>
          </a:xfrm>
          <a:prstGeom prst="rect">
            <a:avLst/>
          </a:prstGeom>
          <a:noFill/>
        </p:spPr>
        <p:txBody>
          <a:bodyPr wrap="none" rtlCol="0">
            <a:spAutoFit/>
          </a:bodyPr>
          <a:lstStyle/>
          <a:p>
            <a:pPr algn="ctr"/>
            <a:r>
              <a:rPr lang="en-US" sz="900" b="1" dirty="0" smtClean="0"/>
              <a:t>INT VLAN 750</a:t>
            </a:r>
          </a:p>
          <a:p>
            <a:pPr algn="ctr"/>
            <a:r>
              <a:rPr lang="en-US" sz="900" b="1" dirty="0" smtClean="0"/>
              <a:t>10.75.0.a /24</a:t>
            </a:r>
          </a:p>
          <a:p>
            <a:pPr algn="ctr"/>
            <a:endParaRPr lang="en-US" sz="900" b="1" dirty="0" smtClean="0"/>
          </a:p>
          <a:p>
            <a:pPr algn="ctr"/>
            <a:r>
              <a:rPr lang="en-US" sz="900" b="1" dirty="0" smtClean="0"/>
              <a:t>INT VLAN 760</a:t>
            </a:r>
          </a:p>
          <a:p>
            <a:pPr algn="ctr"/>
            <a:r>
              <a:rPr lang="en-US" sz="900" b="1" dirty="0" smtClean="0"/>
              <a:t>10.76.0.a /24</a:t>
            </a:r>
            <a:endParaRPr lang="en-US" sz="900" b="1" dirty="0"/>
          </a:p>
        </p:txBody>
      </p:sp>
      <p:sp>
        <p:nvSpPr>
          <p:cNvPr id="79" name="TextBox 78"/>
          <p:cNvSpPr txBox="1"/>
          <p:nvPr/>
        </p:nvSpPr>
        <p:spPr>
          <a:xfrm>
            <a:off x="10670337" y="4549151"/>
            <a:ext cx="854721" cy="784830"/>
          </a:xfrm>
          <a:prstGeom prst="rect">
            <a:avLst/>
          </a:prstGeom>
          <a:noFill/>
        </p:spPr>
        <p:txBody>
          <a:bodyPr wrap="none" rtlCol="0">
            <a:spAutoFit/>
          </a:bodyPr>
          <a:lstStyle/>
          <a:p>
            <a:pPr algn="ctr"/>
            <a:r>
              <a:rPr lang="en-US" sz="900" b="1" dirty="0" smtClean="0"/>
              <a:t>INT VLAN 750</a:t>
            </a:r>
          </a:p>
          <a:p>
            <a:pPr algn="ctr"/>
            <a:r>
              <a:rPr lang="en-US" sz="900" b="1" dirty="0" smtClean="0"/>
              <a:t>10.75.0.b /24</a:t>
            </a:r>
          </a:p>
          <a:p>
            <a:pPr algn="ctr"/>
            <a:endParaRPr lang="en-US" sz="900" b="1" dirty="0" smtClean="0"/>
          </a:p>
          <a:p>
            <a:pPr algn="ctr"/>
            <a:r>
              <a:rPr lang="en-US" sz="900" b="1" dirty="0" smtClean="0"/>
              <a:t>INT VLAN 760</a:t>
            </a:r>
          </a:p>
          <a:p>
            <a:pPr algn="ctr"/>
            <a:r>
              <a:rPr lang="en-US" sz="900" b="1" dirty="0" smtClean="0"/>
              <a:t>10.76.0.b /24</a:t>
            </a:r>
            <a:endParaRPr lang="en-US" sz="900" b="1" dirty="0"/>
          </a:p>
        </p:txBody>
      </p:sp>
      <p:sp>
        <p:nvSpPr>
          <p:cNvPr id="81" name="TextBox 80"/>
          <p:cNvSpPr txBox="1"/>
          <p:nvPr/>
        </p:nvSpPr>
        <p:spPr>
          <a:xfrm>
            <a:off x="2637167" y="5213593"/>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82" name="TextBox 81"/>
          <p:cNvSpPr txBox="1"/>
          <p:nvPr/>
        </p:nvSpPr>
        <p:spPr>
          <a:xfrm>
            <a:off x="8781448" y="5242188"/>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3" name="Rectangle 2"/>
          <p:cNvSpPr/>
          <p:nvPr/>
        </p:nvSpPr>
        <p:spPr>
          <a:xfrm>
            <a:off x="9604109" y="6094823"/>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 = partner’s student number</a:t>
            </a:r>
            <a:endParaRPr lang="en-US" sz="1400" dirty="0">
              <a:solidFill>
                <a:schemeClr val="tx1"/>
              </a:solidFill>
            </a:endParaRPr>
          </a:p>
        </p:txBody>
      </p:sp>
      <p:cxnSp>
        <p:nvCxnSpPr>
          <p:cNvPr id="6" name="Straight Arrow Connector 5"/>
          <p:cNvCxnSpPr/>
          <p:nvPr/>
        </p:nvCxnSpPr>
        <p:spPr>
          <a:xfrm flipH="1" flipV="1">
            <a:off x="2611762" y="5046571"/>
            <a:ext cx="229522" cy="207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9385297" y="5052528"/>
            <a:ext cx="265653" cy="238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8222551" y="437704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sp>
        <p:nvSpPr>
          <p:cNvPr id="34" name="TextBox 33"/>
          <p:cNvSpPr txBox="1"/>
          <p:nvPr/>
        </p:nvSpPr>
        <p:spPr>
          <a:xfrm>
            <a:off x="3038788" y="439063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cxnSp>
        <p:nvCxnSpPr>
          <p:cNvPr id="35" name="Straight Arrow Connector 34"/>
          <p:cNvCxnSpPr/>
          <p:nvPr/>
        </p:nvCxnSpPr>
        <p:spPr>
          <a:xfrm>
            <a:off x="4123730" y="4715110"/>
            <a:ext cx="201268" cy="171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8143691" y="4686784"/>
            <a:ext cx="247338" cy="199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319703" y="6111612"/>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r>
              <a:rPr lang="en-US" sz="1400" dirty="0" smtClean="0">
                <a:solidFill>
                  <a:schemeClr val="tx1"/>
                </a:solidFill>
              </a:rPr>
              <a:t> = your student number</a:t>
            </a:r>
            <a:endParaRPr lang="en-US" sz="1400" dirty="0">
              <a:solidFill>
                <a:schemeClr val="tx1"/>
              </a:solidFill>
            </a:endParaRPr>
          </a:p>
        </p:txBody>
      </p:sp>
      <p:sp>
        <p:nvSpPr>
          <p:cNvPr id="38" name="Rectangle 37"/>
          <p:cNvSpPr/>
          <p:nvPr/>
        </p:nvSpPr>
        <p:spPr>
          <a:xfrm>
            <a:off x="5067194" y="6110567"/>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a:t>
            </a:r>
            <a:r>
              <a:rPr lang="en-US" sz="1400" dirty="0" smtClean="0">
                <a:solidFill>
                  <a:schemeClr val="tx1"/>
                </a:solidFill>
              </a:rPr>
              <a:t> = instructor assigned VLAN</a:t>
            </a:r>
          </a:p>
          <a:p>
            <a:pPr algn="ctr"/>
            <a:r>
              <a:rPr lang="en-US" sz="1400" dirty="0" smtClean="0">
                <a:solidFill>
                  <a:schemeClr val="tx1"/>
                </a:solidFill>
              </a:rPr>
              <a:t>(or same as used in PE6)</a:t>
            </a:r>
            <a:endParaRPr lang="en-US" sz="1400" dirty="0">
              <a:solidFill>
                <a:schemeClr val="tx1"/>
              </a:solidFill>
            </a:endParaRPr>
          </a:p>
        </p:txBody>
      </p:sp>
    </p:spTree>
    <p:extLst>
      <p:ext uri="{BB962C8B-B14F-4D97-AF65-F5344CB8AC3E}">
        <p14:creationId xmlns:p14="http://schemas.microsoft.com/office/powerpoint/2010/main" val="9175132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64"/>
          <p:cNvSpPr/>
          <p:nvPr/>
        </p:nvSpPr>
        <p:spPr>
          <a:xfrm>
            <a:off x="420599" y="5307620"/>
            <a:ext cx="3848846" cy="137146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flipH="1">
            <a:off x="4657093" y="5526347"/>
            <a:ext cx="527523" cy="412224"/>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7" name="Rounded Rectangle 6"/>
          <p:cNvSpPr/>
          <p:nvPr/>
        </p:nvSpPr>
        <p:spPr>
          <a:xfrm>
            <a:off x="10278367" y="5431684"/>
            <a:ext cx="1515340" cy="1079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H="1">
            <a:off x="4381075" y="6140418"/>
            <a:ext cx="4184084" cy="332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045782" y="6114791"/>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74953" y="41579"/>
            <a:ext cx="11341716" cy="739582"/>
          </a:xfrm>
        </p:spPr>
        <p:txBody>
          <a:bodyPr anchor="t">
            <a:normAutofit/>
          </a:bodyPr>
          <a:lstStyle/>
          <a:p>
            <a:pPr algn="l"/>
            <a:r>
              <a:rPr lang="en-US" sz="2000" b="1" smtClean="0"/>
              <a:t>PE 12 (task checklist)</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91063" y="387897"/>
          <a:ext cx="11971092" cy="4746356"/>
        </p:xfrm>
        <a:graphic>
          <a:graphicData uri="http://schemas.openxmlformats.org/drawingml/2006/table">
            <a:tbl>
              <a:tblPr firstRow="1" bandRow="1">
                <a:tableStyleId>{5C22544A-7EE6-4342-B048-85BDC9FD1C3A}</a:tableStyleId>
              </a:tblPr>
              <a:tblGrid>
                <a:gridCol w="244654"/>
                <a:gridCol w="8346889"/>
                <a:gridCol w="3379549"/>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t>You</a:t>
                      </a:r>
                      <a:r>
                        <a:rPr lang="en-US" sz="1200" baseline="0" smtClean="0"/>
                        <a:t> have been tasked to engineer connectity with a mission endpoint network that is participating in an exercise. You need to be build a small network enclave on your layer 3 switch and configure a layer 3 MPLS VPN on your MPLS node in order to import and export routes with the mission endpoint.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On</a:t>
                      </a:r>
                      <a:r>
                        <a:rPr lang="en-US" sz="1050" baseline="0" dirty="0" smtClean="0"/>
                        <a:t> your L3 switch, configure loopback 104 and the G0/4 interface according to the diagram. The L3 switch is entirely VRF unaware.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exercise network uses RIP version</a:t>
                      </a:r>
                      <a:r>
                        <a:rPr lang="en-US" sz="1200" baseline="0" dirty="0" smtClean="0"/>
                        <a:t> 2 as a routing protocol. Enable RIP on your L3 switch and activate the loopback 14 network and the G0/4 interface only. Configure RIP so that it does not summarize classful networks automatically.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smtClean="0"/>
                        <a:t>See PE</a:t>
                      </a:r>
                      <a:r>
                        <a:rPr lang="en-US" sz="1050" baseline="0" smtClean="0"/>
                        <a:t> resource guide for help.</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your student MPLS node, configure</a:t>
                      </a:r>
                      <a:r>
                        <a:rPr lang="en-US" sz="1200" baseline="0" dirty="0" smtClean="0"/>
                        <a:t> a VRF called TWO-04 and activate is for address-family IPv4.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Assign RD (route distinguisher) 100:4</a:t>
                      </a:r>
                      <a:r>
                        <a:rPr lang="en-US" sz="1050" baseline="0" dirty="0" smtClean="0"/>
                        <a:t> to the VRF.</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MPLS node G1/0/4 interface and assign it to VRF TWO-04.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Configure RIP version 2 on your MPLS node for address-family ipv4 VRF TWO-04. Activate theG1/0/4 network, set no auto-summary. When complete, check the </a:t>
                      </a:r>
                      <a:r>
                        <a:rPr lang="en-US" sz="1200" baseline="0" dirty="0" err="1" smtClean="0"/>
                        <a:t>vrf</a:t>
                      </a:r>
                      <a:r>
                        <a:rPr lang="en-US" sz="1200" baseline="0" dirty="0" smtClean="0"/>
                        <a:t> routing table on your MPLS node to ensure you are receiving R routes from your L3 switch.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In order to import and export routes with the distant end MPLS VPN node, you will need to first establish</a:t>
                      </a:r>
                      <a:r>
                        <a:rPr lang="en-US" sz="1200" baseline="0" smtClean="0"/>
                        <a:t> an iBGP peer in autonomous system 65222. Configure the BGP neighbor statement based on the IP address in the diagram and assign an update source of loopback 0. Verify you have a BGP peer with the command “show ip bgp summary”.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 your MPLS</a:t>
                      </a:r>
                      <a:r>
                        <a:rPr lang="en-US" sz="1200" baseline="0" smtClean="0"/>
                        <a:t> node, c</a:t>
                      </a:r>
                      <a:r>
                        <a:rPr lang="en-US" sz="1200" smtClean="0"/>
                        <a:t>onfigure</a:t>
                      </a:r>
                      <a:r>
                        <a:rPr lang="en-US" sz="1200" baseline="0" smtClean="0"/>
                        <a:t> the BGP VPNv4 address-family and activate the MPLS VPN NODE neighbor.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mtClean="0"/>
                        <a:t>Address-family vpnv4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smtClean="0"/>
                        <a:t>Neighbor 14.195.9.0 activate</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a:t>
                      </a:r>
                      <a:r>
                        <a:rPr lang="en-US" sz="1200" baseline="0" smtClean="0"/>
                        <a:t> your MPLS node, c</a:t>
                      </a:r>
                      <a:r>
                        <a:rPr lang="en-US" sz="1200" smtClean="0"/>
                        <a:t>onfigure</a:t>
                      </a:r>
                      <a:r>
                        <a:rPr lang="en-US" sz="1200" baseline="0" smtClean="0"/>
                        <a:t> an IPv4 BGP address-family for your VRF and redistribute your RIP routes into BGP w/ a metric of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configure</a:t>
                      </a:r>
                      <a:r>
                        <a:rPr lang="en-US" sz="1200" baseline="0" dirty="0" smtClean="0"/>
                        <a:t> route targets within your VRF to import the distant end RD (0:4) and export your RD (100:4)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You should</a:t>
                      </a:r>
                      <a:r>
                        <a:rPr lang="en-US" sz="1200" baseline="0" smtClean="0"/>
                        <a:t> now see routes from the distant end populated in your BGP VPNv4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Show </a:t>
                      </a:r>
                      <a:r>
                        <a:rPr lang="en-US" sz="1000" dirty="0" err="1" smtClean="0"/>
                        <a:t>bgp</a:t>
                      </a:r>
                      <a:r>
                        <a:rPr lang="en-US" sz="1000" baseline="0" dirty="0" smtClean="0"/>
                        <a:t> vpnv4 unicast </a:t>
                      </a:r>
                      <a:r>
                        <a:rPr lang="en-US" sz="1000" baseline="0" dirty="0" err="1" smtClean="0"/>
                        <a:t>vrf</a:t>
                      </a:r>
                      <a:r>
                        <a:rPr lang="en-US" sz="1000" baseline="0" dirty="0" smtClean="0"/>
                        <a:t> TWO-04</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Lastly,</a:t>
                      </a:r>
                      <a:r>
                        <a:rPr lang="en-US" sz="1200" baseline="0" smtClean="0"/>
                        <a:t> redistribute the BGP 65222 routes into the RIP process on your MPLS node, use a metric of 6. Check the global routing table on your layer 3 switch to ensure you are learning the two R routes from the exercise mission endpoint enclave in the diagram.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098236"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729312" y="588612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456691" y="6278974"/>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217497" y="6286621"/>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165414" y="5775785"/>
            <a:ext cx="915635" cy="369332"/>
          </a:xfrm>
          <a:prstGeom prst="rect">
            <a:avLst/>
          </a:prstGeom>
          <a:noFill/>
        </p:spPr>
        <p:txBody>
          <a:bodyPr wrap="none" rtlCol="0">
            <a:spAutoFit/>
          </a:bodyPr>
          <a:lstStyle/>
          <a:p>
            <a:r>
              <a:rPr lang="en-US" sz="900" b="1" smtClean="0"/>
              <a:t>G0/4</a:t>
            </a:r>
          </a:p>
          <a:p>
            <a:r>
              <a:rPr lang="en-US" sz="900" smtClean="0"/>
              <a:t>(VRF UNWARE)</a:t>
            </a:r>
            <a:endParaRPr lang="en-US" sz="900" dirty="0"/>
          </a:p>
        </p:txBody>
      </p:sp>
      <p:sp>
        <p:nvSpPr>
          <p:cNvPr id="70" name="TextBox 69"/>
          <p:cNvSpPr txBox="1"/>
          <p:nvPr/>
        </p:nvSpPr>
        <p:spPr>
          <a:xfrm>
            <a:off x="3341057" y="5632212"/>
            <a:ext cx="835549" cy="507831"/>
          </a:xfrm>
          <a:prstGeom prst="rect">
            <a:avLst/>
          </a:prstGeom>
          <a:noFill/>
        </p:spPr>
        <p:txBody>
          <a:bodyPr wrap="none" rtlCol="0">
            <a:spAutoFit/>
          </a:bodyPr>
          <a:lstStyle/>
          <a:p>
            <a:pPr algn="r"/>
            <a:r>
              <a:rPr lang="en-US" sz="900" b="1" dirty="0" smtClean="0"/>
              <a:t>G1/0/4</a:t>
            </a:r>
          </a:p>
          <a:p>
            <a:pPr algn="r"/>
            <a:r>
              <a:rPr lang="en-US" sz="900" b="1" dirty="0" smtClean="0"/>
              <a:t>VRF TWO-04</a:t>
            </a:r>
          </a:p>
          <a:p>
            <a:pPr algn="r"/>
            <a:r>
              <a:rPr lang="en-US" sz="900" dirty="0" smtClean="0"/>
              <a:t>(VRF AWARE)</a:t>
            </a:r>
            <a:endParaRPr lang="en-US" sz="900" dirty="0"/>
          </a:p>
        </p:txBody>
      </p:sp>
      <p:sp>
        <p:nvSpPr>
          <p:cNvPr id="62" name="TextBox 61"/>
          <p:cNvSpPr txBox="1"/>
          <p:nvPr/>
        </p:nvSpPr>
        <p:spPr>
          <a:xfrm>
            <a:off x="4743907" y="5981217"/>
            <a:ext cx="530916" cy="230832"/>
          </a:xfrm>
          <a:prstGeom prst="rect">
            <a:avLst/>
          </a:prstGeom>
          <a:noFill/>
        </p:spPr>
        <p:txBody>
          <a:bodyPr wrap="none" rtlCol="0">
            <a:spAutoFit/>
          </a:bodyPr>
          <a:lstStyle/>
          <a:p>
            <a:pPr algn="ctr"/>
            <a:r>
              <a:rPr lang="en-US" sz="900" b="1" smtClean="0"/>
              <a:t>G1/0/1</a:t>
            </a:r>
            <a:endParaRPr lang="en-US" sz="900" b="1" dirty="0"/>
          </a:p>
        </p:txBody>
      </p:sp>
      <p:cxnSp>
        <p:nvCxnSpPr>
          <p:cNvPr id="74" name="Straight Connector 73"/>
          <p:cNvCxnSpPr/>
          <p:nvPr/>
        </p:nvCxnSpPr>
        <p:spPr>
          <a:xfrm flipH="1" flipV="1">
            <a:off x="1293084" y="618747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060862" y="619558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52659" y="6032705"/>
            <a:ext cx="845103" cy="507831"/>
          </a:xfrm>
          <a:prstGeom prst="rect">
            <a:avLst/>
          </a:prstGeom>
          <a:noFill/>
        </p:spPr>
        <p:txBody>
          <a:bodyPr wrap="none" rtlCol="0">
            <a:spAutoFit/>
          </a:bodyPr>
          <a:lstStyle/>
          <a:p>
            <a:pPr algn="ctr"/>
            <a:r>
              <a:rPr lang="en-US" sz="900" b="1" dirty="0" smtClean="0"/>
              <a:t>Loopback 104</a:t>
            </a:r>
          </a:p>
          <a:p>
            <a:pPr algn="ctr"/>
            <a:r>
              <a:rPr lang="en-US" sz="900" b="1" dirty="0" smtClean="0"/>
              <a:t>172.26.4.1/32</a:t>
            </a:r>
          </a:p>
          <a:p>
            <a:pPr algn="ctr"/>
            <a:endParaRPr lang="en-US" sz="900" b="1" dirty="0" smtClean="0"/>
          </a:p>
        </p:txBody>
      </p:sp>
      <p:sp>
        <p:nvSpPr>
          <p:cNvPr id="34" name="TextBox 33"/>
          <p:cNvSpPr txBox="1"/>
          <p:nvPr/>
        </p:nvSpPr>
        <p:spPr>
          <a:xfrm>
            <a:off x="5774385" y="5307619"/>
            <a:ext cx="1141659" cy="230832"/>
          </a:xfrm>
          <a:prstGeom prst="rect">
            <a:avLst/>
          </a:prstGeom>
          <a:noFill/>
        </p:spPr>
        <p:txBody>
          <a:bodyPr wrap="none" rtlCol="0">
            <a:spAutoFit/>
          </a:bodyPr>
          <a:lstStyle/>
          <a:p>
            <a:pPr algn="ctr"/>
            <a:r>
              <a:rPr lang="en-US" sz="900" b="1" smtClean="0"/>
              <a:t>iBGP PEER AS 65222</a:t>
            </a:r>
            <a:endParaRPr lang="en-US" sz="900" b="1" dirty="0"/>
          </a:p>
        </p:txBody>
      </p:sp>
      <p:cxnSp>
        <p:nvCxnSpPr>
          <p:cNvPr id="41" name="Straight Connector 40"/>
          <p:cNvCxnSpPr/>
          <p:nvPr/>
        </p:nvCxnSpPr>
        <p:spPr>
          <a:xfrm flipH="1" flipV="1">
            <a:off x="8477543" y="6131377"/>
            <a:ext cx="1530523" cy="3879"/>
          </a:xfrm>
          <a:prstGeom prst="line">
            <a:avLst/>
          </a:prstGeom>
          <a:ln>
            <a:prstDash val="dashDot"/>
          </a:ln>
        </p:spPr>
        <p:style>
          <a:lnRef idx="1">
            <a:schemeClr val="dk1"/>
          </a:lnRef>
          <a:fillRef idx="0">
            <a:schemeClr val="dk1"/>
          </a:fillRef>
          <a:effectRef idx="0">
            <a:schemeClr val="dk1"/>
          </a:effectRef>
          <a:fontRef idx="minor">
            <a:schemeClr val="tx1"/>
          </a:fontRef>
        </p:style>
      </p:cxnSp>
      <p:pic>
        <p:nvPicPr>
          <p:cNvPr id="42"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8207242"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820968" y="588164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8018353" y="6298773"/>
            <a:ext cx="1061508" cy="400110"/>
          </a:xfrm>
          <a:prstGeom prst="rect">
            <a:avLst/>
          </a:prstGeom>
          <a:noFill/>
        </p:spPr>
        <p:txBody>
          <a:bodyPr wrap="none" rtlCol="0">
            <a:spAutoFit/>
          </a:bodyPr>
          <a:lstStyle/>
          <a:p>
            <a:pPr algn="ctr"/>
            <a:r>
              <a:rPr lang="en-US" sz="1000" smtClean="0"/>
              <a:t>DISTANT END</a:t>
            </a:r>
          </a:p>
          <a:p>
            <a:pPr algn="ctr"/>
            <a:r>
              <a:rPr lang="en-US" sz="1000" smtClean="0"/>
              <a:t>MPLS VPN NODE</a:t>
            </a:r>
            <a:endParaRPr lang="en-US" sz="1000" dirty="0" smtClean="0"/>
          </a:p>
        </p:txBody>
      </p:sp>
      <p:sp>
        <p:nvSpPr>
          <p:cNvPr id="45" name="TextBox 44"/>
          <p:cNvSpPr txBox="1"/>
          <p:nvPr/>
        </p:nvSpPr>
        <p:spPr>
          <a:xfrm>
            <a:off x="9549252" y="5431684"/>
            <a:ext cx="737702" cy="553998"/>
          </a:xfrm>
          <a:prstGeom prst="rect">
            <a:avLst/>
          </a:prstGeom>
          <a:noFill/>
        </p:spPr>
        <p:txBody>
          <a:bodyPr wrap="none" rtlCol="0">
            <a:spAutoFit/>
          </a:bodyPr>
          <a:lstStyle/>
          <a:p>
            <a:pPr algn="ctr"/>
            <a:r>
              <a:rPr lang="en-US" sz="1000" smtClean="0"/>
              <a:t>EXERCISE </a:t>
            </a:r>
          </a:p>
          <a:p>
            <a:pPr algn="ctr"/>
            <a:r>
              <a:rPr lang="en-US" sz="1000" smtClean="0"/>
              <a:t>MISSION</a:t>
            </a:r>
          </a:p>
          <a:p>
            <a:pPr algn="ctr"/>
            <a:r>
              <a:rPr lang="en-US" sz="1000" smtClean="0"/>
              <a:t>ENDPOINT</a:t>
            </a:r>
          </a:p>
        </p:txBody>
      </p:sp>
      <p:cxnSp>
        <p:nvCxnSpPr>
          <p:cNvPr id="46" name="Straight Connector 45"/>
          <p:cNvCxnSpPr/>
          <p:nvPr/>
        </p:nvCxnSpPr>
        <p:spPr>
          <a:xfrm flipH="1" flipV="1">
            <a:off x="10344995" y="614041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flipV="1">
            <a:off x="10561700" y="612364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Explosion 1 50"/>
          <p:cNvSpPr/>
          <p:nvPr/>
        </p:nvSpPr>
        <p:spPr>
          <a:xfrm>
            <a:off x="5564481" y="5751139"/>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ln w="0"/>
                <a:solidFill>
                  <a:schemeClr val="tx1"/>
                </a:solidFill>
                <a:effectLst>
                  <a:outerShdw blurRad="38100" dist="19050" dir="2700000" algn="tl" rotWithShape="0">
                    <a:schemeClr val="dk1">
                      <a:alpha val="40000"/>
                    </a:schemeClr>
                  </a:outerShdw>
                </a:effectLst>
              </a:rPr>
              <a:t>MPLS</a:t>
            </a:r>
            <a:endParaRPr lang="en-US" sz="1200" dirty="0" smtClean="0">
              <a:ln w="0"/>
              <a:solidFill>
                <a:schemeClr val="tx1"/>
              </a:solidFill>
              <a:effectLst>
                <a:outerShdw blurRad="38100" dist="19050" dir="2700000" algn="tl" rotWithShape="0">
                  <a:schemeClr val="dk1">
                    <a:alpha val="40000"/>
                  </a:schemeClr>
                </a:outerShdw>
              </a:effectLst>
            </a:endParaRPr>
          </a:p>
        </p:txBody>
      </p:sp>
      <p:sp>
        <p:nvSpPr>
          <p:cNvPr id="55" name="TextBox 54"/>
          <p:cNvSpPr txBox="1"/>
          <p:nvPr/>
        </p:nvSpPr>
        <p:spPr>
          <a:xfrm>
            <a:off x="10765336" y="5946948"/>
            <a:ext cx="979756" cy="507831"/>
          </a:xfrm>
          <a:prstGeom prst="rect">
            <a:avLst/>
          </a:prstGeom>
          <a:noFill/>
        </p:spPr>
        <p:txBody>
          <a:bodyPr wrap="none" rtlCol="0">
            <a:spAutoFit/>
          </a:bodyPr>
          <a:lstStyle/>
          <a:p>
            <a:pPr algn="ctr"/>
            <a:r>
              <a:rPr lang="en-US" sz="900" b="1" dirty="0" smtClean="0"/>
              <a:t>172.27.4.1 /32</a:t>
            </a:r>
          </a:p>
          <a:p>
            <a:pPr algn="ctr"/>
            <a:r>
              <a:rPr lang="en-US" sz="900" b="1" dirty="0" smtClean="0"/>
              <a:t>172.27.204.0 /30</a:t>
            </a:r>
          </a:p>
          <a:p>
            <a:pPr algn="ctr"/>
            <a:endParaRPr lang="en-US" sz="900" b="1" dirty="0" smtClean="0"/>
          </a:p>
        </p:txBody>
      </p:sp>
      <p:sp>
        <p:nvSpPr>
          <p:cNvPr id="56" name="TextBox 55"/>
          <p:cNvSpPr txBox="1"/>
          <p:nvPr/>
        </p:nvSpPr>
        <p:spPr>
          <a:xfrm>
            <a:off x="10459596" y="5459868"/>
            <a:ext cx="1152881" cy="400110"/>
          </a:xfrm>
          <a:prstGeom prst="rect">
            <a:avLst/>
          </a:prstGeom>
          <a:noFill/>
        </p:spPr>
        <p:txBody>
          <a:bodyPr wrap="none" rtlCol="0">
            <a:spAutoFit/>
          </a:bodyPr>
          <a:lstStyle/>
          <a:p>
            <a:pPr algn="ctr"/>
            <a:r>
              <a:rPr lang="en-US" sz="1000" dirty="0" smtClean="0"/>
              <a:t>RIP NETWORK VRF</a:t>
            </a:r>
          </a:p>
          <a:p>
            <a:pPr algn="ctr"/>
            <a:r>
              <a:rPr lang="en-US" sz="1000" dirty="0" smtClean="0"/>
              <a:t>RD 0:4</a:t>
            </a:r>
          </a:p>
        </p:txBody>
      </p:sp>
      <p:cxnSp>
        <p:nvCxnSpPr>
          <p:cNvPr id="58" name="Straight Connector 57"/>
          <p:cNvCxnSpPr/>
          <p:nvPr/>
        </p:nvCxnSpPr>
        <p:spPr>
          <a:xfrm flipH="1">
            <a:off x="5218172" y="5514244"/>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flipH="1" flipV="1">
            <a:off x="7362292" y="5520043"/>
            <a:ext cx="844950" cy="392243"/>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7577803" y="6139099"/>
            <a:ext cx="679994" cy="230832"/>
          </a:xfrm>
          <a:prstGeom prst="rect">
            <a:avLst/>
          </a:prstGeom>
          <a:noFill/>
        </p:spPr>
        <p:txBody>
          <a:bodyPr wrap="none" rtlCol="0">
            <a:spAutoFit/>
          </a:bodyPr>
          <a:lstStyle/>
          <a:p>
            <a:pPr algn="ctr"/>
            <a:r>
              <a:rPr lang="en-US" sz="900" b="1" smtClean="0"/>
              <a:t>14.195.9.0</a:t>
            </a:r>
            <a:endParaRPr lang="en-US" sz="900" b="1" dirty="0"/>
          </a:p>
        </p:txBody>
      </p:sp>
      <p:sp>
        <p:nvSpPr>
          <p:cNvPr id="66" name="TextBox 65"/>
          <p:cNvSpPr txBox="1"/>
          <p:nvPr/>
        </p:nvSpPr>
        <p:spPr>
          <a:xfrm>
            <a:off x="1049166" y="5324483"/>
            <a:ext cx="845103" cy="553998"/>
          </a:xfrm>
          <a:prstGeom prst="rect">
            <a:avLst/>
          </a:prstGeom>
          <a:noFill/>
        </p:spPr>
        <p:txBody>
          <a:bodyPr wrap="none" rtlCol="0">
            <a:spAutoFit/>
          </a:bodyPr>
          <a:lstStyle/>
          <a:p>
            <a:pPr algn="ctr"/>
            <a:r>
              <a:rPr lang="en-US" sz="1000" dirty="0" smtClean="0"/>
              <a:t>RIP</a:t>
            </a:r>
          </a:p>
          <a:p>
            <a:pPr algn="ctr"/>
            <a:r>
              <a:rPr lang="en-US" sz="1000" dirty="0" smtClean="0"/>
              <a:t>VRF TWO-04</a:t>
            </a:r>
          </a:p>
          <a:p>
            <a:pPr algn="ctr"/>
            <a:r>
              <a:rPr lang="en-US" sz="1000" dirty="0" smtClean="0"/>
              <a:t>RD 100:4</a:t>
            </a:r>
          </a:p>
        </p:txBody>
      </p:sp>
      <p:sp>
        <p:nvSpPr>
          <p:cNvPr id="67" name="TextBox 66"/>
          <p:cNvSpPr txBox="1"/>
          <p:nvPr/>
        </p:nvSpPr>
        <p:spPr>
          <a:xfrm>
            <a:off x="2706627" y="6096548"/>
            <a:ext cx="979756" cy="230832"/>
          </a:xfrm>
          <a:prstGeom prst="rect">
            <a:avLst/>
          </a:prstGeom>
          <a:noFill/>
        </p:spPr>
        <p:txBody>
          <a:bodyPr wrap="none" rtlCol="0">
            <a:spAutoFit/>
          </a:bodyPr>
          <a:lstStyle/>
          <a:p>
            <a:pPr algn="ctr"/>
            <a:r>
              <a:rPr lang="en-US" sz="900" b="1" dirty="0" smtClean="0"/>
              <a:t>172.26.204.0 /30</a:t>
            </a:r>
            <a:endParaRPr lang="en-US" sz="900" b="1" dirty="0"/>
          </a:p>
        </p:txBody>
      </p:sp>
      <p:sp>
        <p:nvSpPr>
          <p:cNvPr id="68" name="TextBox 67"/>
          <p:cNvSpPr txBox="1"/>
          <p:nvPr/>
        </p:nvSpPr>
        <p:spPr>
          <a:xfrm>
            <a:off x="2180811" y="6090065"/>
            <a:ext cx="272832" cy="230832"/>
          </a:xfrm>
          <a:prstGeom prst="rect">
            <a:avLst/>
          </a:prstGeom>
          <a:noFill/>
        </p:spPr>
        <p:txBody>
          <a:bodyPr wrap="none" rtlCol="0">
            <a:spAutoFit/>
          </a:bodyPr>
          <a:lstStyle/>
          <a:p>
            <a:pPr algn="ctr"/>
            <a:r>
              <a:rPr lang="en-US" sz="900" b="1" smtClean="0"/>
              <a:t>.1</a:t>
            </a:r>
            <a:endParaRPr lang="en-US" sz="900" b="1" dirty="0"/>
          </a:p>
        </p:txBody>
      </p:sp>
      <p:sp>
        <p:nvSpPr>
          <p:cNvPr id="71" name="TextBox 70"/>
          <p:cNvSpPr txBox="1"/>
          <p:nvPr/>
        </p:nvSpPr>
        <p:spPr>
          <a:xfrm>
            <a:off x="3868661" y="6091490"/>
            <a:ext cx="272832" cy="230832"/>
          </a:xfrm>
          <a:prstGeom prst="rect">
            <a:avLst/>
          </a:prstGeom>
          <a:noFill/>
        </p:spPr>
        <p:txBody>
          <a:bodyPr wrap="none" rtlCol="0">
            <a:spAutoFit/>
          </a:bodyPr>
          <a:lstStyle/>
          <a:p>
            <a:pPr algn="ctr"/>
            <a:r>
              <a:rPr lang="en-US" sz="900" b="1" smtClean="0"/>
              <a:t>.2</a:t>
            </a:r>
            <a:endParaRPr lang="en-US" sz="900" b="1" dirty="0"/>
          </a:p>
        </p:txBody>
      </p:sp>
    </p:spTree>
    <p:extLst>
      <p:ext uri="{BB962C8B-B14F-4D97-AF65-F5344CB8AC3E}">
        <p14:creationId xmlns:p14="http://schemas.microsoft.com/office/powerpoint/2010/main" val="36696223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LAB COMPLETION</a:t>
            </a:r>
            <a:endParaRPr lang="en-US" sz="2200" dirty="0"/>
          </a:p>
        </p:txBody>
      </p:sp>
      <p:sp>
        <p:nvSpPr>
          <p:cNvPr id="3" name="Content Placeholder 2"/>
          <p:cNvSpPr>
            <a:spLocks noGrp="1"/>
          </p:cNvSpPr>
          <p:nvPr>
            <p:ph idx="1"/>
          </p:nvPr>
        </p:nvSpPr>
        <p:spPr>
          <a:xfrm>
            <a:off x="536895" y="1690688"/>
            <a:ext cx="11098635" cy="4819169"/>
          </a:xfrm>
        </p:spPr>
        <p:txBody>
          <a:bodyPr>
            <a:normAutofit/>
          </a:bodyPr>
          <a:lstStyle/>
          <a:p>
            <a:pPr marL="0" indent="0" algn="ctr">
              <a:buNone/>
            </a:pPr>
            <a:r>
              <a:rPr lang="en-US" sz="1800" dirty="0" smtClean="0"/>
              <a:t>STUDENT 4</a:t>
            </a:r>
          </a:p>
          <a:p>
            <a:pPr marL="0" indent="0">
              <a:buNone/>
            </a:pPr>
            <a:endParaRPr lang="en-US" sz="1800" dirty="0" smtClean="0"/>
          </a:p>
          <a:p>
            <a:pPr marL="0" indent="0">
              <a:buNone/>
            </a:pPr>
            <a:r>
              <a:rPr lang="en-US" sz="1800" dirty="0" smtClean="0"/>
              <a:t>1)   RUN THE COMMAND “RESET” FROM PRIV EXEC MODE ON THE L3 SWITCH</a:t>
            </a:r>
          </a:p>
          <a:p>
            <a:pPr marL="0" indent="0">
              <a:buNone/>
            </a:pPr>
            <a:r>
              <a:rPr lang="en-US" sz="1800" dirty="0" smtClean="0"/>
              <a:t>	PASSWORD: 123456789</a:t>
            </a:r>
          </a:p>
          <a:p>
            <a:pPr marL="0" indent="0">
              <a:buNone/>
            </a:pPr>
            <a:r>
              <a:rPr lang="en-US" sz="1800" dirty="0" smtClean="0"/>
              <a:t>2)   RUN THE COMMAND “RESET” FROM PRIV EXEC MODE ON THE STUDENT ROUTER</a:t>
            </a:r>
          </a:p>
          <a:p>
            <a:pPr marL="0" indent="0">
              <a:buNone/>
            </a:pPr>
            <a:r>
              <a:rPr lang="en-US" sz="1800" dirty="0" smtClean="0"/>
              <a:t>	PASSWORD: 123456789</a:t>
            </a:r>
          </a:p>
          <a:p>
            <a:pPr marL="342900" indent="-342900">
              <a:buAutoNum type="arabicParenR" startAt="3"/>
            </a:pPr>
            <a:r>
              <a:rPr lang="en-US" sz="1800" dirty="0" smtClean="0"/>
              <a:t>REMOVE ALL FILES FROM THE DESKTOP EXCEPT FOR THE FOLDER MARKED 2020-NM AND THE LAB-PE PDF </a:t>
            </a:r>
          </a:p>
          <a:p>
            <a:pPr marL="0" indent="0">
              <a:buNone/>
            </a:pPr>
            <a:r>
              <a:rPr lang="en-US" sz="1800" dirty="0"/>
              <a:t>	</a:t>
            </a:r>
            <a:r>
              <a:rPr lang="en-US" sz="1800" dirty="0" smtClean="0"/>
              <a:t>(IF YOU ADDED NEW FILES TO THAT FOLDER, PLEASE DELETE THEM)</a:t>
            </a:r>
          </a:p>
          <a:p>
            <a:pPr marL="342900" indent="-342900">
              <a:buAutoNum type="arabicParenR" startAt="4"/>
            </a:pPr>
            <a:r>
              <a:rPr lang="en-US" sz="1800" dirty="0" smtClean="0"/>
              <a:t>CLICK FILE &gt; RESET ON THE </a:t>
            </a:r>
            <a:r>
              <a:rPr lang="en-US" sz="1800" dirty="0" err="1" smtClean="0"/>
              <a:t>SNMPc</a:t>
            </a:r>
            <a:r>
              <a:rPr lang="en-US" sz="1800" dirty="0" smtClean="0"/>
              <a:t> APPLICATION ON THE STUDENT PC</a:t>
            </a:r>
          </a:p>
          <a:p>
            <a:pPr marL="342900" indent="-342900">
              <a:buAutoNum type="arabicParenR" startAt="4"/>
            </a:pPr>
            <a:r>
              <a:rPr lang="en-US" sz="1800" dirty="0" smtClean="0"/>
              <a:t>REMOVE CONFIGURATION FROM THE PACSTAR IQ-CORE MANAGEMENT SOFTWARE</a:t>
            </a:r>
          </a:p>
          <a:p>
            <a:pPr marL="342900" indent="-342900">
              <a:buAutoNum type="arabicParenR" startAt="4"/>
            </a:pPr>
            <a:r>
              <a:rPr lang="en-US" sz="1800" dirty="0" smtClean="0"/>
              <a:t>POWER DOWN THE PACSTAR VM</a:t>
            </a:r>
          </a:p>
          <a:p>
            <a:pPr marL="0" indent="0">
              <a:buNone/>
            </a:pPr>
            <a:r>
              <a:rPr lang="en-US" sz="1800" dirty="0" smtClean="0"/>
              <a:t> </a:t>
            </a:r>
            <a:endParaRPr lang="en-US" sz="1800" dirty="0"/>
          </a:p>
        </p:txBody>
      </p:sp>
    </p:spTree>
    <p:extLst>
      <p:ext uri="{BB962C8B-B14F-4D97-AF65-F5344CB8AC3E}">
        <p14:creationId xmlns:p14="http://schemas.microsoft.com/office/powerpoint/2010/main" val="1198936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flipH="1">
            <a:off x="10950520" y="5068962"/>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10916568" y="4480075"/>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10880111" y="5126793"/>
            <a:ext cx="765241" cy="565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10855738" y="4518968"/>
            <a:ext cx="914400" cy="539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0855738" y="5058847"/>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10824854" y="5668096"/>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0701154" y="4434935"/>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786754" y="2547739"/>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10701154" y="4729815"/>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7635939" y="1433429"/>
            <a:ext cx="1776450" cy="21746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413216" y="3696166"/>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53269" y="3735759"/>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H="1">
            <a:off x="5212778" y="3713218"/>
            <a:ext cx="4846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88282" y="1504060"/>
            <a:ext cx="1552279" cy="9286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247268" y="1463847"/>
            <a:ext cx="7631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366637" y="1028519"/>
            <a:ext cx="885279" cy="2615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26" descr="C:\Users\ecoffey\AppData\Local\Temp\Rar$DRa1.653\30059_Device_laptop_3145_unreachable_256.png"/>
          <p:cNvPicPr>
            <a:picLocks noChangeAspect="1" noChangeArrowheads="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107224" y="1112940"/>
            <a:ext cx="640976" cy="6409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5504772"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1112940"/>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312938" y="111294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2265198"/>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1294034" y="2307191"/>
            <a:ext cx="702636" cy="461660"/>
          </a:xfrm>
          <a:prstGeom prst="rect">
            <a:avLst/>
          </a:prstGeom>
        </p:spPr>
      </p:pic>
      <p:pic>
        <p:nvPicPr>
          <p:cNvPr id="11"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3357635"/>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6117174" y="4704631"/>
            <a:ext cx="541281" cy="355643"/>
          </a:xfrm>
          <a:prstGeom prst="rect">
            <a:avLst/>
          </a:prstGeom>
        </p:spPr>
      </p:pic>
      <p:pic>
        <p:nvPicPr>
          <p:cNvPr id="13" name="Picture 1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7390497" y="4704630"/>
            <a:ext cx="541281" cy="355643"/>
          </a:xfrm>
          <a:prstGeom prst="rect">
            <a:avLst/>
          </a:prstGeom>
        </p:spPr>
      </p:pic>
      <p:pic>
        <p:nvPicPr>
          <p:cNvPr id="14" name="Picture 1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8663820" y="4704629"/>
            <a:ext cx="541281" cy="355643"/>
          </a:xfrm>
          <a:prstGeom prst="rect">
            <a:avLst/>
          </a:prstGeom>
        </p:spPr>
      </p:pic>
      <p:sp>
        <p:nvSpPr>
          <p:cNvPr id="15" name="Rectangle 14"/>
          <p:cNvSpPr/>
          <p:nvPr/>
        </p:nvSpPr>
        <p:spPr>
          <a:xfrm>
            <a:off x="1062583" y="180360"/>
            <a:ext cx="2308026" cy="12530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4881" y="718898"/>
            <a:ext cx="556654" cy="556654"/>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6241" y="727287"/>
            <a:ext cx="556654" cy="556654"/>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25990" y="735676"/>
            <a:ext cx="556654" cy="556654"/>
          </a:xfrm>
          <a:prstGeom prst="rect">
            <a:avLst/>
          </a:prstGeom>
        </p:spPr>
      </p:pic>
      <p:sp>
        <p:nvSpPr>
          <p:cNvPr id="19" name="TextBox 18"/>
          <p:cNvSpPr txBox="1"/>
          <p:nvPr/>
        </p:nvSpPr>
        <p:spPr>
          <a:xfrm>
            <a:off x="1153056" y="1803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20" name="TextBox 19"/>
          <p:cNvSpPr txBox="1"/>
          <p:nvPr/>
        </p:nvSpPr>
        <p:spPr>
          <a:xfrm>
            <a:off x="2037895" y="307762"/>
            <a:ext cx="397866" cy="507831"/>
          </a:xfrm>
          <a:prstGeom prst="rect">
            <a:avLst/>
          </a:prstGeom>
          <a:noFill/>
        </p:spPr>
        <p:txBody>
          <a:bodyPr wrap="none" rtlCol="0">
            <a:spAutoFit/>
          </a:bodyPr>
          <a:lstStyle/>
          <a:p>
            <a:pPr algn="ctr"/>
            <a:r>
              <a:rPr lang="en-US" sz="900" dirty="0" smtClean="0"/>
              <a:t>VM</a:t>
            </a:r>
          </a:p>
          <a:p>
            <a:pPr algn="ctr"/>
            <a:r>
              <a:rPr lang="en-US" sz="900" dirty="0" smtClean="0"/>
              <a:t>MCS</a:t>
            </a:r>
          </a:p>
          <a:p>
            <a:pPr algn="ctr"/>
            <a:endParaRPr lang="en-US" sz="900" dirty="0"/>
          </a:p>
        </p:txBody>
      </p:sp>
      <p:sp>
        <p:nvSpPr>
          <p:cNvPr id="21" name="TextBox 20"/>
          <p:cNvSpPr txBox="1"/>
          <p:nvPr/>
        </p:nvSpPr>
        <p:spPr>
          <a:xfrm>
            <a:off x="2708751" y="2055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(WIN7)</a:t>
            </a:r>
            <a:endParaRPr lang="en-US" sz="900" dirty="0"/>
          </a:p>
        </p:txBody>
      </p:sp>
      <p:sp>
        <p:nvSpPr>
          <p:cNvPr id="22" name="TextBox 21"/>
          <p:cNvSpPr txBox="1"/>
          <p:nvPr/>
        </p:nvSpPr>
        <p:spPr>
          <a:xfrm>
            <a:off x="1716859" y="-31651"/>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36" name="Explosion 1 35"/>
          <p:cNvSpPr/>
          <p:nvPr/>
        </p:nvSpPr>
        <p:spPr>
          <a:xfrm>
            <a:off x="6887365" y="5631016"/>
            <a:ext cx="1497145"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INTERNET</a:t>
            </a:r>
          </a:p>
        </p:txBody>
      </p:sp>
      <p:pic>
        <p:nvPicPr>
          <p:cNvPr id="38"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3316847"/>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282054" y="3316847"/>
            <a:ext cx="683732" cy="62276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26055" y="4266207"/>
            <a:ext cx="541281" cy="355643"/>
          </a:xfrm>
          <a:prstGeom prst="rect">
            <a:avLst/>
          </a:prstGeom>
        </p:spPr>
      </p:pic>
      <p:pic>
        <p:nvPicPr>
          <p:cNvPr id="43" name="Picture 4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2" y="4882450"/>
            <a:ext cx="541281" cy="355643"/>
          </a:xfrm>
          <a:prstGeom prst="rect">
            <a:avLst/>
          </a:prstGeom>
        </p:spPr>
      </p:pic>
      <p:pic>
        <p:nvPicPr>
          <p:cNvPr id="44" name="Picture 4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1" y="5497272"/>
            <a:ext cx="541281" cy="355643"/>
          </a:xfrm>
          <a:prstGeom prst="rect">
            <a:avLst/>
          </a:prstGeom>
        </p:spPr>
      </p:pic>
      <p:pic>
        <p:nvPicPr>
          <p:cNvPr id="46" name="Picture 4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72210" y="4264782"/>
            <a:ext cx="541281" cy="355643"/>
          </a:xfrm>
          <a:prstGeom prst="rect">
            <a:avLst/>
          </a:prstGeom>
        </p:spPr>
      </p:pic>
      <p:pic>
        <p:nvPicPr>
          <p:cNvPr id="47" name="Picture 46"/>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7" y="4881025"/>
            <a:ext cx="541281" cy="355643"/>
          </a:xfrm>
          <a:prstGeom prst="rect">
            <a:avLst/>
          </a:prstGeom>
        </p:spPr>
      </p:pic>
      <p:pic>
        <p:nvPicPr>
          <p:cNvPr id="48" name="Picture 47"/>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6" y="5495847"/>
            <a:ext cx="541281" cy="355643"/>
          </a:xfrm>
          <a:prstGeom prst="rect">
            <a:avLst/>
          </a:prstGeom>
        </p:spPr>
      </p:pic>
      <p:pic>
        <p:nvPicPr>
          <p:cNvPr id="61" name="Picture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43723" y="5679810"/>
            <a:ext cx="487295" cy="487295"/>
          </a:xfrm>
          <a:prstGeom prst="rect">
            <a:avLst/>
          </a:prstGeom>
        </p:spPr>
      </p:pic>
      <p:pic>
        <p:nvPicPr>
          <p:cNvPr id="62" name="Picture 6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16731" y="4729551"/>
            <a:ext cx="541281" cy="355643"/>
          </a:xfrm>
          <a:prstGeom prst="rect">
            <a:avLst/>
          </a:prstGeom>
        </p:spPr>
      </p:pic>
      <p:cxnSp>
        <p:nvCxnSpPr>
          <p:cNvPr id="63" name="Straight Connector 62"/>
          <p:cNvCxnSpPr/>
          <p:nvPr/>
        </p:nvCxnSpPr>
        <p:spPr>
          <a:xfrm flipV="1">
            <a:off x="5283413" y="3678192"/>
            <a:ext cx="2197942" cy="1146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6200000" flipH="1">
            <a:off x="4630558" y="5447902"/>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6" name="Picture 6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06097" y="3386353"/>
            <a:ext cx="541281" cy="355643"/>
          </a:xfrm>
          <a:prstGeom prst="rect">
            <a:avLst/>
          </a:prstGeom>
        </p:spPr>
      </p:pic>
      <p:cxnSp>
        <p:nvCxnSpPr>
          <p:cNvPr id="67" name="Straight Connector 66"/>
          <p:cNvCxnSpPr/>
          <p:nvPr/>
        </p:nvCxnSpPr>
        <p:spPr>
          <a:xfrm flipH="1" flipV="1">
            <a:off x="5175118" y="3575816"/>
            <a:ext cx="2253467" cy="645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101472" y="1704712"/>
            <a:ext cx="675185" cy="400110"/>
          </a:xfrm>
          <a:prstGeom prst="rect">
            <a:avLst/>
          </a:prstGeom>
          <a:noFill/>
        </p:spPr>
        <p:txBody>
          <a:bodyPr wrap="none" rtlCol="0">
            <a:spAutoFit/>
          </a:bodyPr>
          <a:lstStyle/>
          <a:p>
            <a:pPr algn="ctr"/>
            <a:r>
              <a:rPr lang="en-US" sz="1000" dirty="0" smtClean="0"/>
              <a:t>STUDENT</a:t>
            </a:r>
          </a:p>
          <a:p>
            <a:pPr algn="ctr"/>
            <a:r>
              <a:rPr lang="en-US" sz="1000" dirty="0" smtClean="0"/>
              <a:t>PC</a:t>
            </a:r>
          </a:p>
        </p:txBody>
      </p:sp>
      <p:sp>
        <p:nvSpPr>
          <p:cNvPr id="70" name="TextBox 69"/>
          <p:cNvSpPr txBox="1"/>
          <p:nvPr/>
        </p:nvSpPr>
        <p:spPr>
          <a:xfrm>
            <a:off x="3410181" y="190423"/>
            <a:ext cx="753732" cy="707886"/>
          </a:xfrm>
          <a:prstGeom prst="rect">
            <a:avLst/>
          </a:prstGeom>
          <a:noFill/>
        </p:spPr>
        <p:txBody>
          <a:bodyPr wrap="none" rtlCol="0">
            <a:spAutoFit/>
          </a:bodyPr>
          <a:lstStyle/>
          <a:p>
            <a:pPr algn="ctr"/>
            <a:r>
              <a:rPr lang="en-US" sz="1000" dirty="0" smtClean="0"/>
              <a:t>VIRTUAL </a:t>
            </a:r>
          </a:p>
          <a:p>
            <a:pPr algn="ctr"/>
            <a:r>
              <a:rPr lang="en-US" sz="1000" dirty="0" smtClean="0"/>
              <a:t>MACHINES</a:t>
            </a:r>
          </a:p>
          <a:p>
            <a:pPr algn="ctr"/>
            <a:r>
              <a:rPr lang="en-US" sz="1000" dirty="0" smtClean="0"/>
              <a:t>RUNNING </a:t>
            </a:r>
          </a:p>
          <a:p>
            <a:pPr algn="ctr"/>
            <a:r>
              <a:rPr lang="en-US" sz="1000" dirty="0" smtClean="0"/>
              <a:t>ON PC</a:t>
            </a:r>
          </a:p>
        </p:txBody>
      </p:sp>
      <p:sp>
        <p:nvSpPr>
          <p:cNvPr id="71" name="TextBox 70"/>
          <p:cNvSpPr txBox="1"/>
          <p:nvPr/>
        </p:nvSpPr>
        <p:spPr>
          <a:xfrm>
            <a:off x="5425627" y="1574749"/>
            <a:ext cx="848309" cy="400110"/>
          </a:xfrm>
          <a:prstGeom prst="rect">
            <a:avLst/>
          </a:prstGeom>
          <a:noFill/>
        </p:spPr>
        <p:txBody>
          <a:bodyPr wrap="none" rtlCol="0">
            <a:spAutoFit/>
          </a:bodyPr>
          <a:lstStyle/>
          <a:p>
            <a:pPr algn="ctr"/>
            <a:r>
              <a:rPr lang="en-US" sz="1000" dirty="0" smtClean="0"/>
              <a:t>CLASSROOM</a:t>
            </a:r>
          </a:p>
          <a:p>
            <a:pPr algn="ctr"/>
            <a:r>
              <a:rPr lang="en-US" sz="1000" dirty="0" smtClean="0"/>
              <a:t>SWITCH</a:t>
            </a:r>
          </a:p>
        </p:txBody>
      </p:sp>
      <p:sp>
        <p:nvSpPr>
          <p:cNvPr id="72" name="TextBox 71"/>
          <p:cNvSpPr txBox="1"/>
          <p:nvPr/>
        </p:nvSpPr>
        <p:spPr>
          <a:xfrm>
            <a:off x="7178119" y="974653"/>
            <a:ext cx="915635" cy="246221"/>
          </a:xfrm>
          <a:prstGeom prst="rect">
            <a:avLst/>
          </a:prstGeom>
          <a:noFill/>
        </p:spPr>
        <p:txBody>
          <a:bodyPr wrap="none" rtlCol="0">
            <a:spAutoFit/>
          </a:bodyPr>
          <a:lstStyle/>
          <a:p>
            <a:pPr algn="ctr"/>
            <a:r>
              <a:rPr lang="en-US" sz="1000" dirty="0" smtClean="0"/>
              <a:t>CORE SWITCH</a:t>
            </a:r>
          </a:p>
        </p:txBody>
      </p:sp>
      <p:sp>
        <p:nvSpPr>
          <p:cNvPr id="73" name="TextBox 72"/>
          <p:cNvSpPr txBox="1"/>
          <p:nvPr/>
        </p:nvSpPr>
        <p:spPr>
          <a:xfrm>
            <a:off x="8980748" y="820518"/>
            <a:ext cx="1120820" cy="400110"/>
          </a:xfrm>
          <a:prstGeom prst="rect">
            <a:avLst/>
          </a:prstGeom>
          <a:noFill/>
        </p:spPr>
        <p:txBody>
          <a:bodyPr wrap="none" rtlCol="0">
            <a:spAutoFit/>
          </a:bodyPr>
          <a:lstStyle/>
          <a:p>
            <a:pPr algn="ctr"/>
            <a:r>
              <a:rPr lang="en-US" sz="1000" dirty="0" smtClean="0"/>
              <a:t>STUDENT SWITCH</a:t>
            </a:r>
          </a:p>
          <a:p>
            <a:pPr algn="ctr"/>
            <a:r>
              <a:rPr lang="en-US" sz="1000" dirty="0" smtClean="0"/>
              <a:t>FARM SWITCH</a:t>
            </a:r>
          </a:p>
        </p:txBody>
      </p:sp>
      <p:sp>
        <p:nvSpPr>
          <p:cNvPr id="74" name="TextBox 73"/>
          <p:cNvSpPr txBox="1"/>
          <p:nvPr/>
        </p:nvSpPr>
        <p:spPr>
          <a:xfrm>
            <a:off x="9089118" y="1979242"/>
            <a:ext cx="1133644" cy="400110"/>
          </a:xfrm>
          <a:prstGeom prst="rect">
            <a:avLst/>
          </a:prstGeom>
          <a:noFill/>
        </p:spPr>
        <p:txBody>
          <a:bodyPr wrap="none" rtlCol="0">
            <a:spAutoFit/>
          </a:bodyPr>
          <a:lstStyle/>
          <a:p>
            <a:pPr algn="ctr"/>
            <a:r>
              <a:rPr lang="en-US" sz="1000" dirty="0" smtClean="0"/>
              <a:t>STUDENT ROUTER</a:t>
            </a:r>
          </a:p>
          <a:p>
            <a:pPr algn="ctr"/>
            <a:r>
              <a:rPr lang="en-US" sz="1000" dirty="0" smtClean="0"/>
              <a:t>FARM SWITCH</a:t>
            </a:r>
          </a:p>
        </p:txBody>
      </p:sp>
      <p:sp>
        <p:nvSpPr>
          <p:cNvPr id="75" name="TextBox 74"/>
          <p:cNvSpPr txBox="1"/>
          <p:nvPr/>
        </p:nvSpPr>
        <p:spPr>
          <a:xfrm>
            <a:off x="9234352" y="3192310"/>
            <a:ext cx="1031052" cy="246221"/>
          </a:xfrm>
          <a:prstGeom prst="rect">
            <a:avLst/>
          </a:prstGeom>
          <a:noFill/>
        </p:spPr>
        <p:txBody>
          <a:bodyPr wrap="none" rtlCol="0">
            <a:spAutoFit/>
          </a:bodyPr>
          <a:lstStyle/>
          <a:p>
            <a:pPr algn="ctr"/>
            <a:r>
              <a:rPr lang="en-US" sz="1000" dirty="0" smtClean="0"/>
              <a:t>MPLS GATEWAY</a:t>
            </a:r>
          </a:p>
        </p:txBody>
      </p:sp>
      <p:sp>
        <p:nvSpPr>
          <p:cNvPr id="76" name="TextBox 75"/>
          <p:cNvSpPr txBox="1"/>
          <p:nvPr/>
        </p:nvSpPr>
        <p:spPr>
          <a:xfrm>
            <a:off x="10029806" y="5241506"/>
            <a:ext cx="813044" cy="246221"/>
          </a:xfrm>
          <a:prstGeom prst="rect">
            <a:avLst/>
          </a:prstGeom>
          <a:noFill/>
        </p:spPr>
        <p:txBody>
          <a:bodyPr wrap="none" rtlCol="0">
            <a:spAutoFit/>
          </a:bodyPr>
          <a:lstStyle/>
          <a:p>
            <a:pPr algn="ctr"/>
            <a:r>
              <a:rPr lang="en-US" sz="1000" dirty="0" smtClean="0"/>
              <a:t>MPLS MESH</a:t>
            </a:r>
          </a:p>
        </p:txBody>
      </p:sp>
      <p:sp>
        <p:nvSpPr>
          <p:cNvPr id="77" name="TextBox 76"/>
          <p:cNvSpPr txBox="1"/>
          <p:nvPr/>
        </p:nvSpPr>
        <p:spPr>
          <a:xfrm>
            <a:off x="6413216" y="2938346"/>
            <a:ext cx="1274709" cy="553998"/>
          </a:xfrm>
          <a:prstGeom prst="rect">
            <a:avLst/>
          </a:prstGeom>
          <a:noFill/>
        </p:spPr>
        <p:txBody>
          <a:bodyPr wrap="none" rtlCol="0">
            <a:spAutoFit/>
          </a:bodyPr>
          <a:lstStyle/>
          <a:p>
            <a:pPr algn="ctr"/>
            <a:r>
              <a:rPr lang="en-US" sz="1000" dirty="0" smtClean="0"/>
              <a:t>INSTRUCTOR</a:t>
            </a:r>
          </a:p>
          <a:p>
            <a:pPr algn="ctr"/>
            <a:r>
              <a:rPr lang="en-US" sz="1000" dirty="0" smtClean="0"/>
              <a:t>DEVICE</a:t>
            </a:r>
          </a:p>
          <a:p>
            <a:pPr algn="ctr"/>
            <a:r>
              <a:rPr lang="en-US" sz="1000" dirty="0" smtClean="0"/>
              <a:t>AGGREGATE SWITCH</a:t>
            </a:r>
          </a:p>
        </p:txBody>
      </p:sp>
      <p:sp>
        <p:nvSpPr>
          <p:cNvPr id="78" name="TextBox 77"/>
          <p:cNvSpPr txBox="1"/>
          <p:nvPr/>
        </p:nvSpPr>
        <p:spPr>
          <a:xfrm>
            <a:off x="4014905" y="3441063"/>
            <a:ext cx="835486" cy="246221"/>
          </a:xfrm>
          <a:prstGeom prst="rect">
            <a:avLst/>
          </a:prstGeom>
          <a:noFill/>
        </p:spPr>
        <p:txBody>
          <a:bodyPr wrap="none" rtlCol="0">
            <a:spAutoFit/>
          </a:bodyPr>
          <a:lstStyle/>
          <a:p>
            <a:pPr algn="ctr"/>
            <a:r>
              <a:rPr lang="en-US" sz="1000" dirty="0" smtClean="0"/>
              <a:t>EXAM NODE</a:t>
            </a:r>
          </a:p>
        </p:txBody>
      </p:sp>
      <p:sp>
        <p:nvSpPr>
          <p:cNvPr id="79" name="TextBox 78"/>
          <p:cNvSpPr txBox="1"/>
          <p:nvPr/>
        </p:nvSpPr>
        <p:spPr>
          <a:xfrm>
            <a:off x="3969931" y="4780651"/>
            <a:ext cx="910827" cy="400110"/>
          </a:xfrm>
          <a:prstGeom prst="rect">
            <a:avLst/>
          </a:prstGeom>
          <a:noFill/>
        </p:spPr>
        <p:txBody>
          <a:bodyPr wrap="none" rtlCol="0">
            <a:spAutoFit/>
          </a:bodyPr>
          <a:lstStyle/>
          <a:p>
            <a:pPr algn="ctr"/>
            <a:r>
              <a:rPr lang="en-US" sz="1000" dirty="0" smtClean="0"/>
              <a:t>DATA CENTER</a:t>
            </a:r>
          </a:p>
          <a:p>
            <a:pPr algn="ctr"/>
            <a:r>
              <a:rPr lang="en-US" sz="1000" dirty="0" smtClean="0"/>
              <a:t>ROUTER</a:t>
            </a:r>
          </a:p>
        </p:txBody>
      </p:sp>
      <p:sp>
        <p:nvSpPr>
          <p:cNvPr id="81" name="TextBox 80"/>
          <p:cNvSpPr txBox="1"/>
          <p:nvPr/>
        </p:nvSpPr>
        <p:spPr>
          <a:xfrm>
            <a:off x="4507512" y="6131585"/>
            <a:ext cx="1138453" cy="246221"/>
          </a:xfrm>
          <a:prstGeom prst="rect">
            <a:avLst/>
          </a:prstGeom>
          <a:noFill/>
        </p:spPr>
        <p:txBody>
          <a:bodyPr wrap="none" rtlCol="0">
            <a:spAutoFit/>
          </a:bodyPr>
          <a:lstStyle/>
          <a:p>
            <a:pPr algn="ctr"/>
            <a:r>
              <a:rPr lang="en-US" sz="1000" dirty="0" smtClean="0"/>
              <a:t>LAB DATA CENTER</a:t>
            </a:r>
          </a:p>
        </p:txBody>
      </p:sp>
      <p:sp>
        <p:nvSpPr>
          <p:cNvPr id="82" name="TextBox 81"/>
          <p:cNvSpPr txBox="1"/>
          <p:nvPr/>
        </p:nvSpPr>
        <p:spPr>
          <a:xfrm>
            <a:off x="5857477" y="5028705"/>
            <a:ext cx="1095172" cy="400110"/>
          </a:xfrm>
          <a:prstGeom prst="rect">
            <a:avLst/>
          </a:prstGeom>
          <a:noFill/>
        </p:spPr>
        <p:txBody>
          <a:bodyPr wrap="none" rtlCol="0">
            <a:spAutoFit/>
          </a:bodyPr>
          <a:lstStyle/>
          <a:p>
            <a:pPr algn="ctr"/>
            <a:r>
              <a:rPr lang="en-US" sz="1000" dirty="0" smtClean="0"/>
              <a:t>TACTICAL UPLINK</a:t>
            </a:r>
          </a:p>
          <a:p>
            <a:pPr algn="ctr"/>
            <a:r>
              <a:rPr lang="en-US" sz="1000" dirty="0" smtClean="0"/>
              <a:t>NODES</a:t>
            </a:r>
          </a:p>
        </p:txBody>
      </p:sp>
      <p:sp>
        <p:nvSpPr>
          <p:cNvPr id="83" name="TextBox 82"/>
          <p:cNvSpPr txBox="1"/>
          <p:nvPr/>
        </p:nvSpPr>
        <p:spPr>
          <a:xfrm>
            <a:off x="8472258" y="5060519"/>
            <a:ext cx="995786" cy="400110"/>
          </a:xfrm>
          <a:prstGeom prst="rect">
            <a:avLst/>
          </a:prstGeom>
          <a:noFill/>
        </p:spPr>
        <p:txBody>
          <a:bodyPr wrap="none" rtlCol="0">
            <a:spAutoFit/>
          </a:bodyPr>
          <a:lstStyle/>
          <a:p>
            <a:pPr algn="ctr"/>
            <a:r>
              <a:rPr lang="en-US" sz="1000" dirty="0" smtClean="0"/>
              <a:t>TACTICAL CORE</a:t>
            </a:r>
          </a:p>
          <a:p>
            <a:pPr algn="ctr"/>
            <a:r>
              <a:rPr lang="en-US" sz="1000" dirty="0" smtClean="0"/>
              <a:t>NODES</a:t>
            </a:r>
          </a:p>
        </p:txBody>
      </p:sp>
      <p:sp>
        <p:nvSpPr>
          <p:cNvPr id="84" name="TextBox 83"/>
          <p:cNvSpPr txBox="1"/>
          <p:nvPr/>
        </p:nvSpPr>
        <p:spPr>
          <a:xfrm>
            <a:off x="7582186" y="4175553"/>
            <a:ext cx="494046" cy="553998"/>
          </a:xfrm>
          <a:prstGeom prst="rect">
            <a:avLst/>
          </a:prstGeom>
          <a:noFill/>
        </p:spPr>
        <p:txBody>
          <a:bodyPr wrap="none" rtlCol="0">
            <a:spAutoFit/>
          </a:bodyPr>
          <a:lstStyle/>
          <a:p>
            <a:r>
              <a:rPr lang="en-US" sz="1000" dirty="0" smtClean="0"/>
              <a:t>WAN </a:t>
            </a:r>
          </a:p>
          <a:p>
            <a:r>
              <a:rPr lang="en-US" sz="1000" dirty="0" smtClean="0"/>
              <a:t>EDGE</a:t>
            </a:r>
          </a:p>
          <a:p>
            <a:r>
              <a:rPr lang="en-US" sz="1000" dirty="0" smtClean="0"/>
              <a:t>NODE</a:t>
            </a:r>
          </a:p>
        </p:txBody>
      </p:sp>
      <p:pic>
        <p:nvPicPr>
          <p:cNvPr id="85" name="Picture 84"/>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20219" y="4021299"/>
            <a:ext cx="541281" cy="355643"/>
          </a:xfrm>
          <a:prstGeom prst="rect">
            <a:avLst/>
          </a:prstGeom>
        </p:spPr>
      </p:pic>
      <p:cxnSp>
        <p:nvCxnSpPr>
          <p:cNvPr id="87" name="Straight Connector 86"/>
          <p:cNvCxnSpPr/>
          <p:nvPr/>
        </p:nvCxnSpPr>
        <p:spPr>
          <a:xfrm flipH="1">
            <a:off x="5222185" y="3650554"/>
            <a:ext cx="2296066" cy="555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226476" y="4050347"/>
            <a:ext cx="628697" cy="400110"/>
          </a:xfrm>
          <a:prstGeom prst="rect">
            <a:avLst/>
          </a:prstGeom>
          <a:noFill/>
        </p:spPr>
        <p:txBody>
          <a:bodyPr wrap="none" rtlCol="0">
            <a:spAutoFit/>
          </a:bodyPr>
          <a:lstStyle/>
          <a:p>
            <a:pPr algn="ctr"/>
            <a:r>
              <a:rPr lang="en-US" sz="1000" dirty="0" smtClean="0"/>
              <a:t>BGP LAB</a:t>
            </a:r>
          </a:p>
          <a:p>
            <a:pPr algn="ctr"/>
            <a:r>
              <a:rPr lang="en-US" sz="1000" dirty="0" smtClean="0"/>
              <a:t>NODE</a:t>
            </a:r>
          </a:p>
        </p:txBody>
      </p:sp>
      <p:cxnSp>
        <p:nvCxnSpPr>
          <p:cNvPr id="91" name="Straight Connector 90"/>
          <p:cNvCxnSpPr/>
          <p:nvPr/>
        </p:nvCxnSpPr>
        <p:spPr>
          <a:xfrm flipH="1" flipV="1">
            <a:off x="9763416" y="3747589"/>
            <a:ext cx="907942" cy="620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689916" y="3445349"/>
            <a:ext cx="675185" cy="553998"/>
          </a:xfrm>
          <a:prstGeom prst="rect">
            <a:avLst/>
          </a:prstGeom>
          <a:noFill/>
        </p:spPr>
        <p:txBody>
          <a:bodyPr wrap="none" rtlCol="0">
            <a:spAutoFit/>
          </a:bodyPr>
          <a:lstStyle/>
          <a:p>
            <a:pPr algn="ctr"/>
            <a:r>
              <a:rPr lang="en-US" sz="1000" dirty="0" smtClean="0"/>
              <a:t>STUDENT</a:t>
            </a:r>
          </a:p>
          <a:p>
            <a:pPr algn="ctr"/>
            <a:r>
              <a:rPr lang="en-US" sz="1000" dirty="0" smtClean="0"/>
              <a:t>MPLS</a:t>
            </a:r>
          </a:p>
          <a:p>
            <a:pPr algn="ctr"/>
            <a:r>
              <a:rPr lang="en-US" sz="1000" dirty="0" smtClean="0"/>
              <a:t>NODE</a:t>
            </a:r>
          </a:p>
        </p:txBody>
      </p:sp>
      <p:sp>
        <p:nvSpPr>
          <p:cNvPr id="95" name="TextBox 94"/>
          <p:cNvSpPr txBox="1"/>
          <p:nvPr/>
        </p:nvSpPr>
        <p:spPr>
          <a:xfrm>
            <a:off x="11290601" y="1945974"/>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p>
        </p:txBody>
      </p:sp>
      <p:sp>
        <p:nvSpPr>
          <p:cNvPr id="96" name="TextBox 95"/>
          <p:cNvSpPr txBox="1"/>
          <p:nvPr/>
        </p:nvSpPr>
        <p:spPr>
          <a:xfrm>
            <a:off x="11279541" y="861869"/>
            <a:ext cx="750526"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97" name="Title 1"/>
          <p:cNvSpPr txBox="1">
            <a:spLocks/>
          </p:cNvSpPr>
          <p:nvPr/>
        </p:nvSpPr>
        <p:spPr>
          <a:xfrm>
            <a:off x="2737900" y="34854"/>
            <a:ext cx="9144000" cy="59738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PHYSICAL DIAGRAM</a:t>
            </a:r>
          </a:p>
          <a:p>
            <a:pPr algn="ctr"/>
            <a:r>
              <a:rPr lang="en-US" sz="1700" b="1" dirty="0" smtClean="0"/>
              <a:t>(ACTUAL LAB CONNECTIVITY)</a:t>
            </a:r>
            <a:endParaRPr lang="en-US" sz="1700" b="1" dirty="0"/>
          </a:p>
        </p:txBody>
      </p:sp>
      <p:sp>
        <p:nvSpPr>
          <p:cNvPr id="100" name="Rectangle 99"/>
          <p:cNvSpPr/>
          <p:nvPr/>
        </p:nvSpPr>
        <p:spPr>
          <a:xfrm>
            <a:off x="50394" y="1737203"/>
            <a:ext cx="3040179" cy="45439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dirty="0" smtClean="0">
                <a:solidFill>
                  <a:schemeClr val="tx1"/>
                </a:solidFill>
              </a:rPr>
              <a:t>STUDENT PCs ARE PHYSICALLY CONNECTED TO SIX LAYER 2 “CLASSROOM” SWITCHES THAT ARE UNDER THE TABLES AND DESKS.</a:t>
            </a:r>
          </a:p>
          <a:p>
            <a:endParaRPr lang="en-US" sz="900" dirty="0">
              <a:solidFill>
                <a:schemeClr val="tx1"/>
              </a:solidFill>
            </a:endParaRPr>
          </a:p>
          <a:p>
            <a:r>
              <a:rPr lang="en-US" sz="900" dirty="0" smtClean="0">
                <a:solidFill>
                  <a:schemeClr val="tx1"/>
                </a:solidFill>
              </a:rPr>
              <a:t>THE CLASSROOM SWITCHES TRUNK THE STUDENT VLANs BACK TO A SINGLE CORE SWITCH.</a:t>
            </a:r>
          </a:p>
          <a:p>
            <a:endParaRPr lang="en-US" sz="900" dirty="0">
              <a:solidFill>
                <a:schemeClr val="tx1"/>
              </a:solidFill>
            </a:endParaRPr>
          </a:p>
          <a:p>
            <a:r>
              <a:rPr lang="en-US" sz="900" dirty="0" smtClean="0">
                <a:solidFill>
                  <a:schemeClr val="tx1"/>
                </a:solidFill>
              </a:rPr>
              <a:t>THE CORE SWITCH TRUNKS TRAFFIC TO A STUDENT SWITCH “FARM SWITCH” THAT HAS DIRECT PHYSCIALLY LINKS TO EACH STUDENT LAYER 3 SWITCH RACK-MOUNTED IN THE BACK OF THE CLASSROOM. THE LAYER 2 PATH FROM STUDENT PC TO STUDENT L3 SWITCH MAKES THE SWITCHES IN THE PATH TRANSPARENT TO THE STUDENT.</a:t>
            </a:r>
          </a:p>
          <a:p>
            <a:endParaRPr lang="en-US" sz="900" dirty="0">
              <a:solidFill>
                <a:schemeClr val="tx1"/>
              </a:solidFill>
            </a:endParaRPr>
          </a:p>
          <a:p>
            <a:r>
              <a:rPr lang="en-US" sz="900" dirty="0" smtClean="0">
                <a:solidFill>
                  <a:schemeClr val="tx1"/>
                </a:solidFill>
              </a:rPr>
              <a:t>THE CORE SWITCH AND SWITCH/ROUTER FARM SWITCHES TRUNK TRAFFIC BETWEEN THE STUDENT L3 SWITCH AND ROUTER, MAKING IT APPEAR AS THOUGH THET ARE DIRECTLY CONNECTED. THE 2xx VLAN PASSING BETWEEN THEM ALLOWS FOR THE OSPF NEIGHBOR TO BE ESTABLISHED AND ALLOWS THE STUDENT ACCESS TO THEIR ROUTER.</a:t>
            </a:r>
          </a:p>
          <a:p>
            <a:endParaRPr lang="en-US" sz="900" dirty="0">
              <a:solidFill>
                <a:schemeClr val="tx1"/>
              </a:solidFill>
            </a:endParaRPr>
          </a:p>
          <a:p>
            <a:r>
              <a:rPr lang="en-US" sz="900" dirty="0" smtClean="0">
                <a:solidFill>
                  <a:schemeClr val="tx1"/>
                </a:solidFill>
              </a:rPr>
              <a:t>TRAFFIC IS TRUNKED ACROSS THE FARM SWITCHES AND THROUGH THE CORE SWITCH TO THE INSTRUCTOR AGGREGATE SWITCH WHICH ALLOWS LAYER 2 CONNECTIVITY TO ALL OF THE UPLINK NODES AND CORE NODES THE STUDENTS FORM TUNNELS AND ADJACENCIES WITH. THE LAYER 3 CONNECTIVITY ESTABLISHED CREATES A PATH TO THE DATA CENTER RESOURCES AND OTHER LAB NODES.</a:t>
            </a:r>
          </a:p>
          <a:p>
            <a:endParaRPr lang="en-US" sz="900" dirty="0">
              <a:solidFill>
                <a:schemeClr val="tx1"/>
              </a:solidFill>
            </a:endParaRPr>
          </a:p>
          <a:p>
            <a:r>
              <a:rPr lang="en-US" sz="900" dirty="0" smtClean="0">
                <a:solidFill>
                  <a:schemeClr val="tx1"/>
                </a:solidFill>
              </a:rPr>
              <a:t>IN LABs 8-11 EACH STUDENT OBTAINS ACCESS TO AN MPLS NODE (ANOTHER LAYER 3 SWITCH) WHICH IS UTILIZED IN THOSE HIGHER LEVEL LABS. </a:t>
            </a:r>
            <a:endParaRPr lang="en-US" sz="900" dirty="0">
              <a:solidFill>
                <a:schemeClr val="tx1"/>
              </a:solidFill>
            </a:endParaRPr>
          </a:p>
        </p:txBody>
      </p:sp>
    </p:spTree>
    <p:extLst>
      <p:ext uri="{BB962C8B-B14F-4D97-AF65-F5344CB8AC3E}">
        <p14:creationId xmlns:p14="http://schemas.microsoft.com/office/powerpoint/2010/main" val="393232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02" y="0"/>
            <a:ext cx="5235430" cy="809334"/>
          </a:xfrm>
        </p:spPr>
        <p:txBody>
          <a:bodyPr>
            <a:normAutofit/>
          </a:bodyPr>
          <a:lstStyle/>
          <a:p>
            <a:r>
              <a:rPr lang="en-US" sz="1800" b="1" dirty="0" smtClean="0"/>
              <a:t>TEMPLATE FOR IPV6 DMVPN (SPOKE) WITH OSPFv3</a:t>
            </a:r>
            <a:endParaRPr lang="en-US" sz="1800" b="1" dirty="0"/>
          </a:p>
        </p:txBody>
      </p:sp>
      <p:sp>
        <p:nvSpPr>
          <p:cNvPr id="3" name="Content Placeholder 2"/>
          <p:cNvSpPr>
            <a:spLocks noGrp="1"/>
          </p:cNvSpPr>
          <p:nvPr>
            <p:ph idx="1"/>
          </p:nvPr>
        </p:nvSpPr>
        <p:spPr>
          <a:xfrm>
            <a:off x="150303" y="620785"/>
            <a:ext cx="3767356" cy="6031685"/>
          </a:xfrm>
        </p:spPr>
        <p:txBody>
          <a:bodyPr>
            <a:normAutofit fontScale="92500" lnSpcReduction="10000"/>
          </a:bodyPr>
          <a:lstStyle/>
          <a:p>
            <a:pPr marL="0" indent="0">
              <a:buNone/>
            </a:pPr>
            <a:r>
              <a:rPr lang="en-US" sz="1200" dirty="0"/>
              <a:t>interface </a:t>
            </a:r>
            <a:r>
              <a:rPr lang="en-US" sz="1200" dirty="0" smtClean="0"/>
              <a:t>Tunnel XXXXX</a:t>
            </a:r>
            <a:endParaRPr lang="en-US" sz="1200" dirty="0"/>
          </a:p>
          <a:p>
            <a:pPr marL="0" indent="0">
              <a:buNone/>
            </a:pPr>
            <a:r>
              <a:rPr lang="en-US" sz="1200" dirty="0" smtClean="0"/>
              <a:t>description XXXXX</a:t>
            </a:r>
            <a:endParaRPr lang="en-US" sz="1200" dirty="0"/>
          </a:p>
          <a:p>
            <a:pPr marL="0" indent="0">
              <a:buNone/>
            </a:pPr>
            <a:r>
              <a:rPr lang="en-US" sz="1200" dirty="0" smtClean="0"/>
              <a:t>ipv6 </a:t>
            </a:r>
            <a:r>
              <a:rPr lang="en-US" sz="1200" dirty="0"/>
              <a:t>address FE80</a:t>
            </a:r>
            <a:r>
              <a:rPr lang="en-US" sz="1200" dirty="0" smtClean="0"/>
              <a:t>::X </a:t>
            </a:r>
            <a:r>
              <a:rPr lang="en-US" sz="1200" dirty="0"/>
              <a:t>link-local</a:t>
            </a:r>
          </a:p>
          <a:p>
            <a:pPr marL="0" indent="0">
              <a:buNone/>
            </a:pPr>
            <a:r>
              <a:rPr lang="en-US" sz="1200" dirty="0" smtClean="0"/>
              <a:t>ipv6 </a:t>
            </a:r>
            <a:r>
              <a:rPr lang="en-US" sz="1200" dirty="0"/>
              <a:t>address </a:t>
            </a:r>
            <a:r>
              <a:rPr lang="en-US" sz="1200" dirty="0" smtClean="0"/>
              <a:t>X:X:X:X:X:X:X:X /X</a:t>
            </a:r>
            <a:endParaRPr lang="en-US" sz="1200" dirty="0"/>
          </a:p>
          <a:p>
            <a:pPr marL="0" indent="0">
              <a:buNone/>
            </a:pPr>
            <a:r>
              <a:rPr lang="en-US" sz="1200" dirty="0" smtClean="0"/>
              <a:t>ipv6 </a:t>
            </a:r>
            <a:r>
              <a:rPr lang="en-US" sz="1200" dirty="0"/>
              <a:t>enable</a:t>
            </a:r>
          </a:p>
          <a:p>
            <a:pPr marL="0" indent="0">
              <a:buNone/>
            </a:pPr>
            <a:r>
              <a:rPr lang="en-US" sz="1200" dirty="0" smtClean="0"/>
              <a:t>ipv6 </a:t>
            </a:r>
            <a:r>
              <a:rPr lang="en-US" sz="1200" dirty="0" err="1"/>
              <a:t>mtu</a:t>
            </a:r>
            <a:r>
              <a:rPr lang="en-US" sz="1200" dirty="0"/>
              <a:t> </a:t>
            </a:r>
            <a:r>
              <a:rPr lang="en-US" sz="1200" dirty="0" smtClean="0"/>
              <a:t>XXXX</a:t>
            </a:r>
            <a:endParaRPr lang="en-US" sz="1200" dirty="0"/>
          </a:p>
          <a:p>
            <a:pPr marL="0" indent="0">
              <a:buNone/>
            </a:pPr>
            <a:r>
              <a:rPr lang="en-US" sz="1200" dirty="0" smtClean="0"/>
              <a:t>ipv6 </a:t>
            </a:r>
            <a:r>
              <a:rPr lang="en-US" sz="1200" dirty="0" err="1"/>
              <a:t>nhrp</a:t>
            </a:r>
            <a:r>
              <a:rPr lang="en-US" sz="1200" dirty="0"/>
              <a:t> authentication </a:t>
            </a:r>
            <a:r>
              <a:rPr lang="en-US" sz="1200" dirty="0" smtClean="0"/>
              <a:t>XXXXXXX</a:t>
            </a:r>
            <a:endParaRPr lang="en-US" sz="1200" dirty="0"/>
          </a:p>
          <a:p>
            <a:pPr marL="0" indent="0">
              <a:buNone/>
            </a:pPr>
            <a:r>
              <a:rPr lang="en-US" sz="1200" dirty="0" smtClean="0"/>
              <a:t>ipv6 </a:t>
            </a:r>
            <a:r>
              <a:rPr lang="en-US" sz="1200" dirty="0" err="1"/>
              <a:t>nhrp</a:t>
            </a:r>
            <a:r>
              <a:rPr lang="en-US" sz="1200" dirty="0"/>
              <a:t> network-id </a:t>
            </a:r>
            <a:r>
              <a:rPr lang="en-US" sz="1200" dirty="0" smtClean="0"/>
              <a:t>XXXXXXX</a:t>
            </a:r>
            <a:endParaRPr lang="en-US" sz="1200" dirty="0"/>
          </a:p>
          <a:p>
            <a:pPr marL="0" indent="0">
              <a:buNone/>
            </a:pPr>
            <a:r>
              <a:rPr lang="en-US" sz="1200" dirty="0" smtClean="0"/>
              <a:t>ipv6 </a:t>
            </a:r>
            <a:r>
              <a:rPr lang="en-US" sz="1200" dirty="0" err="1"/>
              <a:t>nhrp</a:t>
            </a:r>
            <a:r>
              <a:rPr lang="en-US" sz="1200" dirty="0"/>
              <a:t> </a:t>
            </a:r>
            <a:r>
              <a:rPr lang="en-US" sz="1200" dirty="0" smtClean="0"/>
              <a:t>shortcut</a:t>
            </a:r>
          </a:p>
          <a:p>
            <a:pPr marL="0" indent="0">
              <a:buNone/>
            </a:pPr>
            <a:r>
              <a:rPr lang="en-US" sz="1200" dirty="0"/>
              <a:t>i</a:t>
            </a:r>
            <a:r>
              <a:rPr lang="en-US" sz="1200" dirty="0" smtClean="0"/>
              <a:t>pv6 </a:t>
            </a:r>
            <a:r>
              <a:rPr lang="en-US" sz="1200" dirty="0" err="1" smtClean="0"/>
              <a:t>nhrp</a:t>
            </a:r>
            <a:r>
              <a:rPr lang="en-US" sz="1200" dirty="0" smtClean="0"/>
              <a:t> </a:t>
            </a:r>
            <a:r>
              <a:rPr lang="en-US" sz="1200" dirty="0" err="1" smtClean="0"/>
              <a:t>nhs</a:t>
            </a:r>
            <a:r>
              <a:rPr lang="en-US" sz="1200" dirty="0" smtClean="0"/>
              <a:t> X:X:X:X:X:X:X:X </a:t>
            </a:r>
            <a:r>
              <a:rPr lang="en-US" sz="1200" dirty="0" err="1" smtClean="0"/>
              <a:t>nbma</a:t>
            </a:r>
            <a:r>
              <a:rPr lang="en-US" sz="1200" dirty="0" smtClean="0"/>
              <a:t> X:X:X:X:X:X:X:X</a:t>
            </a:r>
          </a:p>
          <a:p>
            <a:pPr marL="0" indent="0">
              <a:buNone/>
            </a:pPr>
            <a:r>
              <a:rPr lang="en-US" sz="1200" dirty="0" smtClean="0"/>
              <a:t>ipv6 </a:t>
            </a:r>
            <a:r>
              <a:rPr lang="en-US" sz="1200" dirty="0" err="1" smtClean="0"/>
              <a:t>nhrp</a:t>
            </a:r>
            <a:r>
              <a:rPr lang="en-US" sz="1200" dirty="0" smtClean="0"/>
              <a:t> map multicast X:X:X:X:X:X:X:X</a:t>
            </a:r>
          </a:p>
          <a:p>
            <a:pPr marL="0" indent="0">
              <a:buNone/>
            </a:pPr>
            <a:r>
              <a:rPr lang="en-US" sz="1200" dirty="0" err="1" smtClean="0"/>
              <a:t>qos</a:t>
            </a:r>
            <a:r>
              <a:rPr lang="en-US" sz="1200" dirty="0" smtClean="0"/>
              <a:t> </a:t>
            </a:r>
            <a:r>
              <a:rPr lang="en-US" sz="1200" dirty="0"/>
              <a:t>pre-classify</a:t>
            </a:r>
          </a:p>
          <a:p>
            <a:pPr marL="0" indent="0">
              <a:buNone/>
            </a:pPr>
            <a:r>
              <a:rPr lang="en-US" sz="1200" dirty="0" smtClean="0"/>
              <a:t>ospfv3 </a:t>
            </a:r>
            <a:r>
              <a:rPr lang="en-US" sz="1200" dirty="0"/>
              <a:t>network </a:t>
            </a:r>
            <a:r>
              <a:rPr lang="en-US" sz="1200" dirty="0" smtClean="0"/>
              <a:t>point-to-multipoint</a:t>
            </a:r>
            <a:endParaRPr lang="en-US" sz="1200" dirty="0"/>
          </a:p>
          <a:p>
            <a:pPr marL="0" indent="0">
              <a:buNone/>
            </a:pPr>
            <a:r>
              <a:rPr lang="en-US" sz="1200" dirty="0" smtClean="0"/>
              <a:t>ospfv3 </a:t>
            </a:r>
            <a:r>
              <a:rPr lang="en-US" sz="1200" dirty="0"/>
              <a:t>hello-interval </a:t>
            </a:r>
            <a:r>
              <a:rPr lang="en-US" sz="1200" dirty="0" smtClean="0"/>
              <a:t>XXX</a:t>
            </a:r>
          </a:p>
          <a:p>
            <a:pPr marL="0" indent="0">
              <a:buNone/>
            </a:pPr>
            <a:r>
              <a:rPr lang="en-US" sz="1200" dirty="0" smtClean="0"/>
              <a:t>ospfv3 </a:t>
            </a:r>
            <a:r>
              <a:rPr lang="en-US" sz="1200" dirty="0"/>
              <a:t>dead-interval </a:t>
            </a:r>
            <a:r>
              <a:rPr lang="en-US" sz="1200" dirty="0" smtClean="0"/>
              <a:t>XXX</a:t>
            </a:r>
            <a:endParaRPr lang="en-US" sz="1200" dirty="0"/>
          </a:p>
          <a:p>
            <a:pPr marL="0" indent="0">
              <a:buNone/>
            </a:pPr>
            <a:r>
              <a:rPr lang="en-US" sz="1200" dirty="0" smtClean="0"/>
              <a:t>ospfv3 </a:t>
            </a:r>
            <a:r>
              <a:rPr lang="en-US" sz="1200" dirty="0"/>
              <a:t>priority </a:t>
            </a:r>
            <a:r>
              <a:rPr lang="en-US" sz="1200" dirty="0" smtClean="0"/>
              <a:t>XXX</a:t>
            </a:r>
            <a:endParaRPr lang="en-US" sz="1200" dirty="0"/>
          </a:p>
          <a:p>
            <a:pPr marL="0" indent="0">
              <a:buNone/>
            </a:pPr>
            <a:r>
              <a:rPr lang="en-US" sz="1200" dirty="0" smtClean="0"/>
              <a:t>ospfv3 </a:t>
            </a:r>
            <a:r>
              <a:rPr lang="en-US" sz="1200" dirty="0"/>
              <a:t>cost </a:t>
            </a:r>
            <a:r>
              <a:rPr lang="en-US" sz="1200" dirty="0" smtClean="0"/>
              <a:t>XXX</a:t>
            </a:r>
            <a:endParaRPr lang="en-US" sz="1200" dirty="0"/>
          </a:p>
          <a:p>
            <a:pPr marL="0" indent="0">
              <a:buNone/>
            </a:pPr>
            <a:r>
              <a:rPr lang="en-US" sz="1200" dirty="0" smtClean="0"/>
              <a:t>ospfv3 </a:t>
            </a:r>
            <a:r>
              <a:rPr lang="en-US" sz="1200" dirty="0"/>
              <a:t>flood-reduction</a:t>
            </a:r>
          </a:p>
          <a:p>
            <a:pPr marL="0" indent="0">
              <a:buNone/>
            </a:pPr>
            <a:r>
              <a:rPr lang="en-US" sz="1200" dirty="0" smtClean="0"/>
              <a:t>ospfv3 XXX </a:t>
            </a:r>
            <a:r>
              <a:rPr lang="en-US" sz="1200" dirty="0"/>
              <a:t>ipv6 area </a:t>
            </a:r>
            <a:r>
              <a:rPr lang="en-US" sz="1200" dirty="0" smtClean="0"/>
              <a:t>XXX</a:t>
            </a:r>
            <a:endParaRPr lang="en-US" sz="1200" dirty="0"/>
          </a:p>
          <a:p>
            <a:pPr marL="0" indent="0">
              <a:buNone/>
            </a:pPr>
            <a:r>
              <a:rPr lang="en-US" sz="1200" dirty="0" smtClean="0"/>
              <a:t>tunnel </a:t>
            </a:r>
            <a:r>
              <a:rPr lang="en-US" sz="1200" dirty="0"/>
              <a:t>source </a:t>
            </a:r>
            <a:r>
              <a:rPr lang="en-US" sz="1200" dirty="0" smtClean="0"/>
              <a:t>XXXXXXX</a:t>
            </a:r>
            <a:endParaRPr lang="en-US" sz="1200" dirty="0"/>
          </a:p>
          <a:p>
            <a:pPr marL="0" indent="0">
              <a:buNone/>
            </a:pPr>
            <a:r>
              <a:rPr lang="en-US" sz="1200" dirty="0" smtClean="0"/>
              <a:t>tunnel </a:t>
            </a:r>
            <a:r>
              <a:rPr lang="en-US" sz="1200" dirty="0"/>
              <a:t>mode </a:t>
            </a:r>
            <a:r>
              <a:rPr lang="en-US" sz="1200" dirty="0" err="1"/>
              <a:t>gre</a:t>
            </a:r>
            <a:r>
              <a:rPr lang="en-US" sz="1200" dirty="0"/>
              <a:t> multipoint ipv6</a:t>
            </a:r>
          </a:p>
          <a:p>
            <a:pPr marL="0" indent="0">
              <a:buNone/>
            </a:pPr>
            <a:r>
              <a:rPr lang="en-US" sz="1200" dirty="0" smtClean="0"/>
              <a:t>tunnel </a:t>
            </a:r>
            <a:r>
              <a:rPr lang="en-US" sz="1200" dirty="0"/>
              <a:t>key </a:t>
            </a:r>
            <a:r>
              <a:rPr lang="en-US" sz="1200" dirty="0" smtClean="0"/>
              <a:t>XXXXX</a:t>
            </a:r>
            <a:endParaRPr lang="en-US" sz="1200" dirty="0"/>
          </a:p>
          <a:p>
            <a:pPr marL="0" indent="0">
              <a:buNone/>
            </a:pPr>
            <a:r>
              <a:rPr lang="en-US" sz="1200" dirty="0" smtClean="0"/>
              <a:t>tunnel path-</a:t>
            </a:r>
            <a:r>
              <a:rPr lang="en-US" sz="1200" dirty="0" err="1" smtClean="0"/>
              <a:t>mtu</a:t>
            </a:r>
            <a:r>
              <a:rPr lang="en-US" sz="1200" dirty="0" smtClean="0"/>
              <a:t>-discovery</a:t>
            </a:r>
            <a:endParaRPr lang="en-US" sz="1200" dirty="0"/>
          </a:p>
        </p:txBody>
      </p:sp>
      <p:sp>
        <p:nvSpPr>
          <p:cNvPr id="4" name="Title 1"/>
          <p:cNvSpPr txBox="1">
            <a:spLocks/>
          </p:cNvSpPr>
          <p:nvPr/>
        </p:nvSpPr>
        <p:spPr>
          <a:xfrm>
            <a:off x="5721293" y="86685"/>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SNMPv2 AGENT CONFIG</a:t>
            </a:r>
          </a:p>
        </p:txBody>
      </p:sp>
      <p:sp>
        <p:nvSpPr>
          <p:cNvPr id="5" name="Content Placeholder 2"/>
          <p:cNvSpPr txBox="1">
            <a:spLocks/>
          </p:cNvSpPr>
          <p:nvPr/>
        </p:nvSpPr>
        <p:spPr>
          <a:xfrm>
            <a:off x="5721292" y="707470"/>
            <a:ext cx="42609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ro</a:t>
            </a:r>
            <a:r>
              <a:rPr lang="en-US" sz="1100" dirty="0" smtClean="0"/>
              <a:t> [access-list name/number]</a:t>
            </a:r>
          </a:p>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rw</a:t>
            </a:r>
            <a:r>
              <a:rPr lang="en-US" sz="1100" dirty="0" smtClean="0"/>
              <a:t>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
        <p:nvSpPr>
          <p:cNvPr id="6" name="Title 1"/>
          <p:cNvSpPr txBox="1">
            <a:spLocks/>
          </p:cNvSpPr>
          <p:nvPr/>
        </p:nvSpPr>
        <p:spPr>
          <a:xfrm>
            <a:off x="5721292" y="1499634"/>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SNMPv3 AGENT CONFIG</a:t>
            </a:r>
          </a:p>
        </p:txBody>
      </p:sp>
      <p:sp>
        <p:nvSpPr>
          <p:cNvPr id="7" name="Content Placeholder 2"/>
          <p:cNvSpPr txBox="1">
            <a:spLocks/>
          </p:cNvSpPr>
          <p:nvPr/>
        </p:nvSpPr>
        <p:spPr>
          <a:xfrm>
            <a:off x="5721292" y="2107035"/>
            <a:ext cx="62414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view XXXXX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XXXXX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XXXXX [group] v3 </a:t>
            </a:r>
            <a:r>
              <a:rPr lang="en-US" sz="1100" dirty="0" err="1" smtClean="0"/>
              <a:t>auth</a:t>
            </a:r>
            <a:r>
              <a:rPr lang="en-US" sz="1100" dirty="0" smtClean="0"/>
              <a:t> </a:t>
            </a:r>
            <a:r>
              <a:rPr lang="en-US" sz="1100" dirty="0" err="1" smtClean="0"/>
              <a:t>sha</a:t>
            </a:r>
            <a:r>
              <a:rPr lang="en-US" sz="1100" dirty="0" smtClean="0"/>
              <a:t> XXXXX </a:t>
            </a:r>
            <a:r>
              <a:rPr lang="en-US" sz="1100" dirty="0" err="1" smtClean="0"/>
              <a:t>priv</a:t>
            </a:r>
            <a:r>
              <a:rPr lang="en-US" sz="1100" dirty="0" smtClean="0"/>
              <a:t> </a:t>
            </a:r>
            <a:r>
              <a:rPr lang="en-US" sz="1100" dirty="0" err="1" smtClean="0"/>
              <a:t>aes</a:t>
            </a:r>
            <a:r>
              <a:rPr lang="en-US" sz="1100" dirty="0" smtClean="0"/>
              <a:t> 128 XXXXX access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(SNMPV3)</a:t>
            </a:r>
          </a:p>
          <a:p>
            <a:pPr marL="0" indent="0">
              <a:buFont typeface="Arial" panose="020B0604020202020204" pitchFamily="34" charset="0"/>
              <a:buNone/>
            </a:pPr>
            <a:r>
              <a:rPr lang="en-US" sz="1100" dirty="0" err="1" smtClean="0"/>
              <a:t>Snmp</a:t>
            </a:r>
            <a:r>
              <a:rPr lang="en-US" sz="1100" dirty="0" smtClean="0"/>
              <a:t>-server view NETWORK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STUDENTS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NETOPS STUDENTS v3 </a:t>
            </a:r>
            <a:r>
              <a:rPr lang="en-US" sz="1100" dirty="0" err="1" smtClean="0"/>
              <a:t>auth</a:t>
            </a:r>
            <a:r>
              <a:rPr lang="en-US" sz="1100" dirty="0" smtClean="0"/>
              <a:t> </a:t>
            </a:r>
            <a:r>
              <a:rPr lang="en-US" sz="1100" dirty="0" err="1" smtClean="0"/>
              <a:t>sha</a:t>
            </a:r>
            <a:r>
              <a:rPr lang="en-US" sz="1100" dirty="0" smtClean="0"/>
              <a:t> P@$$</a:t>
            </a:r>
            <a:r>
              <a:rPr lang="en-US" sz="1100" dirty="0" err="1" smtClean="0"/>
              <a:t>WorD</a:t>
            </a:r>
            <a:r>
              <a:rPr lang="en-US" sz="1100" dirty="0" smtClean="0"/>
              <a:t> </a:t>
            </a:r>
            <a:r>
              <a:rPr lang="en-US" sz="1100" dirty="0" err="1" smtClean="0"/>
              <a:t>priv</a:t>
            </a:r>
            <a:r>
              <a:rPr lang="en-US" sz="1100" dirty="0" smtClean="0"/>
              <a:t> </a:t>
            </a:r>
            <a:r>
              <a:rPr lang="en-US" sz="1100" dirty="0" err="1" smtClean="0"/>
              <a:t>aes</a:t>
            </a:r>
            <a:r>
              <a:rPr lang="en-US" sz="1100" dirty="0" smtClean="0"/>
              <a:t> 128 PA$$</a:t>
            </a:r>
            <a:r>
              <a:rPr lang="en-US" sz="1100" dirty="0" err="1" smtClean="0"/>
              <a:t>wO#d</a:t>
            </a:r>
            <a:r>
              <a:rPr lang="en-US" sz="1100" dirty="0" smtClean="0"/>
              <a:t> access 101</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(SNMPV2)</a:t>
            </a:r>
          </a:p>
          <a:p>
            <a:pPr marL="0" indent="0">
              <a:buFont typeface="Arial" panose="020B0604020202020204" pitchFamily="34" charset="0"/>
              <a:buNone/>
            </a:pPr>
            <a:r>
              <a:rPr lang="en-US" sz="1100" dirty="0" err="1" smtClean="0"/>
              <a:t>Snmp</a:t>
            </a:r>
            <a:r>
              <a:rPr lang="en-US" sz="1100" dirty="0" smtClean="0"/>
              <a:t>-server community FORTGORDON </a:t>
            </a:r>
            <a:r>
              <a:rPr lang="en-US" sz="1100" dirty="0" err="1" smtClean="0"/>
              <a:t>ro</a:t>
            </a:r>
            <a:r>
              <a:rPr lang="en-US" sz="1100" dirty="0" smtClean="0"/>
              <a:t> 101</a:t>
            </a:r>
          </a:p>
          <a:p>
            <a:pPr marL="0" indent="0">
              <a:buFont typeface="Arial" panose="020B0604020202020204" pitchFamily="34" charset="0"/>
              <a:buNone/>
            </a:pPr>
            <a:r>
              <a:rPr lang="en-US" sz="1100" dirty="0" err="1" smtClean="0"/>
              <a:t>Snmp</a:t>
            </a:r>
            <a:r>
              <a:rPr lang="en-US" sz="1100" dirty="0" smtClean="0"/>
              <a:t>-server community NODROGTROF </a:t>
            </a:r>
            <a:r>
              <a:rPr lang="en-US" sz="1100" dirty="0" err="1" smtClean="0"/>
              <a:t>rw</a:t>
            </a:r>
            <a:r>
              <a:rPr lang="en-US" sz="1100" dirty="0" smtClean="0"/>
              <a:t> 102</a:t>
            </a:r>
          </a:p>
          <a:p>
            <a:pPr marL="0" indent="0">
              <a:buFont typeface="Arial" panose="020B0604020202020204" pitchFamily="34" charset="0"/>
              <a:buNone/>
            </a:pPr>
            <a:endParaRPr lang="en-US" sz="1100" dirty="0" smtClean="0"/>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Tree>
    <p:extLst>
      <p:ext uri="{BB962C8B-B14F-4D97-AF65-F5344CB8AC3E}">
        <p14:creationId xmlns:p14="http://schemas.microsoft.com/office/powerpoint/2010/main" val="2580128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9" name="Straight Connector 98"/>
          <p:cNvCxnSpPr/>
          <p:nvPr/>
        </p:nvCxnSpPr>
        <p:spPr>
          <a:xfrm>
            <a:off x="2455179" y="4901544"/>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37110" y="5623317"/>
            <a:ext cx="887399" cy="410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2768423" y="5511449"/>
            <a:ext cx="1092202" cy="5224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10850636" y="3535169"/>
            <a:ext cx="292442" cy="553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1312477" y="3525894"/>
            <a:ext cx="222306" cy="466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516940" y="1952913"/>
            <a:ext cx="9306509" cy="647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7363" y="188460"/>
            <a:ext cx="2308026" cy="125306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H="1">
            <a:off x="1333814" y="1294593"/>
            <a:ext cx="684990" cy="817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001" y="1830536"/>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2283000" y="171651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9661" y="726998"/>
            <a:ext cx="556654" cy="556654"/>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021" y="735387"/>
            <a:ext cx="556654" cy="556654"/>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0770" y="743776"/>
            <a:ext cx="556654" cy="556654"/>
          </a:xfrm>
          <a:prstGeom prst="rect">
            <a:avLst/>
          </a:prstGeom>
        </p:spPr>
      </p:pic>
      <p:cxnSp>
        <p:nvCxnSpPr>
          <p:cNvPr id="12" name="Straight Connector 11"/>
          <p:cNvCxnSpPr/>
          <p:nvPr/>
        </p:nvCxnSpPr>
        <p:spPr>
          <a:xfrm>
            <a:off x="1369666" y="1267050"/>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61111" y="1283138"/>
            <a:ext cx="544769" cy="582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715719" y="1717845"/>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34559" y="2300490"/>
            <a:ext cx="1309974" cy="861774"/>
          </a:xfrm>
          <a:prstGeom prst="rect">
            <a:avLst/>
          </a:prstGeom>
          <a:noFill/>
        </p:spPr>
        <p:txBody>
          <a:bodyPr wrap="none" rtlCol="0">
            <a:spAutoFit/>
          </a:bodyPr>
          <a:lstStyle/>
          <a:p>
            <a:pPr algn="ctr"/>
            <a:r>
              <a:rPr lang="en-US" sz="1000" dirty="0" smtClean="0"/>
              <a:t>STUDENT-4</a:t>
            </a:r>
          </a:p>
          <a:p>
            <a:pPr algn="ctr"/>
            <a:r>
              <a:rPr lang="en-US" sz="1000" dirty="0" smtClean="0"/>
              <a:t>WORKSTATION</a:t>
            </a:r>
          </a:p>
          <a:p>
            <a:pPr algn="ctr"/>
            <a:r>
              <a:rPr lang="en-US" sz="1000" dirty="0" smtClean="0"/>
              <a:t>STUDENT NETWORK: </a:t>
            </a:r>
          </a:p>
          <a:p>
            <a:pPr algn="ctr"/>
            <a:r>
              <a:rPr lang="en-US" sz="1000" dirty="0" smtClean="0"/>
              <a:t>22.18.104.0/29</a:t>
            </a:r>
          </a:p>
          <a:p>
            <a:pPr algn="ctr"/>
            <a:r>
              <a:rPr lang="en-US" sz="1000" dirty="0" smtClean="0"/>
              <a:t>VLAN 104</a:t>
            </a:r>
            <a:endParaRPr lang="en-US" sz="1000" dirty="0"/>
          </a:p>
        </p:txBody>
      </p:sp>
      <p:sp>
        <p:nvSpPr>
          <p:cNvPr id="16" name="TextBox 15"/>
          <p:cNvSpPr txBox="1"/>
          <p:nvPr/>
        </p:nvSpPr>
        <p:spPr>
          <a:xfrm>
            <a:off x="297836" y="1884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17" name="TextBox 16"/>
          <p:cNvSpPr txBox="1"/>
          <p:nvPr/>
        </p:nvSpPr>
        <p:spPr>
          <a:xfrm>
            <a:off x="1181250" y="232018"/>
            <a:ext cx="397865" cy="646331"/>
          </a:xfrm>
          <a:prstGeom prst="rect">
            <a:avLst/>
          </a:prstGeom>
          <a:noFill/>
        </p:spPr>
        <p:txBody>
          <a:bodyPr wrap="none" rtlCol="0">
            <a:spAutoFit/>
          </a:bodyPr>
          <a:lstStyle/>
          <a:p>
            <a:pPr algn="ctr"/>
            <a:r>
              <a:rPr lang="en-US" sz="900" dirty="0" smtClean="0"/>
              <a:t>VM</a:t>
            </a:r>
          </a:p>
          <a:p>
            <a:pPr algn="ctr"/>
            <a:r>
              <a:rPr lang="en-US" sz="900" dirty="0" smtClean="0"/>
              <a:t>MCS</a:t>
            </a:r>
          </a:p>
          <a:p>
            <a:pPr algn="ctr"/>
            <a:r>
              <a:rPr lang="en-US" sz="900" dirty="0" smtClean="0"/>
              <a:t>.4</a:t>
            </a:r>
          </a:p>
          <a:p>
            <a:pPr algn="ctr"/>
            <a:endParaRPr lang="en-US" sz="900" dirty="0"/>
          </a:p>
        </p:txBody>
      </p:sp>
      <p:sp>
        <p:nvSpPr>
          <p:cNvPr id="18" name="TextBox 17"/>
          <p:cNvSpPr txBox="1"/>
          <p:nvPr/>
        </p:nvSpPr>
        <p:spPr>
          <a:xfrm>
            <a:off x="1853531" y="2136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.2</a:t>
            </a:r>
            <a:endParaRPr lang="en-US" sz="900" dirty="0"/>
          </a:p>
        </p:txBody>
      </p:sp>
      <p:sp>
        <p:nvSpPr>
          <p:cNvPr id="19" name="TextBox 18"/>
          <p:cNvSpPr txBox="1"/>
          <p:nvPr/>
        </p:nvSpPr>
        <p:spPr>
          <a:xfrm>
            <a:off x="895823" y="-40643"/>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20" name="TextBox 19"/>
          <p:cNvSpPr txBox="1"/>
          <p:nvPr/>
        </p:nvSpPr>
        <p:spPr>
          <a:xfrm>
            <a:off x="2158565" y="2215298"/>
            <a:ext cx="978152" cy="430887"/>
          </a:xfrm>
          <a:prstGeom prst="rect">
            <a:avLst/>
          </a:prstGeom>
          <a:noFill/>
        </p:spPr>
        <p:txBody>
          <a:bodyPr wrap="none" rtlCol="0">
            <a:spAutoFit/>
          </a:bodyPr>
          <a:lstStyle/>
          <a:p>
            <a:pPr algn="ctr"/>
            <a:r>
              <a:rPr lang="en-US" sz="1100" dirty="0" smtClean="0"/>
              <a:t>USER ACCESS </a:t>
            </a:r>
          </a:p>
          <a:p>
            <a:pPr algn="ctr"/>
            <a:r>
              <a:rPr lang="en-US" sz="1100" dirty="0" smtClean="0"/>
              <a:t>SWITCH</a:t>
            </a:r>
            <a:endParaRPr lang="en-US" sz="1100" dirty="0"/>
          </a:p>
        </p:txBody>
      </p:sp>
      <p:sp>
        <p:nvSpPr>
          <p:cNvPr id="21" name="TextBox 20"/>
          <p:cNvSpPr txBox="1"/>
          <p:nvPr/>
        </p:nvSpPr>
        <p:spPr>
          <a:xfrm>
            <a:off x="4243568" y="2173456"/>
            <a:ext cx="1539161" cy="861774"/>
          </a:xfrm>
          <a:prstGeom prst="rect">
            <a:avLst/>
          </a:prstGeom>
          <a:noFill/>
        </p:spPr>
        <p:txBody>
          <a:bodyPr wrap="square" rtlCol="0">
            <a:spAutoFit/>
          </a:bodyPr>
          <a:lstStyle/>
          <a:p>
            <a:pPr algn="ctr"/>
            <a:r>
              <a:rPr lang="en-US" sz="1000" dirty="0" smtClean="0"/>
              <a:t>STUDENT-4 </a:t>
            </a:r>
          </a:p>
          <a:p>
            <a:pPr algn="ctr"/>
            <a:r>
              <a:rPr lang="en-US" sz="1000" dirty="0" smtClean="0"/>
              <a:t>ROUTER</a:t>
            </a:r>
          </a:p>
          <a:p>
            <a:pPr algn="ctr"/>
            <a:r>
              <a:rPr lang="en-US" sz="1000" dirty="0" smtClean="0"/>
              <a:t>22.18.204.2</a:t>
            </a:r>
          </a:p>
          <a:p>
            <a:pPr algn="ctr"/>
            <a:r>
              <a:rPr lang="en-US" sz="1000" dirty="0" smtClean="0"/>
              <a:t>LOGIN: cisco</a:t>
            </a:r>
          </a:p>
          <a:p>
            <a:pPr algn="ctr"/>
            <a:r>
              <a:rPr lang="en-US" sz="1000" dirty="0" smtClean="0"/>
              <a:t>PASSWORD: cisco</a:t>
            </a:r>
          </a:p>
        </p:txBody>
      </p:sp>
      <p:sp>
        <p:nvSpPr>
          <p:cNvPr id="23" name="TextBox 22"/>
          <p:cNvSpPr txBox="1"/>
          <p:nvPr/>
        </p:nvSpPr>
        <p:spPr>
          <a:xfrm>
            <a:off x="3250158" y="1128882"/>
            <a:ext cx="1539161" cy="707886"/>
          </a:xfrm>
          <a:prstGeom prst="rect">
            <a:avLst/>
          </a:prstGeom>
          <a:noFill/>
        </p:spPr>
        <p:txBody>
          <a:bodyPr wrap="square" rtlCol="0">
            <a:spAutoFit/>
          </a:bodyPr>
          <a:lstStyle/>
          <a:p>
            <a:pPr algn="ctr"/>
            <a:r>
              <a:rPr lang="en-US" sz="1000" dirty="0" smtClean="0"/>
              <a:t>STUDENT-1 L3 SWITCH</a:t>
            </a:r>
          </a:p>
          <a:p>
            <a:pPr algn="ctr"/>
            <a:r>
              <a:rPr lang="en-US" sz="1000" dirty="0" smtClean="0"/>
              <a:t>22.18.104.1</a:t>
            </a:r>
          </a:p>
          <a:p>
            <a:pPr algn="ctr"/>
            <a:r>
              <a:rPr lang="en-US" sz="1000" dirty="0" smtClean="0"/>
              <a:t>LOGIN: cisco</a:t>
            </a:r>
          </a:p>
          <a:p>
            <a:pPr algn="ctr"/>
            <a:r>
              <a:rPr lang="en-US" sz="1000" dirty="0" smtClean="0"/>
              <a:t>PASSWORD: cisco</a:t>
            </a:r>
          </a:p>
        </p:txBody>
      </p:sp>
      <p:sp>
        <p:nvSpPr>
          <p:cNvPr id="25" name="TextBox 24"/>
          <p:cNvSpPr txBox="1"/>
          <p:nvPr/>
        </p:nvSpPr>
        <p:spPr>
          <a:xfrm>
            <a:off x="5771614" y="1554068"/>
            <a:ext cx="734495" cy="707886"/>
          </a:xfrm>
          <a:prstGeom prst="rect">
            <a:avLst/>
          </a:prstGeom>
          <a:noFill/>
        </p:spPr>
        <p:txBody>
          <a:bodyPr wrap="none" rtlCol="0">
            <a:spAutoFit/>
          </a:bodyPr>
          <a:lstStyle/>
          <a:p>
            <a:pPr algn="ctr"/>
            <a:r>
              <a:rPr lang="en-US" sz="1000" dirty="0" smtClean="0"/>
              <a:t>VLAN 304</a:t>
            </a:r>
          </a:p>
          <a:p>
            <a:pPr algn="ctr"/>
            <a:r>
              <a:rPr lang="en-US" sz="1000" dirty="0" smtClean="0"/>
              <a:t>IPV6 ONLY</a:t>
            </a:r>
          </a:p>
          <a:p>
            <a:pPr algn="ctr"/>
            <a:endParaRPr lang="en-US" sz="1000" dirty="0" smtClean="0"/>
          </a:p>
          <a:p>
            <a:pPr algn="ctr"/>
            <a:endParaRPr lang="en-US" sz="1000" dirty="0"/>
          </a:p>
        </p:txBody>
      </p:sp>
      <p:pic>
        <p:nvPicPr>
          <p:cNvPr id="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9023" y="1728238"/>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26" name="Explosion 1 25"/>
          <p:cNvSpPr/>
          <p:nvPr/>
        </p:nvSpPr>
        <p:spPr>
          <a:xfrm>
            <a:off x="6824913" y="150237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pic>
        <p:nvPicPr>
          <p:cNvPr id="27" name="Picture 2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19689" y="1790515"/>
            <a:ext cx="541281" cy="355643"/>
          </a:xfrm>
          <a:prstGeom prst="rect">
            <a:avLst/>
          </a:prstGeom>
        </p:spPr>
      </p:pic>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305576" y="1791688"/>
            <a:ext cx="541281" cy="355643"/>
          </a:xfrm>
          <a:prstGeom prst="rect">
            <a:avLst/>
          </a:prstGeom>
        </p:spPr>
      </p:pic>
      <p:sp>
        <p:nvSpPr>
          <p:cNvPr id="35" name="TextBox 34"/>
          <p:cNvSpPr txBox="1"/>
          <p:nvPr/>
        </p:nvSpPr>
        <p:spPr>
          <a:xfrm>
            <a:off x="7950565" y="2116373"/>
            <a:ext cx="1539161" cy="553998"/>
          </a:xfrm>
          <a:prstGeom prst="rect">
            <a:avLst/>
          </a:prstGeom>
          <a:noFill/>
        </p:spPr>
        <p:txBody>
          <a:bodyPr wrap="square" rtlCol="0">
            <a:spAutoFit/>
          </a:bodyPr>
          <a:lstStyle/>
          <a:p>
            <a:pPr algn="ctr"/>
            <a:r>
              <a:rPr lang="en-US" sz="1000" dirty="0" smtClean="0"/>
              <a:t>TACTICAL</a:t>
            </a:r>
          </a:p>
          <a:p>
            <a:pPr algn="ctr"/>
            <a:r>
              <a:rPr lang="en-US" sz="1000" dirty="0" smtClean="0"/>
              <a:t>UPLINK</a:t>
            </a:r>
          </a:p>
          <a:p>
            <a:pPr algn="ctr"/>
            <a:r>
              <a:rPr lang="en-US" sz="1000" dirty="0" smtClean="0"/>
              <a:t>NODE 4</a:t>
            </a:r>
          </a:p>
        </p:txBody>
      </p:sp>
      <p:sp>
        <p:nvSpPr>
          <p:cNvPr id="36" name="TextBox 35"/>
          <p:cNvSpPr txBox="1"/>
          <p:nvPr/>
        </p:nvSpPr>
        <p:spPr>
          <a:xfrm>
            <a:off x="8813601" y="2137382"/>
            <a:ext cx="1539161" cy="400110"/>
          </a:xfrm>
          <a:prstGeom prst="rect">
            <a:avLst/>
          </a:prstGeom>
          <a:noFill/>
        </p:spPr>
        <p:txBody>
          <a:bodyPr wrap="square" rtlCol="0">
            <a:spAutoFit/>
          </a:bodyPr>
          <a:lstStyle/>
          <a:p>
            <a:pPr algn="ctr"/>
            <a:r>
              <a:rPr lang="en-US" sz="1000" dirty="0" smtClean="0"/>
              <a:t>CORE</a:t>
            </a:r>
          </a:p>
          <a:p>
            <a:pPr algn="ctr"/>
            <a:r>
              <a:rPr lang="en-US" sz="1000" dirty="0" smtClean="0"/>
              <a:t>NODE 1</a:t>
            </a:r>
          </a:p>
        </p:txBody>
      </p:sp>
      <p:cxnSp>
        <p:nvCxnSpPr>
          <p:cNvPr id="37" name="Straight Connector 36"/>
          <p:cNvCxnSpPr/>
          <p:nvPr/>
        </p:nvCxnSpPr>
        <p:spPr>
          <a:xfrm flipH="1">
            <a:off x="5589345" y="1167657"/>
            <a:ext cx="3104557" cy="630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602074" y="1190380"/>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683179" y="117396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407157" y="909869"/>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398615" y="897451"/>
            <a:ext cx="4194223" cy="86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586172" y="916551"/>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42355" y="3254592"/>
            <a:ext cx="541281" cy="355643"/>
          </a:xfrm>
          <a:prstGeom prst="rect">
            <a:avLst/>
          </a:prstGeom>
        </p:spPr>
      </p:pic>
      <p:sp>
        <p:nvSpPr>
          <p:cNvPr id="55" name="TextBox 54"/>
          <p:cNvSpPr txBox="1"/>
          <p:nvPr/>
        </p:nvSpPr>
        <p:spPr>
          <a:xfrm>
            <a:off x="7960504" y="3606204"/>
            <a:ext cx="1539161" cy="400110"/>
          </a:xfrm>
          <a:prstGeom prst="rect">
            <a:avLst/>
          </a:prstGeom>
          <a:noFill/>
        </p:spPr>
        <p:txBody>
          <a:bodyPr wrap="square" rtlCol="0">
            <a:spAutoFit/>
          </a:bodyPr>
          <a:lstStyle/>
          <a:p>
            <a:pPr algn="ctr"/>
            <a:r>
              <a:rPr lang="en-US" sz="1000" dirty="0" smtClean="0"/>
              <a:t>STRATEGIC</a:t>
            </a:r>
          </a:p>
          <a:p>
            <a:pPr algn="ctr"/>
            <a:r>
              <a:rPr lang="en-US" sz="1000" dirty="0" smtClean="0"/>
              <a:t>NODE </a:t>
            </a:r>
          </a:p>
        </p:txBody>
      </p:sp>
      <p:cxnSp>
        <p:nvCxnSpPr>
          <p:cNvPr id="56" name="Straight Connector 55"/>
          <p:cNvCxnSpPr/>
          <p:nvPr/>
        </p:nvCxnSpPr>
        <p:spPr>
          <a:xfrm flipH="1">
            <a:off x="5574752" y="2196832"/>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1"/>
          </p:cNvCxnSpPr>
          <p:nvPr/>
        </p:nvCxnSpPr>
        <p:spPr>
          <a:xfrm flipH="1" flipV="1">
            <a:off x="5574752" y="3428382"/>
            <a:ext cx="2867603" cy="4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528792" y="2190543"/>
            <a:ext cx="697628" cy="246221"/>
          </a:xfrm>
          <a:prstGeom prst="rect">
            <a:avLst/>
          </a:prstGeom>
          <a:noFill/>
        </p:spPr>
        <p:txBody>
          <a:bodyPr wrap="none" rtlCol="0">
            <a:spAutoFit/>
          </a:bodyPr>
          <a:lstStyle/>
          <a:p>
            <a:pPr algn="ctr"/>
            <a:r>
              <a:rPr lang="en-US" sz="1000" dirty="0" smtClean="0"/>
              <a:t>VLAN 404</a:t>
            </a:r>
          </a:p>
        </p:txBody>
      </p:sp>
      <p:sp>
        <p:nvSpPr>
          <p:cNvPr id="63" name="TextBox 62"/>
          <p:cNvSpPr txBox="1"/>
          <p:nvPr/>
        </p:nvSpPr>
        <p:spPr>
          <a:xfrm>
            <a:off x="6189284" y="1159319"/>
            <a:ext cx="2004075" cy="246221"/>
          </a:xfrm>
          <a:prstGeom prst="rect">
            <a:avLst/>
          </a:prstGeom>
          <a:noFill/>
        </p:spPr>
        <p:txBody>
          <a:bodyPr wrap="none" rtlCol="0">
            <a:spAutoFit/>
          </a:bodyPr>
          <a:lstStyle/>
          <a:p>
            <a:pPr algn="ctr"/>
            <a:r>
              <a:rPr lang="en-US" sz="1000" dirty="0" smtClean="0"/>
              <a:t>OSPFV3 IPV6 DMVPN – TUN 59304</a:t>
            </a:r>
          </a:p>
        </p:txBody>
      </p:sp>
      <p:sp>
        <p:nvSpPr>
          <p:cNvPr id="64" name="TextBox 63"/>
          <p:cNvSpPr txBox="1"/>
          <p:nvPr/>
        </p:nvSpPr>
        <p:spPr>
          <a:xfrm>
            <a:off x="6448546" y="656103"/>
            <a:ext cx="2138727" cy="246221"/>
          </a:xfrm>
          <a:prstGeom prst="rect">
            <a:avLst/>
          </a:prstGeom>
          <a:noFill/>
        </p:spPr>
        <p:txBody>
          <a:bodyPr wrap="none" rtlCol="0">
            <a:spAutoFit/>
          </a:bodyPr>
          <a:lstStyle/>
          <a:p>
            <a:pPr algn="ctr"/>
            <a:r>
              <a:rPr lang="en-US" sz="1000" dirty="0" smtClean="0"/>
              <a:t>IPV4-OVER-IPV6 EIGRP – TUNNEL 104</a:t>
            </a:r>
          </a:p>
        </p:txBody>
      </p:sp>
      <p:pic>
        <p:nvPicPr>
          <p:cNvPr id="65" name="Picture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06988" y="3834218"/>
            <a:ext cx="487295" cy="487295"/>
          </a:xfrm>
          <a:prstGeom prst="rect">
            <a:avLst/>
          </a:prstGeom>
        </p:spPr>
      </p:pic>
      <p:pic>
        <p:nvPicPr>
          <p:cNvPr id="66" name="Picture 6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05597" y="3830840"/>
            <a:ext cx="474446" cy="474446"/>
          </a:xfrm>
          <a:prstGeom prst="rect">
            <a:avLst/>
          </a:prstGeom>
        </p:spPr>
      </p:pic>
      <p:sp>
        <p:nvSpPr>
          <p:cNvPr id="67" name="TextBox 66"/>
          <p:cNvSpPr txBox="1"/>
          <p:nvPr/>
        </p:nvSpPr>
        <p:spPr>
          <a:xfrm>
            <a:off x="10276514" y="4313809"/>
            <a:ext cx="931283" cy="1015663"/>
          </a:xfrm>
          <a:prstGeom prst="rect">
            <a:avLst/>
          </a:prstGeom>
          <a:noFill/>
        </p:spPr>
        <p:txBody>
          <a:bodyPr wrap="square" rtlCol="0">
            <a:spAutoFit/>
          </a:bodyPr>
          <a:lstStyle/>
          <a:p>
            <a:pPr algn="ctr"/>
            <a:r>
              <a:rPr lang="en-US" sz="1000" dirty="0" smtClean="0"/>
              <a:t>MISSION</a:t>
            </a:r>
          </a:p>
          <a:p>
            <a:pPr algn="ctr"/>
            <a:r>
              <a:rPr lang="en-US" sz="1000" dirty="0" smtClean="0"/>
              <a:t>FILE SHARE</a:t>
            </a:r>
          </a:p>
          <a:p>
            <a:pPr algn="ctr"/>
            <a:r>
              <a:rPr lang="en-US" sz="1000" dirty="0" smtClean="0"/>
              <a:t>100.100.4.102</a:t>
            </a:r>
          </a:p>
          <a:p>
            <a:pPr algn="ctr"/>
            <a:endParaRPr lang="en-US" sz="1000" dirty="0" smtClean="0"/>
          </a:p>
          <a:p>
            <a:pPr algn="ctr"/>
            <a:endParaRPr lang="en-US" sz="1000" dirty="0" smtClean="0"/>
          </a:p>
          <a:p>
            <a:pPr algn="ctr"/>
            <a:endParaRPr lang="en-US" sz="1000" dirty="0"/>
          </a:p>
        </p:txBody>
      </p:sp>
      <p:sp>
        <p:nvSpPr>
          <p:cNvPr id="68" name="TextBox 67"/>
          <p:cNvSpPr txBox="1"/>
          <p:nvPr/>
        </p:nvSpPr>
        <p:spPr>
          <a:xfrm>
            <a:off x="11207797" y="4306706"/>
            <a:ext cx="938077" cy="707886"/>
          </a:xfrm>
          <a:prstGeom prst="rect">
            <a:avLst/>
          </a:prstGeom>
          <a:noFill/>
        </p:spPr>
        <p:txBody>
          <a:bodyPr wrap="square" rtlCol="0">
            <a:spAutoFit/>
          </a:bodyPr>
          <a:lstStyle/>
          <a:p>
            <a:pPr algn="ctr"/>
            <a:r>
              <a:rPr lang="en-US" sz="1000" dirty="0" smtClean="0"/>
              <a:t>DOMAIN</a:t>
            </a:r>
          </a:p>
          <a:p>
            <a:pPr algn="ctr"/>
            <a:r>
              <a:rPr lang="en-US" sz="1000" dirty="0" smtClean="0"/>
              <a:t>CONTROLLER</a:t>
            </a:r>
          </a:p>
          <a:p>
            <a:pPr algn="ctr"/>
            <a:r>
              <a:rPr lang="en-US" sz="1000" dirty="0" smtClean="0"/>
              <a:t>100.100.4.101</a:t>
            </a:r>
          </a:p>
          <a:p>
            <a:pPr algn="ctr"/>
            <a:endParaRPr lang="en-US" sz="1000" dirty="0"/>
          </a:p>
        </p:txBody>
      </p:sp>
      <p:sp>
        <p:nvSpPr>
          <p:cNvPr id="69" name="Explosion 1 68"/>
          <p:cNvSpPr/>
          <p:nvPr/>
        </p:nvSpPr>
        <p:spPr>
          <a:xfrm>
            <a:off x="10564776" y="1454325"/>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pic>
        <p:nvPicPr>
          <p:cNvPr id="70" name="Picture 6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941779" y="3200181"/>
            <a:ext cx="541281" cy="355643"/>
          </a:xfrm>
          <a:prstGeom prst="rect">
            <a:avLst/>
          </a:prstGeom>
        </p:spPr>
      </p:pic>
      <p:cxnSp>
        <p:nvCxnSpPr>
          <p:cNvPr id="71" name="Straight Connector 70"/>
          <p:cNvCxnSpPr/>
          <p:nvPr/>
        </p:nvCxnSpPr>
        <p:spPr>
          <a:xfrm>
            <a:off x="11190348" y="2162391"/>
            <a:ext cx="3224" cy="1092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519293" y="1767808"/>
            <a:ext cx="697628" cy="246221"/>
          </a:xfrm>
          <a:prstGeom prst="rect">
            <a:avLst/>
          </a:prstGeom>
          <a:noFill/>
        </p:spPr>
        <p:txBody>
          <a:bodyPr wrap="none" rtlCol="0">
            <a:spAutoFit/>
          </a:bodyPr>
          <a:lstStyle/>
          <a:p>
            <a:pPr algn="ctr"/>
            <a:r>
              <a:rPr lang="en-US" sz="1000" dirty="0" smtClean="0"/>
              <a:t>VLAN 204</a:t>
            </a:r>
          </a:p>
        </p:txBody>
      </p:sp>
      <p:cxnSp>
        <p:nvCxnSpPr>
          <p:cNvPr id="80" name="Straight Connector 79"/>
          <p:cNvCxnSpPr/>
          <p:nvPr/>
        </p:nvCxnSpPr>
        <p:spPr>
          <a:xfrm flipH="1">
            <a:off x="8956968" y="2128782"/>
            <a:ext cx="2057967" cy="1189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9973008" y="1341950"/>
            <a:ext cx="484428" cy="400110"/>
          </a:xfrm>
          <a:prstGeom prst="rect">
            <a:avLst/>
          </a:prstGeom>
          <a:noFill/>
        </p:spPr>
        <p:txBody>
          <a:bodyPr wrap="none" rtlCol="0">
            <a:spAutoFit/>
          </a:bodyPr>
          <a:lstStyle/>
          <a:p>
            <a:pPr algn="ctr"/>
            <a:r>
              <a:rPr lang="en-US" sz="1000" dirty="0" smtClean="0"/>
              <a:t>TACT.</a:t>
            </a:r>
          </a:p>
          <a:p>
            <a:pPr algn="ctr"/>
            <a:r>
              <a:rPr lang="en-US" sz="1000" dirty="0" smtClean="0"/>
              <a:t>FW</a:t>
            </a:r>
          </a:p>
        </p:txBody>
      </p:sp>
      <p:sp>
        <p:nvSpPr>
          <p:cNvPr id="84" name="Title 1"/>
          <p:cNvSpPr txBox="1">
            <a:spLocks/>
          </p:cNvSpPr>
          <p:nvPr/>
        </p:nvSpPr>
        <p:spPr>
          <a:xfrm>
            <a:off x="1557090" y="58723"/>
            <a:ext cx="9144000" cy="59738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4 LOGICAL DIAGRAM</a:t>
            </a:r>
            <a:endParaRPr lang="en-US" sz="2800" b="1" dirty="0"/>
          </a:p>
        </p:txBody>
      </p:sp>
      <p:sp>
        <p:nvSpPr>
          <p:cNvPr id="85" name="Explosion 1 84"/>
          <p:cNvSpPr/>
          <p:nvPr/>
        </p:nvSpPr>
        <p:spPr>
          <a:xfrm>
            <a:off x="6630262" y="2948106"/>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IPV4</a:t>
            </a:r>
          </a:p>
          <a:p>
            <a:pPr algn="ctr"/>
            <a:r>
              <a:rPr lang="en-US" sz="1200" dirty="0" smtClean="0">
                <a:ln w="0"/>
                <a:solidFill>
                  <a:schemeClr val="tx1"/>
                </a:solidFill>
                <a:effectLst>
                  <a:outerShdw blurRad="38100" dist="19050" dir="2700000" algn="tl" rotWithShape="0">
                    <a:schemeClr val="dk1">
                      <a:alpha val="40000"/>
                    </a:schemeClr>
                  </a:outerShdw>
                </a:effectLst>
              </a:rPr>
              <a:t>STRAT</a:t>
            </a:r>
          </a:p>
        </p:txBody>
      </p:sp>
      <p:pic>
        <p:nvPicPr>
          <p:cNvPr id="86"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9252877" y="2839608"/>
            <a:ext cx="445340" cy="44534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017767" y="1717051"/>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p:cNvSpPr txBox="1"/>
          <p:nvPr/>
        </p:nvSpPr>
        <p:spPr>
          <a:xfrm>
            <a:off x="9106170" y="3262418"/>
            <a:ext cx="755336" cy="400110"/>
          </a:xfrm>
          <a:prstGeom prst="rect">
            <a:avLst/>
          </a:prstGeom>
          <a:noFill/>
        </p:spPr>
        <p:txBody>
          <a:bodyPr wrap="none" rtlCol="0">
            <a:spAutoFit/>
          </a:bodyPr>
          <a:lstStyle/>
          <a:p>
            <a:pPr algn="ctr"/>
            <a:r>
              <a:rPr lang="en-US" sz="1000" dirty="0" smtClean="0"/>
              <a:t>STRATEGIC</a:t>
            </a:r>
          </a:p>
          <a:p>
            <a:pPr algn="ctr"/>
            <a:r>
              <a:rPr lang="en-US" sz="1000" dirty="0" smtClean="0"/>
              <a:t>FW</a:t>
            </a:r>
          </a:p>
        </p:txBody>
      </p:sp>
      <p:sp>
        <p:nvSpPr>
          <p:cNvPr id="89" name="TextBox 88"/>
          <p:cNvSpPr txBox="1"/>
          <p:nvPr/>
        </p:nvSpPr>
        <p:spPr>
          <a:xfrm>
            <a:off x="5361801" y="4295354"/>
            <a:ext cx="2818676" cy="1169551"/>
          </a:xfrm>
          <a:prstGeom prst="rect">
            <a:avLst/>
          </a:prstGeom>
          <a:noFill/>
        </p:spPr>
        <p:txBody>
          <a:bodyPr wrap="square" rtlCol="0">
            <a:spAutoFit/>
          </a:bodyPr>
          <a:lstStyle/>
          <a:p>
            <a:pPr algn="ctr"/>
            <a:r>
              <a:rPr lang="en-US" sz="1400" b="1" dirty="0" smtClean="0"/>
              <a:t>YOU HAVE TELNET AND/OR SSH</a:t>
            </a:r>
          </a:p>
          <a:p>
            <a:pPr algn="ctr"/>
            <a:r>
              <a:rPr lang="en-US" sz="1400" b="1" dirty="0" smtClean="0"/>
              <a:t>ACCESS TO THE STUDENT</a:t>
            </a:r>
          </a:p>
          <a:p>
            <a:pPr algn="ctr"/>
            <a:r>
              <a:rPr lang="en-US" sz="1400" b="1" dirty="0" smtClean="0"/>
              <a:t>WORKSTATION, VBOX VMs, STUDENT L3 SWITCH</a:t>
            </a:r>
            <a:r>
              <a:rPr lang="en-US" sz="1400" b="1" dirty="0"/>
              <a:t> </a:t>
            </a:r>
            <a:r>
              <a:rPr lang="en-US" sz="1400" b="1" dirty="0" smtClean="0"/>
              <a:t>AND STUDENT ROUTER</a:t>
            </a:r>
          </a:p>
        </p:txBody>
      </p:sp>
      <p:pic>
        <p:nvPicPr>
          <p:cNvPr id="9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705814" y="5197178"/>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7826" y="5346318"/>
            <a:ext cx="585599" cy="384762"/>
          </a:xfrm>
          <a:prstGeom prst="rect">
            <a:avLst/>
          </a:prstGeom>
        </p:spPr>
      </p:pic>
      <p:sp>
        <p:nvSpPr>
          <p:cNvPr id="92" name="Explosion 1 91"/>
          <p:cNvSpPr/>
          <p:nvPr/>
        </p:nvSpPr>
        <p:spPr>
          <a:xfrm>
            <a:off x="1809732" y="5662812"/>
            <a:ext cx="1309438"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Layer 2</a:t>
            </a:r>
          </a:p>
          <a:p>
            <a:pPr algn="ctr"/>
            <a:r>
              <a:rPr lang="en-US" sz="1200" dirty="0" smtClean="0">
                <a:ln w="0"/>
                <a:solidFill>
                  <a:schemeClr val="tx1"/>
                </a:solidFill>
                <a:effectLst>
                  <a:outerShdw blurRad="38100" dist="19050" dir="2700000" algn="tl" rotWithShape="0">
                    <a:schemeClr val="dk1">
                      <a:alpha val="40000"/>
                    </a:schemeClr>
                  </a:outerShdw>
                </a:effectLst>
              </a:rPr>
              <a:t>NET</a:t>
            </a:r>
          </a:p>
        </p:txBody>
      </p:sp>
      <p:pic>
        <p:nvPicPr>
          <p:cNvPr id="9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34691" y="4506392"/>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p:cNvSpPr txBox="1"/>
          <p:nvPr/>
        </p:nvSpPr>
        <p:spPr>
          <a:xfrm>
            <a:off x="3439658" y="5731080"/>
            <a:ext cx="768159" cy="246221"/>
          </a:xfrm>
          <a:prstGeom prst="rect">
            <a:avLst/>
          </a:prstGeom>
          <a:noFill/>
        </p:spPr>
        <p:txBody>
          <a:bodyPr wrap="none" rtlCol="0">
            <a:spAutoFit/>
          </a:bodyPr>
          <a:lstStyle/>
          <a:p>
            <a:pPr algn="ctr"/>
            <a:r>
              <a:rPr lang="en-US" sz="1000" dirty="0" smtClean="0"/>
              <a:t>INT G0/0/0</a:t>
            </a:r>
          </a:p>
        </p:txBody>
      </p:sp>
      <p:sp>
        <p:nvSpPr>
          <p:cNvPr id="101" name="TextBox 100"/>
          <p:cNvSpPr txBox="1"/>
          <p:nvPr/>
        </p:nvSpPr>
        <p:spPr>
          <a:xfrm>
            <a:off x="847144" y="5704879"/>
            <a:ext cx="652743" cy="246221"/>
          </a:xfrm>
          <a:prstGeom prst="rect">
            <a:avLst/>
          </a:prstGeom>
          <a:noFill/>
        </p:spPr>
        <p:txBody>
          <a:bodyPr wrap="none" rtlCol="0">
            <a:spAutoFit/>
          </a:bodyPr>
          <a:lstStyle/>
          <a:p>
            <a:pPr algn="ctr"/>
            <a:r>
              <a:rPr lang="en-US" sz="1000" dirty="0" smtClean="0"/>
              <a:t>INT G0/1</a:t>
            </a:r>
          </a:p>
        </p:txBody>
      </p:sp>
      <p:sp>
        <p:nvSpPr>
          <p:cNvPr id="102" name="TextBox 101"/>
          <p:cNvSpPr txBox="1"/>
          <p:nvPr/>
        </p:nvSpPr>
        <p:spPr>
          <a:xfrm>
            <a:off x="2404589" y="5069319"/>
            <a:ext cx="851515" cy="553998"/>
          </a:xfrm>
          <a:prstGeom prst="rect">
            <a:avLst/>
          </a:prstGeom>
          <a:noFill/>
        </p:spPr>
        <p:txBody>
          <a:bodyPr wrap="none" rtlCol="0">
            <a:spAutoFit/>
          </a:bodyPr>
          <a:lstStyle/>
          <a:p>
            <a:pPr algn="ctr"/>
            <a:r>
              <a:rPr lang="en-US" sz="1000" dirty="0" smtClean="0"/>
              <a:t>PC NIC</a:t>
            </a:r>
          </a:p>
          <a:p>
            <a:pPr algn="ctr"/>
            <a:r>
              <a:rPr lang="en-US" sz="1000" dirty="0" smtClean="0"/>
              <a:t>LINK TO UAC</a:t>
            </a:r>
          </a:p>
          <a:p>
            <a:pPr algn="ctr"/>
            <a:r>
              <a:rPr lang="en-US" sz="1000" dirty="0" smtClean="0"/>
              <a:t>SWITCH</a:t>
            </a:r>
          </a:p>
        </p:txBody>
      </p:sp>
      <p:sp>
        <p:nvSpPr>
          <p:cNvPr id="104" name="Rectangle 103"/>
          <p:cNvSpPr/>
          <p:nvPr/>
        </p:nvSpPr>
        <p:spPr>
          <a:xfrm>
            <a:off x="245866" y="4338614"/>
            <a:ext cx="4316532" cy="23501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6388" y="4399518"/>
            <a:ext cx="1602618" cy="646331"/>
          </a:xfrm>
          <a:prstGeom prst="rect">
            <a:avLst/>
          </a:prstGeom>
        </p:spPr>
        <p:txBody>
          <a:bodyPr wrap="none">
            <a:spAutoFit/>
          </a:bodyPr>
          <a:lstStyle/>
          <a:p>
            <a:pPr algn="ctr"/>
            <a:r>
              <a:rPr lang="en-US" b="1" dirty="0" smtClean="0"/>
              <a:t>PHYSICAL</a:t>
            </a:r>
          </a:p>
          <a:p>
            <a:pPr algn="ctr"/>
            <a:r>
              <a:rPr lang="en-US" b="1" dirty="0" smtClean="0"/>
              <a:t>CONNECTIVITY</a:t>
            </a:r>
            <a:endParaRPr lang="en-US" b="1" dirty="0"/>
          </a:p>
        </p:txBody>
      </p:sp>
      <p:sp>
        <p:nvSpPr>
          <p:cNvPr id="106" name="TextBox 105"/>
          <p:cNvSpPr txBox="1"/>
          <p:nvPr/>
        </p:nvSpPr>
        <p:spPr>
          <a:xfrm>
            <a:off x="403284" y="5100097"/>
            <a:ext cx="1269899" cy="246221"/>
          </a:xfrm>
          <a:prstGeom prst="rect">
            <a:avLst/>
          </a:prstGeom>
          <a:noFill/>
        </p:spPr>
        <p:txBody>
          <a:bodyPr wrap="none" rtlCol="0">
            <a:spAutoFit/>
          </a:bodyPr>
          <a:lstStyle/>
          <a:p>
            <a:pPr algn="ctr"/>
            <a:r>
              <a:rPr lang="en-US" sz="1000" dirty="0" smtClean="0"/>
              <a:t>STUDENT L3 SWITCH</a:t>
            </a:r>
          </a:p>
        </p:txBody>
      </p:sp>
      <p:sp>
        <p:nvSpPr>
          <p:cNvPr id="107" name="TextBox 106"/>
          <p:cNvSpPr txBox="1"/>
          <p:nvPr/>
        </p:nvSpPr>
        <p:spPr>
          <a:xfrm>
            <a:off x="3293807" y="5125221"/>
            <a:ext cx="1133644" cy="246221"/>
          </a:xfrm>
          <a:prstGeom prst="rect">
            <a:avLst/>
          </a:prstGeom>
          <a:noFill/>
        </p:spPr>
        <p:txBody>
          <a:bodyPr wrap="none" rtlCol="0">
            <a:spAutoFit/>
          </a:bodyPr>
          <a:lstStyle/>
          <a:p>
            <a:pPr algn="ctr"/>
            <a:r>
              <a:rPr lang="en-US" sz="1000" dirty="0" smtClean="0"/>
              <a:t>STUDENT ROUTER</a:t>
            </a:r>
          </a:p>
        </p:txBody>
      </p:sp>
      <p:sp>
        <p:nvSpPr>
          <p:cNvPr id="109" name="TextBox 108"/>
          <p:cNvSpPr txBox="1"/>
          <p:nvPr/>
        </p:nvSpPr>
        <p:spPr>
          <a:xfrm>
            <a:off x="11054337" y="3187083"/>
            <a:ext cx="1539161" cy="553998"/>
          </a:xfrm>
          <a:prstGeom prst="rect">
            <a:avLst/>
          </a:prstGeom>
          <a:noFill/>
        </p:spPr>
        <p:txBody>
          <a:bodyPr wrap="square" rtlCol="0">
            <a:spAutoFit/>
          </a:bodyPr>
          <a:lstStyle/>
          <a:p>
            <a:pPr algn="ctr"/>
            <a:r>
              <a:rPr lang="en-US" sz="1000" dirty="0" smtClean="0"/>
              <a:t>DIVISION</a:t>
            </a:r>
          </a:p>
          <a:p>
            <a:pPr algn="ctr"/>
            <a:r>
              <a:rPr lang="en-US" sz="1000" dirty="0" smtClean="0"/>
              <a:t>AGG.</a:t>
            </a:r>
          </a:p>
          <a:p>
            <a:pPr algn="ctr"/>
            <a:r>
              <a:rPr lang="en-US" sz="1000" dirty="0" smtClean="0"/>
              <a:t>ROUTER</a:t>
            </a:r>
          </a:p>
        </p:txBody>
      </p:sp>
      <p:sp>
        <p:nvSpPr>
          <p:cNvPr id="2" name="Rectangle 1"/>
          <p:cNvSpPr/>
          <p:nvPr/>
        </p:nvSpPr>
        <p:spPr>
          <a:xfrm>
            <a:off x="4868106" y="5704880"/>
            <a:ext cx="3945495" cy="98383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solidFill>
                  <a:schemeClr val="tx1"/>
                </a:solidFill>
              </a:rPr>
              <a:t>		USERNAME	PASSWORD</a:t>
            </a:r>
          </a:p>
          <a:p>
            <a:r>
              <a:rPr lang="en-US" sz="1000" dirty="0" smtClean="0">
                <a:solidFill>
                  <a:schemeClr val="tx1"/>
                </a:solidFill>
              </a:rPr>
              <a:t>STUDENT NETWORK DEVICES:	cisco	cisco</a:t>
            </a:r>
          </a:p>
          <a:p>
            <a:r>
              <a:rPr lang="en-US" sz="1000" dirty="0" smtClean="0">
                <a:solidFill>
                  <a:schemeClr val="tx1"/>
                </a:solidFill>
              </a:rPr>
              <a:t>WAN-EDGE STUDENT LOGIN:	student	student</a:t>
            </a:r>
          </a:p>
          <a:p>
            <a:r>
              <a:rPr lang="en-US" sz="1000" dirty="0" smtClean="0">
                <a:solidFill>
                  <a:schemeClr val="tx1"/>
                </a:solidFill>
              </a:rPr>
              <a:t>MCS VM:		</a:t>
            </a:r>
            <a:r>
              <a:rPr lang="en-US" sz="1000" dirty="0" err="1" smtClean="0">
                <a:solidFill>
                  <a:schemeClr val="tx1"/>
                </a:solidFill>
              </a:rPr>
              <a:t>gdadmin</a:t>
            </a:r>
            <a:r>
              <a:rPr lang="en-US" sz="1000" dirty="0" smtClean="0">
                <a:solidFill>
                  <a:schemeClr val="tx1"/>
                </a:solidFill>
              </a:rPr>
              <a:t>	!A@S3d4f5g6h7j8k</a:t>
            </a:r>
          </a:p>
          <a:p>
            <a:r>
              <a:rPr lang="en-US" sz="1000" dirty="0" smtClean="0">
                <a:solidFill>
                  <a:schemeClr val="tx1"/>
                </a:solidFill>
              </a:rPr>
              <a:t>PACSTAR VM:		lab-user	!A@S3d4f5g6h7j8k</a:t>
            </a:r>
          </a:p>
          <a:p>
            <a:r>
              <a:rPr lang="en-US" sz="1000" dirty="0" smtClean="0">
                <a:solidFill>
                  <a:schemeClr val="tx1"/>
                </a:solidFill>
              </a:rPr>
              <a:t>STUDENT PC WORKSTATIO:	student	CiscoLabs2018!!</a:t>
            </a:r>
          </a:p>
          <a:p>
            <a:endParaRPr lang="en-US" sz="1000" dirty="0">
              <a:solidFill>
                <a:schemeClr val="tx1"/>
              </a:solidFill>
            </a:endParaRPr>
          </a:p>
        </p:txBody>
      </p:sp>
      <p:cxnSp>
        <p:nvCxnSpPr>
          <p:cNvPr id="76" name="Straight Connector 75"/>
          <p:cNvCxnSpPr/>
          <p:nvPr/>
        </p:nvCxnSpPr>
        <p:spPr>
          <a:xfrm>
            <a:off x="11199429" y="881623"/>
            <a:ext cx="3224"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0130479" y="368674"/>
            <a:ext cx="866378" cy="4031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Explosion 1 77"/>
          <p:cNvSpPr/>
          <p:nvPr/>
        </p:nvSpPr>
        <p:spPr>
          <a:xfrm>
            <a:off x="10620930" y="38139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 MESH</a:t>
            </a:r>
          </a:p>
        </p:txBody>
      </p:sp>
      <p:pic>
        <p:nvPicPr>
          <p:cNvPr id="81"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576216" y="0"/>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p:cNvSpPr txBox="1"/>
          <p:nvPr/>
        </p:nvSpPr>
        <p:spPr>
          <a:xfrm>
            <a:off x="9049205" y="511625"/>
            <a:ext cx="1539161" cy="246221"/>
          </a:xfrm>
          <a:prstGeom prst="rect">
            <a:avLst/>
          </a:prstGeom>
          <a:noFill/>
        </p:spPr>
        <p:txBody>
          <a:bodyPr wrap="square" rtlCol="0">
            <a:spAutoFit/>
          </a:bodyPr>
          <a:lstStyle/>
          <a:p>
            <a:pPr algn="ctr"/>
            <a:r>
              <a:rPr lang="en-US" sz="1000" dirty="0" smtClean="0"/>
              <a:t>STUDENT MPLS NODE</a:t>
            </a:r>
          </a:p>
        </p:txBody>
      </p:sp>
    </p:spTree>
    <p:extLst>
      <p:ext uri="{BB962C8B-B14F-4D97-AF65-F5344CB8AC3E}">
        <p14:creationId xmlns:p14="http://schemas.microsoft.com/office/powerpoint/2010/main" val="3308721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48784"/>
            <a:ext cx="9144000" cy="468051"/>
          </a:xfrm>
        </p:spPr>
        <p:txBody>
          <a:bodyPr>
            <a:normAutofit fontScale="90000"/>
          </a:bodyPr>
          <a:lstStyle/>
          <a:p>
            <a:r>
              <a:rPr lang="en-US" sz="2800" b="1" dirty="0" smtClean="0"/>
              <a:t>PE 1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973723891"/>
              </p:ext>
            </p:extLst>
          </p:nvPr>
        </p:nvGraphicFramePr>
        <p:xfrm>
          <a:off x="236755" y="515197"/>
          <a:ext cx="11784669" cy="6187649"/>
        </p:xfrm>
        <a:graphic>
          <a:graphicData uri="http://schemas.openxmlformats.org/drawingml/2006/table">
            <a:tbl>
              <a:tblPr firstRow="1" bandRow="1">
                <a:tableStyleId>{5C22544A-7EE6-4342-B048-85BDC9FD1C3A}</a:tableStyleId>
              </a:tblPr>
              <a:tblGrid>
                <a:gridCol w="585365"/>
                <a:gridCol w="7198758"/>
                <a:gridCol w="4000546"/>
              </a:tblGrid>
              <a:tr h="230239">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a:t>
                      </a:r>
                      <a:r>
                        <a:rPr lang="en-US" sz="1200" baseline="0" dirty="0" smtClean="0"/>
                        <a:t> into your student workstation and verify that the PC has a DHCP lease in the 22.18.104.0/29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Student PC username/password:</a:t>
                      </a:r>
                      <a:r>
                        <a:rPr lang="en-US" sz="1200" baseline="0" dirty="0" smtClean="0"/>
                        <a:t> student / CiscoLabs2018!!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998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you</a:t>
                      </a:r>
                      <a:r>
                        <a:rPr lang="en-US" sz="1200" baseline="0" dirty="0" smtClean="0"/>
                        <a:t> cannot obtain a DHCP IP address (attempt ipconfig release/renew), statically assign 22.18.104.3/29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Default Gateway:</a:t>
                      </a:r>
                      <a:r>
                        <a:rPr lang="en-US" sz="1200" baseline="0" dirty="0" smtClean="0"/>
                        <a:t> 22.18.104.1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can ping your Gateway: 22.18.104.1, which is Interface </a:t>
                      </a:r>
                      <a:r>
                        <a:rPr lang="en-US" sz="1200" baseline="0" dirty="0" err="1" smtClean="0"/>
                        <a:t>Vlan</a:t>
                      </a:r>
                      <a:r>
                        <a:rPr lang="en-US" sz="1200" baseline="0" dirty="0" smtClean="0"/>
                        <a:t> 104 on the student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L3 switch at 22.17.1.4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10">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L3 switch to establish connectivity with your student router by creating INT VLAN 204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INT</a:t>
                      </a:r>
                      <a:r>
                        <a:rPr lang="en-US" sz="1200" baseline="0" dirty="0" smtClean="0"/>
                        <a:t> VLAN 204, </a:t>
                      </a:r>
                      <a:r>
                        <a:rPr lang="en-US" sz="1200" baseline="0" dirty="0" err="1" smtClean="0"/>
                        <a:t>ip</a:t>
                      </a:r>
                      <a:r>
                        <a:rPr lang="en-US" sz="1200" baseline="0" dirty="0" smtClean="0"/>
                        <a:t> address: 22.18.204.1/29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OSPF</a:t>
                      </a:r>
                      <a:r>
                        <a:rPr lang="en-US" sz="1200" baseline="0" dirty="0" smtClean="0"/>
                        <a:t> process 4 area 4, activate VLAN 104 and 204 networks, set the VLAN 204 SVI as OSPF P2P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OSPF passive-interface</a:t>
                      </a:r>
                      <a:r>
                        <a:rPr lang="en-US" sz="1200" baseline="0" dirty="0" smtClean="0"/>
                        <a:t>s as necessary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an OSPF neighbor adjacency with your student router (show </a:t>
                      </a:r>
                      <a:r>
                        <a:rPr lang="en-US" sz="1200" baseline="0" dirty="0" err="1" smtClean="0"/>
                        <a:t>ip</a:t>
                      </a:r>
                      <a:r>
                        <a:rPr lang="en-US" sz="1200" baseline="0" dirty="0" smtClean="0"/>
                        <a:t> </a:t>
                      </a:r>
                      <a:r>
                        <a:rPr lang="en-US" sz="1200" baseline="0" dirty="0" err="1" smtClean="0"/>
                        <a:t>ospf</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not, troubleshoot</a:t>
                      </a:r>
                      <a:r>
                        <a:rPr lang="en-US" sz="1200" baseline="0" dirty="0" smtClean="0"/>
                        <a:t> until complete**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332">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L3 switch is configured as a DHCP server for VLAN 104, assigning 100.100.4.101 as the DNS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*make any necessary modifications*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router at 22.18.204.2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L3 switch and router, configure logging to use your PC’s </a:t>
                      </a:r>
                      <a:r>
                        <a:rPr lang="en-US" sz="1200" dirty="0" err="1" smtClean="0"/>
                        <a:t>ip</a:t>
                      </a:r>
                      <a:r>
                        <a:rPr lang="en-US" sz="1200" dirty="0" smtClean="0"/>
                        <a:t> address and validate logging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Logging host 22.18.104.3 /  **Use Tftp32</a:t>
                      </a:r>
                      <a:r>
                        <a:rPr lang="en-US" sz="1200" baseline="0" dirty="0" smtClean="0"/>
                        <a:t> desktop app**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timestamps service on student router and student</a:t>
                      </a:r>
                      <a:r>
                        <a:rPr lang="en-US" sz="1200" baseline="0" dirty="0" smtClean="0"/>
                        <a:t> L3 switch</a:t>
                      </a:r>
                      <a:r>
                        <a:rPr lang="en-US" sz="1200" dirty="0" smtClean="0"/>
                        <a:t> for logging with millisecond</a:t>
                      </a:r>
                      <a:r>
                        <a:rPr lang="en-US" sz="1200" baseline="0" dirty="0" smtClean="0"/>
                        <a:t> granularity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the student router </a:t>
                      </a:r>
                      <a:r>
                        <a:rPr lang="en-US" sz="1200" dirty="0" smtClean="0"/>
                        <a:t>set</a:t>
                      </a:r>
                      <a:r>
                        <a:rPr lang="en-US" sz="1200" baseline="0" dirty="0" smtClean="0"/>
                        <a:t> time-zone and DST. Set the student router as a NTP stratum 2 source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(clock time-zone EST / clock summer-time EST recurring)</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Config</a:t>
                      </a:r>
                      <a:r>
                        <a:rPr lang="en-US" sz="1200" baseline="0" dirty="0" smtClean="0"/>
                        <a:t> the switch to acquire NTP from the router and verify synchronization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*show </a:t>
                      </a:r>
                      <a:r>
                        <a:rPr lang="en-US" sz="1200" dirty="0" err="1" smtClean="0"/>
                        <a:t>ntp</a:t>
                      </a:r>
                      <a:r>
                        <a:rPr lang="en-US" sz="1200" baseline="0" dirty="0" smtClean="0"/>
                        <a:t> status*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L3 switch as a SNMPv2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separate Read-Only</a:t>
                      </a:r>
                      <a:r>
                        <a:rPr lang="en-US" sz="1200" baseline="0" dirty="0" smtClean="0"/>
                        <a:t> and Read-Write V2 access**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25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your student L3 switch with </a:t>
                      </a:r>
                      <a:r>
                        <a:rPr lang="en-US" sz="1200" dirty="0" err="1" smtClean="0"/>
                        <a:t>snmp</a:t>
                      </a:r>
                      <a:r>
                        <a:rPr lang="en-US" sz="1200" dirty="0" smtClean="0"/>
                        <a:t> interface indexing</a:t>
                      </a:r>
                      <a:r>
                        <a:rPr lang="en-US" sz="1200" baseline="0" dirty="0" smtClean="0"/>
                        <a:t> persistent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Apply the existing “SNMP-VTY_ACL” (configured</a:t>
                      </a:r>
                      <a:r>
                        <a:rPr lang="en-US" sz="1200" baseline="0" dirty="0" smtClean="0"/>
                        <a:t> on your L3 switch) to the </a:t>
                      </a:r>
                      <a:r>
                        <a:rPr lang="en-US" sz="1200" baseline="0" dirty="0" err="1" smtClean="0"/>
                        <a:t>snmp</a:t>
                      </a:r>
                      <a:r>
                        <a:rPr lang="en-US" sz="1200" baseline="0" dirty="0" smtClean="0"/>
                        <a:t> v2 configuration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ICMP</a:t>
                      </a:r>
                      <a:r>
                        <a:rPr lang="en-US" sz="1200" baseline="0" dirty="0" smtClean="0"/>
                        <a:t> only icon on your </a:t>
                      </a:r>
                      <a:r>
                        <a:rPr lang="en-US" sz="1200" baseline="0" dirty="0" err="1" smtClean="0"/>
                        <a:t>SNMPc</a:t>
                      </a:r>
                      <a:r>
                        <a:rPr lang="en-US" sz="1200" baseline="0" dirty="0" smtClean="0"/>
                        <a:t> map for your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a:t>
                      </a:r>
                      <a:r>
                        <a:rPr lang="en-US" sz="1200" baseline="0" dirty="0" smtClean="0"/>
                        <a:t> point-to-point link icon between your PC and your L3 switch that polls based on ICMP reachability of the INT VLAN 104 address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router as a SNMPv3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Authentication:</a:t>
                      </a:r>
                      <a:r>
                        <a:rPr lang="en-US" sz="1200" baseline="0" dirty="0" smtClean="0"/>
                        <a:t> SHA, Encryption: AES 128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router and L3 switch based on OSPF neighbor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the MIB browser**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01242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stCxn id="6" idx="1"/>
          </p:cNvCxnSpPr>
          <p:nvPr/>
        </p:nvCxnSpPr>
        <p:spPr>
          <a:xfrm flipH="1" flipV="1">
            <a:off x="4033680" y="2602738"/>
            <a:ext cx="3769783" cy="4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a:t>
            </a:r>
            <a:r>
              <a:rPr lang="en-US" sz="2500" b="1" dirty="0"/>
              <a:t>1</a:t>
            </a:r>
            <a:r>
              <a:rPr lang="en-US" sz="2500" b="1" dirty="0" smtClean="0"/>
              <a:t>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3366407371"/>
              </p:ext>
            </p:extLst>
          </p:nvPr>
        </p:nvGraphicFramePr>
        <p:xfrm>
          <a:off x="236754" y="579351"/>
          <a:ext cx="11784669" cy="14529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connectivity with the IPV6 WAN by pinging 2001:AA04:AB02:AC02::2</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static default IPV6 route to </a:t>
                      </a:r>
                      <a:r>
                        <a:rPr lang="en-US" sz="1200" baseline="0" dirty="0" smtClean="0">
                          <a:solidFill>
                            <a:schemeClr val="tx1"/>
                          </a:solidFill>
                        </a:rPr>
                        <a:t>2001:AA04:AB02:AC02::2</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derive all of the </a:t>
                      </a:r>
                      <a:r>
                        <a:rPr lang="en-US" sz="1200" dirty="0" err="1" smtClean="0"/>
                        <a:t>configs</a:t>
                      </a:r>
                      <a:r>
                        <a:rPr lang="en-US" sz="1200" dirty="0" smtClean="0"/>
                        <a:t> needed for</a:t>
                      </a:r>
                      <a:r>
                        <a:rPr lang="en-US" sz="1200" baseline="0" dirty="0" smtClean="0"/>
                        <a:t> your student router to be configured as a phase 3 DMVPN spoke in Tunnel 59304, OSPFv3 process 304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*some specific IPV6 static routes have</a:t>
                      </a:r>
                      <a:r>
                        <a:rPr lang="en-US" sz="1200" baseline="0" dirty="0" smtClean="0"/>
                        <a:t> been</a:t>
                      </a:r>
                      <a:r>
                        <a:rPr lang="en-US" sz="1200" dirty="0" smtClean="0"/>
                        <a:t> pre-configured 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8080" y="2414391"/>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03463" y="2428950"/>
            <a:ext cx="541281" cy="355643"/>
          </a:xfrm>
          <a:prstGeom prst="rect">
            <a:avLst/>
          </a:prstGeom>
        </p:spPr>
      </p:pic>
      <p:sp>
        <p:nvSpPr>
          <p:cNvPr id="7" name="Explosion 1 6"/>
          <p:cNvSpPr/>
          <p:nvPr/>
        </p:nvSpPr>
        <p:spPr>
          <a:xfrm>
            <a:off x="5391841" y="2122462"/>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sp>
        <p:nvSpPr>
          <p:cNvPr id="9" name="TextBox 8"/>
          <p:cNvSpPr txBox="1"/>
          <p:nvPr/>
        </p:nvSpPr>
        <p:spPr>
          <a:xfrm>
            <a:off x="2631324" y="236826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8344744" y="2218016"/>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4</a:t>
            </a:r>
          </a:p>
          <a:p>
            <a:pPr algn="ctr"/>
            <a:endParaRPr lang="en-US" sz="1100" dirty="0"/>
          </a:p>
        </p:txBody>
      </p:sp>
      <p:sp>
        <p:nvSpPr>
          <p:cNvPr id="11" name="TextBox 10"/>
          <p:cNvSpPr txBox="1"/>
          <p:nvPr/>
        </p:nvSpPr>
        <p:spPr>
          <a:xfrm>
            <a:off x="2486368" y="2870928"/>
            <a:ext cx="2818400" cy="1169551"/>
          </a:xfrm>
          <a:prstGeom prst="rect">
            <a:avLst/>
          </a:prstGeom>
          <a:noFill/>
        </p:spPr>
        <p:txBody>
          <a:bodyPr wrap="none" rtlCol="0">
            <a:spAutoFit/>
          </a:bodyPr>
          <a:lstStyle/>
          <a:p>
            <a:r>
              <a:rPr lang="en-US" sz="1000" dirty="0" smtClean="0"/>
              <a:t>TUNNEL IP: FC00::104:A002/122</a:t>
            </a:r>
          </a:p>
          <a:p>
            <a:r>
              <a:rPr lang="en-US" sz="1000" dirty="0" smtClean="0"/>
              <a:t>TUNNEL </a:t>
            </a:r>
            <a:r>
              <a:rPr lang="en-US" sz="1000" dirty="0"/>
              <a:t>SOURCE: </a:t>
            </a:r>
            <a:r>
              <a:rPr lang="en-US" sz="1000" dirty="0" smtClean="0"/>
              <a:t>2001:AA04:AB02:AC02</a:t>
            </a:r>
            <a:r>
              <a:rPr lang="en-US" sz="1000" dirty="0"/>
              <a:t>::1</a:t>
            </a:r>
            <a:endParaRPr lang="en-US" sz="1000" dirty="0" smtClean="0"/>
          </a:p>
          <a:p>
            <a:r>
              <a:rPr lang="en-US" sz="1000" dirty="0" smtClean="0"/>
              <a:t>OSPFV3 PRIORITY: 0</a:t>
            </a:r>
          </a:p>
          <a:p>
            <a:r>
              <a:rPr lang="en-US" sz="1000" dirty="0" smtClean="0"/>
              <a:t>IPV6 NHRP SHORTCUT</a:t>
            </a:r>
          </a:p>
          <a:p>
            <a:endParaRPr lang="en-US" sz="1000" dirty="0" smtClean="0"/>
          </a:p>
          <a:p>
            <a:r>
              <a:rPr lang="en-US" sz="1000" dirty="0"/>
              <a:t>** SEE TEMPLATE ON LAST PAGE FOR EXAMPLE </a:t>
            </a:r>
            <a:r>
              <a:rPr lang="en-US" sz="1000" dirty="0" smtClean="0"/>
              <a:t>**</a:t>
            </a:r>
          </a:p>
          <a:p>
            <a:endParaRPr lang="en-US" sz="1000" dirty="0" smtClean="0"/>
          </a:p>
        </p:txBody>
      </p:sp>
      <p:sp>
        <p:nvSpPr>
          <p:cNvPr id="12" name="TextBox 11"/>
          <p:cNvSpPr txBox="1"/>
          <p:nvPr/>
        </p:nvSpPr>
        <p:spPr>
          <a:xfrm>
            <a:off x="7200897" y="2870928"/>
            <a:ext cx="2730235" cy="2554545"/>
          </a:xfrm>
          <a:prstGeom prst="rect">
            <a:avLst/>
          </a:prstGeom>
          <a:noFill/>
        </p:spPr>
        <p:txBody>
          <a:bodyPr wrap="none" rtlCol="0">
            <a:spAutoFit/>
          </a:bodyPr>
          <a:lstStyle/>
          <a:p>
            <a:r>
              <a:rPr lang="en-US" sz="1000" dirty="0" smtClean="0"/>
              <a:t>TUNNEL IPV6 ADDRESS: FC00::104:A001/122</a:t>
            </a:r>
          </a:p>
          <a:p>
            <a:r>
              <a:rPr lang="en-US" sz="1000" dirty="0" smtClean="0"/>
              <a:t>TUNNEL SOURCE: 2001:E42C:23AB:F00D::2049</a:t>
            </a:r>
          </a:p>
          <a:p>
            <a:r>
              <a:rPr lang="en-US" sz="1000" dirty="0" smtClean="0"/>
              <a:t>IPV6 MTU: 1392</a:t>
            </a:r>
          </a:p>
          <a:p>
            <a:r>
              <a:rPr lang="en-US" sz="1000" dirty="0" smtClean="0"/>
              <a:t>NHRP AUTHENTICATION: n3tm@n19</a:t>
            </a:r>
          </a:p>
          <a:p>
            <a:r>
              <a:rPr lang="en-US" sz="1000" dirty="0" smtClean="0"/>
              <a:t>NHRP NETWORK ID: 11159304</a:t>
            </a:r>
          </a:p>
          <a:p>
            <a:r>
              <a:rPr lang="en-US" sz="1000" dirty="0" smtClean="0"/>
              <a:t>TUNNEL KEY:  20191214</a:t>
            </a:r>
          </a:p>
          <a:p>
            <a:r>
              <a:rPr lang="en-US" sz="1000" dirty="0" smtClean="0"/>
              <a:t>TUNNEL MODE: GRE MULTIPOINT IPV6</a:t>
            </a:r>
          </a:p>
          <a:p>
            <a:r>
              <a:rPr lang="en-US" sz="1000" dirty="0" smtClean="0"/>
              <a:t>OSPFV3 304 IPV6 AREA 4</a:t>
            </a:r>
          </a:p>
          <a:p>
            <a:r>
              <a:rPr lang="en-US" sz="1000" dirty="0" smtClean="0"/>
              <a:t>OSPFV3 NETWORK TYPE: POINT-TO-MULTIPOINT</a:t>
            </a:r>
          </a:p>
          <a:p>
            <a:r>
              <a:rPr lang="en-US" sz="1000" dirty="0" smtClean="0"/>
              <a:t>OSPFV3 COST: 2600</a:t>
            </a:r>
          </a:p>
          <a:p>
            <a:r>
              <a:rPr lang="en-US" sz="1000" dirty="0" smtClean="0"/>
              <a:t>OSPFV3 FLOOD-REDUCTION</a:t>
            </a:r>
          </a:p>
          <a:p>
            <a:r>
              <a:rPr lang="en-US" sz="1000" dirty="0" smtClean="0"/>
              <a:t>OSPFV3 HELLO-INTERVAL: 10 SEC</a:t>
            </a:r>
          </a:p>
          <a:p>
            <a:r>
              <a:rPr lang="en-US" sz="1000" dirty="0" smtClean="0"/>
              <a:t>OSPFV3 DEAD-INTERVAL: 40 SEC</a:t>
            </a:r>
          </a:p>
          <a:p>
            <a:r>
              <a:rPr lang="en-US" sz="1000" dirty="0" smtClean="0"/>
              <a:t>IPV6 ENABLE</a:t>
            </a:r>
          </a:p>
          <a:p>
            <a:r>
              <a:rPr lang="en-US" sz="1000" dirty="0" smtClean="0"/>
              <a:t>IPV6 PIM</a:t>
            </a:r>
          </a:p>
          <a:p>
            <a:endParaRPr lang="en-US" sz="1000" dirty="0" smtClean="0"/>
          </a:p>
        </p:txBody>
      </p:sp>
      <p:graphicFrame>
        <p:nvGraphicFramePr>
          <p:cNvPr id="13" name="Table 12"/>
          <p:cNvGraphicFramePr>
            <a:graphicFrameLocks noGrp="1"/>
          </p:cNvGraphicFramePr>
          <p:nvPr>
            <p:extLst/>
          </p:nvPr>
        </p:nvGraphicFramePr>
        <p:xfrm>
          <a:off x="236754" y="5710699"/>
          <a:ext cx="11784669" cy="9957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obtained an IPV6 neighbor adjacency with the uplink node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are receiving dynamic routes from the IPV6 WAN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IPV6</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60551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a:t>
            </a:r>
            <a:r>
              <a:rPr lang="en-US" sz="2800" b="1" dirty="0"/>
              <a:t>2</a:t>
            </a:r>
            <a:r>
              <a:rPr lang="en-US" sz="2800" b="1" dirty="0" smtClean="0"/>
              <a:t>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3871923605"/>
              </p:ext>
            </p:extLst>
          </p:nvPr>
        </p:nvGraphicFramePr>
        <p:xfrm>
          <a:off x="236755" y="2265197"/>
          <a:ext cx="11784669" cy="4500256"/>
        </p:xfrm>
        <a:graphic>
          <a:graphicData uri="http://schemas.openxmlformats.org/drawingml/2006/table">
            <a:tbl>
              <a:tblPr firstRow="1" bandRow="1">
                <a:tableStyleId>{5C22544A-7EE6-4342-B048-85BDC9FD1C3A}</a:tableStyleId>
              </a:tblPr>
              <a:tblGrid>
                <a:gridCol w="568588"/>
                <a:gridCol w="7122253"/>
                <a:gridCol w="4093828"/>
              </a:tblGrid>
              <a:tr h="24049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your underlying</a:t>
                      </a:r>
                      <a:r>
                        <a:rPr lang="en-US" sz="1200" baseline="0" dirty="0" smtClean="0"/>
                        <a:t> IPV6 connectivity is established via Tunnel 59304, u</a:t>
                      </a:r>
                      <a:r>
                        <a:rPr lang="en-US" sz="1200" dirty="0" smtClean="0"/>
                        <a:t>se the diagram above to derive all of the </a:t>
                      </a:r>
                      <a:r>
                        <a:rPr lang="en-US" sz="1200" dirty="0" err="1" smtClean="0"/>
                        <a:t>configs</a:t>
                      </a:r>
                      <a:r>
                        <a:rPr lang="en-US" sz="1200" dirty="0" smtClean="0"/>
                        <a:t> needed on your student router</a:t>
                      </a:r>
                      <a:r>
                        <a:rPr lang="en-US" sz="1200" baseline="0" dirty="0" smtClean="0"/>
                        <a:t> to build a 4-over-6 tunnel to the Core router and establish an EIGRP neighbor for mission command traffic.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*EIGRP will no</a:t>
                      </a:r>
                      <a:r>
                        <a:rPr lang="en-US" sz="1200" baseline="0" dirty="0" smtClean="0"/>
                        <a:t>t establish without authentication, see tasks below</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 key chain called NETMAN and assign</a:t>
                      </a:r>
                      <a:r>
                        <a:rPr lang="en-US" sz="1200" baseline="0" dirty="0" smtClean="0"/>
                        <a:t> key 1 the key-string 31GRpK3y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key-chain to the EIGRP </a:t>
                      </a:r>
                      <a:r>
                        <a:rPr lang="en-US" sz="1200" baseline="0" dirty="0" err="1" smtClean="0"/>
                        <a:t>config</a:t>
                      </a:r>
                      <a:r>
                        <a:rPr lang="en-US" sz="1200" baseline="0" dirty="0" smtClean="0"/>
                        <a:t> and specify MD5 mode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an EIGRP neighbor</a:t>
                      </a:r>
                      <a:r>
                        <a:rPr lang="en-US" sz="1200" baseline="0" dirty="0" smtClean="0"/>
                        <a:t> adjacency has been established between your student router and the core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a:t>
                      </a:r>
                      <a:r>
                        <a:rPr lang="en-US" sz="1200" dirty="0" err="1" smtClean="0"/>
                        <a:t>eigrp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IPV4 mutual redistribution</a:t>
                      </a:r>
                      <a:r>
                        <a:rPr lang="en-US" sz="1200" baseline="0" dirty="0" smtClean="0"/>
                        <a:t> on the student router between the OSPFv2 (process 4) and EIGRP 104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dynamic</a:t>
                      </a:r>
                      <a:r>
                        <a:rPr lang="en-US" sz="1200" baseline="0" dirty="0" smtClean="0"/>
                        <a:t> routes (to include a default route) are being learned by your student router via 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route</a:t>
                      </a:r>
                      <a:r>
                        <a:rPr lang="en-US" sz="1200" baseline="0" dirty="0" smtClean="0"/>
                        <a:t> </a:t>
                      </a:r>
                      <a:r>
                        <a:rPr lang="en-US" sz="1200" baseline="0" dirty="0" err="1" smtClean="0"/>
                        <a:t>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that your</a:t>
                      </a:r>
                      <a:r>
                        <a:rPr lang="en-US" sz="1200" baseline="0" dirty="0" smtClean="0"/>
                        <a:t> student L3 switch is learning </a:t>
                      </a:r>
                      <a:r>
                        <a:rPr lang="en-US" sz="1200" baseline="0" dirty="0" err="1" smtClean="0"/>
                        <a:t>eigrp</a:t>
                      </a:r>
                      <a:r>
                        <a:rPr lang="en-US" sz="1200" baseline="0" dirty="0" smtClean="0"/>
                        <a:t> routes by way of redistribution from the router (into OSPFv2)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ospf</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ICMP</a:t>
                      </a:r>
                      <a:r>
                        <a:rPr lang="en-US" sz="1200" dirty="0" smtClean="0"/>
                        <a:t> reachability</a:t>
                      </a:r>
                      <a:r>
                        <a:rPr lang="en-US" sz="1200" baseline="0" dirty="0" smtClean="0"/>
                        <a:t> to the Division file share server and Domain Controller from the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Ping 100.100.4.102</a:t>
                      </a:r>
                      <a:r>
                        <a:rPr lang="en-US" sz="1050" baseline="0" dirty="0" smtClean="0"/>
                        <a:t> / 100.100.4.101 (sourced from 22.18.104.3)</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on your student router for ICMP reachability of the IPV4 next-hop address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*172.30.4.2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student router and the core router based on EIGRP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07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On your student router configure </a:t>
                      </a:r>
                      <a:r>
                        <a:rPr lang="en-US" sz="1200" dirty="0" err="1" smtClean="0">
                          <a:solidFill>
                            <a:schemeClr val="tx1"/>
                          </a:solidFill>
                        </a:rPr>
                        <a:t>ip</a:t>
                      </a:r>
                      <a:r>
                        <a:rPr lang="en-US" sz="1200" baseline="0" dirty="0" smtClean="0">
                          <a:solidFill>
                            <a:schemeClr val="tx1"/>
                          </a:solidFill>
                        </a:rPr>
                        <a:t> </a:t>
                      </a:r>
                      <a:r>
                        <a:rPr lang="en-US" sz="1200" baseline="0" dirty="0" err="1" smtClean="0">
                          <a:solidFill>
                            <a:schemeClr val="tx1"/>
                          </a:solidFill>
                        </a:rPr>
                        <a:t>sla</a:t>
                      </a:r>
                      <a:r>
                        <a:rPr lang="en-US" sz="1200" baseline="0" dirty="0" smtClean="0">
                          <a:solidFill>
                            <a:schemeClr val="tx1"/>
                          </a:solidFill>
                        </a:rPr>
                        <a:t> operation: </a:t>
                      </a:r>
                      <a:r>
                        <a:rPr lang="en-US" sz="1200" baseline="0" dirty="0" err="1" smtClean="0">
                          <a:solidFill>
                            <a:schemeClr val="tx1"/>
                          </a:solidFill>
                        </a:rPr>
                        <a:t>dns</a:t>
                      </a:r>
                      <a:r>
                        <a:rPr lang="en-US" sz="1200" baseline="0" dirty="0" smtClean="0">
                          <a:solidFill>
                            <a:schemeClr val="tx1"/>
                          </a:solidFill>
                        </a:rPr>
                        <a:t>-lookup </a:t>
                      </a:r>
                      <a:r>
                        <a:rPr lang="en-US" sz="1200" baseline="0" dirty="0" err="1" smtClean="0">
                          <a:solidFill>
                            <a:schemeClr val="tx1"/>
                          </a:solidFill>
                        </a:rPr>
                        <a:t>sla</a:t>
                      </a:r>
                      <a:r>
                        <a:rPr lang="en-US" sz="1200" baseline="0" dirty="0" smtClean="0">
                          <a:solidFill>
                            <a:schemeClr val="tx1"/>
                          </a:solidFill>
                        </a:rPr>
                        <a:t> for </a:t>
                      </a:r>
                      <a:r>
                        <a:rPr lang="en-US" sz="1200" baseline="0" dirty="0" err="1" smtClean="0">
                          <a:solidFill>
                            <a:schemeClr val="tx1"/>
                          </a:solidFill>
                        </a:rPr>
                        <a:t>labtech.netmanlab.local</a:t>
                      </a:r>
                      <a:r>
                        <a:rPr lang="en-US" sz="1200" baseline="0" dirty="0" smtClean="0">
                          <a:solidFill>
                            <a:schemeClr val="tx1"/>
                          </a:solidFill>
                        </a:rPr>
                        <a:t>, frequency 10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Reference</a:t>
                      </a:r>
                      <a:r>
                        <a:rPr lang="en-US" sz="1200" baseline="0" dirty="0" smtClean="0"/>
                        <a:t> </a:t>
                      </a:r>
                      <a:r>
                        <a:rPr lang="en-US" sz="1200" dirty="0" smtClean="0"/>
                        <a:t>DNS:</a:t>
                      </a:r>
                      <a:r>
                        <a:rPr lang="en-US" sz="1200" baseline="0" dirty="0" smtClean="0"/>
                        <a:t> 100.100.4.101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a:t>
                      </a:r>
                      <a:r>
                        <a:rPr lang="en-US" sz="1200" dirty="0" err="1" smtClean="0"/>
                        <a:t>ip</a:t>
                      </a:r>
                      <a:r>
                        <a:rPr lang="en-US" sz="1200" dirty="0" smtClean="0"/>
                        <a:t> </a:t>
                      </a:r>
                      <a:r>
                        <a:rPr lang="en-US" sz="1200" dirty="0" err="1" smtClean="0"/>
                        <a:t>sla</a:t>
                      </a:r>
                      <a:r>
                        <a:rPr lang="en-US" sz="1200" dirty="0" smtClean="0"/>
                        <a:t> operation: </a:t>
                      </a:r>
                      <a:r>
                        <a:rPr lang="en-US" sz="1200" dirty="0" err="1" smtClean="0"/>
                        <a:t>icmp</a:t>
                      </a:r>
                      <a:r>
                        <a:rPr lang="en-US" sz="1200" dirty="0" smtClean="0"/>
                        <a:t>-echo</a:t>
                      </a:r>
                      <a:r>
                        <a:rPr lang="en-US" sz="1200" baseline="0" dirty="0" smtClean="0"/>
                        <a:t> to 172.30.104.2,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a:t>
                      </a:r>
                      <a:r>
                        <a:rPr lang="en-US" sz="1200" baseline="0" dirty="0" smtClean="0"/>
                        <a:t> </a:t>
                      </a:r>
                      <a:r>
                        <a:rPr lang="en-US" sz="1200" baseline="0" dirty="0" err="1" smtClean="0"/>
                        <a:t>ip</a:t>
                      </a:r>
                      <a:r>
                        <a:rPr lang="en-US" sz="1200" baseline="0" dirty="0" smtClean="0"/>
                        <a:t> </a:t>
                      </a:r>
                      <a:r>
                        <a:rPr lang="en-US" sz="1200" baseline="0" dirty="0" err="1" smtClean="0"/>
                        <a:t>sla</a:t>
                      </a:r>
                      <a:r>
                        <a:rPr lang="en-US" sz="1200" baseline="0" dirty="0" smtClean="0"/>
                        <a:t> op: </a:t>
                      </a:r>
                      <a:r>
                        <a:rPr lang="en-US" sz="1200" baseline="0" dirty="0" err="1" smtClean="0"/>
                        <a:t>icmp</a:t>
                      </a:r>
                      <a:r>
                        <a:rPr lang="en-US" sz="1200" baseline="0" dirty="0" smtClean="0"/>
                        <a:t>-jitter to 22.17.17.1,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23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ipv6 </a:t>
                      </a:r>
                      <a:r>
                        <a:rPr lang="en-US" sz="1200" dirty="0" err="1" smtClean="0"/>
                        <a:t>sla</a:t>
                      </a:r>
                      <a:r>
                        <a:rPr lang="en-US" sz="1200" dirty="0" smtClean="0"/>
                        <a:t> op:</a:t>
                      </a:r>
                      <a:r>
                        <a:rPr lang="en-US" sz="1200" baseline="0" dirty="0" smtClean="0"/>
                        <a:t> </a:t>
                      </a:r>
                      <a:r>
                        <a:rPr lang="en-US" sz="1200" baseline="0" dirty="0" err="1" smtClean="0"/>
                        <a:t>icmp</a:t>
                      </a:r>
                      <a:r>
                        <a:rPr lang="en-US" sz="1200" baseline="0" dirty="0" smtClean="0"/>
                        <a:t>-echo </a:t>
                      </a:r>
                      <a:r>
                        <a:rPr lang="en-US" sz="1200" baseline="0" smtClean="0"/>
                        <a:t>to 2001:BAD:C0DE:4234</a:t>
                      </a:r>
                      <a:r>
                        <a:rPr lang="en-US" sz="1200" baseline="0" dirty="0" smtClean="0"/>
                        <a:t>::1 source-</a:t>
                      </a:r>
                      <a:r>
                        <a:rPr lang="en-US" sz="1200" baseline="0" dirty="0" err="1" smtClean="0"/>
                        <a:t>int</a:t>
                      </a:r>
                      <a:r>
                        <a:rPr lang="en-US" sz="1200" baseline="0" dirty="0" smtClean="0"/>
                        <a:t> G0/0/0.304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36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Access the Division</a:t>
                      </a:r>
                      <a:r>
                        <a:rPr lang="en-US" sz="1200" baseline="0" dirty="0" smtClean="0"/>
                        <a:t> file share server at 100.100.4.102 and copy the folder “NETMAN PE-3 resources” to your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6" name="Straight Connector 5"/>
          <p:cNvCxnSpPr/>
          <p:nvPr/>
        </p:nvCxnSpPr>
        <p:spPr>
          <a:xfrm>
            <a:off x="10326849" y="48787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779251" y="43755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977931" y="1045203"/>
            <a:ext cx="2529218" cy="10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0026" y="824594"/>
            <a:ext cx="585599" cy="384762"/>
          </a:xfrm>
          <a:prstGeom prst="rect">
            <a:avLst/>
          </a:prstGeom>
        </p:spPr>
      </p:pic>
      <p:pic>
        <p:nvPicPr>
          <p:cNvPr id="10" name="Picture 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45409" y="839153"/>
            <a:ext cx="541281" cy="355643"/>
          </a:xfrm>
          <a:prstGeom prst="rect">
            <a:avLst/>
          </a:prstGeom>
        </p:spPr>
      </p:pic>
      <p:sp>
        <p:nvSpPr>
          <p:cNvPr id="11" name="TextBox 10"/>
          <p:cNvSpPr txBox="1"/>
          <p:nvPr/>
        </p:nvSpPr>
        <p:spPr>
          <a:xfrm>
            <a:off x="2796109" y="760732"/>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2" name="TextBox 11"/>
          <p:cNvSpPr txBox="1"/>
          <p:nvPr/>
        </p:nvSpPr>
        <p:spPr>
          <a:xfrm>
            <a:off x="7814416" y="1178738"/>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4</a:t>
            </a:r>
          </a:p>
          <a:p>
            <a:pPr algn="ctr"/>
            <a:endParaRPr lang="en-US" sz="1100" dirty="0"/>
          </a:p>
        </p:txBody>
      </p:sp>
      <p:sp>
        <p:nvSpPr>
          <p:cNvPr id="13" name="TextBox 12"/>
          <p:cNvSpPr txBox="1"/>
          <p:nvPr/>
        </p:nvSpPr>
        <p:spPr>
          <a:xfrm>
            <a:off x="2350875" y="1221238"/>
            <a:ext cx="2406428" cy="1323439"/>
          </a:xfrm>
          <a:prstGeom prst="rect">
            <a:avLst/>
          </a:prstGeom>
          <a:noFill/>
        </p:spPr>
        <p:txBody>
          <a:bodyPr wrap="none" rtlCol="0">
            <a:spAutoFit/>
          </a:bodyPr>
          <a:lstStyle/>
          <a:p>
            <a:r>
              <a:rPr lang="en-US" sz="1000" dirty="0" smtClean="0"/>
              <a:t>TUNNEL IP: 172.30.4.1 255.255.255.252</a:t>
            </a:r>
          </a:p>
          <a:p>
            <a:r>
              <a:rPr lang="en-US" sz="1000" dirty="0" smtClean="0"/>
              <a:t>TUNNEL </a:t>
            </a:r>
            <a:r>
              <a:rPr lang="en-US" sz="1000" dirty="0"/>
              <a:t>SOURCE: </a:t>
            </a:r>
            <a:r>
              <a:rPr lang="en-US" sz="1000" dirty="0" smtClean="0"/>
              <a:t>2001:CE33:C104:1000::1</a:t>
            </a:r>
          </a:p>
          <a:p>
            <a:r>
              <a:rPr lang="en-US" sz="1000" dirty="0" smtClean="0"/>
              <a:t>TUNNEL MODE: GRE IPV6</a:t>
            </a:r>
          </a:p>
          <a:p>
            <a:r>
              <a:rPr lang="en-US" sz="1000" dirty="0" smtClean="0"/>
              <a:t>TUNNEL KEY: 8675304</a:t>
            </a:r>
          </a:p>
          <a:p>
            <a:r>
              <a:rPr lang="en-US" sz="1000" dirty="0" smtClean="0"/>
              <a:t>MTU: 1392</a:t>
            </a:r>
          </a:p>
          <a:p>
            <a:r>
              <a:rPr lang="en-US" sz="1000" dirty="0" smtClean="0"/>
              <a:t>TCP MAX SEGMENT SIZE: 1360</a:t>
            </a:r>
          </a:p>
          <a:p>
            <a:endParaRPr lang="en-US" sz="1000" dirty="0" smtClean="0"/>
          </a:p>
          <a:p>
            <a:endParaRPr lang="en-US" sz="1000" dirty="0" smtClean="0"/>
          </a:p>
        </p:txBody>
      </p:sp>
      <p:pic>
        <p:nvPicPr>
          <p:cNvPr id="14" name="Picture 1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153698" y="877463"/>
            <a:ext cx="541281" cy="355643"/>
          </a:xfrm>
          <a:prstGeom prst="rect">
            <a:avLst/>
          </a:prstGeom>
        </p:spPr>
      </p:pic>
      <p:cxnSp>
        <p:nvCxnSpPr>
          <p:cNvPr id="15" name="Straight Connector 14"/>
          <p:cNvCxnSpPr/>
          <p:nvPr/>
        </p:nvCxnSpPr>
        <p:spPr>
          <a:xfrm flipH="1" flipV="1">
            <a:off x="3782826" y="449505"/>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1"/>
            <a:endCxn id="9" idx="3"/>
          </p:cNvCxnSpPr>
          <p:nvPr/>
        </p:nvCxnSpPr>
        <p:spPr>
          <a:xfrm flipH="1">
            <a:off x="4075625" y="1016975"/>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56267" y="1039323"/>
            <a:ext cx="1571264" cy="400110"/>
          </a:xfrm>
          <a:prstGeom prst="rect">
            <a:avLst/>
          </a:prstGeom>
          <a:noFill/>
        </p:spPr>
        <p:txBody>
          <a:bodyPr wrap="none" rtlCol="0">
            <a:spAutoFit/>
          </a:bodyPr>
          <a:lstStyle/>
          <a:p>
            <a:pPr algn="ctr"/>
            <a:r>
              <a:rPr lang="en-US" sz="1000" dirty="0" smtClean="0"/>
              <a:t>TUN 59304</a:t>
            </a:r>
          </a:p>
          <a:p>
            <a:pPr algn="ctr"/>
            <a:r>
              <a:rPr lang="en-US" sz="1000" dirty="0" smtClean="0"/>
              <a:t>*ESTABLISHED IPV6 OSPF*</a:t>
            </a:r>
            <a:endParaRPr lang="en-US" sz="1000" dirty="0"/>
          </a:p>
        </p:txBody>
      </p:sp>
      <p:sp>
        <p:nvSpPr>
          <p:cNvPr id="18" name="TextBox 17"/>
          <p:cNvSpPr txBox="1"/>
          <p:nvPr/>
        </p:nvSpPr>
        <p:spPr>
          <a:xfrm>
            <a:off x="6663042" y="66327"/>
            <a:ext cx="1096775" cy="400110"/>
          </a:xfrm>
          <a:prstGeom prst="rect">
            <a:avLst/>
          </a:prstGeom>
          <a:noFill/>
        </p:spPr>
        <p:txBody>
          <a:bodyPr wrap="none" rtlCol="0">
            <a:spAutoFit/>
          </a:bodyPr>
          <a:lstStyle/>
          <a:p>
            <a:pPr algn="ctr"/>
            <a:r>
              <a:rPr lang="en-US" sz="1000" dirty="0" smtClean="0"/>
              <a:t>TUN 104</a:t>
            </a:r>
          </a:p>
          <a:p>
            <a:pPr algn="ctr"/>
            <a:r>
              <a:rPr lang="en-US" sz="1000" dirty="0" smtClean="0"/>
              <a:t>4-OVER-6 (EIGRP)</a:t>
            </a:r>
            <a:endParaRPr lang="en-US" sz="1000" dirty="0"/>
          </a:p>
        </p:txBody>
      </p:sp>
      <p:sp>
        <p:nvSpPr>
          <p:cNvPr id="19" name="TextBox 18"/>
          <p:cNvSpPr txBox="1"/>
          <p:nvPr/>
        </p:nvSpPr>
        <p:spPr>
          <a:xfrm>
            <a:off x="9548082" y="1220792"/>
            <a:ext cx="2587568" cy="1015663"/>
          </a:xfrm>
          <a:prstGeom prst="rect">
            <a:avLst/>
          </a:prstGeom>
          <a:noFill/>
        </p:spPr>
        <p:txBody>
          <a:bodyPr wrap="none" rtlCol="0">
            <a:spAutoFit/>
          </a:bodyPr>
          <a:lstStyle/>
          <a:p>
            <a:r>
              <a:rPr lang="en-US" sz="1000" dirty="0" smtClean="0"/>
              <a:t>TUNNEL IP: 172.30.4.2 255.255.255.252</a:t>
            </a:r>
          </a:p>
          <a:p>
            <a:r>
              <a:rPr lang="en-US" sz="1000" dirty="0" smtClean="0"/>
              <a:t>TUNNEL </a:t>
            </a:r>
            <a:r>
              <a:rPr lang="en-US" sz="1000" dirty="0"/>
              <a:t>SOURCE: </a:t>
            </a:r>
            <a:r>
              <a:rPr lang="en-US" sz="1000" dirty="0" smtClean="0"/>
              <a:t>2001:CE33:C254:1E01::FF4</a:t>
            </a:r>
          </a:p>
          <a:p>
            <a:r>
              <a:rPr lang="en-US" sz="1000" dirty="0" smtClean="0"/>
              <a:t>TUNNEL MODE: GRE IPV6</a:t>
            </a:r>
          </a:p>
          <a:p>
            <a:r>
              <a:rPr lang="en-US" sz="1000" dirty="0" smtClean="0"/>
              <a:t>TUNNEL KEY: 8675304</a:t>
            </a:r>
          </a:p>
          <a:p>
            <a:endParaRPr lang="en-US" sz="1000" dirty="0" smtClean="0"/>
          </a:p>
          <a:p>
            <a:endParaRPr lang="en-US" sz="1000" dirty="0" smtClean="0"/>
          </a:p>
        </p:txBody>
      </p:sp>
      <p:sp>
        <p:nvSpPr>
          <p:cNvPr id="20" name="TextBox 19"/>
          <p:cNvSpPr txBox="1"/>
          <p:nvPr/>
        </p:nvSpPr>
        <p:spPr>
          <a:xfrm>
            <a:off x="10597055" y="518662"/>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sp>
        <p:nvSpPr>
          <p:cNvPr id="21" name="TextBox 20"/>
          <p:cNvSpPr txBox="1"/>
          <p:nvPr/>
        </p:nvSpPr>
        <p:spPr>
          <a:xfrm>
            <a:off x="225240" y="854657"/>
            <a:ext cx="1728358" cy="1015663"/>
          </a:xfrm>
          <a:prstGeom prst="rect">
            <a:avLst/>
          </a:prstGeom>
          <a:noFill/>
        </p:spPr>
        <p:txBody>
          <a:bodyPr wrap="none" rtlCol="0">
            <a:spAutoFit/>
          </a:bodyPr>
          <a:lstStyle/>
          <a:p>
            <a:r>
              <a:rPr lang="en-US" sz="1000" b="1" dirty="0" smtClean="0"/>
              <a:t>EIGRP PROCESS: STDN4</a:t>
            </a:r>
          </a:p>
          <a:p>
            <a:r>
              <a:rPr lang="en-US" sz="1000" b="1" dirty="0" smtClean="0"/>
              <a:t>ADDRESS FAMILY: IPV4</a:t>
            </a:r>
          </a:p>
          <a:p>
            <a:r>
              <a:rPr lang="en-US" sz="1000" b="1" dirty="0" smtClean="0"/>
              <a:t>AUTONOMOUS SYSTEM: 104</a:t>
            </a:r>
          </a:p>
          <a:p>
            <a:endParaRPr lang="en-US" sz="1000" b="1" dirty="0"/>
          </a:p>
          <a:p>
            <a:r>
              <a:rPr lang="en-US" sz="1000" b="1" dirty="0" smtClean="0"/>
              <a:t>*ACTIVATE THE TUNNEL</a:t>
            </a:r>
          </a:p>
          <a:p>
            <a:r>
              <a:rPr lang="en-US" sz="1000" b="1" dirty="0" smtClean="0"/>
              <a:t>  NETWORK IN EIGRP</a:t>
            </a:r>
          </a:p>
        </p:txBody>
      </p:sp>
      <p:sp>
        <p:nvSpPr>
          <p:cNvPr id="3" name="Rectangle 2"/>
          <p:cNvSpPr/>
          <p:nvPr/>
        </p:nvSpPr>
        <p:spPr>
          <a:xfrm>
            <a:off x="236755" y="818744"/>
            <a:ext cx="1812600" cy="1259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3098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50334"/>
            <a:ext cx="9144000" cy="492436"/>
          </a:xfrm>
        </p:spPr>
        <p:txBody>
          <a:bodyPr>
            <a:normAutofit/>
          </a:bodyPr>
          <a:lstStyle/>
          <a:p>
            <a:r>
              <a:rPr lang="en-US" sz="2500" b="1" dirty="0" smtClean="0"/>
              <a:t>PE 3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384228372"/>
              </p:ext>
            </p:extLst>
          </p:nvPr>
        </p:nvGraphicFramePr>
        <p:xfrm>
          <a:off x="236755" y="566520"/>
          <a:ext cx="11784669" cy="5587645"/>
        </p:xfrm>
        <a:graphic>
          <a:graphicData uri="http://schemas.openxmlformats.org/drawingml/2006/table">
            <a:tbl>
              <a:tblPr firstRow="1" bandRow="1">
                <a:tableStyleId>{5C22544A-7EE6-4342-B048-85BDC9FD1C3A}</a:tableStyleId>
              </a:tblPr>
              <a:tblGrid>
                <a:gridCol w="585365"/>
                <a:gridCol w="7271081"/>
                <a:gridCol w="3928223"/>
              </a:tblGrid>
              <a:tr h="336287">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router with the archive capability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smtClean="0"/>
                        <a:t>SEE</a:t>
                      </a:r>
                      <a:r>
                        <a:rPr lang="en-US" sz="1050" baseline="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emergenc</a:t>
                      </a:r>
                      <a:r>
                        <a:rPr lang="en-US" sz="1200" baseline="0" dirty="0" smtClean="0"/>
                        <a:t>y login account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48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secure</a:t>
                      </a:r>
                      <a:r>
                        <a:rPr lang="en-US" sz="1200" baseline="0" dirty="0" smtClean="0"/>
                        <a:t> copy capability on your router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a:t>
                      </a:r>
                      <a:r>
                        <a:rPr lang="en-US" sz="1050" dirty="0" err="1" smtClean="0"/>
                        <a:t>scp</a:t>
                      </a:r>
                      <a:r>
                        <a:rPr lang="en-US" sz="1050" dirty="0" smtClean="0"/>
                        <a:t> server</a:t>
                      </a:r>
                      <a:r>
                        <a:rPr lang="en-US" sz="1050" baseline="0" dirty="0" smtClean="0"/>
                        <a:t> enable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44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the student router IOS image in use conforms to the Division standard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is the MD5 hash value from the student router IOS file:</a:t>
                      </a:r>
                    </a:p>
                    <a:p>
                      <a:r>
                        <a:rPr lang="en-US" sz="1200" dirty="0" smtClean="0"/>
                        <a:t>Does it match the expected hash 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p>
                      <a:r>
                        <a:rPr lang="en-US" sz="1050" dirty="0" smtClean="0"/>
                        <a:t>Value:______________________________</a:t>
                      </a:r>
                      <a:r>
                        <a:rPr lang="en-US" sz="1050" baseline="0" dirty="0" smtClean="0"/>
                        <a:t>  YES / NO</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a:t>
                      </a:r>
                      <a:r>
                        <a:rPr lang="en-US" sz="1200" baseline="0" dirty="0" smtClean="0"/>
                        <a:t> 2-character alias command for viewing the </a:t>
                      </a:r>
                      <a:r>
                        <a:rPr lang="en-US" sz="1200" baseline="0" dirty="0" err="1" smtClean="0"/>
                        <a:t>eigrp</a:t>
                      </a:r>
                      <a:r>
                        <a:rPr lang="en-US" sz="1200" baseline="0" dirty="0" smtClean="0"/>
                        <a:t> configuration running on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 2-character alias command </a:t>
                      </a:r>
                      <a:r>
                        <a:rPr lang="en-US" sz="1200" baseline="0" dirty="0" smtClean="0"/>
                        <a:t>to enter configuration mode for router </a:t>
                      </a:r>
                      <a:r>
                        <a:rPr lang="en-US" sz="1200" baseline="0" dirty="0" err="1" smtClean="0"/>
                        <a:t>ospf</a:t>
                      </a:r>
                      <a:r>
                        <a:rPr lang="en-US" sz="1200" baseline="0" dirty="0" smtClean="0"/>
                        <a:t> process 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Turn</a:t>
                      </a:r>
                      <a:r>
                        <a:rPr lang="en-US" sz="1200" baseline="0" dirty="0" smtClean="0">
                          <a:solidFill>
                            <a:schemeClr val="tx1"/>
                          </a:solidFill>
                        </a:rPr>
                        <a:t> on your </a:t>
                      </a:r>
                      <a:r>
                        <a:rPr lang="en-US" sz="1200" dirty="0" smtClean="0">
                          <a:solidFill>
                            <a:schemeClr val="tx1"/>
                          </a:solidFill>
                        </a:rPr>
                        <a:t>PACSTAR</a:t>
                      </a:r>
                      <a:r>
                        <a:rPr lang="en-US" sz="1200" baseline="0" dirty="0" smtClean="0">
                          <a:solidFill>
                            <a:schemeClr val="tx1"/>
                          </a:solidFill>
                        </a:rPr>
                        <a:t> VM in virtual box. Access using the credentials provided:</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Username:</a:t>
                      </a:r>
                      <a:r>
                        <a:rPr lang="en-US" sz="1200" baseline="0" dirty="0" smtClean="0">
                          <a:solidFill>
                            <a:schemeClr val="tx1"/>
                          </a:solidFill>
                        </a:rPr>
                        <a:t> lab-user              Password:  !A@S3d4f5g6h7j8k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your PACSTAR VM is statically assigned the IP address:  22.18.104.2/29  Gateway: 22.18.104.1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basic monitoring icons and connectivity links for your student PC and network devices in IQ-Core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link monitoring</a:t>
                      </a:r>
                      <a:r>
                        <a:rPr lang="en-US" sz="1200" baseline="0" dirty="0" smtClean="0"/>
                        <a:t> in IQ-Core for the OSPF neighbor state between the L3 switch and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Create</a:t>
                      </a:r>
                      <a:r>
                        <a:rPr lang="en-US" sz="1200" baseline="0" dirty="0" smtClean="0">
                          <a:solidFill>
                            <a:schemeClr val="tx1"/>
                          </a:solidFill>
                        </a:rPr>
                        <a:t> an script in IQ-Core that configures IPSEC on your student router based on the Division IPSEC cut-sheet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*some IPSEC features (key/address) are configured later in the 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Utilizing IQ Core,</a:t>
                      </a:r>
                      <a:r>
                        <a:rPr lang="en-US" sz="1200" baseline="0" dirty="0" smtClean="0">
                          <a:solidFill>
                            <a:schemeClr val="tx1"/>
                          </a:solidFill>
                        </a:rPr>
                        <a:t> c</a:t>
                      </a:r>
                      <a:r>
                        <a:rPr lang="en-US" sz="1200" dirty="0" smtClean="0">
                          <a:solidFill>
                            <a:schemeClr val="tx1"/>
                          </a:solidFill>
                        </a:rPr>
                        <a:t>reate an initial</a:t>
                      </a:r>
                      <a:r>
                        <a:rPr lang="en-US" sz="1200" baseline="0" dirty="0" smtClean="0">
                          <a:solidFill>
                            <a:schemeClr val="tx1"/>
                          </a:solidFill>
                        </a:rPr>
                        <a:t> Backup of both switch and router.  Once complete, add detailed descriptions to all used and unused interfaces and Create a second Backup. Use the Compare feature to verify the differences between to two configurations.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28034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879" y="221669"/>
            <a:ext cx="3405930" cy="583674"/>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CRYPTO ISAKMP KEY:  </a:t>
            </a:r>
            <a:r>
              <a:rPr lang="en-US" sz="1400" dirty="0" err="1" smtClean="0">
                <a:solidFill>
                  <a:schemeClr val="tx1"/>
                </a:solidFill>
              </a:rPr>
              <a:t>netmanistan</a:t>
            </a:r>
            <a:endParaRPr lang="en-US" sz="1400" dirty="0" smtClean="0">
              <a:solidFill>
                <a:schemeClr val="tx1"/>
              </a:solidFill>
            </a:endParaRPr>
          </a:p>
          <a:p>
            <a:pPr algn="ctr"/>
            <a:r>
              <a:rPr lang="en-US" sz="1400" dirty="0" smtClean="0">
                <a:solidFill>
                  <a:schemeClr val="tx1"/>
                </a:solidFill>
              </a:rPr>
              <a:t>ADDRESS: 2001:E42C:23AB:F00D::2049/128</a:t>
            </a:r>
            <a:endParaRPr lang="en-US" sz="1400" dirty="0">
              <a:solidFill>
                <a:schemeClr val="tx1"/>
              </a:solidFill>
            </a:endParaRPr>
          </a:p>
        </p:txBody>
      </p:sp>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3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1320229170"/>
              </p:ext>
            </p:extLst>
          </p:nvPr>
        </p:nvGraphicFramePr>
        <p:xfrm>
          <a:off x="245144" y="902727"/>
          <a:ext cx="11784669" cy="5824148"/>
        </p:xfrm>
        <a:graphic>
          <a:graphicData uri="http://schemas.openxmlformats.org/drawingml/2006/table">
            <a:tbl>
              <a:tblPr firstRow="1" bandRow="1">
                <a:tableStyleId>{5C22544A-7EE6-4342-B048-85BDC9FD1C3A}</a:tableStyleId>
              </a:tblPr>
              <a:tblGrid>
                <a:gridCol w="585365"/>
                <a:gridCol w="7105476"/>
                <a:gridCol w="4093828"/>
              </a:tblGrid>
              <a:tr h="231422">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IPSEC</a:t>
                      </a:r>
                      <a:r>
                        <a:rPr lang="en-US" sz="1200" baseline="0" dirty="0" smtClean="0"/>
                        <a:t> has been implemented on the uplink node for the IPV6 DMVPN. Use the information above (combined with the IPSEC configuration scripted into the Student router from IQ-Core) to bring Tunnel 59304 back online.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the IPSEC configuration</a:t>
                      </a:r>
                      <a:r>
                        <a:rPr lang="en-US" sz="1200" baseline="0" dirty="0" smtClean="0"/>
                        <a:t> was not effectively applied using IQ-Core, configure it manually using the DIV IPSEC cut-sheet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profile to the IPV6 DMVPN tunnel and ensure all IPV6 and IPV4 connectivity has been restored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Tunnel protection </a:t>
                      </a:r>
                      <a:r>
                        <a:rPr lang="en-US" sz="1200" dirty="0" err="1" smtClean="0"/>
                        <a:t>ipsec</a:t>
                      </a:r>
                      <a:r>
                        <a:rPr lang="en-US" sz="1200" dirty="0" smtClean="0"/>
                        <a:t> profile</a:t>
                      </a:r>
                      <a:r>
                        <a:rPr lang="en-US" sz="1200" baseline="0" dirty="0" smtClean="0"/>
                        <a:t> [profile name]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Telnet from your student terminal to </a:t>
                      </a:r>
                      <a:r>
                        <a:rPr lang="en-US" sz="1200" smtClean="0"/>
                        <a:t>the NETMAN Proving Grounds Node at 22.17.17.28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student       Password: student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router</a:t>
                      </a:r>
                      <a:r>
                        <a:rPr lang="en-US" sz="1200" baseline="0" dirty="0" smtClean="0"/>
                        <a:t>, determine the next-hop IP address for the </a:t>
                      </a:r>
                      <a:r>
                        <a:rPr lang="en-US" sz="1200" baseline="0" dirty="0" smtClean="0">
                          <a:solidFill>
                            <a:schemeClr val="tx1"/>
                          </a:solidFill>
                        </a:rPr>
                        <a:t>148.75.1.0 network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Next-hop via (IP): ___________________________________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router</a:t>
                      </a:r>
                      <a:r>
                        <a:rPr lang="en-US" sz="1200" baseline="0" dirty="0" smtClean="0"/>
                        <a:t>, determine description configured for the G0/0/0.39 sub-interface</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Description: 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menu capability on your student router wherein a designated user can ONLY perform:</a:t>
                      </a:r>
                    </a:p>
                    <a:p>
                      <a:r>
                        <a:rPr lang="en-US" sz="1200" baseline="0" dirty="0" smtClean="0"/>
                        <a:t> 1) show current </a:t>
                      </a:r>
                      <a:r>
                        <a:rPr lang="en-US" sz="1200" baseline="0" dirty="0" err="1" smtClean="0"/>
                        <a:t>ospf</a:t>
                      </a:r>
                      <a:r>
                        <a:rPr lang="en-US" sz="1200" baseline="0" dirty="0" smtClean="0"/>
                        <a:t> neighbors</a:t>
                      </a:r>
                    </a:p>
                    <a:p>
                      <a:r>
                        <a:rPr lang="en-US" sz="1200" baseline="0" dirty="0" smtClean="0"/>
                        <a:t> 2) show current </a:t>
                      </a:r>
                      <a:r>
                        <a:rPr lang="en-US" sz="1200" baseline="0" dirty="0" err="1" smtClean="0"/>
                        <a:t>eigrp</a:t>
                      </a:r>
                      <a:r>
                        <a:rPr lang="en-US" sz="1200" baseline="0" dirty="0" smtClean="0"/>
                        <a:t> neighbors</a:t>
                      </a:r>
                    </a:p>
                    <a:p>
                      <a:r>
                        <a:rPr lang="en-US" sz="1200" baseline="0" dirty="0" smtClean="0"/>
                        <a:t> 3) exit from the device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Login to the student</a:t>
                      </a:r>
                      <a:r>
                        <a:rPr lang="en-US" sz="1200" baseline="0" dirty="0" smtClean="0"/>
                        <a:t> router with the menu-only credentials and test the functionality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smtClean="0"/>
                        <a:t>*Remove application of the menu from the VTY</a:t>
                      </a:r>
                      <a:r>
                        <a:rPr lang="en-US" sz="900" baseline="0" dirty="0" smtClean="0"/>
                        <a:t> lines after you have tested it*</a:t>
                      </a:r>
                      <a:endParaRPr lang="en-US"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flexible</a:t>
                      </a:r>
                      <a:r>
                        <a:rPr lang="en-US" sz="1200" baseline="0" dirty="0" smtClean="0"/>
                        <a:t> Net-Flow on your student router (flow record / flow exporter / flow monitor)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Map</a:t>
                      </a:r>
                      <a:r>
                        <a:rPr lang="en-US" sz="1200" baseline="0" dirty="0" smtClean="0"/>
                        <a:t> your flow monitor to your Tunnel 104 interface and monitor input and output traffic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19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Run</a:t>
                      </a:r>
                      <a:r>
                        <a:rPr lang="en-US" sz="1200" baseline="0" dirty="0" smtClean="0"/>
                        <a:t> a flow capture and determine which transport source port is being used by 100.100.4.101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(show flow monitor [NAME] cache) *You can use the pipe “|” command to filter results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TRNS</a:t>
                      </a:r>
                      <a:r>
                        <a:rPr lang="en-US" sz="1050" baseline="0" dirty="0" smtClean="0"/>
                        <a:t> SOURCE PORT #________________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61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Turn</a:t>
                      </a:r>
                      <a:r>
                        <a:rPr lang="en-US" sz="1200" baseline="0" dirty="0" smtClean="0"/>
                        <a:t> on your MCS VM in Virtual </a:t>
                      </a:r>
                      <a:r>
                        <a:rPr lang="en-US" sz="1200" baseline="0" dirty="0" smtClean="0"/>
                        <a:t>Box</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*Assign the</a:t>
                      </a:r>
                      <a:r>
                        <a:rPr lang="en-US" sz="1050" baseline="0" dirty="0" smtClean="0"/>
                        <a:t> MCS </a:t>
                      </a:r>
                      <a:r>
                        <a:rPr lang="en-US" sz="1050" baseline="0" dirty="0" err="1" smtClean="0"/>
                        <a:t>ip</a:t>
                      </a:r>
                      <a:r>
                        <a:rPr lang="en-US" sz="1050" baseline="0" dirty="0" smtClean="0"/>
                        <a:t> </a:t>
                      </a:r>
                      <a:r>
                        <a:rPr lang="en-US" sz="1050" baseline="0" smtClean="0"/>
                        <a:t>address 22.18.104.4/29   </a:t>
                      </a:r>
                      <a:r>
                        <a:rPr lang="en-US" sz="1050" baseline="0" dirty="0" smtClean="0"/>
                        <a:t>Gateway: .1</a:t>
                      </a:r>
                    </a:p>
                    <a:p>
                      <a:r>
                        <a:rPr lang="en-US" sz="1050" baseline="0" dirty="0" smtClean="0"/>
                        <a:t>Admin login: student     Admin Password: P@$$w0rd!</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your student router as a monitored node via SNMPv3 on your Orion MCS</a:t>
                      </a:r>
                      <a:r>
                        <a:rPr lang="en-US" sz="1200" baseline="0" dirty="0" smtClean="0"/>
                        <a:t>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your student</a:t>
                      </a:r>
                      <a:r>
                        <a:rPr lang="en-US" sz="1200" baseline="0" dirty="0" smtClean="0"/>
                        <a:t> workstation as a monitored node on your Orion MCS server using “Status Only: ICMP”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the SLAs from Day 1 in your</a:t>
                      </a:r>
                      <a:r>
                        <a:rPr lang="en-US" sz="1200" baseline="0" dirty="0" smtClean="0"/>
                        <a:t>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Redirect syslog messages from the student</a:t>
                      </a:r>
                      <a:r>
                        <a:rPr lang="en-US" sz="1200" baseline="0" dirty="0" smtClean="0"/>
                        <a:t> router to your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100" dirty="0" smtClean="0"/>
                        <a:t>Logging host 22.18.104.4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bl>
          </a:graphicData>
        </a:graphic>
      </p:graphicFrame>
      <p:sp>
        <p:nvSpPr>
          <p:cNvPr id="6" name="Rectangle 5"/>
          <p:cNvSpPr/>
          <p:nvPr/>
        </p:nvSpPr>
        <p:spPr>
          <a:xfrm>
            <a:off x="2950129" y="15228"/>
            <a:ext cx="5083728" cy="85394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smtClean="0">
                <a:solidFill>
                  <a:srgbClr val="FF0000"/>
                </a:solidFill>
              </a:rPr>
              <a:t>LAB UPDATE:</a:t>
            </a:r>
          </a:p>
          <a:p>
            <a:pPr algn="ctr"/>
            <a:r>
              <a:rPr lang="en-US" sz="1100" dirty="0" smtClean="0">
                <a:solidFill>
                  <a:srgbClr val="FF0000"/>
                </a:solidFill>
              </a:rPr>
              <a:t>DO NOT </a:t>
            </a:r>
            <a:r>
              <a:rPr lang="en-US" sz="1100" u="sng" dirty="0" smtClean="0">
                <a:solidFill>
                  <a:srgbClr val="FF0000"/>
                </a:solidFill>
              </a:rPr>
              <a:t>APPLY</a:t>
            </a:r>
            <a:r>
              <a:rPr lang="en-US" sz="1100" dirty="0" smtClean="0">
                <a:solidFill>
                  <a:srgbClr val="FF0000"/>
                </a:solidFill>
              </a:rPr>
              <a:t> THE IPSEC TO YOUR TUNNEL AS INDICATED IN THE SECOND TASK (BELOW). VERIFY THAT THE CONFIGURATION WAS IMPORTED FROM THE IQ-CORE SCRIPT AND COMPLETE THE CONFIGURATION USING THE CRYPTO KEY (RIGHT) BUT DO NOT CONFIGURE TUNNEL PROTECTION ON YOUR DMVPN AT THIS TIME.</a:t>
            </a:r>
            <a:endParaRPr lang="en-US" sz="1100" dirty="0">
              <a:solidFill>
                <a:srgbClr val="FF0000"/>
              </a:solidFill>
            </a:endParaRPr>
          </a:p>
        </p:txBody>
      </p:sp>
    </p:spTree>
    <p:extLst>
      <p:ext uri="{BB962C8B-B14F-4D97-AF65-F5344CB8AC3E}">
        <p14:creationId xmlns:p14="http://schemas.microsoft.com/office/powerpoint/2010/main" val="4253974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p:cNvCxnSpPr/>
          <p:nvPr/>
        </p:nvCxnSpPr>
        <p:spPr>
          <a:xfrm flipH="1">
            <a:off x="10580649" y="3429558"/>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4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719234656"/>
              </p:ext>
            </p:extLst>
          </p:nvPr>
        </p:nvGraphicFramePr>
        <p:xfrm>
          <a:off x="236755" y="564892"/>
          <a:ext cx="11784669" cy="181870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Your</a:t>
                      </a:r>
                      <a:r>
                        <a:rPr lang="en-US" sz="1200" baseline="0" dirty="0" smtClean="0">
                          <a:solidFill>
                            <a:schemeClr val="dk1"/>
                          </a:solidFill>
                        </a:rPr>
                        <a:t> higher headquarters wants to be able to pass traffic between your new IQ-Core server on the Student LAN and several operational servers and devices on the global network. However, traffic sourced from the 22.18.104.2 has been blocked by a tactical FW in the path. You can’t change the IP address of the IQ-Core server but Division has coordinated a PPS that will allow that one IP address to traverse the local strategic network. </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configure a VLAN 404 sub-interface on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have ICMP reachability to the VLAN 404 interface on the strategic node sourced from 10.40.4.254.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568200210"/>
              </p:ext>
            </p:extLst>
          </p:nvPr>
        </p:nvGraphicFramePr>
        <p:xfrm>
          <a:off x="236755" y="5451798"/>
          <a:ext cx="11784669" cy="133775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Traffic</a:t>
                      </a:r>
                      <a:r>
                        <a:rPr lang="en-US" sz="1200" baseline="0" dirty="0" smtClean="0"/>
                        <a:t> sourced from 22.18.104.2 has to be able to reach several unspecified global addresses not included in the student network routing table, but the rest of the student router traffic cannot be impacted. Use police based routing to send all traffic received on the student router sourced from 22.18.104.2 directly to the strategic node as it’s IP next hop. After implementing the PBR, verify that the IQ-Core server is able to reach 100.100.4.101 and </a:t>
                      </a:r>
                      <a:r>
                        <a:rPr lang="en-US" sz="1200" baseline="0" dirty="0" smtClean="0">
                          <a:solidFill>
                            <a:schemeClr val="tx1"/>
                          </a:solidFill>
                        </a:rPr>
                        <a:t>206.154.33.232</a:t>
                      </a:r>
                      <a:endParaRPr 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30" name="Straight Connector 29"/>
          <p:cNvCxnSpPr/>
          <p:nvPr/>
        </p:nvCxnSpPr>
        <p:spPr>
          <a:xfrm>
            <a:off x="9026556" y="285301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478958" y="280269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677638" y="3404457"/>
            <a:ext cx="3993159" cy="159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9733" y="3213478"/>
            <a:ext cx="585599" cy="384762"/>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545116" y="3228037"/>
            <a:ext cx="541281" cy="355643"/>
          </a:xfrm>
          <a:prstGeom prst="rect">
            <a:avLst/>
          </a:prstGeom>
        </p:spPr>
      </p:pic>
      <p:sp>
        <p:nvSpPr>
          <p:cNvPr id="35" name="TextBox 34"/>
          <p:cNvSpPr txBox="1"/>
          <p:nvPr/>
        </p:nvSpPr>
        <p:spPr>
          <a:xfrm>
            <a:off x="1631758" y="2849769"/>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36" name="TextBox 35"/>
          <p:cNvSpPr txBox="1"/>
          <p:nvPr/>
        </p:nvSpPr>
        <p:spPr>
          <a:xfrm>
            <a:off x="6514123" y="3543872"/>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4</a:t>
            </a:r>
          </a:p>
          <a:p>
            <a:pPr algn="ctr"/>
            <a:endParaRPr lang="en-US" sz="1100" dirty="0"/>
          </a:p>
        </p:txBody>
      </p:sp>
      <p:pic>
        <p:nvPicPr>
          <p:cNvPr id="38" name="Picture 3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853405" y="3242597"/>
            <a:ext cx="541281" cy="355643"/>
          </a:xfrm>
          <a:prstGeom prst="rect">
            <a:avLst/>
          </a:prstGeom>
        </p:spPr>
      </p:pic>
      <p:cxnSp>
        <p:nvCxnSpPr>
          <p:cNvPr id="39" name="Straight Connector 38"/>
          <p:cNvCxnSpPr/>
          <p:nvPr/>
        </p:nvCxnSpPr>
        <p:spPr>
          <a:xfrm flipH="1" flipV="1">
            <a:off x="2482533" y="2814639"/>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4" idx="1"/>
            <a:endCxn id="33" idx="3"/>
          </p:cNvCxnSpPr>
          <p:nvPr/>
        </p:nvCxnSpPr>
        <p:spPr>
          <a:xfrm flipH="1">
            <a:off x="2775332" y="3405859"/>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055974" y="3404457"/>
            <a:ext cx="1571264" cy="400110"/>
          </a:xfrm>
          <a:prstGeom prst="rect">
            <a:avLst/>
          </a:prstGeom>
          <a:noFill/>
        </p:spPr>
        <p:txBody>
          <a:bodyPr wrap="none" rtlCol="0">
            <a:spAutoFit/>
          </a:bodyPr>
          <a:lstStyle/>
          <a:p>
            <a:pPr algn="ctr"/>
            <a:r>
              <a:rPr lang="en-US" sz="1000" dirty="0" smtClean="0"/>
              <a:t>TUN 59304</a:t>
            </a:r>
          </a:p>
          <a:p>
            <a:pPr algn="ctr"/>
            <a:r>
              <a:rPr lang="en-US" sz="1000" dirty="0" smtClean="0"/>
              <a:t>*ESTABLISHED IPV6 OSPF*</a:t>
            </a:r>
            <a:endParaRPr lang="en-US" sz="1000" dirty="0"/>
          </a:p>
        </p:txBody>
      </p:sp>
      <p:sp>
        <p:nvSpPr>
          <p:cNvPr id="42" name="TextBox 41"/>
          <p:cNvSpPr txBox="1"/>
          <p:nvPr/>
        </p:nvSpPr>
        <p:spPr>
          <a:xfrm>
            <a:off x="5362749" y="2431461"/>
            <a:ext cx="1096775" cy="400110"/>
          </a:xfrm>
          <a:prstGeom prst="rect">
            <a:avLst/>
          </a:prstGeom>
          <a:noFill/>
        </p:spPr>
        <p:txBody>
          <a:bodyPr wrap="none" rtlCol="0">
            <a:spAutoFit/>
          </a:bodyPr>
          <a:lstStyle/>
          <a:p>
            <a:pPr algn="ctr"/>
            <a:r>
              <a:rPr lang="en-US" sz="1000" dirty="0" smtClean="0"/>
              <a:t>TUN 104</a:t>
            </a:r>
          </a:p>
          <a:p>
            <a:pPr algn="ctr"/>
            <a:r>
              <a:rPr lang="en-US" sz="1000" dirty="0" smtClean="0"/>
              <a:t>4-OVER-6 (EIGRP)</a:t>
            </a:r>
            <a:endParaRPr lang="en-US" sz="1000" dirty="0"/>
          </a:p>
        </p:txBody>
      </p:sp>
      <p:sp>
        <p:nvSpPr>
          <p:cNvPr id="44" name="TextBox 43"/>
          <p:cNvSpPr txBox="1"/>
          <p:nvPr/>
        </p:nvSpPr>
        <p:spPr>
          <a:xfrm>
            <a:off x="9296762" y="2883796"/>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pic>
        <p:nvPicPr>
          <p:cNvPr id="45" name="Picture 4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660224" y="4714841"/>
            <a:ext cx="541281" cy="355643"/>
          </a:xfrm>
          <a:prstGeom prst="rect">
            <a:avLst/>
          </a:prstGeom>
        </p:spPr>
      </p:pic>
      <p:pic>
        <p:nvPicPr>
          <p:cNvPr id="47"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357979" y="3152900"/>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10323207" y="2740751"/>
            <a:ext cx="514885" cy="600164"/>
          </a:xfrm>
          <a:prstGeom prst="rect">
            <a:avLst/>
          </a:prstGeom>
          <a:noFill/>
        </p:spPr>
        <p:txBody>
          <a:bodyPr wrap="none" rtlCol="0">
            <a:spAutoFit/>
          </a:bodyPr>
          <a:lstStyle/>
          <a:p>
            <a:pPr algn="ctr"/>
            <a:r>
              <a:rPr lang="en-US" sz="1100" dirty="0" smtClean="0"/>
              <a:t>TACT.</a:t>
            </a:r>
          </a:p>
          <a:p>
            <a:pPr algn="ctr"/>
            <a:r>
              <a:rPr lang="en-US" sz="1100" dirty="0" smtClean="0"/>
              <a:t>FW</a:t>
            </a:r>
          </a:p>
          <a:p>
            <a:pPr algn="ctr"/>
            <a:endParaRPr lang="en-US" sz="1100" dirty="0"/>
          </a:p>
        </p:txBody>
      </p:sp>
      <p:cxnSp>
        <p:nvCxnSpPr>
          <p:cNvPr id="49" name="Straight Connector 48"/>
          <p:cNvCxnSpPr/>
          <p:nvPr/>
        </p:nvCxnSpPr>
        <p:spPr>
          <a:xfrm flipH="1" flipV="1">
            <a:off x="2684480" y="3545275"/>
            <a:ext cx="1975744" cy="12243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201506" y="4870684"/>
            <a:ext cx="5007896" cy="219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2"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57588" y="4659003"/>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8202167" y="4300040"/>
            <a:ext cx="545342" cy="600164"/>
          </a:xfrm>
          <a:prstGeom prst="rect">
            <a:avLst/>
          </a:prstGeom>
          <a:noFill/>
        </p:spPr>
        <p:txBody>
          <a:bodyPr wrap="none" rtlCol="0">
            <a:spAutoFit/>
          </a:bodyPr>
          <a:lstStyle/>
          <a:p>
            <a:pPr algn="ctr"/>
            <a:r>
              <a:rPr lang="en-US" sz="1100" dirty="0" smtClean="0"/>
              <a:t>STRAT</a:t>
            </a:r>
          </a:p>
          <a:p>
            <a:pPr algn="ctr"/>
            <a:r>
              <a:rPr lang="en-US" sz="1100" dirty="0" smtClean="0"/>
              <a:t>FW</a:t>
            </a:r>
          </a:p>
          <a:p>
            <a:pPr algn="ctr"/>
            <a:endParaRPr lang="en-US" sz="1100" dirty="0"/>
          </a:p>
        </p:txBody>
      </p:sp>
      <p:sp>
        <p:nvSpPr>
          <p:cNvPr id="54" name="TextBox 53"/>
          <p:cNvSpPr txBox="1"/>
          <p:nvPr/>
        </p:nvSpPr>
        <p:spPr>
          <a:xfrm>
            <a:off x="4472244" y="5054653"/>
            <a:ext cx="917239" cy="261610"/>
          </a:xfrm>
          <a:prstGeom prst="rect">
            <a:avLst/>
          </a:prstGeom>
          <a:noFill/>
        </p:spPr>
        <p:txBody>
          <a:bodyPr wrap="none" rtlCol="0">
            <a:spAutoFit/>
          </a:bodyPr>
          <a:lstStyle/>
          <a:p>
            <a:pPr algn="ctr"/>
            <a:r>
              <a:rPr lang="en-US" sz="1100" dirty="0" smtClean="0"/>
              <a:t>STRAT NODE</a:t>
            </a:r>
          </a:p>
        </p:txBody>
      </p:sp>
      <p:sp>
        <p:nvSpPr>
          <p:cNvPr id="55" name="Explosion 1 54"/>
          <p:cNvSpPr/>
          <p:nvPr/>
        </p:nvSpPr>
        <p:spPr>
          <a:xfrm>
            <a:off x="9951078" y="4411763"/>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sp>
        <p:nvSpPr>
          <p:cNvPr id="58" name="TextBox 57"/>
          <p:cNvSpPr txBox="1"/>
          <p:nvPr/>
        </p:nvSpPr>
        <p:spPr>
          <a:xfrm>
            <a:off x="1985074" y="3613427"/>
            <a:ext cx="987770" cy="707886"/>
          </a:xfrm>
          <a:prstGeom prst="rect">
            <a:avLst/>
          </a:prstGeom>
          <a:noFill/>
        </p:spPr>
        <p:txBody>
          <a:bodyPr wrap="none" rtlCol="0">
            <a:spAutoFit/>
          </a:bodyPr>
          <a:lstStyle/>
          <a:p>
            <a:pPr algn="ctr"/>
            <a:r>
              <a:rPr lang="en-US" sz="1000" dirty="0" smtClean="0"/>
              <a:t>G0/0/0.404</a:t>
            </a:r>
          </a:p>
          <a:p>
            <a:pPr algn="ctr"/>
            <a:r>
              <a:rPr lang="en-US" sz="1000" dirty="0" smtClean="0"/>
              <a:t>10.40.4.254/29</a:t>
            </a:r>
          </a:p>
          <a:p>
            <a:pPr algn="ctr"/>
            <a:endParaRPr lang="en-US" sz="1000" dirty="0" smtClean="0"/>
          </a:p>
          <a:p>
            <a:pPr algn="ctr"/>
            <a:endParaRPr lang="en-US" sz="1000" dirty="0"/>
          </a:p>
        </p:txBody>
      </p:sp>
      <p:sp>
        <p:nvSpPr>
          <p:cNvPr id="59" name="TextBox 58"/>
          <p:cNvSpPr txBox="1"/>
          <p:nvPr/>
        </p:nvSpPr>
        <p:spPr>
          <a:xfrm>
            <a:off x="3671005" y="4664337"/>
            <a:ext cx="987770" cy="707886"/>
          </a:xfrm>
          <a:prstGeom prst="rect">
            <a:avLst/>
          </a:prstGeom>
          <a:noFill/>
        </p:spPr>
        <p:txBody>
          <a:bodyPr wrap="none" rtlCol="0">
            <a:spAutoFit/>
          </a:bodyPr>
          <a:lstStyle/>
          <a:p>
            <a:pPr algn="ctr"/>
            <a:r>
              <a:rPr lang="en-US" sz="1000" dirty="0" smtClean="0"/>
              <a:t>G0/0/0.404</a:t>
            </a:r>
          </a:p>
          <a:p>
            <a:pPr algn="ctr"/>
            <a:r>
              <a:rPr lang="en-US" sz="1000" dirty="0" smtClean="0"/>
              <a:t>10.40.4.253/29</a:t>
            </a:r>
          </a:p>
          <a:p>
            <a:pPr algn="ctr"/>
            <a:endParaRPr lang="en-US" sz="1000" dirty="0" smtClean="0"/>
          </a:p>
          <a:p>
            <a:pPr algn="ctr"/>
            <a:endParaRPr lang="en-US" sz="1000" dirty="0"/>
          </a:p>
        </p:txBody>
      </p:sp>
      <p:sp>
        <p:nvSpPr>
          <p:cNvPr id="60" name="TextBox 59"/>
          <p:cNvSpPr txBox="1"/>
          <p:nvPr/>
        </p:nvSpPr>
        <p:spPr>
          <a:xfrm>
            <a:off x="10710295" y="3148348"/>
            <a:ext cx="809837" cy="707886"/>
          </a:xfrm>
          <a:prstGeom prst="rect">
            <a:avLst/>
          </a:prstGeom>
          <a:noFill/>
        </p:spPr>
        <p:txBody>
          <a:bodyPr wrap="none" rtlCol="0">
            <a:spAutoFit/>
          </a:bodyPr>
          <a:lstStyle/>
          <a:p>
            <a:pPr algn="ctr"/>
            <a:r>
              <a:rPr lang="en-US" sz="1000" dirty="0" smtClean="0"/>
              <a:t>BLOCKING</a:t>
            </a:r>
          </a:p>
          <a:p>
            <a:pPr algn="ctr"/>
            <a:r>
              <a:rPr lang="en-US" sz="1000" dirty="0" smtClean="0"/>
              <a:t>22.18.104.2</a:t>
            </a:r>
          </a:p>
          <a:p>
            <a:pPr algn="ctr"/>
            <a:endParaRPr lang="en-US" sz="1000" dirty="0" smtClean="0"/>
          </a:p>
          <a:p>
            <a:pPr algn="ctr"/>
            <a:endParaRPr lang="en-US" sz="1000" dirty="0"/>
          </a:p>
        </p:txBody>
      </p:sp>
      <p:sp>
        <p:nvSpPr>
          <p:cNvPr id="61" name="TextBox 60"/>
          <p:cNvSpPr txBox="1"/>
          <p:nvPr/>
        </p:nvSpPr>
        <p:spPr>
          <a:xfrm>
            <a:off x="7235621" y="4501740"/>
            <a:ext cx="843501" cy="707886"/>
          </a:xfrm>
          <a:prstGeom prst="rect">
            <a:avLst/>
          </a:prstGeom>
          <a:noFill/>
        </p:spPr>
        <p:txBody>
          <a:bodyPr wrap="none" rtlCol="0">
            <a:spAutoFit/>
          </a:bodyPr>
          <a:lstStyle/>
          <a:p>
            <a:pPr algn="ctr"/>
            <a:r>
              <a:rPr lang="en-US" sz="1000" dirty="0" smtClean="0"/>
              <a:t>PERMITTING</a:t>
            </a:r>
          </a:p>
          <a:p>
            <a:pPr algn="ctr"/>
            <a:r>
              <a:rPr lang="en-US" sz="1000" dirty="0" smtClean="0"/>
              <a:t>22.18.104.2</a:t>
            </a:r>
          </a:p>
          <a:p>
            <a:pPr algn="ctr"/>
            <a:endParaRPr lang="en-US" sz="1000" dirty="0" smtClean="0"/>
          </a:p>
          <a:p>
            <a:pPr algn="ctr"/>
            <a:endParaRPr lang="en-US" sz="1000" dirty="0"/>
          </a:p>
        </p:txBody>
      </p:sp>
      <p:cxnSp>
        <p:nvCxnSpPr>
          <p:cNvPr id="63" name="Straight Connector 62"/>
          <p:cNvCxnSpPr>
            <a:stCxn id="33" idx="1"/>
          </p:cNvCxnSpPr>
          <p:nvPr/>
        </p:nvCxnSpPr>
        <p:spPr>
          <a:xfrm flipH="1" flipV="1">
            <a:off x="778753" y="3405158"/>
            <a:ext cx="1410980" cy="7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Explosion 1 61"/>
          <p:cNvSpPr/>
          <p:nvPr/>
        </p:nvSpPr>
        <p:spPr>
          <a:xfrm>
            <a:off x="197540" y="3049222"/>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n w="0"/>
                <a:solidFill>
                  <a:schemeClr val="bg1"/>
                </a:solidFill>
                <a:effectLst>
                  <a:outerShdw blurRad="38100" dist="19050" dir="2700000" algn="tl" rotWithShape="0">
                    <a:schemeClr val="dk1">
                      <a:alpha val="40000"/>
                    </a:schemeClr>
                  </a:outerShdw>
                </a:effectLst>
              </a:rPr>
              <a:t>STUDENT LAN</a:t>
            </a:r>
          </a:p>
        </p:txBody>
      </p:sp>
    </p:spTree>
    <p:extLst>
      <p:ext uri="{BB962C8B-B14F-4D97-AF65-F5344CB8AC3E}">
        <p14:creationId xmlns:p14="http://schemas.microsoft.com/office/powerpoint/2010/main" val="3916629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18967"/>
            <a:ext cx="9144000" cy="545284"/>
          </a:xfrm>
        </p:spPr>
        <p:txBody>
          <a:bodyPr>
            <a:normAutofit/>
          </a:bodyPr>
          <a:lstStyle/>
          <a:p>
            <a:r>
              <a:rPr lang="en-US" sz="2500" b="1" dirty="0" smtClean="0"/>
              <a:t>PE 5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1700050167"/>
              </p:ext>
            </p:extLst>
          </p:nvPr>
        </p:nvGraphicFramePr>
        <p:xfrm>
          <a:off x="236755" y="581670"/>
          <a:ext cx="11784669" cy="6058790"/>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Due</a:t>
                      </a:r>
                      <a:r>
                        <a:rPr lang="en-US" sz="1200" baseline="0" dirty="0" smtClean="0">
                          <a:solidFill>
                            <a:schemeClr val="dk1"/>
                          </a:solidFill>
                        </a:rPr>
                        <a:t> to recent bandwidth consumption analysis based on unnecessary traffic, y</a:t>
                      </a:r>
                      <a:r>
                        <a:rPr lang="en-US" sz="1200" dirty="0" smtClean="0">
                          <a:solidFill>
                            <a:schemeClr val="dk1"/>
                          </a:solidFill>
                        </a:rPr>
                        <a:t>ou</a:t>
                      </a:r>
                      <a:r>
                        <a:rPr lang="en-US" sz="1200" baseline="0" dirty="0" smtClean="0">
                          <a:solidFill>
                            <a:schemeClr val="dk1"/>
                          </a:solidFill>
                        </a:rPr>
                        <a:t> need to configure an automated process on your student router that only allows traffic destined for your MCS to traverse the student LAN network when the MCS VM is online and the PACSTAR VM is not.</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a:t>
                      </a:r>
                      <a:r>
                        <a:rPr lang="en-US" sz="1200" baseline="0" dirty="0" smtClean="0"/>
                        <a:t> router, c</a:t>
                      </a:r>
                      <a:r>
                        <a:rPr lang="en-US" sz="1200" dirty="0" smtClean="0"/>
                        <a:t>onfigure two IP SLAs that check</a:t>
                      </a:r>
                      <a:r>
                        <a:rPr lang="en-US" sz="1200" baseline="0" dirty="0" smtClean="0"/>
                        <a:t> for reachability of the MCS and PACSTAR VMs separately with frequencies of 5 seconds.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 two tracks that</a:t>
                      </a:r>
                      <a:r>
                        <a:rPr lang="en-US" sz="1200" baseline="0" dirty="0" smtClean="0"/>
                        <a:t> monitor the state of the two SLAs.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 third track as a Boolean list that is only in an UP state if the MCS track is UP and the PACSTAR track is down.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a:t>
                      </a:r>
                      <a:r>
                        <a:rPr lang="en-US" sz="1200" baseline="0" dirty="0" smtClean="0"/>
                        <a:t>the student router configure an extended ACL that denies traffic destined for the MCS’s IP address and apply it to interface Tunnel 104 inbound.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an event manager applet to automatically remove the extended ACL from Tunnel 104 if the state of the 3</a:t>
                      </a:r>
                      <a:r>
                        <a:rPr lang="en-US" sz="1200" baseline="30000" dirty="0" smtClean="0"/>
                        <a:t>rd</a:t>
                      </a:r>
                      <a:r>
                        <a:rPr lang="en-US" sz="1200" baseline="0" dirty="0" smtClean="0"/>
                        <a:t> track is UP.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the student router</a:t>
                      </a:r>
                      <a:r>
                        <a:rPr lang="en-US" sz="1200" baseline="0" dirty="0" smtClean="0"/>
                        <a:t> configure a second event manager applet to automatically re-apply the extended ACL to Tunnel 104 if the state of the 3</a:t>
                      </a:r>
                      <a:r>
                        <a:rPr lang="en-US" sz="1200" baseline="30000" dirty="0" smtClean="0"/>
                        <a:t>rd</a:t>
                      </a:r>
                      <a:r>
                        <a:rPr lang="en-US" sz="1200" baseline="0" dirty="0" smtClean="0"/>
                        <a:t> track is DOWN.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With the MCS powered down and the PAC</a:t>
                      </a:r>
                      <a:r>
                        <a:rPr lang="en-US" sz="1200" baseline="0" dirty="0" smtClean="0"/>
                        <a:t>STAR VM online, u</a:t>
                      </a:r>
                      <a:r>
                        <a:rPr lang="en-US" sz="1200" dirty="0" smtClean="0"/>
                        <a:t>se the command “show track” to ensure</a:t>
                      </a:r>
                      <a:r>
                        <a:rPr lang="en-US" sz="1200" baseline="0" dirty="0" smtClean="0"/>
                        <a:t> that track 3 state is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turning on the MCS VM while the PACSTAR VM is still online. The track 3 state should still be DOWN because of the “AND” aspect of it’s Boolean list.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disabling the PACSTAR VM NIC with the MCS still online. The track 3 state should now be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 that your event manager automation worked</a:t>
                      </a:r>
                      <a:r>
                        <a:rPr lang="en-US" sz="1200" baseline="0" dirty="0" smtClean="0"/>
                        <a:t> correctly by showing the running configuration of interface Tunnel 104. The extended ACL should have been automatically removed when the track state of object 3 changed to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Disable the MCS NIC or</a:t>
                      </a:r>
                      <a:r>
                        <a:rPr lang="en-US" sz="1200" baseline="0" dirty="0" smtClean="0"/>
                        <a:t> re-enable the PACSTAR VM NIC and ensure that the extended ACL is automatically re-applied as the state of object 3 changes back to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**When</a:t>
                      </a:r>
                      <a:r>
                        <a:rPr lang="en-US" sz="1200" baseline="0" dirty="0" smtClean="0"/>
                        <a:t> testing is complete turn off the MCS VM completely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35383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10275</TotalTime>
  <Words>6447</Words>
  <Application>Microsoft Office PowerPoint</Application>
  <PresentationFormat>Widescreen</PresentationFormat>
  <Paragraphs>809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NETWORK OPERATIONS PRACTICAL EXERCISES (NETWORK MANAGEMENT &amp; NETWORK ENGINEERING)</vt:lpstr>
      <vt:lpstr>PowerPoint Presentation</vt:lpstr>
      <vt:lpstr>PE 1 (task checklist)</vt:lpstr>
      <vt:lpstr>PE 1 (task checklist)</vt:lpstr>
      <vt:lpstr>PE 2 (task checklist)</vt:lpstr>
      <vt:lpstr>PE 3 (task checklist)</vt:lpstr>
      <vt:lpstr>PE 3 (task checklist)</vt:lpstr>
      <vt:lpstr>PE 4 (task checklist)</vt:lpstr>
      <vt:lpstr>PE 5 (task checklist)</vt:lpstr>
      <vt:lpstr>PE 6 (task checklist)   - For PE 6, Identify another student and notify the instructor of the student numbers for your “battle buddy team”. </vt:lpstr>
      <vt:lpstr>PE 7 (task checklist)    </vt:lpstr>
      <vt:lpstr>PE 8 (task checklist)</vt:lpstr>
      <vt:lpstr>PE 9 (task checklist)    </vt:lpstr>
      <vt:lpstr>PE 10 (task checklist)    </vt:lpstr>
      <vt:lpstr>PE 11 (task checklist) Identify another student and notify the instructor of the student numbers for your   “battle buddy team” – You can also use the same partner and same VLAN you used for PE 6.     </vt:lpstr>
      <vt:lpstr>PE 12 (task checklist) </vt:lpstr>
      <vt:lpstr>NETWORK OPERATIONS PRACTICAL EXERCISES LAB COMPLETION</vt:lpstr>
      <vt:lpstr>PowerPoint Presentation</vt:lpstr>
      <vt:lpstr>TEMPLATE FOR IPV6 DMVPN (SPOKE) WITH OSPFv3</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 DAY 1</dc:title>
  <dc:creator>Administrator</dc:creator>
  <cp:lastModifiedBy>Administrator</cp:lastModifiedBy>
  <cp:revision>174</cp:revision>
  <cp:lastPrinted>2019-10-08T18:55:31Z</cp:lastPrinted>
  <dcterms:created xsi:type="dcterms:W3CDTF">2019-10-03T13:00:26Z</dcterms:created>
  <dcterms:modified xsi:type="dcterms:W3CDTF">2021-04-29T18:25:07Z</dcterms:modified>
</cp:coreProperties>
</file>