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67fa1b5d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67fa1b5d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67fa1b5d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67fa1b5d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Según estudios preliminares, se espera un rendimiento superior al 70% de precisión, minimizando el número de falsos negativos para la etapa I y IV.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67fa1b5d5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67fa1b5d5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761cd32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761cd32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761cd32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761cd32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761cd32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761cd32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7c67c9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7c67c9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67fa1b5d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67fa1b5d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67fa1b5d5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67fa1b5d5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67fa1b5d5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67fa1b5d5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67fa1b5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67fa1b5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67fa1b5d5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67fa1b5d5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67fa1b5d5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67fa1b5d5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67fa1b5d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67fa1b5d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67fa1b5d5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67fa1b5d5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67fa1b5d5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c67fa1b5d5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c67fa1b5d5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c67fa1b5d5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67fa1b5d5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c67fa1b5d5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67fa1b5d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67fa1b5d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67fa1b5d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67fa1b5d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Este desafío cuenta con un dataset que contiene el reporte diario de casos de contagio, número de defunciones, índice de movilidad, positividad de las pruebas RT-PCR y dosis de vacuna contra el COVID-19 administradas para las diferentes comunas del país.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67fa1b5d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67fa1b5d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Desafío abierto. Las variables a considerar son decisiones de cada grupo.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67fa1b5d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67fa1b5d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algoritmo automático de estadificación tumoral permite identificar las características comunes de los pacientes en un determinado estadio y completar la información faltante en el Registro Hospitalario de Tumores, tanto de la FALP como de instituciones con registros similares, como el Hospital Valdivia. Un completo Registro Hospitalario de Tumores permite el análisis del tratamiento indicado y la supervivencia de los pacientes en cada uno de los estadios.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67fa1b5d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67fa1b5d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Tratamientos: Cirugía, cuidados paleativos, Hormonoterapia, Inmunoterapia, Radioterapia, entre otros.</a:t>
            </a:r>
            <a:endParaRPr/>
          </a:p>
          <a:p>
            <a:pPr indent="0" lvl="0" marL="0" rtl="0" algn="l">
              <a:spcBef>
                <a:spcPts val="0"/>
              </a:spcBef>
              <a:spcAft>
                <a:spcPts val="0"/>
              </a:spcAft>
              <a:buNone/>
            </a:pPr>
            <a:r>
              <a:rPr lang="en" u="sng"/>
              <a:t>TNM</a:t>
            </a:r>
            <a:endParaRPr u="sng"/>
          </a:p>
          <a:p>
            <a:pPr indent="-298450" lvl="0" marL="457200" rtl="0" algn="l">
              <a:spcBef>
                <a:spcPts val="0"/>
              </a:spcBef>
              <a:spcAft>
                <a:spcPts val="0"/>
              </a:spcAft>
              <a:buSzPts val="1100"/>
              <a:buChar char="●"/>
            </a:pPr>
            <a:r>
              <a:rPr lang="en"/>
              <a:t>La T se refiere al tamaño y la extensión del tumor principal. El tumor principal generalmente se llama tumor primario.</a:t>
            </a:r>
            <a:endParaRPr/>
          </a:p>
          <a:p>
            <a:pPr indent="-298450" lvl="0" marL="457200" rtl="0" algn="l">
              <a:spcBef>
                <a:spcPts val="0"/>
              </a:spcBef>
              <a:spcAft>
                <a:spcPts val="0"/>
              </a:spcAft>
              <a:buSzPts val="1100"/>
              <a:buChar char="●"/>
            </a:pPr>
            <a:r>
              <a:rPr lang="en"/>
              <a:t>La N se refiere a la cantidad de ganglios linfáticos cercanos que tienen cáncer.</a:t>
            </a:r>
            <a:endParaRPr/>
          </a:p>
          <a:p>
            <a:pPr indent="-298450" lvl="0" marL="457200" rtl="0" algn="l">
              <a:spcBef>
                <a:spcPts val="0"/>
              </a:spcBef>
              <a:spcAft>
                <a:spcPts val="0"/>
              </a:spcAft>
              <a:buSzPts val="1100"/>
              <a:buChar char="●"/>
            </a:pPr>
            <a:r>
              <a:rPr lang="en"/>
              <a:t>La M se refiere a si el cáncer ha hecho metástasis. Esto significa que el cáncer se ha propagado desde el tumor primario a otras partes del cuerpo.</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67fa1b5d5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67fa1b5d5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Performance greater than 95% accuracy is expected, with no false negatives for stage I and IV.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67fa1b5d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67fa1b5d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(mama, cervicouterino, pulmón, colorrectal, gástrico y tiroides)</a:t>
            </a:r>
            <a:endParaRPr/>
          </a:p>
          <a:p>
            <a:pPr indent="0" lvl="0" marL="0" rtl="0" algn="l">
              <a:spcBef>
                <a:spcPts val="0"/>
              </a:spcBef>
              <a:spcAft>
                <a:spcPts val="0"/>
              </a:spcAft>
              <a:buNone/>
            </a:pPr>
            <a:r>
              <a:t/>
            </a:r>
            <a:endParaRPr/>
          </a:p>
          <a:p>
            <a:pPr indent="-298450" lvl="0" marL="914400" rtl="0" algn="just">
              <a:lnSpc>
                <a:spcPct val="115000"/>
              </a:lnSpc>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The COVID-19 pandemic not only generated an increase in healthcare pressure during the periods of greatest contagion, but also produced a shift in therapeutic priorities as an externality, reducing the number of cancer cases screened and treated. This has a direct impact on the waiting lists corresponding to GES pathologies.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14" name="Google Shape;14;p2"/>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15" name="Google Shape;15;p2"/>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extLst>
    <p:ext uri="{DCECCB84-F9BA-43D5-87BE-67443E8EF086}">
      <p15:sldGuideLst>
        <p15:guide id="1" orient="horz" pos="2880">
          <p15:clr>
            <a:srgbClr val="FA7B17"/>
          </p15:clr>
        </p15:guide>
        <p15:guide id="2" orient="horz" pos="316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4" name="Google Shape;7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20" name="Google Shape;20;p3"/>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21" name="Google Shape;21;p3"/>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2880">
          <p15:clr>
            <a:srgbClr val="FA7B17"/>
          </p15:clr>
        </p15:guide>
        <p15:guide id="3" orient="horz" pos="28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4"/>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27" name="Google Shape;27;p4"/>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28" name="Google Shape;28;p4"/>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4" name="Google Shape;34;p5"/>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35" name="Google Shape;35;p5"/>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36" name="Google Shape;36;p5"/>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0" name="Google Shape;40;p6"/>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41" name="Google Shape;41;p6"/>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42" name="Google Shape;42;p6"/>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7"/>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48" name="Google Shape;48;p7"/>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49" name="Google Shape;49;p7"/>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 name="Google Shape;5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8"/>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54" name="Google Shape;54;p8"/>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55" name="Google Shape;55;p8"/>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1" name="Google Shape;6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9"/>
          <p:cNvPicPr preferRelativeResize="0"/>
          <p:nvPr/>
        </p:nvPicPr>
        <p:blipFill>
          <a:blip r:embed="rId2">
            <a:alphaModFix/>
          </a:blip>
          <a:stretch>
            <a:fillRect/>
          </a:stretch>
        </p:blipFill>
        <p:spPr>
          <a:xfrm>
            <a:off x="3100413" y="4579100"/>
            <a:ext cx="725300" cy="457200"/>
          </a:xfrm>
          <a:prstGeom prst="rect">
            <a:avLst/>
          </a:prstGeom>
          <a:noFill/>
          <a:ln>
            <a:noFill/>
          </a:ln>
        </p:spPr>
      </p:pic>
      <p:pic>
        <p:nvPicPr>
          <p:cNvPr id="63" name="Google Shape;63;p9"/>
          <p:cNvPicPr preferRelativeResize="0"/>
          <p:nvPr/>
        </p:nvPicPr>
        <p:blipFill>
          <a:blip r:embed="rId3">
            <a:alphaModFix/>
          </a:blip>
          <a:stretch>
            <a:fillRect/>
          </a:stretch>
        </p:blipFill>
        <p:spPr>
          <a:xfrm>
            <a:off x="4411950" y="4572000"/>
            <a:ext cx="548700" cy="471375"/>
          </a:xfrm>
          <a:prstGeom prst="rect">
            <a:avLst/>
          </a:prstGeom>
          <a:noFill/>
          <a:ln>
            <a:noFill/>
          </a:ln>
        </p:spPr>
      </p:pic>
      <p:pic>
        <p:nvPicPr>
          <p:cNvPr id="64" name="Google Shape;64;p9"/>
          <p:cNvPicPr preferRelativeResize="0"/>
          <p:nvPr/>
        </p:nvPicPr>
        <p:blipFill>
          <a:blip r:embed="rId4">
            <a:alphaModFix/>
          </a:blip>
          <a:stretch>
            <a:fillRect/>
          </a:stretch>
        </p:blipFill>
        <p:spPr>
          <a:xfrm>
            <a:off x="5546888" y="4579102"/>
            <a:ext cx="496701" cy="45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7" name="Google Shape;6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0"/>
          <p:cNvPicPr preferRelativeResize="0"/>
          <p:nvPr/>
        </p:nvPicPr>
        <p:blipFill>
          <a:blip r:embed="rId2">
            <a:alphaModFix/>
          </a:blip>
          <a:stretch>
            <a:fillRect/>
          </a:stretch>
        </p:blipFill>
        <p:spPr>
          <a:xfrm>
            <a:off x="5358800" y="91450"/>
            <a:ext cx="1160446" cy="731500"/>
          </a:xfrm>
          <a:prstGeom prst="rect">
            <a:avLst/>
          </a:prstGeom>
          <a:noFill/>
          <a:ln>
            <a:noFill/>
          </a:ln>
        </p:spPr>
      </p:pic>
      <p:pic>
        <p:nvPicPr>
          <p:cNvPr id="69" name="Google Shape;69;p10"/>
          <p:cNvPicPr preferRelativeResize="0"/>
          <p:nvPr/>
        </p:nvPicPr>
        <p:blipFill>
          <a:blip r:embed="rId3">
            <a:alphaModFix/>
          </a:blip>
          <a:stretch>
            <a:fillRect/>
          </a:stretch>
        </p:blipFill>
        <p:spPr>
          <a:xfrm>
            <a:off x="6947091" y="91447"/>
            <a:ext cx="851497" cy="731500"/>
          </a:xfrm>
          <a:prstGeom prst="rect">
            <a:avLst/>
          </a:prstGeom>
          <a:noFill/>
          <a:ln>
            <a:noFill/>
          </a:ln>
        </p:spPr>
      </p:pic>
      <p:pic>
        <p:nvPicPr>
          <p:cNvPr id="70" name="Google Shape;70;p10"/>
          <p:cNvPicPr preferRelativeResize="0"/>
          <p:nvPr/>
        </p:nvPicPr>
        <p:blipFill>
          <a:blip r:embed="rId4">
            <a:alphaModFix/>
          </a:blip>
          <a:stretch>
            <a:fillRect/>
          </a:stretch>
        </p:blipFill>
        <p:spPr>
          <a:xfrm>
            <a:off x="8226451" y="91456"/>
            <a:ext cx="794698" cy="731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youtube.com/@mitcriticaldata809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3"/>
          <p:cNvPicPr preferRelativeResize="0"/>
          <p:nvPr/>
        </p:nvPicPr>
        <p:blipFill>
          <a:blip r:embed="rId3">
            <a:alphaModFix/>
          </a:blip>
          <a:stretch>
            <a:fillRect/>
          </a:stretch>
        </p:blipFill>
        <p:spPr>
          <a:xfrm>
            <a:off x="-59271" y="-33338"/>
            <a:ext cx="9262531" cy="5210174"/>
          </a:xfrm>
          <a:prstGeom prst="rect">
            <a:avLst/>
          </a:prstGeom>
          <a:noFill/>
          <a:ln>
            <a:noFill/>
          </a:ln>
        </p:spPr>
      </p:pic>
      <p:pic>
        <p:nvPicPr>
          <p:cNvPr id="82" name="Google Shape;82;p13"/>
          <p:cNvPicPr preferRelativeResize="0"/>
          <p:nvPr/>
        </p:nvPicPr>
        <p:blipFill>
          <a:blip r:embed="rId4">
            <a:alphaModFix/>
          </a:blip>
          <a:stretch>
            <a:fillRect/>
          </a:stretch>
        </p:blipFill>
        <p:spPr>
          <a:xfrm>
            <a:off x="457200" y="1740552"/>
            <a:ext cx="8229600" cy="1662379"/>
          </a:xfrm>
          <a:prstGeom prst="rect">
            <a:avLst/>
          </a:prstGeom>
          <a:noFill/>
          <a:ln>
            <a:noFill/>
          </a:ln>
        </p:spPr>
      </p:pic>
      <p:pic>
        <p:nvPicPr>
          <p:cNvPr id="83" name="Google Shape;83;p13"/>
          <p:cNvPicPr preferRelativeResize="0"/>
          <p:nvPr/>
        </p:nvPicPr>
        <p:blipFill>
          <a:blip r:embed="rId5">
            <a:alphaModFix/>
          </a:blip>
          <a:stretch>
            <a:fillRect/>
          </a:stretch>
        </p:blipFill>
        <p:spPr>
          <a:xfrm>
            <a:off x="3100413" y="4579100"/>
            <a:ext cx="725300" cy="457200"/>
          </a:xfrm>
          <a:prstGeom prst="rect">
            <a:avLst/>
          </a:prstGeom>
          <a:noFill/>
          <a:ln>
            <a:noFill/>
          </a:ln>
        </p:spPr>
      </p:pic>
      <p:pic>
        <p:nvPicPr>
          <p:cNvPr id="84" name="Google Shape;84;p13"/>
          <p:cNvPicPr preferRelativeResize="0"/>
          <p:nvPr/>
        </p:nvPicPr>
        <p:blipFill>
          <a:blip r:embed="rId6">
            <a:alphaModFix/>
          </a:blip>
          <a:stretch>
            <a:fillRect/>
          </a:stretch>
        </p:blipFill>
        <p:spPr>
          <a:xfrm>
            <a:off x="4411950" y="4572000"/>
            <a:ext cx="548700" cy="471375"/>
          </a:xfrm>
          <a:prstGeom prst="rect">
            <a:avLst/>
          </a:prstGeom>
          <a:noFill/>
          <a:ln>
            <a:noFill/>
          </a:ln>
        </p:spPr>
      </p:pic>
      <p:pic>
        <p:nvPicPr>
          <p:cNvPr id="85" name="Google Shape;85;p13"/>
          <p:cNvPicPr preferRelativeResize="0"/>
          <p:nvPr/>
        </p:nvPicPr>
        <p:blipFill>
          <a:blip r:embed="rId7">
            <a:alphaModFix/>
          </a:blip>
          <a:stretch>
            <a:fillRect/>
          </a:stretch>
        </p:blipFill>
        <p:spPr>
          <a:xfrm>
            <a:off x="5546888" y="4579102"/>
            <a:ext cx="496701"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#3: Conjunto de datos</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a:t>
            </a:r>
            <a:r>
              <a:rPr b="1" lang="en"/>
              <a:t>ynthetic Discharge:</a:t>
            </a:r>
            <a:r>
              <a:rPr lang="en"/>
              <a:t> Datos </a:t>
            </a:r>
            <a:r>
              <a:rPr lang="en"/>
              <a:t>sintéticos</a:t>
            </a:r>
            <a:r>
              <a:rPr lang="en"/>
              <a:t> generados a partir de datos reales del Departamento de </a:t>
            </a:r>
            <a:r>
              <a:rPr lang="en"/>
              <a:t>Estadísticas</a:t>
            </a:r>
            <a:r>
              <a:rPr lang="en"/>
              <a:t> e Información de Salud (DEIS). En este conjunto se encuentran 42 variables del tipo demográficas, previsionales, fechas de ingreso y egresos de la lista de espera y </a:t>
            </a:r>
            <a:r>
              <a:rPr lang="en"/>
              <a:t>oncológicas</a:t>
            </a:r>
            <a:r>
              <a:rPr lang="en"/>
              <a:t>. Este conjunto de datos cuenta con 109,932 registros.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#3: Objetivos</a:t>
            </a:r>
            <a:endParaRPr/>
          </a:p>
        </p:txBody>
      </p:sp>
      <p:sp>
        <p:nvSpPr>
          <p:cNvPr id="144" name="Google Shape;14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Desarrollar un modelo de predicción de estadios, sirviendo como herramienta para la priorización de pacientes en las listas de espera.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RECURSOS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a:t>
            </a:r>
            <a:r>
              <a:rPr lang="en" sz="2577"/>
              <a:t>https://github.com/covasquezv/MakeHealthChile2023</a:t>
            </a:r>
            <a:endParaRPr sz="2577"/>
          </a:p>
        </p:txBody>
      </p:sp>
      <p:pic>
        <p:nvPicPr>
          <p:cNvPr id="155" name="Google Shape;155;p25"/>
          <p:cNvPicPr preferRelativeResize="0"/>
          <p:nvPr/>
        </p:nvPicPr>
        <p:blipFill>
          <a:blip r:embed="rId3">
            <a:alphaModFix/>
          </a:blip>
          <a:stretch>
            <a:fillRect/>
          </a:stretch>
        </p:blipFill>
        <p:spPr>
          <a:xfrm>
            <a:off x="914400" y="1017275"/>
            <a:ext cx="7315200" cy="31089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Trends</a:t>
            </a:r>
            <a:r>
              <a:rPr lang="en"/>
              <a:t> y New media Cloud: </a:t>
            </a:r>
            <a:r>
              <a:rPr lang="en"/>
              <a:t>Python scripts</a:t>
            </a:r>
            <a:endParaRPr/>
          </a:p>
        </p:txBody>
      </p:sp>
      <p:pic>
        <p:nvPicPr>
          <p:cNvPr id="161" name="Google Shape;161;p26"/>
          <p:cNvPicPr preferRelativeResize="0"/>
          <p:nvPr/>
        </p:nvPicPr>
        <p:blipFill>
          <a:blip r:embed="rId3">
            <a:alphaModFix/>
          </a:blip>
          <a:stretch>
            <a:fillRect/>
          </a:stretch>
        </p:blipFill>
        <p:spPr>
          <a:xfrm>
            <a:off x="1254875" y="1072225"/>
            <a:ext cx="6634241" cy="29990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Trends y New media Cloud: Manual</a:t>
            </a:r>
            <a:endParaRPr/>
          </a:p>
        </p:txBody>
      </p:sp>
      <p:pic>
        <p:nvPicPr>
          <p:cNvPr id="167" name="Google Shape;167;p27"/>
          <p:cNvPicPr preferRelativeResize="0"/>
          <p:nvPr/>
        </p:nvPicPr>
        <p:blipFill>
          <a:blip r:embed="rId3">
            <a:alphaModFix/>
          </a:blip>
          <a:stretch>
            <a:fillRect/>
          </a:stretch>
        </p:blipFill>
        <p:spPr>
          <a:xfrm>
            <a:off x="1770300" y="1072225"/>
            <a:ext cx="5603376" cy="33069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1906050"/>
            <a:ext cx="8520600" cy="97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Más tutoriales en: </a:t>
            </a:r>
            <a:endParaRPr/>
          </a:p>
          <a:p>
            <a:pPr indent="0" lvl="0" marL="0" rtl="0" algn="ctr">
              <a:spcBef>
                <a:spcPts val="0"/>
              </a:spcBef>
              <a:spcAft>
                <a:spcPts val="0"/>
              </a:spcAft>
              <a:buNone/>
            </a:pPr>
            <a:r>
              <a:rPr lang="en" u="sng">
                <a:solidFill>
                  <a:schemeClr val="hlink"/>
                </a:solidFill>
                <a:hlinkClick r:id="rId3"/>
              </a:rPr>
              <a:t>https://www.youtube.com/@mitcriticaldata8092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PERLAS PARA LA DATATHON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¡Sumérgete en los datos muy pronto! El diseño y las definiciones del estudio evolucionarán.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Involucre a los médicos en cada paso del camino, especialmente durante el chequeo de las suposiciones.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000"/>
              <a:t>BIENVENIDOS A LA SESIÓN DE ENTRENAMIENTO</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Científicos de datos: no creen reglas y definiciones sin mirar los datos con los médicos.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Fuentes de sesgo en los datos</a:t>
            </a:r>
            <a:endParaRPr/>
          </a:p>
          <a:p>
            <a:pPr indent="0" lvl="0" marL="0" rtl="0" algn="ctr">
              <a:spcBef>
                <a:spcPts val="0"/>
              </a:spcBef>
              <a:spcAft>
                <a:spcPts val="0"/>
              </a:spcAft>
              <a:buNone/>
            </a:pPr>
            <a:r>
              <a:rPr lang="en"/>
              <a:t>Médicos: revisión de la literatura - ¿sesgo de selección de muestras?, ¿grupos marginados?</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Diseño </a:t>
            </a:r>
            <a:r>
              <a:rPr lang="en"/>
              <a:t>ágil </a:t>
            </a:r>
            <a:r>
              <a:rPr lang="en"/>
              <a:t>del estudio: ¡Prepárese para pivotar!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Verifique los FP y FN entre grupos marginados</a:t>
            </a:r>
            <a:endParaRPr/>
          </a:p>
          <a:p>
            <a:pPr indent="0" lvl="0" marL="0" rtl="0" algn="ctr">
              <a:spcBef>
                <a:spcPts val="0"/>
              </a:spcBef>
              <a:spcAft>
                <a:spcPts val="0"/>
              </a:spcAft>
              <a:buNone/>
            </a:pPr>
            <a:r>
              <a:rPr lang="en"/>
              <a:t>Los FP y FN a veces se asocian con sesgo: ¡investigue!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¿Cómo implementaría el algoritmo en tiempo real?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Imagina las peores consecuencias no deseadas de tu algoritmo.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DIVERTIRSE!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DESAFÍO #1</a:t>
            </a:r>
            <a:endParaRPr b="1"/>
          </a:p>
        </p:txBody>
      </p:sp>
      <p:sp>
        <p:nvSpPr>
          <p:cNvPr id="96" name="Google Shape;96;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Análisis del impacto de las características sociodemográficas, movilidad e información en la diseminación/vacunación de COVID-19 en Chile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#1: Conjunto de datos</a:t>
            </a:r>
            <a:endParaRPr/>
          </a:p>
        </p:txBody>
      </p:sp>
      <p:sp>
        <p:nvSpPr>
          <p:cNvPr id="102" name="Google Shape;10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a:t>
            </a:r>
            <a:r>
              <a:rPr b="1" lang="en"/>
              <a:t>ensus:</a:t>
            </a:r>
            <a:r>
              <a:rPr lang="en"/>
              <a:t> Censo población chilena desde 2017.</a:t>
            </a:r>
            <a:endParaRPr/>
          </a:p>
          <a:p>
            <a:pPr indent="-342900" lvl="0" marL="457200" rtl="0" algn="l">
              <a:spcBef>
                <a:spcPts val="0"/>
              </a:spcBef>
              <a:spcAft>
                <a:spcPts val="0"/>
              </a:spcAft>
              <a:buSzPts val="1800"/>
              <a:buChar char="●"/>
            </a:pPr>
            <a:r>
              <a:rPr b="1" lang="en"/>
              <a:t>Covid-19:</a:t>
            </a:r>
            <a:r>
              <a:rPr lang="en"/>
              <a:t> Informes diarios desde marzo de 2020 hasta agosto de 2022. Incluye casos nuevos, fallecimientos, movilidad, y vacunación. Este conjunto de datos es el principal y cuenta con 20 variables y 309,257 registros.</a:t>
            </a:r>
            <a:endParaRPr/>
          </a:p>
          <a:p>
            <a:pPr indent="-342900" lvl="0" marL="457200" rtl="0" algn="l">
              <a:spcBef>
                <a:spcPts val="0"/>
              </a:spcBef>
              <a:spcAft>
                <a:spcPts val="0"/>
              </a:spcAft>
              <a:buSzPts val="1800"/>
              <a:buChar char="●"/>
            </a:pPr>
            <a:r>
              <a:rPr b="1" lang="en"/>
              <a:t>Hospitals:</a:t>
            </a:r>
            <a:r>
              <a:rPr lang="en"/>
              <a:t> Listado de clínicas </a:t>
            </a:r>
            <a:r>
              <a:rPr lang="en"/>
              <a:t>chilenas </a:t>
            </a:r>
            <a:r>
              <a:rPr lang="en"/>
              <a:t>públicas y privadas, incluyendo información georreferenciada. 33 variables.</a:t>
            </a:r>
            <a:endParaRPr/>
          </a:p>
          <a:p>
            <a:pPr indent="-342900" lvl="0" marL="457200" rtl="0" algn="l">
              <a:spcBef>
                <a:spcPts val="0"/>
              </a:spcBef>
              <a:spcAft>
                <a:spcPts val="0"/>
              </a:spcAft>
              <a:buSzPts val="1800"/>
              <a:buChar char="●"/>
            </a:pPr>
            <a:r>
              <a:rPr b="1" lang="en"/>
              <a:t>IDC index:</a:t>
            </a:r>
            <a:r>
              <a:rPr lang="en"/>
              <a:t> Índice que mide el desarrollo socioeconómico de cada comuna </a:t>
            </a:r>
            <a:r>
              <a:rPr lang="en"/>
              <a:t>chilena</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#1: Objetivos</a:t>
            </a:r>
            <a:endParaRPr/>
          </a:p>
        </p:txBody>
      </p:sp>
      <p:sp>
        <p:nvSpPr>
          <p:cNvPr id="108" name="Google Shape;10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Analizar el impacto de las variables asociadas a cada comuna sobre el comportamiento de los nuevos casos detectados, número de defunciones y/o vacunaciones.</a:t>
            </a:r>
            <a:endParaRPr/>
          </a:p>
          <a:p>
            <a:pPr indent="-342900" lvl="0" marL="457200" rtl="0" algn="l">
              <a:spcBef>
                <a:spcPts val="0"/>
              </a:spcBef>
              <a:spcAft>
                <a:spcPts val="0"/>
              </a:spcAft>
              <a:buSzPts val="1800"/>
              <a:buAutoNum type="arabicPeriod"/>
            </a:pPr>
            <a:r>
              <a:rPr lang="en"/>
              <a:t>Desarrollar modelos para determinar los predictores de riesgo que sirva para la toma de decisiones tempranas.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DESAFÍO </a:t>
            </a:r>
            <a:r>
              <a:rPr b="1" lang="en"/>
              <a:t>#2</a:t>
            </a:r>
            <a:endParaRPr b="1"/>
          </a:p>
        </p:txBody>
      </p:sp>
      <p:sp>
        <p:nvSpPr>
          <p:cNvPr id="114" name="Google Shape;11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Estadificación de cáncer del Registro Hospitalario de Tumores Fundación Arturo López Perez (FALP)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#2: Conjunto de datos</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FALP:</a:t>
            </a:r>
            <a:r>
              <a:rPr lang="en"/>
              <a:t> Registro de servicios de tratamiento incluyendo descripción clínica y patológica de los tumores (cTNM, pTNM, estadio, extensión tumoral). Cada tratamiento recibido por un paciente es representado en una fila. Cuenta con 19,111 Registros.</a:t>
            </a:r>
            <a:endParaRPr/>
          </a:p>
          <a:p>
            <a:pPr indent="-342900" lvl="0" marL="457200" rtl="0" algn="l">
              <a:spcBef>
                <a:spcPts val="0"/>
              </a:spcBef>
              <a:spcAft>
                <a:spcPts val="0"/>
              </a:spcAft>
              <a:buSzPts val="1800"/>
              <a:buChar char="●"/>
            </a:pPr>
            <a:r>
              <a:rPr b="1" lang="en"/>
              <a:t>IDC index:</a:t>
            </a:r>
            <a:r>
              <a:rPr lang="en"/>
              <a:t> Índice que mide el desarrollo socioeconómico de cada comuna chilena.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Desafío #2: Objetivos</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Desarrollar un modelo para la predicción del estadio del tumor (0, I, II, III, IV) basado en la información TNM (clínica y </a:t>
            </a:r>
            <a:r>
              <a:rPr lang="en"/>
              <a:t>patológica</a:t>
            </a:r>
            <a:r>
              <a:rPr lang="en"/>
              <a:t>, ambas </a:t>
            </a:r>
            <a:r>
              <a:rPr lang="en"/>
              <a:t>incompletas</a:t>
            </a:r>
            <a:r>
              <a:rPr lang="en"/>
              <a:t>) y la secuencia de tratamiento.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DESAFÍO</a:t>
            </a:r>
            <a:r>
              <a:rPr b="1" lang="en"/>
              <a:t> #3</a:t>
            </a:r>
            <a:endParaRPr b="1"/>
          </a:p>
        </p:txBody>
      </p:sp>
      <p:sp>
        <p:nvSpPr>
          <p:cNvPr id="132" name="Google Shape;132;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Estimación de estadío de cáncer en pacientes en lista de espera FONASA para cánceres prioritarios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15894"/>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