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8E3D"/>
    <a:srgbClr val="478947"/>
    <a:srgbClr val="9C3D9C"/>
    <a:srgbClr val="C84C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0" autoAdjust="0"/>
    <p:restoredTop sz="94660"/>
  </p:normalViewPr>
  <p:slideViewPr>
    <p:cSldViewPr snapToGrid="0">
      <p:cViewPr>
        <p:scale>
          <a:sx n="33" d="100"/>
          <a:sy n="33" d="100"/>
        </p:scale>
        <p:origin x="18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F5357E-3621-463D-8274-D9A21D324AF4}" type="datetimeFigureOut">
              <a:rPr lang="en-US" smtClean="0"/>
              <a:t>05-Mar-19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5C230-04C4-4EA4-AF28-855E7B2D9373}" type="slidenum">
              <a:rPr lang="en-US" smtClean="0"/>
              <a:t>‹#›</a:t>
            </a:fld>
            <a:endParaRPr lang="en-US"/>
          </a:p>
        </p:txBody>
      </p:sp>
    </p:spTree>
    <p:extLst>
      <p:ext uri="{BB962C8B-B14F-4D97-AF65-F5344CB8AC3E}">
        <p14:creationId xmlns:p14="http://schemas.microsoft.com/office/powerpoint/2010/main" val="44263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5357E-3621-463D-8274-D9A21D324AF4}" type="datetimeFigureOut">
              <a:rPr lang="en-US" smtClean="0"/>
              <a:t>05-Mar-19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5C230-04C4-4EA4-AF28-855E7B2D9373}" type="slidenum">
              <a:rPr lang="en-US" smtClean="0"/>
              <a:t>‹#›</a:t>
            </a:fld>
            <a:endParaRPr lang="en-US"/>
          </a:p>
        </p:txBody>
      </p:sp>
    </p:spTree>
    <p:extLst>
      <p:ext uri="{BB962C8B-B14F-4D97-AF65-F5344CB8AC3E}">
        <p14:creationId xmlns:p14="http://schemas.microsoft.com/office/powerpoint/2010/main" val="2653063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5357E-3621-463D-8274-D9A21D324AF4}" type="datetimeFigureOut">
              <a:rPr lang="en-US" smtClean="0"/>
              <a:t>05-Mar-19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5C230-04C4-4EA4-AF28-855E7B2D9373}" type="slidenum">
              <a:rPr lang="en-US" smtClean="0"/>
              <a:t>‹#›</a:t>
            </a:fld>
            <a:endParaRPr lang="en-US"/>
          </a:p>
        </p:txBody>
      </p:sp>
    </p:spTree>
    <p:extLst>
      <p:ext uri="{BB962C8B-B14F-4D97-AF65-F5344CB8AC3E}">
        <p14:creationId xmlns:p14="http://schemas.microsoft.com/office/powerpoint/2010/main" val="1688661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5357E-3621-463D-8274-D9A21D324AF4}" type="datetimeFigureOut">
              <a:rPr lang="en-US" smtClean="0"/>
              <a:t>05-Mar-19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5C230-04C4-4EA4-AF28-855E7B2D9373}" type="slidenum">
              <a:rPr lang="en-US" smtClean="0"/>
              <a:t>‹#›</a:t>
            </a:fld>
            <a:endParaRPr lang="en-US"/>
          </a:p>
        </p:txBody>
      </p:sp>
    </p:spTree>
    <p:extLst>
      <p:ext uri="{BB962C8B-B14F-4D97-AF65-F5344CB8AC3E}">
        <p14:creationId xmlns:p14="http://schemas.microsoft.com/office/powerpoint/2010/main" val="184401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F5357E-3621-463D-8274-D9A21D324AF4}" type="datetimeFigureOut">
              <a:rPr lang="en-US" smtClean="0"/>
              <a:t>05-Mar-19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5C230-04C4-4EA4-AF28-855E7B2D9373}" type="slidenum">
              <a:rPr lang="en-US" smtClean="0"/>
              <a:t>‹#›</a:t>
            </a:fld>
            <a:endParaRPr lang="en-US"/>
          </a:p>
        </p:txBody>
      </p:sp>
    </p:spTree>
    <p:extLst>
      <p:ext uri="{BB962C8B-B14F-4D97-AF65-F5344CB8AC3E}">
        <p14:creationId xmlns:p14="http://schemas.microsoft.com/office/powerpoint/2010/main" val="1086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F5357E-3621-463D-8274-D9A21D324AF4}" type="datetimeFigureOut">
              <a:rPr lang="en-US" smtClean="0"/>
              <a:t>05-Mar-19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5C230-04C4-4EA4-AF28-855E7B2D9373}" type="slidenum">
              <a:rPr lang="en-US" smtClean="0"/>
              <a:t>‹#›</a:t>
            </a:fld>
            <a:endParaRPr lang="en-US"/>
          </a:p>
        </p:txBody>
      </p:sp>
    </p:spTree>
    <p:extLst>
      <p:ext uri="{BB962C8B-B14F-4D97-AF65-F5344CB8AC3E}">
        <p14:creationId xmlns:p14="http://schemas.microsoft.com/office/powerpoint/2010/main" val="180159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F5357E-3621-463D-8274-D9A21D324AF4}" type="datetimeFigureOut">
              <a:rPr lang="en-US" smtClean="0"/>
              <a:t>05-Mar-19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05C230-04C4-4EA4-AF28-855E7B2D9373}" type="slidenum">
              <a:rPr lang="en-US" smtClean="0"/>
              <a:t>‹#›</a:t>
            </a:fld>
            <a:endParaRPr lang="en-US"/>
          </a:p>
        </p:txBody>
      </p:sp>
    </p:spTree>
    <p:extLst>
      <p:ext uri="{BB962C8B-B14F-4D97-AF65-F5344CB8AC3E}">
        <p14:creationId xmlns:p14="http://schemas.microsoft.com/office/powerpoint/2010/main" val="70559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F5357E-3621-463D-8274-D9A21D324AF4}" type="datetimeFigureOut">
              <a:rPr lang="en-US" smtClean="0"/>
              <a:t>05-Mar-19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05C230-04C4-4EA4-AF28-855E7B2D9373}" type="slidenum">
              <a:rPr lang="en-US" smtClean="0"/>
              <a:t>‹#›</a:t>
            </a:fld>
            <a:endParaRPr lang="en-US"/>
          </a:p>
        </p:txBody>
      </p:sp>
    </p:spTree>
    <p:extLst>
      <p:ext uri="{BB962C8B-B14F-4D97-AF65-F5344CB8AC3E}">
        <p14:creationId xmlns:p14="http://schemas.microsoft.com/office/powerpoint/2010/main" val="253082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5357E-3621-463D-8274-D9A21D324AF4}" type="datetimeFigureOut">
              <a:rPr lang="en-US" smtClean="0"/>
              <a:t>05-Mar-19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05C230-04C4-4EA4-AF28-855E7B2D9373}" type="slidenum">
              <a:rPr lang="en-US" smtClean="0"/>
              <a:t>‹#›</a:t>
            </a:fld>
            <a:endParaRPr lang="en-US"/>
          </a:p>
        </p:txBody>
      </p:sp>
    </p:spTree>
    <p:extLst>
      <p:ext uri="{BB962C8B-B14F-4D97-AF65-F5344CB8AC3E}">
        <p14:creationId xmlns:p14="http://schemas.microsoft.com/office/powerpoint/2010/main" val="370602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EFF5357E-3621-463D-8274-D9A21D324AF4}" type="datetimeFigureOut">
              <a:rPr lang="en-US" smtClean="0"/>
              <a:t>05-Mar-19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5C230-04C4-4EA4-AF28-855E7B2D9373}" type="slidenum">
              <a:rPr lang="en-US" smtClean="0"/>
              <a:t>‹#›</a:t>
            </a:fld>
            <a:endParaRPr lang="en-US"/>
          </a:p>
        </p:txBody>
      </p:sp>
    </p:spTree>
    <p:extLst>
      <p:ext uri="{BB962C8B-B14F-4D97-AF65-F5344CB8AC3E}">
        <p14:creationId xmlns:p14="http://schemas.microsoft.com/office/powerpoint/2010/main" val="2727638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EFF5357E-3621-463D-8274-D9A21D324AF4}" type="datetimeFigureOut">
              <a:rPr lang="en-US" smtClean="0"/>
              <a:t>05-Mar-19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5C230-04C4-4EA4-AF28-855E7B2D9373}" type="slidenum">
              <a:rPr lang="en-US" smtClean="0"/>
              <a:t>‹#›</a:t>
            </a:fld>
            <a:endParaRPr lang="en-US"/>
          </a:p>
        </p:txBody>
      </p:sp>
    </p:spTree>
    <p:extLst>
      <p:ext uri="{BB962C8B-B14F-4D97-AF65-F5344CB8AC3E}">
        <p14:creationId xmlns:p14="http://schemas.microsoft.com/office/powerpoint/2010/main" val="345407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EFF5357E-3621-463D-8274-D9A21D324AF4}" type="datetimeFigureOut">
              <a:rPr lang="en-US" smtClean="0"/>
              <a:t>05-Mar-19</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5F05C230-04C4-4EA4-AF28-855E7B2D9373}" type="slidenum">
              <a:rPr lang="en-US" smtClean="0"/>
              <a:t>‹#›</a:t>
            </a:fld>
            <a:endParaRPr lang="en-US"/>
          </a:p>
        </p:txBody>
      </p:sp>
    </p:spTree>
    <p:extLst>
      <p:ext uri="{BB962C8B-B14F-4D97-AF65-F5344CB8AC3E}">
        <p14:creationId xmlns:p14="http://schemas.microsoft.com/office/powerpoint/2010/main" val="2229090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9" Type="http://schemas.openxmlformats.org/officeDocument/2006/relationships/image" Target="../media/image34.png"/><Relationship Id="rId3" Type="http://schemas.openxmlformats.org/officeDocument/2006/relationships/image" Target="../media/image2.png"/><Relationship Id="rId21" Type="http://schemas.openxmlformats.org/officeDocument/2006/relationships/image" Target="../media/image18.png"/><Relationship Id="rId34" Type="http://schemas.openxmlformats.org/officeDocument/2006/relationships/image" Target="../media/image29.png"/><Relationship Id="rId7" Type="http://schemas.openxmlformats.org/officeDocument/2006/relationships/image" Target="../media/image5.png"/><Relationship Id="rId12" Type="http://schemas.microsoft.com/office/2007/relationships/hdphoto" Target="../media/hdphoto2.wdp"/><Relationship Id="rId17" Type="http://schemas.openxmlformats.org/officeDocument/2006/relationships/image" Target="../media/image14.png"/><Relationship Id="rId25" Type="http://schemas.openxmlformats.org/officeDocument/2006/relationships/image" Target="../media/image22.png"/><Relationship Id="rId33" Type="http://schemas.openxmlformats.org/officeDocument/2006/relationships/image" Target="../media/image28.png"/><Relationship Id="rId38" Type="http://schemas.openxmlformats.org/officeDocument/2006/relationships/image" Target="../media/image33.png"/><Relationship Id="rId2" Type="http://schemas.openxmlformats.org/officeDocument/2006/relationships/image" Target="../media/image1.png"/><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png"/><Relationship Id="rId24" Type="http://schemas.openxmlformats.org/officeDocument/2006/relationships/image" Target="../media/image21.png"/><Relationship Id="rId32" Type="http://schemas.openxmlformats.org/officeDocument/2006/relationships/image" Target="../media/image27.png"/><Relationship Id="rId37" Type="http://schemas.openxmlformats.org/officeDocument/2006/relationships/image" Target="../media/image32.png"/><Relationship Id="rId40" Type="http://schemas.openxmlformats.org/officeDocument/2006/relationships/image" Target="../media/image35.png"/><Relationship Id="rId5" Type="http://schemas.microsoft.com/office/2007/relationships/hdphoto" Target="../media/hdphoto1.wdp"/><Relationship Id="rId15" Type="http://schemas.openxmlformats.org/officeDocument/2006/relationships/image" Target="../media/image12.png"/><Relationship Id="rId23" Type="http://schemas.openxmlformats.org/officeDocument/2006/relationships/image" Target="../media/image20.jpeg"/><Relationship Id="rId28" Type="http://schemas.microsoft.com/office/2007/relationships/hdphoto" Target="../media/hdphoto3.wdp"/><Relationship Id="rId36" Type="http://schemas.openxmlformats.org/officeDocument/2006/relationships/image" Target="../media/image31.png"/><Relationship Id="rId10" Type="http://schemas.openxmlformats.org/officeDocument/2006/relationships/image" Target="../media/image8.png"/><Relationship Id="rId19" Type="http://schemas.openxmlformats.org/officeDocument/2006/relationships/image" Target="../media/image16.png"/><Relationship Id="rId31"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png"/><Relationship Id="rId30" Type="http://schemas.microsoft.com/office/2007/relationships/hdphoto" Target="../media/hdphoto4.wdp"/><Relationship Id="rId35"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C242C40-A852-4ABA-AC64-39B757B70DF0}"/>
                  </a:ext>
                </a:extLst>
              </p:cNvPr>
              <p:cNvSpPr txBox="1"/>
              <p:nvPr/>
            </p:nvSpPr>
            <p:spPr>
              <a:xfrm>
                <a:off x="1061884" y="6506497"/>
                <a:ext cx="9661938" cy="24960679"/>
              </a:xfrm>
              <a:prstGeom prst="rect">
                <a:avLst/>
              </a:prstGeom>
              <a:noFill/>
            </p:spPr>
            <p:txBody>
              <a:bodyPr wrap="square" rtlCol="0">
                <a:spAutoFit/>
              </a:bodyPr>
              <a:lstStyle/>
              <a:p>
                <a:r>
                  <a:rPr lang="en-US" sz="3200" b="1" dirty="0"/>
                  <a:t>Goal:</a:t>
                </a:r>
              </a:p>
              <a:p>
                <a:pPr marL="457200" indent="-457200">
                  <a:buFont typeface="Arial" panose="020B0604020202020204" pitchFamily="34" charset="0"/>
                  <a:buChar char="•"/>
                </a:pPr>
                <a:r>
                  <a:rPr lang="en-US" sz="2800" dirty="0"/>
                  <a:t>Study the molecular mechanisms of proprioceptive sensory neurons that control the locomotion.</a:t>
                </a:r>
              </a:p>
              <a:p>
                <a:pPr marL="457200" indent="-457200">
                  <a:buFont typeface="Arial" panose="020B0604020202020204" pitchFamily="34" charset="0"/>
                  <a:buChar char="•"/>
                </a:pPr>
                <a:r>
                  <a:rPr lang="en-US" sz="2800" dirty="0"/>
                  <a:t>Quantify changes in morphology and neuronal activity simultaneously to reveal their relationship.</a:t>
                </a:r>
              </a:p>
              <a:p>
                <a:pPr marL="457200" indent="-457200">
                  <a:buFont typeface="Arial" panose="020B0604020202020204" pitchFamily="34" charset="0"/>
                  <a:buChar char="•"/>
                </a:pPr>
                <a:r>
                  <a:rPr lang="en-US" sz="2800" dirty="0"/>
                  <a:t>Track sensory neurons of the Drosophila larva in time-lapse calcium volume sequences.</a:t>
                </a:r>
              </a:p>
              <a:p>
                <a:endParaRPr lang="en-US" sz="2800" dirty="0"/>
              </a:p>
              <a:p>
                <a:r>
                  <a:rPr lang="en-US" sz="3200" b="1" dirty="0"/>
                  <a:t>Issues:</a:t>
                </a:r>
              </a:p>
              <a:p>
                <a:pPr marL="514350" indent="-514350">
                  <a:buFont typeface="+mj-lt"/>
                  <a:buAutoNum type="alphaLcParenR"/>
                </a:pPr>
                <a:r>
                  <a:rPr lang="en-US" sz="2800" dirty="0"/>
                  <a:t>Imaging-specific attributes: low axial (Z) resolution, noise, and low intensity over dendrites depicted by inactive neurons</a:t>
                </a:r>
              </a:p>
              <a:p>
                <a:pPr marL="514350" indent="-514350">
                  <a:buFont typeface="+mj-lt"/>
                  <a:buAutoNum type="alphaLcParenR"/>
                </a:pPr>
                <a:r>
                  <a:rPr lang="en-US" sz="2800" dirty="0"/>
                  <a:t>Movement-specific characteristics: severe deformations and large local displacements, followed by short pauses</a:t>
                </a:r>
              </a:p>
              <a:p>
                <a:pPr marL="514350" indent="-514350">
                  <a:buFont typeface="+mj-lt"/>
                  <a:buAutoNum type="alphaLcParenR"/>
                </a:pPr>
                <a:r>
                  <a:rPr lang="en-US" sz="2800" dirty="0"/>
                  <a:t>High degrees of freedom structure of neurite</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3200" b="1" dirty="0"/>
                  <a:t>Method:</a:t>
                </a:r>
              </a:p>
              <a:p>
                <a:pPr marL="514350" indent="-514350">
                  <a:buFont typeface="+mj-lt"/>
                  <a:buAutoNum type="arabicPeriod"/>
                </a:pPr>
                <a:r>
                  <a:rPr lang="en-US" sz="2800" dirty="0"/>
                  <a:t>Generate a prototype model of the extracted dendritic traces from non-moving, stationary time points.</a:t>
                </a:r>
              </a:p>
              <a:p>
                <a:pPr marL="514350" indent="-514350">
                  <a:buFont typeface="+mj-lt"/>
                  <a:buAutoNum type="arabicPeriod"/>
                </a:pPr>
                <a:r>
                  <a:rPr lang="en-US" sz="2800" dirty="0"/>
                  <a:t>Projected on a surface called the “accordion” model. </a:t>
                </a:r>
              </a:p>
              <a:p>
                <a:pPr marL="514350" indent="-514350">
                  <a:buFont typeface="+mj-lt"/>
                  <a:buAutoNum type="arabicPeriod"/>
                </a:pPr>
                <a:r>
                  <a:rPr lang="en-US" sz="2800" dirty="0"/>
                  <a:t>Find the best configuration based on image features, local shape constraints, and global morphology characteristics.</a:t>
                </a:r>
              </a:p>
              <a:p>
                <a:endParaRPr lang="en-US" sz="2800"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r>
                  <a:rPr lang="en-US" sz="3200" b="1" dirty="0"/>
                  <a:t>Dataset:</a:t>
                </a:r>
                <a:endParaRPr lang="en-US" sz="2800" dirty="0"/>
              </a:p>
              <a:p>
                <a:pPr marL="457200" indent="-457200">
                  <a:buFont typeface="Arial" panose="020B0604020202020204" pitchFamily="34" charset="0"/>
                  <a:buChar char="•"/>
                </a:pPr>
                <a:r>
                  <a:rPr lang="en-US" sz="2800" dirty="0"/>
                  <a:t>Time-lapse calcium volumes of </a:t>
                </a:r>
                <a:br>
                  <a:rPr lang="en-US" sz="2800" dirty="0"/>
                </a:br>
                <a:r>
                  <a:rPr lang="en-US" sz="2800" dirty="0"/>
                  <a:t>larval Drosophila </a:t>
                </a:r>
                <a:r>
                  <a:rPr lang="en-US" sz="2800" dirty="0" err="1"/>
                  <a:t>dda</a:t>
                </a:r>
                <a:r>
                  <a:rPr lang="en-US" sz="2800" dirty="0"/>
                  <a:t>-E and </a:t>
                </a:r>
                <a:r>
                  <a:rPr lang="en-US" sz="2800" dirty="0" err="1"/>
                  <a:t>dda</a:t>
                </a:r>
                <a:r>
                  <a:rPr lang="en-US" sz="2800" dirty="0"/>
                  <a:t>-D </a:t>
                </a:r>
                <a:br>
                  <a:rPr lang="en-US" sz="2800" dirty="0"/>
                </a:br>
                <a:r>
                  <a:rPr lang="en-US" sz="2800" dirty="0"/>
                  <a:t>sensory neurons. </a:t>
                </a:r>
              </a:p>
              <a:p>
                <a:pPr marL="457200" indent="-457200">
                  <a:buFont typeface="Arial" panose="020B0604020202020204" pitchFamily="34" charset="0"/>
                  <a:buChar char="•"/>
                </a:pPr>
                <a:r>
                  <a:rPr lang="en-US" sz="2800" dirty="0"/>
                  <a:t>Observed in high-speed 4D confocal microscopy imagery. </a:t>
                </a:r>
              </a:p>
              <a:p>
                <a:endParaRPr lang="en-US" sz="2800" dirty="0"/>
              </a:p>
              <a:p>
                <a:r>
                  <a:rPr lang="en-US" sz="3200" b="1" dirty="0"/>
                  <a:t>Accordion model:</a:t>
                </a:r>
                <a:endParaRPr lang="en-US" sz="2800" b="1" dirty="0"/>
              </a:p>
              <a:p>
                <a:pPr marL="457200" indent="-457200">
                  <a:buFont typeface="Arial" panose="020B0604020202020204" pitchFamily="34" charset="0"/>
                  <a:buChar char="•"/>
                </a:pPr>
                <a:r>
                  <a:rPr lang="en-US" sz="2800" dirty="0"/>
                  <a:t>Given a volume sequence,</a:t>
                </a:r>
              </a:p>
              <a:p>
                <a:pPr marL="457200" indent="-457200">
                  <a:buFont typeface="Arial" panose="020B0604020202020204" pitchFamily="34" charset="0"/>
                  <a:buChar char="•"/>
                </a:pPr>
                <a:r>
                  <a:rPr lang="en-US" sz="2800" dirty="0"/>
                  <a:t>The accordion model of a neuron pair at time </a:t>
                </a:r>
                <a14:m>
                  <m:oMath xmlns:m="http://schemas.openxmlformats.org/officeDocument/2006/math">
                    <m:r>
                      <a:rPr lang="en-US" sz="2800" i="1" dirty="0" smtClean="0">
                        <a:latin typeface="Cambria Math" panose="02040503050406030204" pitchFamily="18" charset="0"/>
                      </a:rPr>
                      <m:t>𝑡</m:t>
                    </m:r>
                  </m:oMath>
                </a14:m>
                <a:r>
                  <a:rPr lang="en-US" sz="2800" dirty="0"/>
                  <a:t> consists of 2</a:t>
                </a:r>
                <a:r>
                  <a:rPr lang="en-US" sz="2800" i="1" dirty="0"/>
                  <a:t>N</a:t>
                </a:r>
                <a:r>
                  <a:rPr lang="en-US" sz="2800" dirty="0"/>
                  <a:t> equal-width strips, </a:t>
                </a:r>
              </a:p>
              <a:p>
                <a:pPr marL="457200" indent="-457200">
                  <a:buFont typeface="Arial" panose="020B0604020202020204" pitchFamily="34" charset="0"/>
                  <a:buChar char="•"/>
                </a:pPr>
                <a:r>
                  <a:rPr lang="en-US" sz="2800" dirty="0"/>
                  <a:t>    	          </a:t>
                </a:r>
                <a:r>
                  <a:rPr lang="th-TH" sz="2800" dirty="0"/>
                  <a:t>   </a:t>
                </a:r>
                <a:r>
                  <a:rPr lang="en-US" sz="2800" dirty="0"/>
                  <a:t>is the orientation in XZ-axis of a strip </a:t>
                </a:r>
                <a14:m>
                  <m:oMath xmlns:m="http://schemas.openxmlformats.org/officeDocument/2006/math">
                    <m:r>
                      <a:rPr lang="en-US" sz="2800" i="1" dirty="0" smtClean="0">
                        <a:latin typeface="Cambria Math" panose="02040503050406030204" pitchFamily="18" charset="0"/>
                      </a:rPr>
                      <m:t>𝑖</m:t>
                    </m:r>
                  </m:oMath>
                </a14:m>
                <a:r>
                  <a:rPr lang="en-US" sz="2800" dirty="0"/>
                  <a:t> at time </a:t>
                </a:r>
                <a14:m>
                  <m:oMath xmlns:m="http://schemas.openxmlformats.org/officeDocument/2006/math">
                    <m:r>
                      <a:rPr lang="en-US" sz="2800" i="1" dirty="0" smtClean="0">
                        <a:latin typeface="Cambria Math" panose="02040503050406030204" pitchFamily="18" charset="0"/>
                      </a:rPr>
                      <m:t>𝑡</m:t>
                    </m:r>
                  </m:oMath>
                </a14:m>
                <a:r>
                  <a:rPr lang="en-US" sz="2800" dirty="0"/>
                  <a:t>.</a:t>
                </a:r>
              </a:p>
              <a:p>
                <a:pPr marL="457200" indent="-457200">
                  <a:buFont typeface="Arial" panose="020B0604020202020204" pitchFamily="34" charset="0"/>
                  <a:buChar char="•"/>
                </a:pPr>
                <a:r>
                  <a:rPr lang="en-US" sz="2800" dirty="0"/>
                  <a:t>At </a:t>
                </a:r>
                <a14:m>
                  <m:oMath xmlns:m="http://schemas.openxmlformats.org/officeDocument/2006/math">
                    <m:r>
                      <a:rPr lang="en-US" sz="2800" i="1" dirty="0" smtClean="0">
                        <a:latin typeface="Cambria Math" panose="02040503050406030204" pitchFamily="18" charset="0"/>
                      </a:rPr>
                      <m:t>𝑡</m:t>
                    </m:r>
                    <m:r>
                      <a:rPr lang="en-US" sz="2800" i="1" dirty="0" smtClean="0">
                        <a:latin typeface="Cambria Math" panose="02040503050406030204" pitchFamily="18" charset="0"/>
                      </a:rPr>
                      <m:t> = 0</m:t>
                    </m:r>
                  </m:oMath>
                </a14:m>
                <a:r>
                  <a:rPr lang="en-US" sz="2800" dirty="0"/>
                  <a:t>, the initial phase has no local strain:</a:t>
                </a:r>
              </a:p>
              <a:p>
                <a:pPr marL="457200" indent="-457200">
                  <a:buFont typeface="Arial" panose="020B0604020202020204" pitchFamily="34" charset="0"/>
                  <a:buChar char="•"/>
                </a:pPr>
                <a14:m>
                  <m:oMath xmlns:m="http://schemas.openxmlformats.org/officeDocument/2006/math">
                    <m:r>
                      <a:rPr lang="en-US" sz="2800" i="1" dirty="0" smtClean="0">
                        <a:latin typeface="Cambria Math" panose="02040503050406030204" pitchFamily="18" charset="0"/>
                      </a:rPr>
                      <m:t>𝐿</m:t>
                    </m:r>
                    <m:r>
                      <a:rPr lang="en-US" sz="280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𝑠</m:t>
                        </m:r>
                      </m:e>
                      <m:sub>
                        <m:r>
                          <a:rPr lang="en-US" sz="2800" i="1" dirty="0">
                            <a:latin typeface="Cambria Math" panose="02040503050406030204" pitchFamily="18" charset="0"/>
                          </a:rPr>
                          <m:t>𝑖</m:t>
                        </m:r>
                      </m:sub>
                      <m:sup>
                        <m:r>
                          <a:rPr lang="en-US" sz="2800" i="1" dirty="0">
                            <a:latin typeface="Cambria Math" panose="02040503050406030204" pitchFamily="18" charset="0"/>
                          </a:rPr>
                          <m:t>𝑡</m:t>
                        </m:r>
                      </m:sup>
                    </m:sSubSup>
                    <m:r>
                      <a:rPr lang="en-US" sz="2800" i="1" dirty="0">
                        <a:latin typeface="Cambria Math" panose="02040503050406030204" pitchFamily="18" charset="0"/>
                      </a:rPr>
                      <m:t>)</m:t>
                    </m:r>
                  </m:oMath>
                </a14:m>
                <a:r>
                  <a:rPr lang="en-US" sz="2800" dirty="0"/>
                  <a:t> and </a:t>
                </a:r>
                <a14:m>
                  <m:oMath xmlns:m="http://schemas.openxmlformats.org/officeDocument/2006/math">
                    <m:r>
                      <a:rPr lang="en-US" sz="2800" b="0" i="1" dirty="0" smtClean="0">
                        <a:latin typeface="Cambria Math" panose="02040503050406030204" pitchFamily="18" charset="0"/>
                      </a:rPr>
                      <m:t>𝑅</m:t>
                    </m:r>
                    <m:r>
                      <a:rPr lang="en-US" sz="2800" i="1" dirty="0">
                        <a:latin typeface="Cambria Math" panose="02040503050406030204" pitchFamily="18" charset="0"/>
                      </a:rPr>
                      <m:t>(</m:t>
                    </m:r>
                    <m:sSubSup>
                      <m:sSubSupPr>
                        <m:ctrlPr>
                          <a:rPr lang="en-US" sz="2800" i="1" dirty="0" smtClean="0">
                            <a:latin typeface="Cambria Math" panose="02040503050406030204" pitchFamily="18" charset="0"/>
                          </a:rPr>
                        </m:ctrlPr>
                      </m:sSubSupPr>
                      <m:e>
                        <m:r>
                          <a:rPr lang="en-US" sz="2800" b="0" i="1" dirty="0" smtClean="0">
                            <a:latin typeface="Cambria Math" panose="02040503050406030204" pitchFamily="18" charset="0"/>
                          </a:rPr>
                          <m:t>𝑠</m:t>
                        </m:r>
                      </m:e>
                      <m:sub>
                        <m:r>
                          <a:rPr lang="en-US" sz="2800" b="0" i="1" dirty="0" smtClean="0">
                            <a:latin typeface="Cambria Math" panose="02040503050406030204" pitchFamily="18" charset="0"/>
                          </a:rPr>
                          <m:t>𝑖</m:t>
                        </m:r>
                      </m:sub>
                      <m:sup>
                        <m:r>
                          <a:rPr lang="en-US" sz="2800" b="0" i="1" dirty="0" smtClean="0">
                            <a:latin typeface="Cambria Math" panose="02040503050406030204" pitchFamily="18" charset="0"/>
                          </a:rPr>
                          <m:t>𝑡</m:t>
                        </m:r>
                      </m:sup>
                    </m:sSubSup>
                    <m:r>
                      <a:rPr lang="en-US" sz="2800" i="1" dirty="0">
                        <a:latin typeface="Cambria Math" panose="02040503050406030204" pitchFamily="18" charset="0"/>
                      </a:rPr>
                      <m:t>)</m:t>
                    </m:r>
                  </m:oMath>
                </a14:m>
                <a:r>
                  <a:rPr lang="en-US" sz="2800" dirty="0"/>
                  <a:t> indicate the leftmost and rightmost locations along the X axis of the strip </a:t>
                </a:r>
                <a14:m>
                  <m:oMath xmlns:m="http://schemas.openxmlformats.org/officeDocument/2006/math">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𝑠</m:t>
                        </m:r>
                      </m:e>
                      <m:sub>
                        <m:r>
                          <a:rPr lang="en-US" sz="2800" i="1" dirty="0">
                            <a:latin typeface="Cambria Math" panose="02040503050406030204" pitchFamily="18" charset="0"/>
                          </a:rPr>
                          <m:t>𝑖</m:t>
                        </m:r>
                      </m:sub>
                      <m:sup>
                        <m:r>
                          <a:rPr lang="en-US" sz="2800" i="1" dirty="0">
                            <a:latin typeface="Cambria Math" panose="02040503050406030204" pitchFamily="18" charset="0"/>
                          </a:rPr>
                          <m:t>𝑡</m:t>
                        </m:r>
                      </m:sup>
                    </m:sSubSup>
                  </m:oMath>
                </a14:m>
                <a:r>
                  <a:rPr lang="en-US" sz="2800" dirty="0"/>
                  <a:t>, respectively. </a:t>
                </a:r>
              </a:p>
            </p:txBody>
          </p:sp>
        </mc:Choice>
        <mc:Fallback>
          <p:sp>
            <p:nvSpPr>
              <p:cNvPr id="10" name="TextBox 9">
                <a:extLst>
                  <a:ext uri="{FF2B5EF4-FFF2-40B4-BE49-F238E27FC236}">
                    <a16:creationId xmlns:a16="http://schemas.microsoft.com/office/drawing/2014/main" id="{EC242C40-A852-4ABA-AC64-39B757B70DF0}"/>
                  </a:ext>
                </a:extLst>
              </p:cNvPr>
              <p:cNvSpPr txBox="1">
                <a:spLocks noRot="1" noChangeAspect="1" noMove="1" noResize="1" noEditPoints="1" noAdjustHandles="1" noChangeArrowheads="1" noChangeShapeType="1" noTextEdit="1"/>
              </p:cNvSpPr>
              <p:nvPr/>
            </p:nvSpPr>
            <p:spPr>
              <a:xfrm>
                <a:off x="1061884" y="6506497"/>
                <a:ext cx="9661938" cy="24960679"/>
              </a:xfrm>
              <a:prstGeom prst="rect">
                <a:avLst/>
              </a:prstGeom>
              <a:blipFill>
                <a:blip r:embed="rId2"/>
                <a:stretch>
                  <a:fillRect l="-1577" t="-317" r="-1640"/>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9B20303F-4D39-46CC-9849-C76AD92BC772}"/>
              </a:ext>
            </a:extLst>
          </p:cNvPr>
          <p:cNvSpPr>
            <a:spLocks noGrp="1"/>
          </p:cNvSpPr>
          <p:nvPr>
            <p:ph type="ctrTitle"/>
          </p:nvPr>
        </p:nvSpPr>
        <p:spPr>
          <a:xfrm>
            <a:off x="1216010" y="1611602"/>
            <a:ext cx="19513579" cy="4660450"/>
          </a:xfrm>
        </p:spPr>
        <p:txBody>
          <a:bodyPr>
            <a:noAutofit/>
          </a:bodyPr>
          <a:lstStyle/>
          <a:p>
            <a:r>
              <a:rPr lang="en-US" sz="8600" b="1" dirty="0"/>
              <a:t>NEURON TRACKING IN CALCIUM IMAGE STACKS USING ACCORDION ARTICULATIONS</a:t>
            </a:r>
            <a:br>
              <a:rPr lang="en-US" sz="6600" dirty="0"/>
            </a:br>
            <a:r>
              <a:rPr lang="en-US" sz="4400" dirty="0"/>
              <a:t>S. Gulyanon</a:t>
            </a:r>
            <a:r>
              <a:rPr lang="en-US" sz="4400" baseline="30000" dirty="0"/>
              <a:t>1</a:t>
            </a:r>
            <a:r>
              <a:rPr lang="en-US" sz="4400" dirty="0"/>
              <a:t>, L. He</a:t>
            </a:r>
            <a:r>
              <a:rPr lang="en-US" sz="4400" baseline="30000" dirty="0"/>
              <a:t>2</a:t>
            </a:r>
            <a:r>
              <a:rPr lang="en-US" sz="4400" dirty="0"/>
              <a:t>, W. D. Tracey</a:t>
            </a:r>
            <a:r>
              <a:rPr lang="en-US" sz="4400" baseline="30000" dirty="0"/>
              <a:t>2</a:t>
            </a:r>
            <a:r>
              <a:rPr lang="en-US" sz="4400" dirty="0"/>
              <a:t>, and G. Tsechpenakis</a:t>
            </a:r>
            <a:r>
              <a:rPr lang="en-US" sz="4400" baseline="30000" dirty="0"/>
              <a:t>3</a:t>
            </a:r>
            <a:br>
              <a:rPr lang="en-US" sz="4000" dirty="0"/>
            </a:br>
            <a:r>
              <a:rPr lang="en-US" sz="3200" baseline="30000" dirty="0"/>
              <a:t>1</a:t>
            </a:r>
            <a:r>
              <a:rPr lang="en-US" sz="3200" dirty="0"/>
              <a:t>Data Science and Innovation Program, Faculty of Science and Technology, Thammasat University, Thailand;</a:t>
            </a:r>
            <a:br>
              <a:rPr lang="en-US" sz="3200" dirty="0"/>
            </a:br>
            <a:r>
              <a:rPr lang="en-US" sz="3200" baseline="30000" dirty="0"/>
              <a:t>2</a:t>
            </a:r>
            <a:r>
              <a:rPr lang="en-US" sz="3200" dirty="0"/>
              <a:t>Department of Biology, Indiana University, USA;</a:t>
            </a:r>
            <a:br>
              <a:rPr lang="en-US" sz="3200" dirty="0"/>
            </a:br>
            <a:r>
              <a:rPr lang="en-US" sz="3200" baseline="30000" dirty="0"/>
              <a:t>3</a:t>
            </a:r>
            <a:r>
              <a:rPr lang="en-US" sz="3200" dirty="0"/>
              <a:t>Computer and Information Science Department, Indiana University-Purdue University Indianapolis, USA</a:t>
            </a:r>
            <a:endParaRPr lang="en-US" sz="6000" dirty="0"/>
          </a:p>
        </p:txBody>
      </p:sp>
      <p:pic>
        <p:nvPicPr>
          <p:cNvPr id="4" name="Picture 6" descr="logo-NSF-CMYK.gif">
            <a:extLst>
              <a:ext uri="{FF2B5EF4-FFF2-40B4-BE49-F238E27FC236}">
                <a16:creationId xmlns:a16="http://schemas.microsoft.com/office/drawing/2014/main" id="{4454F480-E314-47E0-86B3-E0845907C26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43036" y="78431"/>
            <a:ext cx="1810146" cy="1921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0" descr="iupuiLogo.gif">
            <a:extLst>
              <a:ext uri="{FF2B5EF4-FFF2-40B4-BE49-F238E27FC236}">
                <a16:creationId xmlns:a16="http://schemas.microsoft.com/office/drawing/2014/main" id="{07C6D45F-33B1-4A4E-883A-177768619CD5}"/>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b="14807"/>
          <a:stretch/>
        </p:blipFill>
        <p:spPr bwMode="auto">
          <a:xfrm>
            <a:off x="536831" y="434754"/>
            <a:ext cx="3629906" cy="10488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a:extLst>
              <a:ext uri="{FF2B5EF4-FFF2-40B4-BE49-F238E27FC236}">
                <a16:creationId xmlns:a16="http://schemas.microsoft.com/office/drawing/2014/main" id="{67A30260-688C-4E4F-96F0-07B7039C7E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30652" y="374137"/>
            <a:ext cx="6159360" cy="1185758"/>
          </a:xfrm>
          <a:prstGeom prst="rect">
            <a:avLst/>
          </a:prstGeom>
        </p:spPr>
      </p:pic>
      <p:pic>
        <p:nvPicPr>
          <p:cNvPr id="7" name="Picture 6" descr="NIH_Logo.gif">
            <a:extLst>
              <a:ext uri="{FF2B5EF4-FFF2-40B4-BE49-F238E27FC236}">
                <a16:creationId xmlns:a16="http://schemas.microsoft.com/office/drawing/2014/main" id="{35361176-9A54-4A42-A1CF-E9B70942E2D8}"/>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821595" y="141577"/>
            <a:ext cx="1689858" cy="1794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a:extLst>
              <a:ext uri="{FF2B5EF4-FFF2-40B4-BE49-F238E27FC236}">
                <a16:creationId xmlns:a16="http://schemas.microsoft.com/office/drawing/2014/main" id="{C5F41D82-E39D-41AC-9469-12765A2D47CE}"/>
              </a:ext>
            </a:extLst>
          </p:cNvPr>
          <p:cNvSpPr txBox="1"/>
          <p:nvPr/>
        </p:nvSpPr>
        <p:spPr>
          <a:xfrm>
            <a:off x="11582400" y="6506497"/>
            <a:ext cx="9661938" cy="26253341"/>
          </a:xfrm>
          <a:prstGeom prst="rect">
            <a:avLst/>
          </a:prstGeom>
          <a:noFill/>
        </p:spPr>
        <p:txBody>
          <a:bodyPr wrap="square" rtlCol="0">
            <a:spAutoFit/>
          </a:bodyPr>
          <a:lstStyle/>
          <a:p>
            <a:r>
              <a:rPr lang="en-US" sz="2800" b="1" dirty="0"/>
              <a:t>Transformation term </a:t>
            </a:r>
            <a:r>
              <a:rPr lang="en-US" sz="2800" dirty="0"/>
              <a:t>         yields the configuration that: </a:t>
            </a:r>
          </a:p>
          <a:p>
            <a:pPr marL="971550" lvl="1" indent="-514350">
              <a:buFont typeface="+mj-lt"/>
              <a:buAutoNum type="arabicParenR"/>
            </a:pPr>
            <a:r>
              <a:rPr lang="en-US" sz="2800" dirty="0"/>
              <a:t>best fits the input volume, and </a:t>
            </a:r>
          </a:p>
          <a:p>
            <a:pPr marL="971550" lvl="1" indent="-514350">
              <a:buFont typeface="+mj-lt"/>
              <a:buAutoNum type="arabicParenR"/>
            </a:pPr>
            <a:r>
              <a:rPr lang="en-US" sz="2800" dirty="0"/>
              <a:t>enforces spatial shape smoothness constraints</a:t>
            </a:r>
          </a:p>
          <a:p>
            <a:endParaRPr lang="en-US" sz="2800" dirty="0"/>
          </a:p>
          <a:p>
            <a:endParaRPr lang="en-US" sz="2800" dirty="0"/>
          </a:p>
          <a:p>
            <a:endParaRPr lang="en-US" sz="2800" dirty="0"/>
          </a:p>
          <a:p>
            <a:r>
              <a:rPr lang="en-US" sz="2800" b="1" dirty="0"/>
              <a:t>Axial dynamics term  </a:t>
            </a:r>
            <a:r>
              <a:rPr lang="en-US" sz="2800" dirty="0"/>
              <a:t>        tunes the model configuration in the XZ-plane based on our domain knowledge about the morphology and locomotion characteristics, </a:t>
            </a:r>
          </a:p>
          <a:p>
            <a:endParaRPr lang="en-US" sz="2800" dirty="0"/>
          </a:p>
          <a:p>
            <a:endParaRPr lang="en-US" sz="2800" dirty="0"/>
          </a:p>
          <a:p>
            <a:endParaRPr lang="en-US" sz="3200" b="1" dirty="0"/>
          </a:p>
          <a:p>
            <a:r>
              <a:rPr lang="en-US" sz="3200" b="1" dirty="0"/>
              <a:t>Trace deformations via volume FFD:</a:t>
            </a: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3200" b="1" dirty="0"/>
          </a:p>
          <a:p>
            <a:endParaRPr lang="en-US" sz="3200" b="1" dirty="0"/>
          </a:p>
          <a:p>
            <a:endParaRPr lang="en-US" sz="3200" b="1" dirty="0"/>
          </a:p>
          <a:p>
            <a:endParaRPr lang="en-US" sz="3200" b="1" dirty="0"/>
          </a:p>
          <a:p>
            <a:endParaRPr lang="en-US" sz="3200" b="1" dirty="0"/>
          </a:p>
          <a:p>
            <a:r>
              <a:rPr lang="en-US" sz="3200" b="1" dirty="0"/>
              <a:t>Experiments:</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3200" b="1" dirty="0"/>
          </a:p>
          <a:p>
            <a:endParaRPr lang="en-US" sz="3200" b="1" dirty="0"/>
          </a:p>
          <a:p>
            <a:endParaRPr lang="en-US" sz="3200" b="1" dirty="0"/>
          </a:p>
          <a:p>
            <a:r>
              <a:rPr lang="en-US" sz="3200" b="1" dirty="0"/>
              <a:t>Conclusion:</a:t>
            </a:r>
          </a:p>
          <a:p>
            <a:r>
              <a:rPr lang="en-US" sz="2800" dirty="0"/>
              <a:t>We introduced the novel neuron accordion model, an articulated surface that embeds the neuronal traces for robustness under low Z-resolution, high noise, and low intensity contrast.</a:t>
            </a:r>
          </a:p>
        </p:txBody>
      </p:sp>
      <p:pic>
        <p:nvPicPr>
          <p:cNvPr id="39" name="Picture 38">
            <a:extLst>
              <a:ext uri="{FF2B5EF4-FFF2-40B4-BE49-F238E27FC236}">
                <a16:creationId xmlns:a16="http://schemas.microsoft.com/office/drawing/2014/main" id="{C563DEAE-EE0B-4622-93E1-D81A71EFEB8D}"/>
              </a:ext>
            </a:extLst>
          </p:cNvPr>
          <p:cNvPicPr>
            <a:picLocks noChangeAspect="1"/>
          </p:cNvPicPr>
          <p:nvPr/>
        </p:nvPicPr>
        <p:blipFill>
          <a:blip r:embed="rId8"/>
          <a:stretch>
            <a:fillRect/>
          </a:stretch>
        </p:blipFill>
        <p:spPr>
          <a:xfrm>
            <a:off x="2251100" y="30816264"/>
            <a:ext cx="7283505" cy="1754529"/>
          </a:xfrm>
          <a:prstGeom prst="rect">
            <a:avLst/>
          </a:prstGeom>
        </p:spPr>
      </p:pic>
      <p:pic>
        <p:nvPicPr>
          <p:cNvPr id="40" name="Picture 39">
            <a:extLst>
              <a:ext uri="{FF2B5EF4-FFF2-40B4-BE49-F238E27FC236}">
                <a16:creationId xmlns:a16="http://schemas.microsoft.com/office/drawing/2014/main" id="{B3ABED2F-9160-4C55-901B-E5F3A56635D6}"/>
              </a:ext>
            </a:extLst>
          </p:cNvPr>
          <p:cNvPicPr>
            <a:picLocks noChangeAspect="1"/>
          </p:cNvPicPr>
          <p:nvPr/>
        </p:nvPicPr>
        <p:blipFill>
          <a:blip r:embed="rId9"/>
          <a:stretch>
            <a:fillRect/>
          </a:stretch>
        </p:blipFill>
        <p:spPr>
          <a:xfrm>
            <a:off x="11638348" y="7934633"/>
            <a:ext cx="9207053" cy="818018"/>
          </a:xfrm>
          <a:prstGeom prst="rect">
            <a:avLst/>
          </a:prstGeom>
        </p:spPr>
      </p:pic>
      <p:pic>
        <p:nvPicPr>
          <p:cNvPr id="41" name="Picture 40">
            <a:extLst>
              <a:ext uri="{FF2B5EF4-FFF2-40B4-BE49-F238E27FC236}">
                <a16:creationId xmlns:a16="http://schemas.microsoft.com/office/drawing/2014/main" id="{489961F2-0409-408C-8CEE-0F993FBCD3FB}"/>
              </a:ext>
            </a:extLst>
          </p:cNvPr>
          <p:cNvPicPr>
            <a:picLocks noChangeAspect="1"/>
          </p:cNvPicPr>
          <p:nvPr/>
        </p:nvPicPr>
        <p:blipFill>
          <a:blip r:embed="rId10"/>
          <a:stretch>
            <a:fillRect/>
          </a:stretch>
        </p:blipFill>
        <p:spPr>
          <a:xfrm>
            <a:off x="11648025" y="10519649"/>
            <a:ext cx="9247884" cy="766303"/>
          </a:xfrm>
          <a:prstGeom prst="rect">
            <a:avLst/>
          </a:prstGeom>
        </p:spPr>
      </p:pic>
      <p:grpSp>
        <p:nvGrpSpPr>
          <p:cNvPr id="3" name="Group 2">
            <a:extLst>
              <a:ext uri="{FF2B5EF4-FFF2-40B4-BE49-F238E27FC236}">
                <a16:creationId xmlns:a16="http://schemas.microsoft.com/office/drawing/2014/main" id="{BD8A766D-EED9-46D0-B70E-057D4B79DC07}"/>
              </a:ext>
            </a:extLst>
          </p:cNvPr>
          <p:cNvGrpSpPr/>
          <p:nvPr/>
        </p:nvGrpSpPr>
        <p:grpSpPr>
          <a:xfrm>
            <a:off x="2605375" y="12689504"/>
            <a:ext cx="5767061" cy="2196816"/>
            <a:chOff x="3126682" y="15030608"/>
            <a:chExt cx="4948354" cy="1884950"/>
          </a:xfrm>
        </p:grpSpPr>
        <p:grpSp>
          <p:nvGrpSpPr>
            <p:cNvPr id="38" name="Group 37">
              <a:extLst>
                <a:ext uri="{FF2B5EF4-FFF2-40B4-BE49-F238E27FC236}">
                  <a16:creationId xmlns:a16="http://schemas.microsoft.com/office/drawing/2014/main" id="{95D9FC05-1A53-4C31-935E-56078871BC76}"/>
                </a:ext>
              </a:extLst>
            </p:cNvPr>
            <p:cNvGrpSpPr/>
            <p:nvPr/>
          </p:nvGrpSpPr>
          <p:grpSpPr>
            <a:xfrm>
              <a:off x="3126682" y="15030608"/>
              <a:ext cx="4948354" cy="1884950"/>
              <a:chOff x="2916448" y="14574250"/>
              <a:chExt cx="3964117" cy="1510030"/>
            </a:xfrm>
          </p:grpSpPr>
          <p:pic>
            <p:nvPicPr>
              <p:cNvPr id="35" name="Picture 34">
                <a:extLst>
                  <a:ext uri="{FF2B5EF4-FFF2-40B4-BE49-F238E27FC236}">
                    <a16:creationId xmlns:a16="http://schemas.microsoft.com/office/drawing/2014/main" id="{D9870D87-9749-49E7-ACB4-2597B6390B4C}"/>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2091" b="97561" l="2000" r="98222">
                            <a14:foregroundMark x1="30667" y1="38676" x2="12222" y2="47735"/>
                            <a14:foregroundMark x1="12222" y1="47735" x2="23111" y2="18118"/>
                            <a14:foregroundMark x1="23111" y1="18118" x2="30667" y2="42509"/>
                            <a14:foregroundMark x1="30667" y1="42509" x2="12000" y2="36934"/>
                            <a14:foregroundMark x1="12000" y1="36934" x2="30222" y2="39721"/>
                            <a14:foregroundMark x1="30222" y1="39721" x2="12444" y2="44251"/>
                            <a14:foregroundMark x1="12444" y1="44251" x2="14000" y2="17770"/>
                            <a14:foregroundMark x1="14000" y1="17770" x2="28000" y2="31359"/>
                            <a14:foregroundMark x1="28000" y1="31359" x2="12667" y2="49129"/>
                            <a14:foregroundMark x1="12667" y1="49129" x2="14667" y2="20209"/>
                            <a14:foregroundMark x1="14667" y1="20209" x2="31556" y2="15331"/>
                            <a14:foregroundMark x1="31556" y1="15331" x2="44000" y2="32056"/>
                            <a14:foregroundMark x1="44000" y1="32056" x2="29333" y2="56446"/>
                            <a14:foregroundMark x1="29333" y1="56446" x2="12444" y2="43206"/>
                            <a14:foregroundMark x1="12444" y1="43206" x2="18222" y2="12544"/>
                            <a14:foregroundMark x1="18222" y1="12544" x2="48531" y2="2473"/>
                            <a14:foregroundMark x1="52233" y1="5062" x2="54889" y2="26481"/>
                            <a14:foregroundMark x1="54889" y1="26481" x2="44444" y2="46690"/>
                            <a14:foregroundMark x1="44444" y1="46690" x2="22667" y2="46341"/>
                            <a14:foregroundMark x1="22667" y1="46341" x2="10444" y2="27875"/>
                            <a14:foregroundMark x1="10444" y1="27875" x2="21556" y2="3833"/>
                            <a14:foregroundMark x1="21556" y1="3833" x2="46667" y2="5226"/>
                            <a14:foregroundMark x1="47146" y1="6044" x2="64000" y2="34843"/>
                            <a14:foregroundMark x1="46667" y1="5226" x2="47108" y2="5979"/>
                            <a14:foregroundMark x1="64000" y1="34843" x2="53111" y2="57143"/>
                            <a14:foregroundMark x1="53111" y1="57143" x2="32667" y2="55749"/>
                            <a14:foregroundMark x1="32667" y1="55749" x2="31556" y2="28920"/>
                            <a14:foregroundMark x1="31556" y1="28920" x2="61778" y2="24390"/>
                            <a14:foregroundMark x1="61778" y1="24390" x2="83333" y2="38676"/>
                            <a14:foregroundMark x1="83333" y1="38676" x2="96000" y2="73171"/>
                            <a14:foregroundMark x1="96000" y1="73171" x2="74222" y2="83972"/>
                            <a14:foregroundMark x1="74222" y1="83972" x2="77333" y2="54007"/>
                            <a14:foregroundMark x1="77333" y1="54007" x2="94444" y2="70035"/>
                            <a14:foregroundMark x1="94444" y1="70035" x2="80667" y2="90244"/>
                            <a14:foregroundMark x1="80667" y1="90244" x2="70889" y2="66899"/>
                            <a14:foregroundMark x1="70889" y1="66899" x2="86444" y2="83624"/>
                            <a14:foregroundMark x1="86444" y1="83624" x2="66000" y2="90941"/>
                            <a14:foregroundMark x1="66000" y1="90941" x2="75333" y2="63066"/>
                            <a14:foregroundMark x1="75333" y1="63066" x2="89111" y2="76655"/>
                            <a14:foregroundMark x1="89111" y1="76655" x2="73556" y2="84669"/>
                            <a14:foregroundMark x1="73556" y1="84669" x2="88889" y2="69686"/>
                            <a14:foregroundMark x1="88889" y1="69686" x2="74889" y2="83275"/>
                            <a14:foregroundMark x1="74889" y1="83275" x2="75333" y2="75958"/>
                            <a14:foregroundMark x1="86667" y1="38676" x2="95333" y2="61672"/>
                            <a14:foregroundMark x1="95333" y1="61672" x2="95556" y2="88850"/>
                            <a14:foregroundMark x1="95556" y1="88850" x2="80444" y2="97909"/>
                            <a14:foregroundMark x1="80444" y1="97909" x2="32964" y2="75551"/>
                            <a14:foregroundMark x1="5053" y1="35266" x2="10444" y2="19512"/>
                            <a14:foregroundMark x1="10444" y1="19512" x2="24000" y2="5923"/>
                            <a14:foregroundMark x1="24000" y1="5923" x2="9111" y2="38676"/>
                            <a14:foregroundMark x1="9111" y1="38676" x2="33111" y2="14634"/>
                            <a14:foregroundMark x1="33111" y1="14634" x2="69333" y2="11847"/>
                            <a14:foregroundMark x1="69333" y1="11847" x2="88816" y2="34843"/>
                            <a14:foregroundMark x1="82222" y1="34495" x2="94222" y2="58537"/>
                            <a14:foregroundMark x1="94222" y1="58537" x2="93778" y2="91638"/>
                            <a14:foregroundMark x1="93778" y1="91638" x2="95111" y2="64460"/>
                            <a14:foregroundMark x1="95111" y1="64460" x2="97556" y2="72474"/>
                            <a14:foregroundMark x1="81778" y1="31359" x2="99556" y2="74913"/>
                            <a14:foregroundMark x1="99556" y1="74913" x2="89333" y2="96167"/>
                            <a14:foregroundMark x1="89333" y1="96167" x2="52222" y2="86063"/>
                            <a14:foregroundMark x1="52222" y1="86063" x2="35778" y2="72822"/>
                            <a14:foregroundMark x1="35778" y1="72822" x2="28648" y2="70799"/>
                            <a14:foregroundMark x1="8748" y1="52164" x2="15338" y2="59894"/>
                            <a14:foregroundMark x1="25759" y1="68432" x2="6222" y2="32056"/>
                            <a14:foregroundMark x1="6222" y1="32056" x2="22667" y2="17073"/>
                            <a14:foregroundMark x1="22667" y1="17073" x2="19111" y2="21951"/>
                            <a14:foregroundMark x1="4953" y1="34808" x2="11333" y2="14286"/>
                            <a14:foregroundMark x1="11333" y1="14286" x2="47836" y2="4185"/>
                            <a14:foregroundMark x1="57763" y1="5485" x2="68000" y2="11150"/>
                            <a14:foregroundMark x1="96444" y1="87805" x2="80667" y2="97561"/>
                            <a14:foregroundMark x1="80667" y1="97561" x2="56444" y2="91289"/>
                            <a14:foregroundMark x1="24222" y1="3136" x2="9111" y2="13937"/>
                            <a14:foregroundMark x1="9111" y1="13937" x2="3807" y2="32983"/>
                            <a14:foregroundMark x1="86667" y1="37282" x2="95778" y2="58537"/>
                            <a14:foregroundMark x1="95778" y1="58537" x2="98222" y2="71429"/>
                            <a14:backgroundMark x1="52889" y1="0" x2="62000" y2="697"/>
                            <a14:backgroundMark x1="889" y1="34495" x2="6222" y2="58885"/>
                            <a14:backgroundMark x1="6222" y1="58885" x2="30889" y2="79094"/>
                            <a14:backgroundMark x1="49111" y1="1045" x2="52000" y2="1045"/>
                            <a14:backgroundMark x1="51111" y1="1045" x2="52444" y2="2091"/>
                            <a14:backgroundMark x1="89111" y1="34843" x2="88222" y2="32404"/>
                          </a14:backgroundRemoval>
                        </a14:imgEffect>
                      </a14:imgLayer>
                    </a14:imgProps>
                  </a:ext>
                  <a:ext uri="{28A0092B-C50C-407E-A947-70E740481C1C}">
                    <a14:useLocalDpi xmlns:a14="http://schemas.microsoft.com/office/drawing/2010/main" val="0"/>
                  </a:ext>
                </a:extLst>
              </a:blip>
              <a:stretch>
                <a:fillRect/>
              </a:stretch>
            </p:blipFill>
            <p:spPr>
              <a:xfrm rot="20336602">
                <a:off x="2916448" y="14574250"/>
                <a:ext cx="2367643" cy="1510030"/>
              </a:xfrm>
              <a:prstGeom prst="rect">
                <a:avLst/>
              </a:prstGeom>
            </p:spPr>
          </p:pic>
          <p:sp>
            <p:nvSpPr>
              <p:cNvPr id="36" name="Right Arrow 4">
                <a:extLst>
                  <a:ext uri="{FF2B5EF4-FFF2-40B4-BE49-F238E27FC236}">
                    <a16:creationId xmlns:a16="http://schemas.microsoft.com/office/drawing/2014/main" id="{EA2BDBDC-3DD0-473F-9AD5-BC950750EE63}"/>
                  </a:ext>
                </a:extLst>
              </p:cNvPr>
              <p:cNvSpPr/>
              <p:nvPr/>
            </p:nvSpPr>
            <p:spPr>
              <a:xfrm flipV="1">
                <a:off x="4349637" y="15169572"/>
                <a:ext cx="2530928" cy="525988"/>
              </a:xfrm>
              <a:prstGeom prst="rightArrow">
                <a:avLst>
                  <a:gd name="adj1" fmla="val 50000"/>
                  <a:gd name="adj2" fmla="val 130019"/>
                </a:avLst>
              </a:prstGeom>
              <a:solidFill>
                <a:srgbClr val="FFFF00">
                  <a:alpha val="28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D324D8F-4A01-4917-A599-363E26455BF7}"/>
                  </a:ext>
                </a:extLst>
              </p:cNvPr>
              <p:cNvSpPr txBox="1"/>
              <p:nvPr/>
            </p:nvSpPr>
            <p:spPr>
              <a:xfrm>
                <a:off x="5417139" y="15232175"/>
                <a:ext cx="1172338" cy="369839"/>
              </a:xfrm>
              <a:prstGeom prst="rect">
                <a:avLst/>
              </a:prstGeom>
              <a:noFill/>
            </p:spPr>
            <p:txBody>
              <a:bodyPr wrap="none" rtlCol="0">
                <a:spAutoFit/>
              </a:bodyPr>
              <a:lstStyle/>
              <a:p>
                <a:r>
                  <a:rPr lang="en-US" sz="2800" dirty="0">
                    <a:latin typeface="Verdana" charset="0"/>
                    <a:ea typeface="Verdana" charset="0"/>
                    <a:cs typeface="Verdana" charset="0"/>
                  </a:rPr>
                  <a:t>crawling</a:t>
                </a:r>
              </a:p>
            </p:txBody>
          </p:sp>
        </p:grpSp>
        <p:sp>
          <p:nvSpPr>
            <p:cNvPr id="42" name="TextBox 41">
              <a:extLst>
                <a:ext uri="{FF2B5EF4-FFF2-40B4-BE49-F238E27FC236}">
                  <a16:creationId xmlns:a16="http://schemas.microsoft.com/office/drawing/2014/main" id="{A1B4E9F4-2084-4738-8710-7AF9B4DF74B6}"/>
                </a:ext>
              </a:extLst>
            </p:cNvPr>
            <p:cNvSpPr txBox="1"/>
            <p:nvPr/>
          </p:nvSpPr>
          <p:spPr>
            <a:xfrm>
              <a:off x="3486427" y="15492686"/>
              <a:ext cx="2392489" cy="396126"/>
            </a:xfrm>
            <a:prstGeom prst="rect">
              <a:avLst/>
            </a:prstGeom>
            <a:noFill/>
          </p:spPr>
          <p:txBody>
            <a:bodyPr wrap="none" rtlCol="0">
              <a:spAutoFit/>
            </a:bodyPr>
            <a:lstStyle/>
            <a:p>
              <a:r>
                <a:rPr lang="en-US" sz="2400" dirty="0">
                  <a:latin typeface="Verdana" panose="020B0604030504040204" pitchFamily="34" charset="0"/>
                  <a:ea typeface="Verdana" panose="020B0604030504040204" pitchFamily="34" charset="0"/>
                </a:rPr>
                <a:t>Drosophila Larva</a:t>
              </a:r>
            </a:p>
          </p:txBody>
        </p:sp>
      </p:grpSp>
      <p:pic>
        <p:nvPicPr>
          <p:cNvPr id="43" name="Picture 42">
            <a:extLst>
              <a:ext uri="{FF2B5EF4-FFF2-40B4-BE49-F238E27FC236}">
                <a16:creationId xmlns:a16="http://schemas.microsoft.com/office/drawing/2014/main" id="{22097F36-7417-4562-80B6-FE4B31CF4D5F}"/>
              </a:ext>
            </a:extLst>
          </p:cNvPr>
          <p:cNvPicPr>
            <a:picLocks noChangeAspect="1"/>
          </p:cNvPicPr>
          <p:nvPr/>
        </p:nvPicPr>
        <p:blipFill>
          <a:blip r:embed="rId13"/>
          <a:stretch>
            <a:fillRect/>
          </a:stretch>
        </p:blipFill>
        <p:spPr>
          <a:xfrm>
            <a:off x="11725677" y="12557635"/>
            <a:ext cx="4219627" cy="1005774"/>
          </a:xfrm>
          <a:prstGeom prst="rect">
            <a:avLst/>
          </a:prstGeom>
        </p:spPr>
      </p:pic>
      <p:pic>
        <p:nvPicPr>
          <p:cNvPr id="44" name="Picture 43">
            <a:extLst>
              <a:ext uri="{FF2B5EF4-FFF2-40B4-BE49-F238E27FC236}">
                <a16:creationId xmlns:a16="http://schemas.microsoft.com/office/drawing/2014/main" id="{8FFFBE62-028C-42AC-A7CB-517A873A0B3C}"/>
              </a:ext>
            </a:extLst>
          </p:cNvPr>
          <p:cNvPicPr>
            <a:picLocks noChangeAspect="1"/>
          </p:cNvPicPr>
          <p:nvPr/>
        </p:nvPicPr>
        <p:blipFill>
          <a:blip r:embed="rId14"/>
          <a:stretch>
            <a:fillRect/>
          </a:stretch>
        </p:blipFill>
        <p:spPr>
          <a:xfrm>
            <a:off x="16088580" y="12268047"/>
            <a:ext cx="5103521" cy="1082565"/>
          </a:xfrm>
          <a:prstGeom prst="rect">
            <a:avLst/>
          </a:prstGeom>
        </p:spPr>
      </p:pic>
      <p:pic>
        <p:nvPicPr>
          <p:cNvPr id="45" name="Picture 44">
            <a:extLst>
              <a:ext uri="{FF2B5EF4-FFF2-40B4-BE49-F238E27FC236}">
                <a16:creationId xmlns:a16="http://schemas.microsoft.com/office/drawing/2014/main" id="{321E18F5-4F0E-40B5-8FD8-8E2FD956D4F9}"/>
              </a:ext>
            </a:extLst>
          </p:cNvPr>
          <p:cNvPicPr>
            <a:picLocks noChangeAspect="1"/>
          </p:cNvPicPr>
          <p:nvPr/>
        </p:nvPicPr>
        <p:blipFill>
          <a:blip r:embed="rId15"/>
          <a:stretch>
            <a:fillRect/>
          </a:stretch>
        </p:blipFill>
        <p:spPr>
          <a:xfrm>
            <a:off x="5535737" y="27766701"/>
            <a:ext cx="809625" cy="476250"/>
          </a:xfrm>
          <a:prstGeom prst="rect">
            <a:avLst/>
          </a:prstGeom>
        </p:spPr>
      </p:pic>
      <p:pic>
        <p:nvPicPr>
          <p:cNvPr id="46" name="Picture 45">
            <a:extLst>
              <a:ext uri="{FF2B5EF4-FFF2-40B4-BE49-F238E27FC236}">
                <a16:creationId xmlns:a16="http://schemas.microsoft.com/office/drawing/2014/main" id="{D5A9FB0C-E7FC-4580-B155-B88D6025891E}"/>
              </a:ext>
            </a:extLst>
          </p:cNvPr>
          <p:cNvPicPr>
            <a:picLocks noChangeAspect="1"/>
          </p:cNvPicPr>
          <p:nvPr/>
        </p:nvPicPr>
        <p:blipFill>
          <a:blip r:embed="rId16"/>
          <a:stretch>
            <a:fillRect/>
          </a:stretch>
        </p:blipFill>
        <p:spPr>
          <a:xfrm>
            <a:off x="6382436" y="27766701"/>
            <a:ext cx="1171575" cy="466725"/>
          </a:xfrm>
          <a:prstGeom prst="rect">
            <a:avLst/>
          </a:prstGeom>
        </p:spPr>
      </p:pic>
      <p:pic>
        <p:nvPicPr>
          <p:cNvPr id="47" name="Picture 46">
            <a:extLst>
              <a:ext uri="{FF2B5EF4-FFF2-40B4-BE49-F238E27FC236}">
                <a16:creationId xmlns:a16="http://schemas.microsoft.com/office/drawing/2014/main" id="{322F6F6C-0C50-454C-8A63-7053FEFCCD15}"/>
              </a:ext>
            </a:extLst>
          </p:cNvPr>
          <p:cNvPicPr>
            <a:picLocks noChangeAspect="1"/>
          </p:cNvPicPr>
          <p:nvPr/>
        </p:nvPicPr>
        <p:blipFill rotWithShape="1">
          <a:blip r:embed="rId17"/>
          <a:srcRect r="60651" b="-5722"/>
          <a:stretch/>
        </p:blipFill>
        <p:spPr>
          <a:xfrm>
            <a:off x="4428730" y="28642897"/>
            <a:ext cx="1747284" cy="476250"/>
          </a:xfrm>
          <a:prstGeom prst="rect">
            <a:avLst/>
          </a:prstGeom>
        </p:spPr>
      </p:pic>
      <p:pic>
        <p:nvPicPr>
          <p:cNvPr id="48" name="Picture 47">
            <a:extLst>
              <a:ext uri="{FF2B5EF4-FFF2-40B4-BE49-F238E27FC236}">
                <a16:creationId xmlns:a16="http://schemas.microsoft.com/office/drawing/2014/main" id="{5268F1F6-5A5C-44FA-A205-33F542A7C85A}"/>
              </a:ext>
            </a:extLst>
          </p:cNvPr>
          <p:cNvPicPr>
            <a:picLocks noChangeAspect="1"/>
          </p:cNvPicPr>
          <p:nvPr/>
        </p:nvPicPr>
        <p:blipFill>
          <a:blip r:embed="rId18"/>
          <a:stretch>
            <a:fillRect/>
          </a:stretch>
        </p:blipFill>
        <p:spPr>
          <a:xfrm>
            <a:off x="1580401" y="29123033"/>
            <a:ext cx="1423331" cy="412560"/>
          </a:xfrm>
          <a:prstGeom prst="rect">
            <a:avLst/>
          </a:prstGeom>
        </p:spPr>
      </p:pic>
      <p:pic>
        <p:nvPicPr>
          <p:cNvPr id="50" name="Picture 49">
            <a:extLst>
              <a:ext uri="{FF2B5EF4-FFF2-40B4-BE49-F238E27FC236}">
                <a16:creationId xmlns:a16="http://schemas.microsoft.com/office/drawing/2014/main" id="{FCF8234C-92B7-4F26-9C62-C6D5CA98896C}"/>
              </a:ext>
            </a:extLst>
          </p:cNvPr>
          <p:cNvPicPr>
            <a:picLocks noChangeAspect="1"/>
          </p:cNvPicPr>
          <p:nvPr/>
        </p:nvPicPr>
        <p:blipFill>
          <a:blip r:embed="rId19"/>
          <a:stretch>
            <a:fillRect/>
          </a:stretch>
        </p:blipFill>
        <p:spPr>
          <a:xfrm>
            <a:off x="8364354" y="29535593"/>
            <a:ext cx="1209675" cy="476250"/>
          </a:xfrm>
          <a:prstGeom prst="rect">
            <a:avLst/>
          </a:prstGeom>
        </p:spPr>
      </p:pic>
      <p:pic>
        <p:nvPicPr>
          <p:cNvPr id="52" name="Picture 51">
            <a:extLst>
              <a:ext uri="{FF2B5EF4-FFF2-40B4-BE49-F238E27FC236}">
                <a16:creationId xmlns:a16="http://schemas.microsoft.com/office/drawing/2014/main" id="{0E9D7249-0D38-4B61-99AC-EF69A295B207}"/>
              </a:ext>
            </a:extLst>
          </p:cNvPr>
          <p:cNvPicPr>
            <a:picLocks noChangeAspect="1"/>
          </p:cNvPicPr>
          <p:nvPr/>
        </p:nvPicPr>
        <p:blipFill>
          <a:blip r:embed="rId20"/>
          <a:stretch>
            <a:fillRect/>
          </a:stretch>
        </p:blipFill>
        <p:spPr>
          <a:xfrm>
            <a:off x="14838180" y="6545934"/>
            <a:ext cx="593255" cy="489435"/>
          </a:xfrm>
          <a:prstGeom prst="rect">
            <a:avLst/>
          </a:prstGeom>
        </p:spPr>
      </p:pic>
      <p:pic>
        <p:nvPicPr>
          <p:cNvPr id="53" name="Picture 52">
            <a:extLst>
              <a:ext uri="{FF2B5EF4-FFF2-40B4-BE49-F238E27FC236}">
                <a16:creationId xmlns:a16="http://schemas.microsoft.com/office/drawing/2014/main" id="{088B0D8F-CAAE-41BE-927D-B5D6A791F8D8}"/>
              </a:ext>
            </a:extLst>
          </p:cNvPr>
          <p:cNvPicPr>
            <a:picLocks noChangeAspect="1"/>
          </p:cNvPicPr>
          <p:nvPr/>
        </p:nvPicPr>
        <p:blipFill>
          <a:blip r:embed="rId21"/>
          <a:stretch>
            <a:fillRect/>
          </a:stretch>
        </p:blipFill>
        <p:spPr>
          <a:xfrm>
            <a:off x="14779874" y="9077959"/>
            <a:ext cx="592902" cy="518789"/>
          </a:xfrm>
          <a:prstGeom prst="rect">
            <a:avLst/>
          </a:prstGeom>
        </p:spPr>
      </p:pic>
      <p:pic>
        <p:nvPicPr>
          <p:cNvPr id="56" name="Picture 55">
            <a:extLst>
              <a:ext uri="{FF2B5EF4-FFF2-40B4-BE49-F238E27FC236}">
                <a16:creationId xmlns:a16="http://schemas.microsoft.com/office/drawing/2014/main" id="{22B11708-B0B8-49AB-8335-04AC2BCC0D90}"/>
              </a:ext>
            </a:extLst>
          </p:cNvPr>
          <p:cNvPicPr>
            <a:picLocks noChangeAspect="1"/>
          </p:cNvPicPr>
          <p:nvPr/>
        </p:nvPicPr>
        <p:blipFill rotWithShape="1">
          <a:blip r:embed="rId13"/>
          <a:srcRect t="3786" r="70963" b="38976"/>
          <a:stretch/>
        </p:blipFill>
        <p:spPr>
          <a:xfrm>
            <a:off x="17733196" y="11664895"/>
            <a:ext cx="1460737" cy="686339"/>
          </a:xfrm>
          <a:prstGeom prst="rect">
            <a:avLst/>
          </a:prstGeom>
        </p:spPr>
      </p:pic>
      <p:pic>
        <p:nvPicPr>
          <p:cNvPr id="58" name="Picture 57">
            <a:extLst>
              <a:ext uri="{FF2B5EF4-FFF2-40B4-BE49-F238E27FC236}">
                <a16:creationId xmlns:a16="http://schemas.microsoft.com/office/drawing/2014/main" id="{2B63ADB8-8B97-43F3-A2D9-B8A8EAC2D1C8}"/>
              </a:ext>
            </a:extLst>
          </p:cNvPr>
          <p:cNvPicPr>
            <a:picLocks noChangeAspect="1"/>
          </p:cNvPicPr>
          <p:nvPr/>
        </p:nvPicPr>
        <p:blipFill rotWithShape="1">
          <a:blip r:embed="rId22"/>
          <a:srcRect r="48735" b="-7029"/>
          <a:stretch/>
        </p:blipFill>
        <p:spPr>
          <a:xfrm>
            <a:off x="6176014" y="28683897"/>
            <a:ext cx="2695074" cy="466725"/>
          </a:xfrm>
          <a:prstGeom prst="rect">
            <a:avLst/>
          </a:prstGeom>
        </p:spPr>
      </p:pic>
      <p:pic>
        <p:nvPicPr>
          <p:cNvPr id="1026" name="Picture 2" descr="Image result for tu logo">
            <a:extLst>
              <a:ext uri="{FF2B5EF4-FFF2-40B4-BE49-F238E27FC236}">
                <a16:creationId xmlns:a16="http://schemas.microsoft.com/office/drawing/2014/main" id="{C703BFF7-CED1-4FF8-A4DF-A570C7674FB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03842" y="320799"/>
            <a:ext cx="6289704" cy="1364032"/>
          </a:xfrm>
          <a:prstGeom prst="rect">
            <a:avLst/>
          </a:prstGeom>
          <a:noFill/>
          <a:extLst>
            <a:ext uri="{909E8E84-426E-40DD-AFC4-6F175D3DCCD1}">
              <a14:hiddenFill xmlns:a14="http://schemas.microsoft.com/office/drawing/2010/main">
                <a:solidFill>
                  <a:srgbClr val="FFFFFF"/>
                </a:solidFill>
              </a14:hiddenFill>
            </a:ext>
          </a:extLst>
        </p:spPr>
      </p:pic>
      <p:grpSp>
        <p:nvGrpSpPr>
          <p:cNvPr id="1032" name="Group 1031">
            <a:extLst>
              <a:ext uri="{FF2B5EF4-FFF2-40B4-BE49-F238E27FC236}">
                <a16:creationId xmlns:a16="http://schemas.microsoft.com/office/drawing/2014/main" id="{1125158B-6F89-40F3-846B-409ECD36715F}"/>
              </a:ext>
            </a:extLst>
          </p:cNvPr>
          <p:cNvGrpSpPr/>
          <p:nvPr/>
        </p:nvGrpSpPr>
        <p:grpSpPr>
          <a:xfrm>
            <a:off x="11975589" y="24574541"/>
            <a:ext cx="8225981" cy="2585650"/>
            <a:chOff x="11975589" y="24044590"/>
            <a:chExt cx="8225981" cy="2585650"/>
          </a:xfrm>
        </p:grpSpPr>
        <p:grpSp>
          <p:nvGrpSpPr>
            <p:cNvPr id="1030" name="Group 1029">
              <a:extLst>
                <a:ext uri="{FF2B5EF4-FFF2-40B4-BE49-F238E27FC236}">
                  <a16:creationId xmlns:a16="http://schemas.microsoft.com/office/drawing/2014/main" id="{449F92E6-47A8-463C-B159-59E27B04AE9D}"/>
                </a:ext>
              </a:extLst>
            </p:cNvPr>
            <p:cNvGrpSpPr/>
            <p:nvPr/>
          </p:nvGrpSpPr>
          <p:grpSpPr>
            <a:xfrm>
              <a:off x="11975589" y="24493798"/>
              <a:ext cx="8225981" cy="2136442"/>
              <a:chOff x="11975589" y="24749629"/>
              <a:chExt cx="8225981" cy="2136442"/>
            </a:xfrm>
          </p:grpSpPr>
          <p:grpSp>
            <p:nvGrpSpPr>
              <p:cNvPr id="1029" name="Group 1028">
                <a:extLst>
                  <a:ext uri="{FF2B5EF4-FFF2-40B4-BE49-F238E27FC236}">
                    <a16:creationId xmlns:a16="http://schemas.microsoft.com/office/drawing/2014/main" id="{717AD4A5-CCEC-4151-889B-0F0E828FE990}"/>
                  </a:ext>
                </a:extLst>
              </p:cNvPr>
              <p:cNvGrpSpPr/>
              <p:nvPr/>
            </p:nvGrpSpPr>
            <p:grpSpPr>
              <a:xfrm>
                <a:off x="11975589" y="24749629"/>
                <a:ext cx="8225981" cy="1845805"/>
                <a:chOff x="21253894" y="24144483"/>
                <a:chExt cx="8225981" cy="1845805"/>
              </a:xfrm>
            </p:grpSpPr>
            <p:pic>
              <p:nvPicPr>
                <p:cNvPr id="1027" name="Picture 1026">
                  <a:extLst>
                    <a:ext uri="{FF2B5EF4-FFF2-40B4-BE49-F238E27FC236}">
                      <a16:creationId xmlns:a16="http://schemas.microsoft.com/office/drawing/2014/main" id="{43A0892A-FE9D-478A-943D-25B865FBF950}"/>
                    </a:ext>
                  </a:extLst>
                </p:cNvPr>
                <p:cNvPicPr>
                  <a:picLocks noChangeAspect="1"/>
                </p:cNvPicPr>
                <p:nvPr/>
              </p:nvPicPr>
              <p:blipFill rotWithShape="1">
                <a:blip r:embed="rId24"/>
                <a:srcRect t="17048" b="17922"/>
                <a:stretch/>
              </p:blipFill>
              <p:spPr>
                <a:xfrm>
                  <a:off x="21945600" y="24144483"/>
                  <a:ext cx="7534275" cy="1845805"/>
                </a:xfrm>
                <a:prstGeom prst="rect">
                  <a:avLst/>
                </a:prstGeom>
              </p:spPr>
            </p:pic>
            <p:grpSp>
              <p:nvGrpSpPr>
                <p:cNvPr id="1025" name="Group 1024">
                  <a:extLst>
                    <a:ext uri="{FF2B5EF4-FFF2-40B4-BE49-F238E27FC236}">
                      <a16:creationId xmlns:a16="http://schemas.microsoft.com/office/drawing/2014/main" id="{C9B5B73C-19D7-4105-A15C-E13A0EDFB0C0}"/>
                    </a:ext>
                  </a:extLst>
                </p:cNvPr>
                <p:cNvGrpSpPr/>
                <p:nvPr/>
              </p:nvGrpSpPr>
              <p:grpSpPr>
                <a:xfrm>
                  <a:off x="21253894" y="24279151"/>
                  <a:ext cx="1621038" cy="1567089"/>
                  <a:chOff x="12474472" y="25034649"/>
                  <a:chExt cx="1621038" cy="1567089"/>
                </a:xfrm>
              </p:grpSpPr>
              <p:pic>
                <p:nvPicPr>
                  <p:cNvPr id="66" name="Picture 65">
                    <a:extLst>
                      <a:ext uri="{FF2B5EF4-FFF2-40B4-BE49-F238E27FC236}">
                        <a16:creationId xmlns:a16="http://schemas.microsoft.com/office/drawing/2014/main" id="{B952AE3F-D2F9-4881-BD75-4301FA37E9FF}"/>
                      </a:ext>
                    </a:extLst>
                  </p:cNvPr>
                  <p:cNvPicPr>
                    <a:picLocks noChangeAspect="1"/>
                  </p:cNvPicPr>
                  <p:nvPr/>
                </p:nvPicPr>
                <p:blipFill rotWithShape="1">
                  <a:blip r:embed="rId25"/>
                  <a:srcRect l="45433" t="9486" r="32036" b="65945"/>
                  <a:stretch/>
                </p:blipFill>
                <p:spPr>
                  <a:xfrm>
                    <a:off x="12474472" y="25606598"/>
                    <a:ext cx="1490621" cy="364068"/>
                  </a:xfrm>
                  <a:prstGeom prst="rect">
                    <a:avLst/>
                  </a:prstGeom>
                </p:spPr>
              </p:pic>
              <p:pic>
                <p:nvPicPr>
                  <p:cNvPr id="67" name="Picture 66">
                    <a:extLst>
                      <a:ext uri="{FF2B5EF4-FFF2-40B4-BE49-F238E27FC236}">
                        <a16:creationId xmlns:a16="http://schemas.microsoft.com/office/drawing/2014/main" id="{F85BA6DD-B90F-4CFC-B211-F6CEA39F87EA}"/>
                      </a:ext>
                    </a:extLst>
                  </p:cNvPr>
                  <p:cNvPicPr>
                    <a:picLocks noChangeAspect="1"/>
                  </p:cNvPicPr>
                  <p:nvPr/>
                </p:nvPicPr>
                <p:blipFill rotWithShape="1">
                  <a:blip r:embed="rId25"/>
                  <a:srcRect l="20021" t="9514" r="56905" b="65917"/>
                  <a:stretch/>
                </p:blipFill>
                <p:spPr>
                  <a:xfrm>
                    <a:off x="12568970" y="25034649"/>
                    <a:ext cx="1526540" cy="364067"/>
                  </a:xfrm>
                  <a:prstGeom prst="rect">
                    <a:avLst/>
                  </a:prstGeom>
                </p:spPr>
              </p:pic>
              <p:pic>
                <p:nvPicPr>
                  <p:cNvPr id="54" name="Picture 53">
                    <a:extLst>
                      <a:ext uri="{FF2B5EF4-FFF2-40B4-BE49-F238E27FC236}">
                        <a16:creationId xmlns:a16="http://schemas.microsoft.com/office/drawing/2014/main" id="{BC1B0688-CB19-4E7B-8C08-8AB0C15AFDFE}"/>
                      </a:ext>
                    </a:extLst>
                  </p:cNvPr>
                  <p:cNvPicPr>
                    <a:picLocks noChangeAspect="1"/>
                  </p:cNvPicPr>
                  <p:nvPr/>
                </p:nvPicPr>
                <p:blipFill rotWithShape="1">
                  <a:blip r:embed="rId25"/>
                  <a:srcRect l="72700" t="8998" r="5352" b="64910"/>
                  <a:stretch/>
                </p:blipFill>
                <p:spPr>
                  <a:xfrm>
                    <a:off x="12568970" y="26215088"/>
                    <a:ext cx="1452034" cy="386650"/>
                  </a:xfrm>
                  <a:prstGeom prst="rect">
                    <a:avLst/>
                  </a:prstGeom>
                </p:spPr>
              </p:pic>
            </p:grpSp>
          </p:grpSp>
          <p:pic>
            <p:nvPicPr>
              <p:cNvPr id="78" name="Picture 77">
                <a:extLst>
                  <a:ext uri="{FF2B5EF4-FFF2-40B4-BE49-F238E27FC236}">
                    <a16:creationId xmlns:a16="http://schemas.microsoft.com/office/drawing/2014/main" id="{B0A48144-DD84-4D8E-862A-99328A3B5C4F}"/>
                  </a:ext>
                </a:extLst>
              </p:cNvPr>
              <p:cNvPicPr>
                <a:picLocks noChangeAspect="1"/>
              </p:cNvPicPr>
              <p:nvPr/>
            </p:nvPicPr>
            <p:blipFill rotWithShape="1">
              <a:blip r:embed="rId24"/>
              <a:srcRect t="87702"/>
              <a:stretch/>
            </p:blipFill>
            <p:spPr>
              <a:xfrm>
                <a:off x="12667295" y="26536995"/>
                <a:ext cx="7534275" cy="349076"/>
              </a:xfrm>
              <a:prstGeom prst="rect">
                <a:avLst/>
              </a:prstGeom>
            </p:spPr>
          </p:pic>
        </p:grpSp>
        <p:sp>
          <p:nvSpPr>
            <p:cNvPr id="1031" name="TextBox 1030">
              <a:extLst>
                <a:ext uri="{FF2B5EF4-FFF2-40B4-BE49-F238E27FC236}">
                  <a16:creationId xmlns:a16="http://schemas.microsoft.com/office/drawing/2014/main" id="{5670E694-5280-4763-A7A1-187415CD8DC8}"/>
                </a:ext>
              </a:extLst>
            </p:cNvPr>
            <p:cNvSpPr txBox="1"/>
            <p:nvPr/>
          </p:nvSpPr>
          <p:spPr>
            <a:xfrm>
              <a:off x="12484744" y="24044590"/>
              <a:ext cx="7574446" cy="461665"/>
            </a:xfrm>
            <a:prstGeom prst="rect">
              <a:avLst/>
            </a:prstGeom>
            <a:noFill/>
          </p:spPr>
          <p:txBody>
            <a:bodyPr wrap="none" rtlCol="0">
              <a:spAutoFit/>
            </a:bodyPr>
            <a:lstStyle/>
            <a:p>
              <a:r>
                <a:rPr lang="en-US" sz="2400" dirty="0">
                  <a:latin typeface="Verdana" panose="020B0604030504040204" pitchFamily="34" charset="0"/>
                  <a:ea typeface="Verdana" panose="020B0604030504040204" pitchFamily="34" charset="0"/>
                </a:rPr>
                <a:t>Mean MI between input and generated volumes</a:t>
              </a:r>
            </a:p>
          </p:txBody>
        </p:sp>
      </p:grpSp>
      <p:sp>
        <p:nvSpPr>
          <p:cNvPr id="1033" name="TextBox 1032">
            <a:extLst>
              <a:ext uri="{FF2B5EF4-FFF2-40B4-BE49-F238E27FC236}">
                <a16:creationId xmlns:a16="http://schemas.microsoft.com/office/drawing/2014/main" id="{283AC60E-1CF6-4289-803D-F70510CE7360}"/>
              </a:ext>
            </a:extLst>
          </p:cNvPr>
          <p:cNvSpPr txBox="1"/>
          <p:nvPr/>
        </p:nvSpPr>
        <p:spPr>
          <a:xfrm>
            <a:off x="15621760" y="12664373"/>
            <a:ext cx="274434" cy="523220"/>
          </a:xfrm>
          <a:prstGeom prst="rect">
            <a:avLst/>
          </a:prstGeom>
          <a:noFill/>
        </p:spPr>
        <p:txBody>
          <a:bodyPr wrap="none" rtlCol="0">
            <a:spAutoFit/>
          </a:bodyPr>
          <a:lstStyle/>
          <a:p>
            <a:r>
              <a:rPr lang="en-US" sz="2800" dirty="0">
                <a:latin typeface="Times New Roman" panose="02020603050405020304" pitchFamily="18" charset="0"/>
                <a:ea typeface="Verdana" panose="020B0604030504040204" pitchFamily="34" charset="0"/>
                <a:cs typeface="Times New Roman" panose="02020603050405020304" pitchFamily="18" charset="0"/>
              </a:rPr>
              <a:t>,</a:t>
            </a:r>
          </a:p>
        </p:txBody>
      </p:sp>
      <p:pic>
        <p:nvPicPr>
          <p:cNvPr id="15" name="Picture 14">
            <a:extLst>
              <a:ext uri="{FF2B5EF4-FFF2-40B4-BE49-F238E27FC236}">
                <a16:creationId xmlns:a16="http://schemas.microsoft.com/office/drawing/2014/main" id="{4014D165-A2F7-4713-81B7-BE23766061AC}"/>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22357" y="14648359"/>
            <a:ext cx="10540074" cy="2894031"/>
          </a:xfrm>
          <a:prstGeom prst="rect">
            <a:avLst/>
          </a:prstGeom>
        </p:spPr>
      </p:pic>
      <p:grpSp>
        <p:nvGrpSpPr>
          <p:cNvPr id="70" name="Group 69">
            <a:extLst>
              <a:ext uri="{FF2B5EF4-FFF2-40B4-BE49-F238E27FC236}">
                <a16:creationId xmlns:a16="http://schemas.microsoft.com/office/drawing/2014/main" id="{31321081-CA45-4AA5-822B-B29E2731A584}"/>
              </a:ext>
            </a:extLst>
          </p:cNvPr>
          <p:cNvGrpSpPr/>
          <p:nvPr/>
        </p:nvGrpSpPr>
        <p:grpSpPr>
          <a:xfrm>
            <a:off x="14007270" y="27368652"/>
            <a:ext cx="6675139" cy="3019512"/>
            <a:chOff x="14007270" y="26838701"/>
            <a:chExt cx="6675139" cy="3019512"/>
          </a:xfrm>
        </p:grpSpPr>
        <p:grpSp>
          <p:nvGrpSpPr>
            <p:cNvPr id="31" name="Group 30">
              <a:extLst>
                <a:ext uri="{FF2B5EF4-FFF2-40B4-BE49-F238E27FC236}">
                  <a16:creationId xmlns:a16="http://schemas.microsoft.com/office/drawing/2014/main" id="{FA2B3611-8669-4308-A7DE-EE4474013785}"/>
                </a:ext>
              </a:extLst>
            </p:cNvPr>
            <p:cNvGrpSpPr/>
            <p:nvPr/>
          </p:nvGrpSpPr>
          <p:grpSpPr>
            <a:xfrm>
              <a:off x="14007270" y="26838701"/>
              <a:ext cx="6675139" cy="3019512"/>
              <a:chOff x="11686810" y="27230337"/>
              <a:chExt cx="4564196" cy="2064623"/>
            </a:xfrm>
          </p:grpSpPr>
          <p:pic>
            <p:nvPicPr>
              <p:cNvPr id="11" name="Picture 10">
                <a:extLst>
                  <a:ext uri="{FF2B5EF4-FFF2-40B4-BE49-F238E27FC236}">
                    <a16:creationId xmlns:a16="http://schemas.microsoft.com/office/drawing/2014/main" id="{F829C70B-14EA-4460-B536-DA7E9200688A}"/>
                  </a:ext>
                </a:extLst>
              </p:cNvPr>
              <p:cNvPicPr>
                <a:picLocks noChangeAspect="1"/>
              </p:cNvPicPr>
              <p:nvPr/>
            </p:nvPicPr>
            <p:blipFill rotWithShape="1">
              <a:blip r:embed="rId27">
                <a:extLst>
                  <a:ext uri="{BEBA8EAE-BF5A-486C-A8C5-ECC9F3942E4B}">
                    <a14:imgProps xmlns:a14="http://schemas.microsoft.com/office/drawing/2010/main">
                      <a14:imgLayer r:embed="rId28">
                        <a14:imgEffect>
                          <a14:brightnessContrast bright="20000"/>
                        </a14:imgEffect>
                      </a14:imgLayer>
                    </a14:imgProps>
                  </a:ext>
                  <a:ext uri="{28A0092B-C50C-407E-A947-70E740481C1C}">
                    <a14:useLocalDpi xmlns:a14="http://schemas.microsoft.com/office/drawing/2010/main" val="0"/>
                  </a:ext>
                </a:extLst>
              </a:blip>
              <a:srcRect l="13138" t="14683" r="12590" b="9047"/>
              <a:stretch/>
            </p:blipFill>
            <p:spPr>
              <a:xfrm>
                <a:off x="11686810" y="27238802"/>
                <a:ext cx="2249967" cy="2056158"/>
              </a:xfrm>
              <a:prstGeom prst="rect">
                <a:avLst/>
              </a:prstGeom>
            </p:spPr>
          </p:pic>
          <p:pic>
            <p:nvPicPr>
              <p:cNvPr id="24" name="Picture 23">
                <a:extLst>
                  <a:ext uri="{FF2B5EF4-FFF2-40B4-BE49-F238E27FC236}">
                    <a16:creationId xmlns:a16="http://schemas.microsoft.com/office/drawing/2014/main" id="{FE4EA7F5-9F2D-4D2F-875C-68C486A72E13}"/>
                  </a:ext>
                </a:extLst>
              </p:cNvPr>
              <p:cNvPicPr>
                <a:picLocks noChangeAspect="1"/>
              </p:cNvPicPr>
              <p:nvPr/>
            </p:nvPicPr>
            <p:blipFill rotWithShape="1">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rcRect l="8624" t="9956" r="11081" b="7511"/>
              <a:stretch/>
            </p:blipFill>
            <p:spPr>
              <a:xfrm>
                <a:off x="13979213" y="27230337"/>
                <a:ext cx="2271793" cy="2059951"/>
              </a:xfrm>
              <a:prstGeom prst="rect">
                <a:avLst/>
              </a:prstGeom>
            </p:spPr>
          </p:pic>
        </p:gr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18BCC960-B6CE-4752-947D-4C1CA25F688A}"/>
                    </a:ext>
                  </a:extLst>
                </p:cNvPr>
                <p:cNvSpPr txBox="1"/>
                <p:nvPr/>
              </p:nvSpPr>
              <p:spPr>
                <a:xfrm>
                  <a:off x="17490012" y="29193151"/>
                  <a:ext cx="1597489" cy="624210"/>
                </a:xfrm>
                <a:prstGeom prst="rect">
                  <a:avLst/>
                </a:prstGeom>
                <a:noFill/>
              </p:spPr>
              <p:txBody>
                <a:bodyPr wrap="none" rtlCol="0">
                  <a:spAutoFit/>
                </a:bodyPr>
                <a:lstStyle/>
                <a:p>
                  <a:r>
                    <a:rPr lang="en-US" sz="3200" dirty="0">
                      <a:solidFill>
                        <a:schemeClr val="tx1"/>
                      </a:solidFill>
                    </a:rPr>
                    <a:t>No </a:t>
                  </a:r>
                  <a14:m>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𝐸</m:t>
                          </m:r>
                        </m:e>
                        <m:sub>
                          <m:r>
                            <a:rPr lang="en-US" sz="3200" b="0" i="1" smtClean="0">
                              <a:solidFill>
                                <a:schemeClr val="tx1"/>
                              </a:solidFill>
                              <a:latin typeface="Cambria Math" panose="02040503050406030204" pitchFamily="18" charset="0"/>
                            </a:rPr>
                            <m:t>𝑓𝑙𝑎𝑡</m:t>
                          </m:r>
                        </m:sub>
                      </m:sSub>
                    </m:oMath>
                  </a14:m>
                  <a:endParaRPr lang="en-US" sz="3200" dirty="0">
                    <a:solidFill>
                      <a:schemeClr val="tx1"/>
                    </a:solidFill>
                  </a:endParaRPr>
                </a:p>
              </p:txBody>
            </p:sp>
          </mc:Choice>
          <mc:Fallback xmlns="">
            <p:sp>
              <p:nvSpPr>
                <p:cNvPr id="68" name="TextBox 67">
                  <a:extLst>
                    <a:ext uri="{FF2B5EF4-FFF2-40B4-BE49-F238E27FC236}">
                      <a16:creationId xmlns:a16="http://schemas.microsoft.com/office/drawing/2014/main" id="{18BCC960-B6CE-4752-947D-4C1CA25F688A}"/>
                    </a:ext>
                  </a:extLst>
                </p:cNvPr>
                <p:cNvSpPr txBox="1">
                  <a:spLocks noRot="1" noChangeAspect="1" noMove="1" noResize="1" noEditPoints="1" noAdjustHandles="1" noChangeArrowheads="1" noChangeShapeType="1" noTextEdit="1"/>
                </p:cNvSpPr>
                <p:nvPr/>
              </p:nvSpPr>
              <p:spPr>
                <a:xfrm>
                  <a:off x="17490012" y="29193151"/>
                  <a:ext cx="1597489" cy="624210"/>
                </a:xfrm>
                <a:prstGeom prst="rect">
                  <a:avLst/>
                </a:prstGeom>
                <a:blipFill>
                  <a:blip r:embed="rId31"/>
                  <a:stretch>
                    <a:fillRect l="-9542" t="-11765" b="-26471"/>
                  </a:stretch>
                </a:blipFill>
              </p:spPr>
              <p:txBody>
                <a:bodyPr/>
                <a:lstStyle/>
                <a:p>
                  <a:r>
                    <a:rPr lang="en-US">
                      <a:noFill/>
                    </a:rPr>
                    <a:t> </a:t>
                  </a:r>
                </a:p>
              </p:txBody>
            </p:sp>
          </mc:Fallback>
        </mc:AlternateContent>
        <p:sp>
          <p:nvSpPr>
            <p:cNvPr id="69" name="TextBox 68">
              <a:extLst>
                <a:ext uri="{FF2B5EF4-FFF2-40B4-BE49-F238E27FC236}">
                  <a16:creationId xmlns:a16="http://schemas.microsoft.com/office/drawing/2014/main" id="{1E3FFDBF-9790-4420-9C71-9CC4B1BED532}"/>
                </a:ext>
              </a:extLst>
            </p:cNvPr>
            <p:cNvSpPr txBox="1"/>
            <p:nvPr/>
          </p:nvSpPr>
          <p:spPr>
            <a:xfrm>
              <a:off x="14058221" y="29212869"/>
              <a:ext cx="1748812" cy="584775"/>
            </a:xfrm>
            <a:prstGeom prst="rect">
              <a:avLst/>
            </a:prstGeom>
            <a:noFill/>
          </p:spPr>
          <p:txBody>
            <a:bodyPr wrap="none" rtlCol="0">
              <a:spAutoFit/>
            </a:bodyPr>
            <a:lstStyle/>
            <a:p>
              <a:r>
                <a:rPr lang="en-US" sz="3200" dirty="0"/>
                <a:t>complete</a:t>
              </a:r>
            </a:p>
          </p:txBody>
        </p:sp>
      </p:grpSp>
      <p:grpSp>
        <p:nvGrpSpPr>
          <p:cNvPr id="65" name="Group 64">
            <a:extLst>
              <a:ext uri="{FF2B5EF4-FFF2-40B4-BE49-F238E27FC236}">
                <a16:creationId xmlns:a16="http://schemas.microsoft.com/office/drawing/2014/main" id="{76CBA2CE-EEA3-4AF6-B8C5-9AE4095788DF}"/>
              </a:ext>
            </a:extLst>
          </p:cNvPr>
          <p:cNvGrpSpPr/>
          <p:nvPr/>
        </p:nvGrpSpPr>
        <p:grpSpPr>
          <a:xfrm>
            <a:off x="556770" y="20386858"/>
            <a:ext cx="5804385" cy="4387035"/>
            <a:chOff x="1079106" y="20386858"/>
            <a:chExt cx="5804385" cy="4387035"/>
          </a:xfrm>
        </p:grpSpPr>
        <p:pic>
          <p:nvPicPr>
            <p:cNvPr id="33" name="Picture 32">
              <a:extLst>
                <a:ext uri="{FF2B5EF4-FFF2-40B4-BE49-F238E27FC236}">
                  <a16:creationId xmlns:a16="http://schemas.microsoft.com/office/drawing/2014/main" id="{C883CBCC-7642-4C08-B928-65DF1E7BF59D}"/>
                </a:ext>
              </a:extLst>
            </p:cNvPr>
            <p:cNvPicPr>
              <a:picLocks noChangeAspect="1"/>
            </p:cNvPicPr>
            <p:nvPr/>
          </p:nvPicPr>
          <p:blipFill>
            <a:blip r:embed="rId32"/>
            <a:stretch>
              <a:fillRect/>
            </a:stretch>
          </p:blipFill>
          <p:spPr>
            <a:xfrm>
              <a:off x="1079106" y="20386858"/>
              <a:ext cx="5804385" cy="4387035"/>
            </a:xfrm>
            <a:prstGeom prst="rect">
              <a:avLst/>
            </a:prstGeom>
          </p:spPr>
        </p:pic>
        <p:sp>
          <p:nvSpPr>
            <p:cNvPr id="49" name="TextBox 48">
              <a:extLst>
                <a:ext uri="{FF2B5EF4-FFF2-40B4-BE49-F238E27FC236}">
                  <a16:creationId xmlns:a16="http://schemas.microsoft.com/office/drawing/2014/main" id="{655797F6-7505-4031-95A5-CEBF4FB2802C}"/>
                </a:ext>
              </a:extLst>
            </p:cNvPr>
            <p:cNvSpPr txBox="1"/>
            <p:nvPr/>
          </p:nvSpPr>
          <p:spPr>
            <a:xfrm>
              <a:off x="1605801" y="21499644"/>
              <a:ext cx="1140056" cy="584775"/>
            </a:xfrm>
            <a:prstGeom prst="rect">
              <a:avLst/>
            </a:prstGeom>
            <a:noFill/>
          </p:spPr>
          <p:txBody>
            <a:bodyPr wrap="none" rtlCol="0">
              <a:spAutoFit/>
            </a:bodyPr>
            <a:lstStyle/>
            <a:p>
              <a:r>
                <a:rPr lang="en-US" sz="3200" dirty="0" err="1">
                  <a:solidFill>
                    <a:srgbClr val="9C3D9C"/>
                  </a:solidFill>
                </a:rPr>
                <a:t>dda</a:t>
              </a:r>
              <a:r>
                <a:rPr lang="en-US" sz="3200" dirty="0">
                  <a:solidFill>
                    <a:srgbClr val="9C3D9C"/>
                  </a:solidFill>
                </a:rPr>
                <a:t>-E</a:t>
              </a:r>
            </a:p>
          </p:txBody>
        </p:sp>
        <p:sp>
          <p:nvSpPr>
            <p:cNvPr id="73" name="TextBox 72">
              <a:extLst>
                <a:ext uri="{FF2B5EF4-FFF2-40B4-BE49-F238E27FC236}">
                  <a16:creationId xmlns:a16="http://schemas.microsoft.com/office/drawing/2014/main" id="{619B2F03-9DA5-4C70-9308-7E9CC1472DE9}"/>
                </a:ext>
              </a:extLst>
            </p:cNvPr>
            <p:cNvSpPr txBox="1"/>
            <p:nvPr/>
          </p:nvSpPr>
          <p:spPr>
            <a:xfrm>
              <a:off x="5501803" y="21831560"/>
              <a:ext cx="1192955" cy="584775"/>
            </a:xfrm>
            <a:prstGeom prst="rect">
              <a:avLst/>
            </a:prstGeom>
            <a:noFill/>
          </p:spPr>
          <p:txBody>
            <a:bodyPr wrap="none" rtlCol="0">
              <a:spAutoFit/>
            </a:bodyPr>
            <a:lstStyle/>
            <a:p>
              <a:r>
                <a:rPr lang="en-US" sz="3200" dirty="0" err="1">
                  <a:solidFill>
                    <a:srgbClr val="3D8E3D"/>
                  </a:solidFill>
                </a:rPr>
                <a:t>dda</a:t>
              </a:r>
              <a:r>
                <a:rPr lang="en-US" sz="3200" dirty="0">
                  <a:solidFill>
                    <a:srgbClr val="3D8E3D"/>
                  </a:solidFill>
                </a:rPr>
                <a:t>-D</a:t>
              </a:r>
            </a:p>
          </p:txBody>
        </p:sp>
      </p:grpSp>
      <p:pic>
        <p:nvPicPr>
          <p:cNvPr id="51" name="Picture 50">
            <a:extLst>
              <a:ext uri="{FF2B5EF4-FFF2-40B4-BE49-F238E27FC236}">
                <a16:creationId xmlns:a16="http://schemas.microsoft.com/office/drawing/2014/main" id="{8972EA3A-A629-47FC-A9B3-D291244F0F6F}"/>
              </a:ext>
            </a:extLst>
          </p:cNvPr>
          <p:cNvPicPr>
            <a:picLocks noChangeAspect="1"/>
          </p:cNvPicPr>
          <p:nvPr/>
        </p:nvPicPr>
        <p:blipFill>
          <a:blip r:embed="rId33"/>
          <a:stretch>
            <a:fillRect/>
          </a:stretch>
        </p:blipFill>
        <p:spPr>
          <a:xfrm>
            <a:off x="6610116" y="20417187"/>
            <a:ext cx="4094435" cy="5267066"/>
          </a:xfrm>
          <a:prstGeom prst="rect">
            <a:avLst/>
          </a:prstGeom>
        </p:spPr>
      </p:pic>
      <p:cxnSp>
        <p:nvCxnSpPr>
          <p:cNvPr id="61" name="Straight Connector 60">
            <a:extLst>
              <a:ext uri="{FF2B5EF4-FFF2-40B4-BE49-F238E27FC236}">
                <a16:creationId xmlns:a16="http://schemas.microsoft.com/office/drawing/2014/main" id="{CA49F473-C633-4D56-B868-F12068320F2F}"/>
              </a:ext>
            </a:extLst>
          </p:cNvPr>
          <p:cNvCxnSpPr>
            <a:cxnSpLocks/>
          </p:cNvCxnSpPr>
          <p:nvPr/>
        </p:nvCxnSpPr>
        <p:spPr>
          <a:xfrm>
            <a:off x="10973547" y="6545934"/>
            <a:ext cx="62690" cy="25988813"/>
          </a:xfrm>
          <a:prstGeom prst="line">
            <a:avLst/>
          </a:prstGeom>
        </p:spPr>
        <p:style>
          <a:lnRef idx="1">
            <a:schemeClr val="accent3"/>
          </a:lnRef>
          <a:fillRef idx="0">
            <a:schemeClr val="accent3"/>
          </a:fillRef>
          <a:effectRef idx="0">
            <a:schemeClr val="accent3"/>
          </a:effectRef>
          <a:fontRef idx="minor">
            <a:schemeClr val="tx1"/>
          </a:fontRef>
        </p:style>
      </p:cxnSp>
      <p:grpSp>
        <p:nvGrpSpPr>
          <p:cNvPr id="82" name="Group 81">
            <a:extLst>
              <a:ext uri="{FF2B5EF4-FFF2-40B4-BE49-F238E27FC236}">
                <a16:creationId xmlns:a16="http://schemas.microsoft.com/office/drawing/2014/main" id="{40C0E906-3E0F-4681-A980-9A2EAF327B42}"/>
              </a:ext>
            </a:extLst>
          </p:cNvPr>
          <p:cNvGrpSpPr/>
          <p:nvPr/>
        </p:nvGrpSpPr>
        <p:grpSpPr>
          <a:xfrm>
            <a:off x="11914237" y="13767766"/>
            <a:ext cx="8715460" cy="10154572"/>
            <a:chOff x="8289101" y="-847725"/>
            <a:chExt cx="8522977" cy="9930306"/>
          </a:xfrm>
        </p:grpSpPr>
        <p:grpSp>
          <p:nvGrpSpPr>
            <p:cNvPr id="83" name="Group 82">
              <a:extLst>
                <a:ext uri="{FF2B5EF4-FFF2-40B4-BE49-F238E27FC236}">
                  <a16:creationId xmlns:a16="http://schemas.microsoft.com/office/drawing/2014/main" id="{596EBA54-7EA6-4256-B3E8-F6CDB57FC9AE}"/>
                </a:ext>
              </a:extLst>
            </p:cNvPr>
            <p:cNvGrpSpPr/>
            <p:nvPr/>
          </p:nvGrpSpPr>
          <p:grpSpPr>
            <a:xfrm>
              <a:off x="8289101" y="-751496"/>
              <a:ext cx="8522977" cy="9834077"/>
              <a:chOff x="8289101" y="-824066"/>
              <a:chExt cx="8522977" cy="10315621"/>
            </a:xfrm>
          </p:grpSpPr>
          <p:pic>
            <p:nvPicPr>
              <p:cNvPr id="105" name="Picture 104">
                <a:extLst>
                  <a:ext uri="{FF2B5EF4-FFF2-40B4-BE49-F238E27FC236}">
                    <a16:creationId xmlns:a16="http://schemas.microsoft.com/office/drawing/2014/main" id="{B841D055-C489-497A-93FD-BC52B1A69A1C}"/>
                  </a:ext>
                </a:extLst>
              </p:cNvPr>
              <p:cNvPicPr>
                <a:picLocks noChangeAspect="1"/>
              </p:cNvPicPr>
              <p:nvPr/>
            </p:nvPicPr>
            <p:blipFill rotWithShape="1">
              <a:blip r:embed="rId34"/>
              <a:srcRect t="33787" b="25942"/>
              <a:stretch/>
            </p:blipFill>
            <p:spPr>
              <a:xfrm>
                <a:off x="8406039" y="-824066"/>
                <a:ext cx="8289102" cy="1401468"/>
              </a:xfrm>
              <a:prstGeom prst="rect">
                <a:avLst/>
              </a:prstGeom>
            </p:spPr>
          </p:pic>
          <p:pic>
            <p:nvPicPr>
              <p:cNvPr id="106" name="Picture 105">
                <a:extLst>
                  <a:ext uri="{FF2B5EF4-FFF2-40B4-BE49-F238E27FC236}">
                    <a16:creationId xmlns:a16="http://schemas.microsoft.com/office/drawing/2014/main" id="{9700E934-E56D-47DA-AC06-1F8E444E71F0}"/>
                  </a:ext>
                </a:extLst>
              </p:cNvPr>
              <p:cNvPicPr>
                <a:picLocks noChangeAspect="1"/>
              </p:cNvPicPr>
              <p:nvPr/>
            </p:nvPicPr>
            <p:blipFill rotWithShape="1">
              <a:blip r:embed="rId35"/>
              <a:srcRect t="33266" b="25857"/>
              <a:stretch/>
            </p:blipFill>
            <p:spPr>
              <a:xfrm>
                <a:off x="8406039" y="549754"/>
                <a:ext cx="8289102" cy="1457520"/>
              </a:xfrm>
              <a:prstGeom prst="rect">
                <a:avLst/>
              </a:prstGeom>
            </p:spPr>
          </p:pic>
          <p:pic>
            <p:nvPicPr>
              <p:cNvPr id="107" name="Picture 106">
                <a:extLst>
                  <a:ext uri="{FF2B5EF4-FFF2-40B4-BE49-F238E27FC236}">
                    <a16:creationId xmlns:a16="http://schemas.microsoft.com/office/drawing/2014/main" id="{A985E5CF-5B09-4E9C-B2EF-703CC1926E8F}"/>
                  </a:ext>
                </a:extLst>
              </p:cNvPr>
              <p:cNvPicPr>
                <a:picLocks noChangeAspect="1"/>
              </p:cNvPicPr>
              <p:nvPr/>
            </p:nvPicPr>
            <p:blipFill rotWithShape="1">
              <a:blip r:embed="rId36"/>
              <a:srcRect t="33266" b="25857"/>
              <a:stretch/>
            </p:blipFill>
            <p:spPr>
              <a:xfrm>
                <a:off x="8406039" y="1979073"/>
                <a:ext cx="8406039" cy="1508582"/>
              </a:xfrm>
              <a:prstGeom prst="rect">
                <a:avLst/>
              </a:prstGeom>
            </p:spPr>
          </p:pic>
          <p:pic>
            <p:nvPicPr>
              <p:cNvPr id="108" name="Picture 107">
                <a:extLst>
                  <a:ext uri="{FF2B5EF4-FFF2-40B4-BE49-F238E27FC236}">
                    <a16:creationId xmlns:a16="http://schemas.microsoft.com/office/drawing/2014/main" id="{F15A0605-D295-4D2C-9E59-CC9F30D512AF}"/>
                  </a:ext>
                </a:extLst>
              </p:cNvPr>
              <p:cNvPicPr>
                <a:picLocks noChangeAspect="1"/>
              </p:cNvPicPr>
              <p:nvPr/>
            </p:nvPicPr>
            <p:blipFill rotWithShape="1">
              <a:blip r:embed="rId37"/>
              <a:srcRect t="33204" b="26057"/>
              <a:stretch/>
            </p:blipFill>
            <p:spPr>
              <a:xfrm>
                <a:off x="8406039" y="3487654"/>
                <a:ext cx="8289102" cy="1508582"/>
              </a:xfrm>
              <a:prstGeom prst="rect">
                <a:avLst/>
              </a:prstGeom>
            </p:spPr>
          </p:pic>
          <p:pic>
            <p:nvPicPr>
              <p:cNvPr id="109" name="Picture 108">
                <a:extLst>
                  <a:ext uri="{FF2B5EF4-FFF2-40B4-BE49-F238E27FC236}">
                    <a16:creationId xmlns:a16="http://schemas.microsoft.com/office/drawing/2014/main" id="{06AC28C2-A73F-4B5B-B9BC-E8749C1F806E}"/>
                  </a:ext>
                </a:extLst>
              </p:cNvPr>
              <p:cNvPicPr>
                <a:picLocks noChangeAspect="1"/>
              </p:cNvPicPr>
              <p:nvPr/>
            </p:nvPicPr>
            <p:blipFill rotWithShape="1">
              <a:blip r:embed="rId38"/>
              <a:srcRect t="33266" b="25857"/>
              <a:stretch/>
            </p:blipFill>
            <p:spPr>
              <a:xfrm>
                <a:off x="8406039" y="4996236"/>
                <a:ext cx="8289102" cy="1508583"/>
              </a:xfrm>
              <a:prstGeom prst="rect">
                <a:avLst/>
              </a:prstGeom>
            </p:spPr>
          </p:pic>
          <p:pic>
            <p:nvPicPr>
              <p:cNvPr id="110" name="Picture 109">
                <a:extLst>
                  <a:ext uri="{FF2B5EF4-FFF2-40B4-BE49-F238E27FC236}">
                    <a16:creationId xmlns:a16="http://schemas.microsoft.com/office/drawing/2014/main" id="{A7BB1125-B39E-4050-B646-797AD5CB0A50}"/>
                  </a:ext>
                </a:extLst>
              </p:cNvPr>
              <p:cNvPicPr>
                <a:picLocks noChangeAspect="1"/>
              </p:cNvPicPr>
              <p:nvPr/>
            </p:nvPicPr>
            <p:blipFill rotWithShape="1">
              <a:blip r:embed="rId39"/>
              <a:srcRect t="33266" b="25344"/>
              <a:stretch/>
            </p:blipFill>
            <p:spPr>
              <a:xfrm>
                <a:off x="8289102" y="6504818"/>
                <a:ext cx="8406039" cy="1478155"/>
              </a:xfrm>
              <a:prstGeom prst="rect">
                <a:avLst/>
              </a:prstGeom>
            </p:spPr>
          </p:pic>
          <p:pic>
            <p:nvPicPr>
              <p:cNvPr id="111" name="Picture 110">
                <a:extLst>
                  <a:ext uri="{FF2B5EF4-FFF2-40B4-BE49-F238E27FC236}">
                    <a16:creationId xmlns:a16="http://schemas.microsoft.com/office/drawing/2014/main" id="{9D1E948C-3FB7-4E5A-B5BC-A0067D643980}"/>
                  </a:ext>
                </a:extLst>
              </p:cNvPr>
              <p:cNvPicPr>
                <a:picLocks noChangeAspect="1"/>
              </p:cNvPicPr>
              <p:nvPr/>
            </p:nvPicPr>
            <p:blipFill rotWithShape="1">
              <a:blip r:embed="rId40"/>
              <a:srcRect t="33530" b="25477"/>
              <a:stretch/>
            </p:blipFill>
            <p:spPr>
              <a:xfrm>
                <a:off x="8289101" y="7982973"/>
                <a:ext cx="8406039" cy="1508582"/>
              </a:xfrm>
              <a:prstGeom prst="rect">
                <a:avLst/>
              </a:prstGeom>
            </p:spPr>
          </p:pic>
        </p:grpSp>
        <p:sp>
          <p:nvSpPr>
            <p:cNvPr id="84" name="TextBox 83">
              <a:extLst>
                <a:ext uri="{FF2B5EF4-FFF2-40B4-BE49-F238E27FC236}">
                  <a16:creationId xmlns:a16="http://schemas.microsoft.com/office/drawing/2014/main" id="{12D50405-5DCA-4A78-9D51-BB7C97453AF2}"/>
                </a:ext>
              </a:extLst>
            </p:cNvPr>
            <p:cNvSpPr txBox="1"/>
            <p:nvPr/>
          </p:nvSpPr>
          <p:spPr>
            <a:xfrm>
              <a:off x="11954499" y="-115069"/>
              <a:ext cx="869148" cy="400109"/>
            </a:xfrm>
            <a:prstGeom prst="rect">
              <a:avLst/>
            </a:prstGeom>
            <a:noFill/>
          </p:spPr>
          <p:txBody>
            <a:bodyPr wrap="none" rtlCol="0">
              <a:spAutoFit/>
            </a:bodyPr>
            <a:lstStyle/>
            <a:p>
              <a:r>
                <a:rPr lang="en-US" sz="2000" dirty="0"/>
                <a:t>15.14s</a:t>
              </a:r>
            </a:p>
          </p:txBody>
        </p:sp>
        <p:sp>
          <p:nvSpPr>
            <p:cNvPr id="85" name="TextBox 84">
              <a:extLst>
                <a:ext uri="{FF2B5EF4-FFF2-40B4-BE49-F238E27FC236}">
                  <a16:creationId xmlns:a16="http://schemas.microsoft.com/office/drawing/2014/main" id="{EC959639-CD7B-4BC8-8C3C-D74FDA7E197D}"/>
                </a:ext>
              </a:extLst>
            </p:cNvPr>
            <p:cNvSpPr txBox="1"/>
            <p:nvPr/>
          </p:nvSpPr>
          <p:spPr>
            <a:xfrm>
              <a:off x="11954499" y="1241581"/>
              <a:ext cx="869148" cy="400109"/>
            </a:xfrm>
            <a:prstGeom prst="rect">
              <a:avLst/>
            </a:prstGeom>
            <a:noFill/>
          </p:spPr>
          <p:txBody>
            <a:bodyPr wrap="none" rtlCol="0">
              <a:spAutoFit/>
            </a:bodyPr>
            <a:lstStyle/>
            <a:p>
              <a:r>
                <a:rPr lang="en-US" sz="2000" dirty="0"/>
                <a:t>16.19s</a:t>
              </a:r>
            </a:p>
          </p:txBody>
        </p:sp>
        <p:sp>
          <p:nvSpPr>
            <p:cNvPr id="86" name="TextBox 85">
              <a:extLst>
                <a:ext uri="{FF2B5EF4-FFF2-40B4-BE49-F238E27FC236}">
                  <a16:creationId xmlns:a16="http://schemas.microsoft.com/office/drawing/2014/main" id="{FBC7466A-F0B8-491E-8634-CAD348082BB3}"/>
                </a:ext>
              </a:extLst>
            </p:cNvPr>
            <p:cNvSpPr txBox="1"/>
            <p:nvPr/>
          </p:nvSpPr>
          <p:spPr>
            <a:xfrm>
              <a:off x="11954499" y="2627260"/>
              <a:ext cx="869148" cy="400109"/>
            </a:xfrm>
            <a:prstGeom prst="rect">
              <a:avLst/>
            </a:prstGeom>
            <a:noFill/>
          </p:spPr>
          <p:txBody>
            <a:bodyPr wrap="none" rtlCol="0">
              <a:spAutoFit/>
            </a:bodyPr>
            <a:lstStyle/>
            <a:p>
              <a:r>
                <a:rPr lang="en-US" sz="2000" dirty="0"/>
                <a:t>16.83s</a:t>
              </a:r>
            </a:p>
          </p:txBody>
        </p:sp>
        <p:sp>
          <p:nvSpPr>
            <p:cNvPr id="87" name="TextBox 86">
              <a:extLst>
                <a:ext uri="{FF2B5EF4-FFF2-40B4-BE49-F238E27FC236}">
                  <a16:creationId xmlns:a16="http://schemas.microsoft.com/office/drawing/2014/main" id="{59F0D054-6000-45D6-A059-55F15902691B}"/>
                </a:ext>
              </a:extLst>
            </p:cNvPr>
            <p:cNvSpPr txBox="1"/>
            <p:nvPr/>
          </p:nvSpPr>
          <p:spPr>
            <a:xfrm>
              <a:off x="11954499" y="4085509"/>
              <a:ext cx="869148" cy="400109"/>
            </a:xfrm>
            <a:prstGeom prst="rect">
              <a:avLst/>
            </a:prstGeom>
            <a:noFill/>
          </p:spPr>
          <p:txBody>
            <a:bodyPr wrap="none" rtlCol="0">
              <a:spAutoFit/>
            </a:bodyPr>
            <a:lstStyle/>
            <a:p>
              <a:r>
                <a:rPr lang="en-US" sz="2000" dirty="0"/>
                <a:t>17.18s</a:t>
              </a:r>
            </a:p>
          </p:txBody>
        </p:sp>
        <p:sp>
          <p:nvSpPr>
            <p:cNvPr id="88" name="TextBox 87">
              <a:extLst>
                <a:ext uri="{FF2B5EF4-FFF2-40B4-BE49-F238E27FC236}">
                  <a16:creationId xmlns:a16="http://schemas.microsoft.com/office/drawing/2014/main" id="{2CC5CB33-C871-4F90-8DE6-3D3711EC4765}"/>
                </a:ext>
              </a:extLst>
            </p:cNvPr>
            <p:cNvSpPr txBox="1"/>
            <p:nvPr/>
          </p:nvSpPr>
          <p:spPr>
            <a:xfrm>
              <a:off x="11954499" y="5529243"/>
              <a:ext cx="869148" cy="400109"/>
            </a:xfrm>
            <a:prstGeom prst="rect">
              <a:avLst/>
            </a:prstGeom>
            <a:noFill/>
          </p:spPr>
          <p:txBody>
            <a:bodyPr wrap="none" rtlCol="0">
              <a:spAutoFit/>
            </a:bodyPr>
            <a:lstStyle/>
            <a:p>
              <a:r>
                <a:rPr lang="en-US" sz="2000" dirty="0"/>
                <a:t>17.53s</a:t>
              </a:r>
            </a:p>
          </p:txBody>
        </p:sp>
        <p:sp>
          <p:nvSpPr>
            <p:cNvPr id="89" name="TextBox 88">
              <a:extLst>
                <a:ext uri="{FF2B5EF4-FFF2-40B4-BE49-F238E27FC236}">
                  <a16:creationId xmlns:a16="http://schemas.microsoft.com/office/drawing/2014/main" id="{7EA88FC6-8306-45BF-8ECC-DB98158A1070}"/>
                </a:ext>
              </a:extLst>
            </p:cNvPr>
            <p:cNvSpPr txBox="1"/>
            <p:nvPr/>
          </p:nvSpPr>
          <p:spPr>
            <a:xfrm>
              <a:off x="11954499" y="6934256"/>
              <a:ext cx="869148" cy="400109"/>
            </a:xfrm>
            <a:prstGeom prst="rect">
              <a:avLst/>
            </a:prstGeom>
            <a:noFill/>
          </p:spPr>
          <p:txBody>
            <a:bodyPr wrap="none" rtlCol="0">
              <a:spAutoFit/>
            </a:bodyPr>
            <a:lstStyle/>
            <a:p>
              <a:r>
                <a:rPr lang="en-US" sz="2000" dirty="0"/>
                <a:t>17.76s</a:t>
              </a:r>
            </a:p>
          </p:txBody>
        </p:sp>
        <p:sp>
          <p:nvSpPr>
            <p:cNvPr id="90" name="TextBox 89">
              <a:extLst>
                <a:ext uri="{FF2B5EF4-FFF2-40B4-BE49-F238E27FC236}">
                  <a16:creationId xmlns:a16="http://schemas.microsoft.com/office/drawing/2014/main" id="{AAA702AE-F623-4A15-A0EC-791D8D15A3A9}"/>
                </a:ext>
              </a:extLst>
            </p:cNvPr>
            <p:cNvSpPr txBox="1"/>
            <p:nvPr/>
          </p:nvSpPr>
          <p:spPr>
            <a:xfrm>
              <a:off x="11954499" y="8366474"/>
              <a:ext cx="869149" cy="400110"/>
            </a:xfrm>
            <a:prstGeom prst="rect">
              <a:avLst/>
            </a:prstGeom>
            <a:noFill/>
          </p:spPr>
          <p:txBody>
            <a:bodyPr wrap="none" rtlCol="0">
              <a:spAutoFit/>
            </a:bodyPr>
            <a:lstStyle/>
            <a:p>
              <a:r>
                <a:rPr lang="en-US" sz="2000" dirty="0"/>
                <a:t>18.34s</a:t>
              </a:r>
            </a:p>
          </p:txBody>
        </p:sp>
        <p:sp>
          <p:nvSpPr>
            <p:cNvPr id="91" name="Rectangle 90">
              <a:extLst>
                <a:ext uri="{FF2B5EF4-FFF2-40B4-BE49-F238E27FC236}">
                  <a16:creationId xmlns:a16="http://schemas.microsoft.com/office/drawing/2014/main" id="{64CB1831-D8DC-4F76-B9DA-814A9B65452D}"/>
                </a:ext>
              </a:extLst>
            </p:cNvPr>
            <p:cNvSpPr/>
            <p:nvPr/>
          </p:nvSpPr>
          <p:spPr>
            <a:xfrm>
              <a:off x="8582025" y="-847725"/>
              <a:ext cx="200025"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2897B639-1AD7-439E-821D-D6BF1AE1CBDD}"/>
                </a:ext>
              </a:extLst>
            </p:cNvPr>
            <p:cNvSpPr/>
            <p:nvPr/>
          </p:nvSpPr>
          <p:spPr>
            <a:xfrm>
              <a:off x="8582025" y="458179"/>
              <a:ext cx="200025"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83947D08-AA1E-4E2D-81EB-64E7F492D55E}"/>
                </a:ext>
              </a:extLst>
            </p:cNvPr>
            <p:cNvSpPr/>
            <p:nvPr/>
          </p:nvSpPr>
          <p:spPr>
            <a:xfrm>
              <a:off x="8634412" y="1867331"/>
              <a:ext cx="200025"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F7E3DCB7-BDC9-4933-B6A4-FD982387684B}"/>
                </a:ext>
              </a:extLst>
            </p:cNvPr>
            <p:cNvSpPr/>
            <p:nvPr/>
          </p:nvSpPr>
          <p:spPr>
            <a:xfrm>
              <a:off x="8601074" y="3312394"/>
              <a:ext cx="200025"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46FE5624-9734-4449-8631-DC937F68F9E7}"/>
                </a:ext>
              </a:extLst>
            </p:cNvPr>
            <p:cNvSpPr/>
            <p:nvPr/>
          </p:nvSpPr>
          <p:spPr>
            <a:xfrm>
              <a:off x="8582025" y="4697095"/>
              <a:ext cx="200025"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D798C74-3A39-4D83-BDBB-CB217E99D1B7}"/>
                </a:ext>
              </a:extLst>
            </p:cNvPr>
            <p:cNvSpPr/>
            <p:nvPr/>
          </p:nvSpPr>
          <p:spPr>
            <a:xfrm>
              <a:off x="8496299" y="6136233"/>
              <a:ext cx="200025"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CAA5D67B-6955-4A4F-94F8-6CA9898642D1}"/>
                </a:ext>
              </a:extLst>
            </p:cNvPr>
            <p:cNvSpPr/>
            <p:nvPr/>
          </p:nvSpPr>
          <p:spPr>
            <a:xfrm>
              <a:off x="8496299" y="7545385"/>
              <a:ext cx="200025"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12B558C0-AC99-404A-A702-59EC430A7CE9}"/>
                </a:ext>
              </a:extLst>
            </p:cNvPr>
            <p:cNvSpPr/>
            <p:nvPr/>
          </p:nvSpPr>
          <p:spPr>
            <a:xfrm>
              <a:off x="8858023" y="363023"/>
              <a:ext cx="4553177" cy="1951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1E39093-F55D-4364-A428-3117ABB16F20}"/>
                </a:ext>
              </a:extLst>
            </p:cNvPr>
            <p:cNvSpPr/>
            <p:nvPr/>
          </p:nvSpPr>
          <p:spPr>
            <a:xfrm>
              <a:off x="8801099" y="1725619"/>
              <a:ext cx="4553177" cy="1951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224D9F45-FE63-40C7-98BB-6EAA9021BBAD}"/>
                </a:ext>
              </a:extLst>
            </p:cNvPr>
            <p:cNvSpPr/>
            <p:nvPr/>
          </p:nvSpPr>
          <p:spPr>
            <a:xfrm>
              <a:off x="8858023" y="3122753"/>
              <a:ext cx="4553177" cy="2370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465EFB95-2F09-4BFE-A2B7-0C09472BB3BC}"/>
                </a:ext>
              </a:extLst>
            </p:cNvPr>
            <p:cNvSpPr/>
            <p:nvPr/>
          </p:nvSpPr>
          <p:spPr>
            <a:xfrm>
              <a:off x="8896747" y="4581001"/>
              <a:ext cx="4553177" cy="2161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C6038728-7EBB-46EF-B8A3-9FA7BFD7314A}"/>
                </a:ext>
              </a:extLst>
            </p:cNvPr>
            <p:cNvSpPr/>
            <p:nvPr/>
          </p:nvSpPr>
          <p:spPr>
            <a:xfrm>
              <a:off x="8903521" y="6008555"/>
              <a:ext cx="4553177" cy="22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9CFC6CA1-B0AE-4991-882A-1E92CAB2A7C5}"/>
                </a:ext>
              </a:extLst>
            </p:cNvPr>
            <p:cNvSpPr/>
            <p:nvPr/>
          </p:nvSpPr>
          <p:spPr>
            <a:xfrm>
              <a:off x="8782050" y="7411167"/>
              <a:ext cx="4553177" cy="21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CF7C782F-97A2-43E6-AB3D-49E217AF8D40}"/>
                </a:ext>
              </a:extLst>
            </p:cNvPr>
            <p:cNvSpPr/>
            <p:nvPr/>
          </p:nvSpPr>
          <p:spPr>
            <a:xfrm>
              <a:off x="8682037" y="8839354"/>
              <a:ext cx="4553177" cy="243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98482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531</TotalTime>
  <Words>251</Words>
  <Application>Microsoft Office PowerPoint</Application>
  <PresentationFormat>Custom</PresentationFormat>
  <Paragraphs>115</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Cordia New</vt:lpstr>
      <vt:lpstr>Times New Roman</vt:lpstr>
      <vt:lpstr>Verdana</vt:lpstr>
      <vt:lpstr>Office Theme</vt:lpstr>
      <vt:lpstr>NEURON TRACKING IN CALCIUM IMAGE STACKS USING ACCORDION ARTICULATIONS S. Gulyanon1, L. He2, W. D. Tracey2, and G. Tsechpenakis3 1Data Science and Innovation Program, Faculty of Science and Technology, Thammasat University, Thailand; 2Department of Biology, Indiana University, USA; 3Computer and Information Science Department, Indiana University-Purdue University Indianapolis, USA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NEURON TRACKING IN CALCIUM IMAGE STACKS USING ACCORDION ARTICULATIONS</dc:title>
  <dc:creator>Yo Gulyanon</dc:creator>
  <cp:lastModifiedBy>Yo Gulyanon</cp:lastModifiedBy>
  <cp:revision>45</cp:revision>
  <dcterms:created xsi:type="dcterms:W3CDTF">2019-03-03T07:06:17Z</dcterms:created>
  <dcterms:modified xsi:type="dcterms:W3CDTF">2019-03-05T05:26:25Z</dcterms:modified>
</cp:coreProperties>
</file>