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21"/>
  </p:notesMasterIdLst>
  <p:sldIdLst>
    <p:sldId id="256" r:id="rId2"/>
    <p:sldId id="260" r:id="rId3"/>
    <p:sldId id="259" r:id="rId4"/>
    <p:sldId id="274" r:id="rId5"/>
    <p:sldId id="263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2" r:id="rId15"/>
    <p:sldId id="284" r:id="rId16"/>
    <p:sldId id="285" r:id="rId17"/>
    <p:sldId id="271" r:id="rId18"/>
    <p:sldId id="275" r:id="rId19"/>
    <p:sldId id="272" r:id="rId20"/>
  </p:sldIdLst>
  <p:sldSz cx="9144000" cy="5143500" type="screen16x9"/>
  <p:notesSz cx="6858000" cy="9144000"/>
  <p:embeddedFontLs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Montserrat SemiBold" panose="020B060402020202020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  <p:embeddedFont>
      <p:font typeface="Roboto Ligh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D59599-DCF3-4FDD-AA85-A884DF0505ED}">
  <a:tblStyle styleId="{40D59599-DCF3-4FDD-AA85-A884DF0505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90b7c1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90b7c1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90b7c1c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90b7c1c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244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90b7c1c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90b7c1c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830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90b7c1c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90b7c1c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412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90b7c1c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90b7c1c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23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90b7c1c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90b7c1c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90b7c1c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90b7c1c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22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90b7c1c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90b7c1c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685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690b7c1c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690b7c1c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90b7c1c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690b7c1c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552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690b7c1c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690b7c1c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690b7c1c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690b7c1c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90b7c1c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690b7c1c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690b7c1c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690b7c1c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51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90b7c1c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90b7c1c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90b7c1c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90b7c1c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490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90b7c1c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90b7c1c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655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90b7c1c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90b7c1c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977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90b7c1c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90b7c1c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69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3141300"/>
          </a:xfrm>
          <a:prstGeom prst="rect">
            <a:avLst/>
          </a:prstGeom>
          <a:solidFill>
            <a:srgbClr val="0C3C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21475" y="1127372"/>
            <a:ext cx="1501051" cy="11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562950" y="3338000"/>
            <a:ext cx="8018100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C3C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75" y="-598550"/>
            <a:ext cx="9262350" cy="650217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/>
          <p:nvPr/>
        </p:nvSpPr>
        <p:spPr>
          <a:xfrm>
            <a:off x="-111825" y="-618850"/>
            <a:ext cx="9313500" cy="5914500"/>
          </a:xfrm>
          <a:prstGeom prst="rect">
            <a:avLst/>
          </a:prstGeom>
          <a:solidFill>
            <a:srgbClr val="FFFFFF">
              <a:alpha val="8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09675" y="438650"/>
            <a:ext cx="7870500" cy="253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0C3C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09675" y="2969750"/>
            <a:ext cx="7870500" cy="126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 sz="1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04800" algn="ctr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04800" algn="ctr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04800" algn="ctr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04800" algn="ctr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04800" algn="ctr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04800" algn="ctr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04800" algn="ctr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04800" algn="ctr" rtl="0">
              <a:spcBef>
                <a:spcPts val="1600"/>
              </a:spcBef>
              <a:spcAft>
                <a:spcPts val="160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449550" y="1748525"/>
            <a:ext cx="2883300" cy="1251000"/>
          </a:xfrm>
          <a:prstGeom prst="homePlate">
            <a:avLst>
              <a:gd name="adj" fmla="val 50000"/>
            </a:avLst>
          </a:prstGeom>
          <a:solidFill>
            <a:srgbClr val="0C3C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2897000" y="1748525"/>
            <a:ext cx="3182700" cy="1251000"/>
          </a:xfrm>
          <a:prstGeom prst="chevron">
            <a:avLst>
              <a:gd name="adj" fmla="val 50000"/>
            </a:avLst>
          </a:prstGeom>
          <a:solidFill>
            <a:srgbClr val="338B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5681350" y="1748525"/>
            <a:ext cx="3182700" cy="1251000"/>
          </a:xfrm>
          <a:prstGeom prst="chevron">
            <a:avLst>
              <a:gd name="adj" fmla="val 50000"/>
            </a:avLst>
          </a:prstGeom>
          <a:solidFill>
            <a:srgbClr val="D9B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31550" y="525900"/>
            <a:ext cx="8413800" cy="10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C3C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577425" y="1821425"/>
            <a:ext cx="2088300" cy="109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3462950" y="1821425"/>
            <a:ext cx="2088300" cy="109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6228550" y="1826675"/>
            <a:ext cx="2088300" cy="109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5"/>
          </p:nvPr>
        </p:nvSpPr>
        <p:spPr>
          <a:xfrm>
            <a:off x="473407" y="3127450"/>
            <a:ext cx="2547900" cy="251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 sz="1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6"/>
          </p:nvPr>
        </p:nvSpPr>
        <p:spPr>
          <a:xfrm>
            <a:off x="3276557" y="3127450"/>
            <a:ext cx="2547900" cy="251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 sz="1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7"/>
          </p:nvPr>
        </p:nvSpPr>
        <p:spPr>
          <a:xfrm>
            <a:off x="6079707" y="3127450"/>
            <a:ext cx="2547900" cy="251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 sz="1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0" y="0"/>
            <a:ext cx="9144000" cy="3141300"/>
          </a:xfrm>
          <a:prstGeom prst="rect">
            <a:avLst/>
          </a:prstGeom>
          <a:solidFill>
            <a:srgbClr val="0C3C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21470" y="1127372"/>
            <a:ext cx="1501051" cy="11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566700" y="3375775"/>
            <a:ext cx="80106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C3C5C"/>
                </a:solidFill>
                <a:latin typeface="Montserrat"/>
                <a:ea typeface="Montserrat"/>
                <a:cs typeface="Montserrat"/>
                <a:sym typeface="Montserrat"/>
              </a:rPr>
              <a:t>Your Presentation Title</a:t>
            </a:r>
            <a:endParaRPr sz="3600" b="1">
              <a:solidFill>
                <a:srgbClr val="0C3C5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1041000"/>
          </a:xfrm>
          <a:prstGeom prst="rect">
            <a:avLst/>
          </a:prstGeom>
          <a:solidFill>
            <a:srgbClr val="338B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3C5C"/>
              </a:solidFill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393200" y="250650"/>
            <a:ext cx="8377200" cy="53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393200" y="1284175"/>
            <a:ext cx="8248800" cy="330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435425" y="478570"/>
            <a:ext cx="8585700" cy="10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C3C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49550" y="1573275"/>
            <a:ext cx="3350700" cy="4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338BC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4905375" y="1573275"/>
            <a:ext cx="3350700" cy="4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338BC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4"/>
          </p:nvPr>
        </p:nvSpPr>
        <p:spPr>
          <a:xfrm>
            <a:off x="473400" y="2382200"/>
            <a:ext cx="3303000" cy="251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 sz="1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5"/>
          </p:nvPr>
        </p:nvSpPr>
        <p:spPr>
          <a:xfrm>
            <a:off x="4929225" y="2382200"/>
            <a:ext cx="3303000" cy="251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 sz="1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473400" y="478570"/>
            <a:ext cx="8585700" cy="10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C3C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2"/>
          </p:nvPr>
        </p:nvSpPr>
        <p:spPr>
          <a:xfrm>
            <a:off x="473407" y="1573275"/>
            <a:ext cx="2571600" cy="4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338BC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97257" y="2382200"/>
            <a:ext cx="2547900" cy="251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 sz="1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4"/>
          </p:nvPr>
        </p:nvSpPr>
        <p:spPr>
          <a:xfrm>
            <a:off x="3286132" y="1573275"/>
            <a:ext cx="2571600" cy="4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338BC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5"/>
          </p:nvPr>
        </p:nvSpPr>
        <p:spPr>
          <a:xfrm>
            <a:off x="3309982" y="2382200"/>
            <a:ext cx="2547900" cy="251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 sz="1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6"/>
          </p:nvPr>
        </p:nvSpPr>
        <p:spPr>
          <a:xfrm>
            <a:off x="6122707" y="1573275"/>
            <a:ext cx="2571600" cy="4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338BC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7"/>
          </p:nvPr>
        </p:nvSpPr>
        <p:spPr>
          <a:xfrm>
            <a:off x="6146557" y="2382200"/>
            <a:ext cx="2547900" cy="251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 sz="1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">
  <p:cSld name="ONE_COLUMN_TEXT">
    <p:bg>
      <p:bgPr>
        <a:solidFill>
          <a:srgbClr val="0C3C5C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446375" y="0"/>
            <a:ext cx="2840700" cy="2808600"/>
          </a:xfrm>
          <a:prstGeom prst="rect">
            <a:avLst/>
          </a:prstGeom>
          <a:solidFill>
            <a:srgbClr val="D9B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246" y="38825"/>
            <a:ext cx="2730970" cy="273096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46375" y="3541425"/>
            <a:ext cx="7667100" cy="106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590925" y="316375"/>
            <a:ext cx="3833400" cy="234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8925" y="559100"/>
            <a:ext cx="1093199" cy="109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51500" y="3481050"/>
            <a:ext cx="1093199" cy="10932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1703850" y="1344150"/>
            <a:ext cx="5906700" cy="220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 i="1">
                <a:solidFill>
                  <a:srgbClr val="67748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with Image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97175" y="1942725"/>
            <a:ext cx="3989400" cy="27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  <a:defRPr sz="14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●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Light"/>
              <a:buChar char="○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Roboto Light"/>
              <a:buChar char="■"/>
              <a:defRPr sz="1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2"/>
          </p:nvPr>
        </p:nvSpPr>
        <p:spPr>
          <a:xfrm>
            <a:off x="450225" y="525900"/>
            <a:ext cx="4083300" cy="10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C3C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1F2630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96215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957725" y="1994850"/>
            <a:ext cx="7741500" cy="115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D9B21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957725" y="3644350"/>
            <a:ext cx="6900600" cy="56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">
  <p:cSld name="CUSTOM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7635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335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5035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51250" y="581400"/>
            <a:ext cx="7741500" cy="62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0C3C5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851250" y="1235352"/>
            <a:ext cx="6900600" cy="44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 idx="2"/>
          </p:nvPr>
        </p:nvSpPr>
        <p:spPr>
          <a:xfrm>
            <a:off x="851250" y="2015866"/>
            <a:ext cx="7741500" cy="62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338BC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851250" y="2701608"/>
            <a:ext cx="6900600" cy="44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title" idx="4"/>
          </p:nvPr>
        </p:nvSpPr>
        <p:spPr>
          <a:xfrm>
            <a:off x="851250" y="3521891"/>
            <a:ext cx="7741500" cy="62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D9B21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5"/>
          </p:nvPr>
        </p:nvSpPr>
        <p:spPr>
          <a:xfrm>
            <a:off x="851250" y="4207633"/>
            <a:ext cx="6900600" cy="44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>
            <a:off x="0" y="0"/>
            <a:ext cx="9144000" cy="3141300"/>
          </a:xfrm>
          <a:prstGeom prst="rect">
            <a:avLst/>
          </a:prstGeom>
          <a:solidFill>
            <a:srgbClr val="0C3C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470" y="1127372"/>
            <a:ext cx="1501051" cy="11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1046095" y="3781706"/>
            <a:ext cx="7051800" cy="25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C3C5C"/>
                </a:solidFill>
                <a:latin typeface="Montserrat"/>
                <a:ea typeface="Montserrat"/>
                <a:cs typeface="Montserrat"/>
                <a:sym typeface="Montserrat"/>
              </a:rPr>
              <a:t>What consumers value in top selling men’s athletic shoes and sneakers by brand</a:t>
            </a:r>
            <a:endParaRPr sz="3200" b="1" dirty="0">
              <a:solidFill>
                <a:srgbClr val="0C3C5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891A7A-7AEB-4285-A0C7-DF99D7B71C0B}"/>
              </a:ext>
            </a:extLst>
          </p:cNvPr>
          <p:cNvSpPr txBox="1"/>
          <p:nvPr/>
        </p:nvSpPr>
        <p:spPr>
          <a:xfrm>
            <a:off x="7002242" y="4620280"/>
            <a:ext cx="244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20B0604020202020204" charset="0"/>
              </a:rPr>
              <a:t>By: Sashank Gummella</a:t>
            </a:r>
          </a:p>
          <a:p>
            <a:r>
              <a:rPr lang="en-US" dirty="0">
                <a:latin typeface="Montserrat" panose="020B0604020202020204" charset="0"/>
              </a:rPr>
              <a:t>TA: Stella Oliveira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B89A72-BEC4-47E5-BF26-24C158D54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37" y="435392"/>
            <a:ext cx="5832218" cy="4272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64BD1B-4CD1-4BC7-A080-B8F428032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053" y="435392"/>
            <a:ext cx="2184189" cy="42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4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6B424D-6AF6-4BBE-B8A7-AC59AEAFD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069675"/>
            <a:ext cx="4257675" cy="3796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5FAC8E-11CD-4CAC-B05C-8A5C562DF0A0}"/>
              </a:ext>
            </a:extLst>
          </p:cNvPr>
          <p:cNvSpPr txBox="1"/>
          <p:nvPr/>
        </p:nvSpPr>
        <p:spPr>
          <a:xfrm>
            <a:off x="314325" y="277477"/>
            <a:ext cx="569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" panose="020B0604020202020204" charset="0"/>
              </a:rPr>
              <a:t>Overall Rating vs Price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D77ED-9BB3-4894-B93D-0C1BE3AA3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88812"/>
              </p:ext>
            </p:extLst>
          </p:nvPr>
        </p:nvGraphicFramePr>
        <p:xfrm>
          <a:off x="4649972" y="2046876"/>
          <a:ext cx="4377070" cy="1747370"/>
        </p:xfrm>
        <a:graphic>
          <a:graphicData uri="http://schemas.openxmlformats.org/drawingml/2006/table">
            <a:tbl>
              <a:tblPr firstRow="1" bandRow="1">
                <a:tableStyleId>{40D59599-DCF3-4FDD-AA85-A884DF0505ED}</a:tableStyleId>
              </a:tblPr>
              <a:tblGrid>
                <a:gridCol w="875414">
                  <a:extLst>
                    <a:ext uri="{9D8B030D-6E8A-4147-A177-3AD203B41FA5}">
                      <a16:colId xmlns:a16="http://schemas.microsoft.com/office/drawing/2014/main" val="2740916805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4142433905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007334884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4092277511"/>
                    </a:ext>
                  </a:extLst>
                </a:gridCol>
                <a:gridCol w="875414">
                  <a:extLst>
                    <a:ext uri="{9D8B030D-6E8A-4147-A177-3AD203B41FA5}">
                      <a16:colId xmlns:a16="http://schemas.microsoft.com/office/drawing/2014/main" val="1638898686"/>
                    </a:ext>
                  </a:extLst>
                </a:gridCol>
              </a:tblGrid>
              <a:tr h="27022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Std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940783"/>
                  </a:ext>
                </a:extLst>
              </a:tr>
              <a:tr h="27022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Converse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4.728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0.680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017788"/>
                  </a:ext>
                </a:extLst>
              </a:tr>
              <a:tr h="27022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Nike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4.407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1.119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47167"/>
                  </a:ext>
                </a:extLst>
              </a:tr>
              <a:tr h="27022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err="1">
                          <a:latin typeface="Montserrat" panose="020B0604020202020204" charset="0"/>
                        </a:rPr>
                        <a:t>Onit</a:t>
                      </a:r>
                      <a:r>
                        <a:rPr lang="en-US" sz="1000" b="1" dirty="0">
                          <a:latin typeface="Montserrat" panose="020B0604020202020204" charset="0"/>
                        </a:rPr>
                        <a:t>. </a:t>
                      </a:r>
                      <a:r>
                        <a:rPr lang="en-US" sz="1000" b="1" dirty="0" err="1">
                          <a:latin typeface="Montserrat" panose="020B0604020202020204" charset="0"/>
                        </a:rPr>
                        <a:t>Tuska</a:t>
                      </a:r>
                      <a:endParaRPr lang="en-US" sz="1000" b="1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4.624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0.769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76424"/>
                  </a:ext>
                </a:extLst>
              </a:tr>
              <a:tr h="27022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err="1">
                          <a:latin typeface="Montserrat" panose="020B0604020202020204" charset="0"/>
                        </a:rPr>
                        <a:t>Saucony</a:t>
                      </a:r>
                      <a:endParaRPr lang="en-US" sz="1000" b="1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4.548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0.851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63742"/>
                  </a:ext>
                </a:extLst>
              </a:tr>
              <a:tr h="27022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Vans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4.660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0.812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020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93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770A97-F73E-4C08-A809-B30AB408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70" y="939027"/>
            <a:ext cx="4110048" cy="36829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20D85A-D379-432C-9B61-BAEEAC07F2FF}"/>
              </a:ext>
            </a:extLst>
          </p:cNvPr>
          <p:cNvSpPr txBox="1"/>
          <p:nvPr/>
        </p:nvSpPr>
        <p:spPr>
          <a:xfrm>
            <a:off x="475133" y="298286"/>
            <a:ext cx="641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" panose="020B0604020202020204" charset="0"/>
              </a:rPr>
              <a:t>Style vs Price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7B1149-6D63-477A-892D-E394B1240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68536"/>
              </p:ext>
            </p:extLst>
          </p:nvPr>
        </p:nvGraphicFramePr>
        <p:xfrm>
          <a:off x="4316818" y="1844823"/>
          <a:ext cx="4735165" cy="1715292"/>
        </p:xfrm>
        <a:graphic>
          <a:graphicData uri="http://schemas.openxmlformats.org/drawingml/2006/table">
            <a:tbl>
              <a:tblPr firstRow="1" bandRow="1">
                <a:tableStyleId>{40D59599-DCF3-4FDD-AA85-A884DF0505ED}</a:tableStyleId>
              </a:tblPr>
              <a:tblGrid>
                <a:gridCol w="947033">
                  <a:extLst>
                    <a:ext uri="{9D8B030D-6E8A-4147-A177-3AD203B41FA5}">
                      <a16:colId xmlns:a16="http://schemas.microsoft.com/office/drawing/2014/main" val="1682968772"/>
                    </a:ext>
                  </a:extLst>
                </a:gridCol>
                <a:gridCol w="947033">
                  <a:extLst>
                    <a:ext uri="{9D8B030D-6E8A-4147-A177-3AD203B41FA5}">
                      <a16:colId xmlns:a16="http://schemas.microsoft.com/office/drawing/2014/main" val="50538121"/>
                    </a:ext>
                  </a:extLst>
                </a:gridCol>
                <a:gridCol w="947033">
                  <a:extLst>
                    <a:ext uri="{9D8B030D-6E8A-4147-A177-3AD203B41FA5}">
                      <a16:colId xmlns:a16="http://schemas.microsoft.com/office/drawing/2014/main" val="4119948437"/>
                    </a:ext>
                  </a:extLst>
                </a:gridCol>
                <a:gridCol w="947033">
                  <a:extLst>
                    <a:ext uri="{9D8B030D-6E8A-4147-A177-3AD203B41FA5}">
                      <a16:colId xmlns:a16="http://schemas.microsoft.com/office/drawing/2014/main" val="1674559948"/>
                    </a:ext>
                  </a:extLst>
                </a:gridCol>
                <a:gridCol w="947033">
                  <a:extLst>
                    <a:ext uri="{9D8B030D-6E8A-4147-A177-3AD203B41FA5}">
                      <a16:colId xmlns:a16="http://schemas.microsoft.com/office/drawing/2014/main" val="2905940595"/>
                    </a:ext>
                  </a:extLst>
                </a:gridCol>
              </a:tblGrid>
              <a:tr h="285882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Std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329925"/>
                  </a:ext>
                </a:extLst>
              </a:tr>
              <a:tr h="285882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Converse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4.902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0.361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69352"/>
                  </a:ext>
                </a:extLst>
              </a:tr>
              <a:tr h="285882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Nike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4.669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0.717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194676"/>
                  </a:ext>
                </a:extLst>
              </a:tr>
              <a:tr h="285882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err="1">
                          <a:latin typeface="Montserrat" panose="020B0604020202020204" charset="0"/>
                        </a:rPr>
                        <a:t>Onit</a:t>
                      </a:r>
                      <a:r>
                        <a:rPr lang="en-US" sz="1000" b="1" dirty="0">
                          <a:latin typeface="Montserrat" panose="020B0604020202020204" charset="0"/>
                        </a:rPr>
                        <a:t>. Tiger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4.784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0.617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58064"/>
                  </a:ext>
                </a:extLst>
              </a:tr>
              <a:tr h="285882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err="1">
                          <a:latin typeface="Montserrat" panose="020B0604020202020204" charset="0"/>
                        </a:rPr>
                        <a:t>Saucony</a:t>
                      </a:r>
                      <a:endParaRPr lang="en-US" sz="1000" b="1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4.726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0.559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660636"/>
                  </a:ext>
                </a:extLst>
              </a:tr>
              <a:tr h="285882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Vans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4.850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0.539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99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24D42D-939A-4221-B660-CB952CE6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87" y="1070117"/>
            <a:ext cx="4227061" cy="3758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519BC7-C44B-43EE-8B86-B70C90ABEAEB}"/>
              </a:ext>
            </a:extLst>
          </p:cNvPr>
          <p:cNvSpPr txBox="1"/>
          <p:nvPr/>
        </p:nvSpPr>
        <p:spPr>
          <a:xfrm>
            <a:off x="132288" y="364023"/>
            <a:ext cx="489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" panose="020B0604020202020204" charset="0"/>
              </a:rPr>
              <a:t>Comfort vs Price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D48BF6-804F-4337-AABC-59CF53DA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29911"/>
              </p:ext>
            </p:extLst>
          </p:nvPr>
        </p:nvGraphicFramePr>
        <p:xfrm>
          <a:off x="4678326" y="1416050"/>
          <a:ext cx="4333385" cy="2113961"/>
        </p:xfrm>
        <a:graphic>
          <a:graphicData uri="http://schemas.openxmlformats.org/drawingml/2006/table">
            <a:tbl>
              <a:tblPr firstRow="1" bandRow="1">
                <a:tableStyleId>{40D59599-DCF3-4FDD-AA85-A884DF0505ED}</a:tableStyleId>
              </a:tblPr>
              <a:tblGrid>
                <a:gridCol w="866677">
                  <a:extLst>
                    <a:ext uri="{9D8B030D-6E8A-4147-A177-3AD203B41FA5}">
                      <a16:colId xmlns:a16="http://schemas.microsoft.com/office/drawing/2014/main" val="3476812408"/>
                    </a:ext>
                  </a:extLst>
                </a:gridCol>
                <a:gridCol w="866677">
                  <a:extLst>
                    <a:ext uri="{9D8B030D-6E8A-4147-A177-3AD203B41FA5}">
                      <a16:colId xmlns:a16="http://schemas.microsoft.com/office/drawing/2014/main" val="523418718"/>
                    </a:ext>
                  </a:extLst>
                </a:gridCol>
                <a:gridCol w="866677">
                  <a:extLst>
                    <a:ext uri="{9D8B030D-6E8A-4147-A177-3AD203B41FA5}">
                      <a16:colId xmlns:a16="http://schemas.microsoft.com/office/drawing/2014/main" val="2739621824"/>
                    </a:ext>
                  </a:extLst>
                </a:gridCol>
                <a:gridCol w="866677">
                  <a:extLst>
                    <a:ext uri="{9D8B030D-6E8A-4147-A177-3AD203B41FA5}">
                      <a16:colId xmlns:a16="http://schemas.microsoft.com/office/drawing/2014/main" val="771473864"/>
                    </a:ext>
                  </a:extLst>
                </a:gridCol>
                <a:gridCol w="866677">
                  <a:extLst>
                    <a:ext uri="{9D8B030D-6E8A-4147-A177-3AD203B41FA5}">
                      <a16:colId xmlns:a16="http://schemas.microsoft.com/office/drawing/2014/main" val="3757851100"/>
                    </a:ext>
                  </a:extLst>
                </a:gridCol>
              </a:tblGrid>
              <a:tr h="339163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Std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56803"/>
                  </a:ext>
                </a:extLst>
              </a:tr>
              <a:tr h="339163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Converse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4.488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0.814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45559"/>
                  </a:ext>
                </a:extLst>
              </a:tr>
              <a:tr h="339163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Nike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4.534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0.967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797603"/>
                  </a:ext>
                </a:extLst>
              </a:tr>
              <a:tr h="4181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err="1">
                          <a:latin typeface="Montserrat" panose="020B0604020202020204" charset="0"/>
                        </a:rPr>
                        <a:t>Onit</a:t>
                      </a:r>
                      <a:r>
                        <a:rPr lang="en-US" sz="1000" b="1" dirty="0">
                          <a:latin typeface="Montserrat" panose="020B0604020202020204" charset="0"/>
                        </a:rPr>
                        <a:t>. Tiger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4.488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0.876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61842"/>
                  </a:ext>
                </a:extLst>
              </a:tr>
              <a:tr h="339163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err="1">
                          <a:latin typeface="Montserrat" panose="020B0604020202020204" charset="0"/>
                        </a:rPr>
                        <a:t>Saucony</a:t>
                      </a:r>
                      <a:endParaRPr lang="en-US" sz="1000" b="1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4.506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0.930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98311"/>
                  </a:ext>
                </a:extLst>
              </a:tr>
              <a:tr h="339163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Montserrat" panose="020B0604020202020204" charset="0"/>
                        </a:rPr>
                        <a:t>Vans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4.506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Montserrat" panose="020B0604020202020204" charset="0"/>
                        </a:rPr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87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4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BD6C57-6069-411E-8E4F-928B31B8B797}"/>
              </a:ext>
            </a:extLst>
          </p:cNvPr>
          <p:cNvSpPr txBox="1"/>
          <p:nvPr/>
        </p:nvSpPr>
        <p:spPr>
          <a:xfrm>
            <a:off x="715992" y="499670"/>
            <a:ext cx="5037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" panose="020B0604020202020204" charset="0"/>
              </a:rPr>
              <a:t>Vans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C4A09-969A-4CDF-AEA8-668CF0396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2" y="1022890"/>
            <a:ext cx="7712016" cy="39763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BD6C57-6069-411E-8E4F-928B31B8B797}"/>
              </a:ext>
            </a:extLst>
          </p:cNvPr>
          <p:cNvSpPr txBox="1"/>
          <p:nvPr/>
        </p:nvSpPr>
        <p:spPr>
          <a:xfrm>
            <a:off x="715992" y="534176"/>
            <a:ext cx="5037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" panose="020B0604020202020204" charset="0"/>
              </a:rPr>
              <a:t>Converse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1557D-E704-4BB7-9B3D-551106F1D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64" y="1057397"/>
            <a:ext cx="7265272" cy="38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00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BD6C57-6069-411E-8E4F-928B31B8B797}"/>
              </a:ext>
            </a:extLst>
          </p:cNvPr>
          <p:cNvSpPr txBox="1"/>
          <p:nvPr/>
        </p:nvSpPr>
        <p:spPr>
          <a:xfrm>
            <a:off x="715992" y="430659"/>
            <a:ext cx="5037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ontserrat" panose="020B0604020202020204" charset="0"/>
              </a:rPr>
              <a:t>Saucony</a:t>
            </a:r>
            <a:endParaRPr lang="en-US" sz="2800" dirty="0">
              <a:latin typeface="Montserrat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D0521-B54B-4A48-A28C-494E306D5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5" y="953879"/>
            <a:ext cx="7919049" cy="39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/>
          <p:nvPr/>
        </p:nvSpPr>
        <p:spPr>
          <a:xfrm>
            <a:off x="0" y="0"/>
            <a:ext cx="9144000" cy="1041000"/>
          </a:xfrm>
          <a:prstGeom prst="rect">
            <a:avLst/>
          </a:prstGeom>
          <a:solidFill>
            <a:srgbClr val="D9B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3"/>
          <p:cNvSpPr txBox="1"/>
          <p:nvPr/>
        </p:nvSpPr>
        <p:spPr>
          <a:xfrm>
            <a:off x="457405" y="259950"/>
            <a:ext cx="64626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Recap</a:t>
            </a:r>
            <a:endParaRPr sz="24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331350" y="1218188"/>
            <a:ext cx="624600" cy="624600"/>
          </a:xfrm>
          <a:prstGeom prst="ellipse">
            <a:avLst/>
          </a:prstGeom>
          <a:solidFill>
            <a:srgbClr val="0C3C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3"/>
          <p:cNvSpPr/>
          <p:nvPr/>
        </p:nvSpPr>
        <p:spPr>
          <a:xfrm>
            <a:off x="331350" y="3108163"/>
            <a:ext cx="624600" cy="624600"/>
          </a:xfrm>
          <a:prstGeom prst="ellipse">
            <a:avLst/>
          </a:prstGeom>
          <a:solidFill>
            <a:srgbClr val="0C3C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50" y="3108163"/>
            <a:ext cx="624600" cy="6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3"/>
          <p:cNvSpPr/>
          <p:nvPr/>
        </p:nvSpPr>
        <p:spPr>
          <a:xfrm>
            <a:off x="3261450" y="1218188"/>
            <a:ext cx="624600" cy="624600"/>
          </a:xfrm>
          <a:prstGeom prst="ellipse">
            <a:avLst/>
          </a:prstGeom>
          <a:solidFill>
            <a:srgbClr val="0C3C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3"/>
          <p:cNvSpPr/>
          <p:nvPr/>
        </p:nvSpPr>
        <p:spPr>
          <a:xfrm>
            <a:off x="3261450" y="3108163"/>
            <a:ext cx="624600" cy="624600"/>
          </a:xfrm>
          <a:prstGeom prst="ellipse">
            <a:avLst/>
          </a:prstGeom>
          <a:solidFill>
            <a:srgbClr val="0C3C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3"/>
          <p:cNvSpPr/>
          <p:nvPr/>
        </p:nvSpPr>
        <p:spPr>
          <a:xfrm>
            <a:off x="6168150" y="1218188"/>
            <a:ext cx="624600" cy="624600"/>
          </a:xfrm>
          <a:prstGeom prst="ellipse">
            <a:avLst/>
          </a:prstGeom>
          <a:solidFill>
            <a:srgbClr val="0C3C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3"/>
          <p:cNvSpPr txBox="1"/>
          <p:nvPr/>
        </p:nvSpPr>
        <p:spPr>
          <a:xfrm>
            <a:off x="331350" y="1816125"/>
            <a:ext cx="26445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630"/>
                </a:solidFill>
                <a:latin typeface="Montserrat" panose="020B0604020202020204" charset="0"/>
                <a:ea typeface="Roboto Light"/>
                <a:cs typeface="Roboto Light"/>
                <a:sym typeface="Roboto Light"/>
              </a:rPr>
              <a:t>People love a timeless look. Converse has that classic feel that transcends time.</a:t>
            </a:r>
            <a:endParaRPr dirty="0">
              <a:solidFill>
                <a:srgbClr val="1F2630"/>
              </a:solidFill>
              <a:latin typeface="Montserrat" panose="020B0604020202020204" charset="0"/>
              <a:ea typeface="Roboto Light"/>
              <a:cs typeface="Roboto Light"/>
              <a:sym typeface="Roboto Light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3261450" y="1816125"/>
            <a:ext cx="26445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630"/>
                </a:solidFill>
                <a:latin typeface="Montserrat" panose="020B0604020202020204" charset="0"/>
                <a:ea typeface="Roboto Light"/>
                <a:cs typeface="Roboto Light"/>
                <a:sym typeface="Roboto Light"/>
              </a:rPr>
              <a:t>Affordability and style seem to be frontrunners in consumer decision making.</a:t>
            </a:r>
            <a:endParaRPr dirty="0">
              <a:solidFill>
                <a:srgbClr val="1F2630"/>
              </a:solidFill>
              <a:latin typeface="Montserrat" panose="020B0604020202020204" charset="0"/>
              <a:ea typeface="Roboto Light"/>
              <a:cs typeface="Roboto Light"/>
              <a:sym typeface="Roboto Light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6168150" y="1816125"/>
            <a:ext cx="26445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630"/>
                </a:solidFill>
                <a:latin typeface="Montserrat" panose="020B0604020202020204" charset="0"/>
                <a:ea typeface="Roboto Light"/>
                <a:cs typeface="Roboto Light"/>
                <a:sym typeface="Roboto Light"/>
              </a:rPr>
              <a:t>Sneakers in the price range of $40-60 sell.</a:t>
            </a:r>
            <a:endParaRPr dirty="0">
              <a:solidFill>
                <a:srgbClr val="1F2630"/>
              </a:solidFill>
              <a:latin typeface="Montserrat" panose="020B0604020202020204" charset="0"/>
              <a:ea typeface="Roboto Light"/>
              <a:cs typeface="Roboto Light"/>
              <a:sym typeface="Roboto Light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331350" y="3732775"/>
            <a:ext cx="26445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630"/>
                </a:solidFill>
                <a:latin typeface="Montserrat" panose="020B0604020202020204" charset="0"/>
                <a:ea typeface="Roboto Light"/>
                <a:cs typeface="Roboto Light"/>
                <a:sym typeface="Roboto Light"/>
              </a:rPr>
              <a:t>Try focusing more on improving comfort</a:t>
            </a:r>
            <a:r>
              <a:rPr lang="en-US" dirty="0">
                <a:solidFill>
                  <a:srgbClr val="1F2630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dirty="0">
              <a:solidFill>
                <a:srgbClr val="1F263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3261449" y="3732775"/>
            <a:ext cx="334137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630"/>
                </a:solidFill>
                <a:latin typeface="Montserrat" panose="020B0604020202020204" charset="0"/>
                <a:ea typeface="Roboto Light"/>
                <a:cs typeface="Roboto Light"/>
                <a:sym typeface="Roboto Light"/>
              </a:rPr>
              <a:t>Athletic shoes have better true fit. Leisure shoes rank higher in style. “</a:t>
            </a:r>
            <a:r>
              <a:rPr lang="en-US" dirty="0" err="1">
                <a:solidFill>
                  <a:srgbClr val="1F2630"/>
                </a:solidFill>
                <a:latin typeface="Montserrat" panose="020B0604020202020204" charset="0"/>
                <a:ea typeface="Roboto Light"/>
                <a:cs typeface="Roboto Light"/>
                <a:sym typeface="Roboto Light"/>
              </a:rPr>
              <a:t>Ath</a:t>
            </a:r>
            <a:r>
              <a:rPr lang="en-US" dirty="0">
                <a:solidFill>
                  <a:srgbClr val="1F2630"/>
                </a:solidFill>
                <a:latin typeface="Montserrat" panose="020B0604020202020204" charset="0"/>
                <a:ea typeface="Roboto Light"/>
                <a:cs typeface="Roboto Light"/>
                <a:sym typeface="Roboto Light"/>
              </a:rPr>
              <a:t>-leisure” craze makes sense. </a:t>
            </a:r>
            <a:endParaRPr dirty="0">
              <a:solidFill>
                <a:srgbClr val="1F2630"/>
              </a:solidFill>
              <a:latin typeface="Montserrat" panose="020B0604020202020204" charset="0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6F2BAC-1A09-456A-9875-9E3461C8E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08" y="1218176"/>
            <a:ext cx="627942" cy="6218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FB1AA0-C224-4FD7-895E-4958652D8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79" y="1218176"/>
            <a:ext cx="627942" cy="621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D5E339-897E-4BBC-81A1-78E615E64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150" y="1218176"/>
            <a:ext cx="627942" cy="621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D31AFE-AA9C-4E32-8E76-A74188C1C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779" y="3108151"/>
            <a:ext cx="627942" cy="6218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0" y="0"/>
            <a:ext cx="9144000" cy="1041000"/>
          </a:xfrm>
          <a:prstGeom prst="rect">
            <a:avLst/>
          </a:prstGeom>
          <a:solidFill>
            <a:srgbClr val="0C3C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3C5C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457405" y="259950"/>
            <a:ext cx="64626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Future Work</a:t>
            </a:r>
            <a:endParaRPr sz="24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57400" y="1254051"/>
            <a:ext cx="8248800" cy="14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20B0604020202020204" charset="0"/>
              </a:rPr>
              <a:t>If I had more time, data…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anose="020B0604020202020204" charset="0"/>
            </a:endParaRPr>
          </a:p>
          <a:p>
            <a:r>
              <a:rPr lang="en-US" dirty="0">
                <a:latin typeface="Montserrat" panose="020B0604020202020204" charset="0"/>
              </a:rPr>
              <a:t>- Explore a connection between best selling products and social media influencers</a:t>
            </a:r>
          </a:p>
          <a:p>
            <a:r>
              <a:rPr lang="en-US" dirty="0">
                <a:latin typeface="Montserrat" panose="020B0604020202020204" charset="0"/>
              </a:rPr>
              <a:t>- Perform sentiment analysis on more </a:t>
            </a:r>
            <a:r>
              <a:rPr lang="en-US" dirty="0" err="1">
                <a:latin typeface="Montserrat" panose="020B0604020202020204" charset="0"/>
              </a:rPr>
              <a:t>WordClouds</a:t>
            </a:r>
            <a:r>
              <a:rPr lang="en-US" dirty="0">
                <a:latin typeface="Montserrat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984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/>
          <p:nvPr/>
        </p:nvSpPr>
        <p:spPr>
          <a:xfrm>
            <a:off x="0" y="0"/>
            <a:ext cx="9144000" cy="3141300"/>
          </a:xfrm>
          <a:prstGeom prst="rect">
            <a:avLst/>
          </a:prstGeom>
          <a:solidFill>
            <a:srgbClr val="0C3C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470" y="1127372"/>
            <a:ext cx="1501051" cy="11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4"/>
          <p:cNvSpPr txBox="1"/>
          <p:nvPr/>
        </p:nvSpPr>
        <p:spPr>
          <a:xfrm>
            <a:off x="1046100" y="3320050"/>
            <a:ext cx="70518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C3C5C"/>
                </a:solidFill>
                <a:latin typeface="Montserrat"/>
                <a:ea typeface="Montserrat"/>
                <a:cs typeface="Montserrat"/>
                <a:sym typeface="Montserrat"/>
              </a:rPr>
              <a:t>Thanks. Any Questions?</a:t>
            </a:r>
            <a:endParaRPr sz="3600" b="1">
              <a:solidFill>
                <a:srgbClr val="0C3C5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0" y="0"/>
            <a:ext cx="9144000" cy="1041000"/>
          </a:xfrm>
          <a:prstGeom prst="rect">
            <a:avLst/>
          </a:prstGeom>
          <a:solidFill>
            <a:srgbClr val="338B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457405" y="259950"/>
            <a:ext cx="64626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Motivation</a:t>
            </a:r>
            <a:endParaRPr sz="24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457405" y="1573028"/>
            <a:ext cx="8248800" cy="252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panose="020B0604020202020204" charset="0"/>
              </a:rPr>
              <a:t>What do consumers of men’s athletic shoes and sneakers have to say about them? </a:t>
            </a:r>
          </a:p>
          <a:p>
            <a:endParaRPr lang="en-US" sz="1800" dirty="0">
              <a:latin typeface="Montserra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panose="020B0604020202020204" charset="0"/>
              </a:rPr>
              <a:t>Want to analyze which qualities consumers tend to base their purchasing decisions off of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4A4A4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0" y="0"/>
            <a:ext cx="9144000" cy="1041000"/>
          </a:xfrm>
          <a:prstGeom prst="rect">
            <a:avLst/>
          </a:prstGeom>
          <a:solidFill>
            <a:srgbClr val="0C3C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3C5C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457405" y="259950"/>
            <a:ext cx="64626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Interest</a:t>
            </a:r>
            <a:endParaRPr sz="24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57400" y="1254050"/>
            <a:ext cx="8248800" cy="2382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20B0604020202020204" charset="0"/>
              </a:rPr>
              <a:t>Want to answer questions like:</a:t>
            </a:r>
          </a:p>
          <a:p>
            <a:endParaRPr lang="en-US" dirty="0">
              <a:latin typeface="Montserrat" panose="020B0604020202020204" charset="0"/>
            </a:endParaRPr>
          </a:p>
          <a:p>
            <a:pPr lvl="1"/>
            <a:r>
              <a:rPr lang="en-US" dirty="0">
                <a:solidFill>
                  <a:srgbClr val="4A4A4A"/>
                </a:solidFill>
                <a:latin typeface="Montserrat" panose="020B0604020202020204" charset="0"/>
                <a:ea typeface="Roboto"/>
                <a:sym typeface="Roboto"/>
              </a:rPr>
              <a:t>	- Which brands reign supreme in different ratings? Ex) Comfort, style</a:t>
            </a:r>
          </a:p>
          <a:p>
            <a:pPr lvl="1"/>
            <a:endParaRPr lang="en-US" dirty="0">
              <a:solidFill>
                <a:srgbClr val="4A4A4A"/>
              </a:solidFill>
              <a:latin typeface="Montserrat" panose="020B0604020202020204" charset="0"/>
              <a:ea typeface="Roboto"/>
              <a:sym typeface="Roboto"/>
            </a:endParaRPr>
          </a:p>
          <a:p>
            <a:pPr lvl="1"/>
            <a:r>
              <a:rPr lang="en-US" dirty="0">
                <a:solidFill>
                  <a:srgbClr val="4A4A4A"/>
                </a:solidFill>
                <a:latin typeface="Montserrat" panose="020B0604020202020204" charset="0"/>
                <a:ea typeface="Roboto"/>
                <a:sym typeface="Roboto"/>
              </a:rPr>
              <a:t>	- What do consumers value in shoes? Ex) Price, arch support, true size feeling</a:t>
            </a:r>
          </a:p>
          <a:p>
            <a:pPr lvl="1"/>
            <a:endParaRPr lang="en-US" dirty="0">
              <a:solidFill>
                <a:srgbClr val="4A4A4A"/>
              </a:solidFill>
              <a:latin typeface="Montserrat" panose="020B0604020202020204" charset="0"/>
              <a:ea typeface="Roboto"/>
              <a:sym typeface="Roboto"/>
            </a:endParaRPr>
          </a:p>
          <a:p>
            <a:pPr lvl="1"/>
            <a:r>
              <a:rPr lang="en-US" dirty="0">
                <a:solidFill>
                  <a:srgbClr val="4A4A4A"/>
                </a:solidFill>
                <a:latin typeface="Montserrat" panose="020B0604020202020204" charset="0"/>
                <a:ea typeface="Roboto"/>
                <a:sym typeface="Roboto"/>
              </a:rPr>
              <a:t>	- What are consumers saying about the shoes?</a:t>
            </a:r>
          </a:p>
          <a:p>
            <a:pPr lvl="1"/>
            <a:endParaRPr lang="en-US" dirty="0">
              <a:solidFill>
                <a:srgbClr val="4A4A4A"/>
              </a:solidFill>
              <a:latin typeface="Montserrat" panose="020B0604020202020204" charset="0"/>
              <a:ea typeface="Roboto"/>
              <a:sym typeface="Roboto"/>
            </a:endParaRPr>
          </a:p>
          <a:p>
            <a:pPr lvl="1"/>
            <a:r>
              <a:rPr lang="en-US" dirty="0">
                <a:solidFill>
                  <a:srgbClr val="4A4A4A"/>
                </a:solidFill>
                <a:latin typeface="Montserrat" panose="020B0604020202020204" charset="0"/>
                <a:ea typeface="Roboto"/>
                <a:sym typeface="Roboto"/>
              </a:rPr>
              <a:t>	- Are there trends based on different shoe qualities?</a:t>
            </a:r>
            <a:endParaRPr lang="en-US" dirty="0">
              <a:solidFill>
                <a:srgbClr val="4A4A4A"/>
              </a:solidFill>
              <a:latin typeface="Roboto"/>
              <a:ea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0" y="0"/>
            <a:ext cx="9144000" cy="1041000"/>
          </a:xfrm>
          <a:prstGeom prst="rect">
            <a:avLst/>
          </a:prstGeom>
          <a:solidFill>
            <a:srgbClr val="338B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457405" y="259950"/>
            <a:ext cx="64626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Analysis</a:t>
            </a:r>
            <a:endParaRPr sz="24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457400" y="1254051"/>
            <a:ext cx="8248800" cy="179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panose="020B0604020202020204" charset="0"/>
              </a:rPr>
              <a:t>What was analyzed?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 panose="020B0604020202020204" charset="0"/>
              </a:rPr>
              <a:t>What was uncovered?</a:t>
            </a: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4A4A4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361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112138-34CB-4144-B720-C55507838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741341"/>
              </p:ext>
            </p:extLst>
          </p:nvPr>
        </p:nvGraphicFramePr>
        <p:xfrm>
          <a:off x="498627" y="1185327"/>
          <a:ext cx="8146745" cy="3262538"/>
        </p:xfrm>
        <a:graphic>
          <a:graphicData uri="http://schemas.openxmlformats.org/drawingml/2006/table">
            <a:tbl>
              <a:tblPr firstRow="1" bandRow="1">
                <a:tableStyleId>{40D59599-DCF3-4FDD-AA85-A884DF0505ED}</a:tableStyleId>
              </a:tblPr>
              <a:tblGrid>
                <a:gridCol w="1034401">
                  <a:extLst>
                    <a:ext uri="{9D8B030D-6E8A-4147-A177-3AD203B41FA5}">
                      <a16:colId xmlns:a16="http://schemas.microsoft.com/office/drawing/2014/main" val="4084929656"/>
                    </a:ext>
                  </a:extLst>
                </a:gridCol>
                <a:gridCol w="905062">
                  <a:extLst>
                    <a:ext uri="{9D8B030D-6E8A-4147-A177-3AD203B41FA5}">
                      <a16:colId xmlns:a16="http://schemas.microsoft.com/office/drawing/2014/main" val="3318758638"/>
                    </a:ext>
                  </a:extLst>
                </a:gridCol>
                <a:gridCol w="1034547">
                  <a:extLst>
                    <a:ext uri="{9D8B030D-6E8A-4147-A177-3AD203B41FA5}">
                      <a16:colId xmlns:a16="http://schemas.microsoft.com/office/drawing/2014/main" val="3762837952"/>
                    </a:ext>
                  </a:extLst>
                </a:gridCol>
                <a:gridCol w="1034547">
                  <a:extLst>
                    <a:ext uri="{9D8B030D-6E8A-4147-A177-3AD203B41FA5}">
                      <a16:colId xmlns:a16="http://schemas.microsoft.com/office/drawing/2014/main" val="3520463557"/>
                    </a:ext>
                  </a:extLst>
                </a:gridCol>
                <a:gridCol w="1034547">
                  <a:extLst>
                    <a:ext uri="{9D8B030D-6E8A-4147-A177-3AD203B41FA5}">
                      <a16:colId xmlns:a16="http://schemas.microsoft.com/office/drawing/2014/main" val="4035278829"/>
                    </a:ext>
                  </a:extLst>
                </a:gridCol>
                <a:gridCol w="1034547">
                  <a:extLst>
                    <a:ext uri="{9D8B030D-6E8A-4147-A177-3AD203B41FA5}">
                      <a16:colId xmlns:a16="http://schemas.microsoft.com/office/drawing/2014/main" val="4222532684"/>
                    </a:ext>
                  </a:extLst>
                </a:gridCol>
                <a:gridCol w="1034547">
                  <a:extLst>
                    <a:ext uri="{9D8B030D-6E8A-4147-A177-3AD203B41FA5}">
                      <a16:colId xmlns:a16="http://schemas.microsoft.com/office/drawing/2014/main" val="3418936593"/>
                    </a:ext>
                  </a:extLst>
                </a:gridCol>
                <a:gridCol w="1034547">
                  <a:extLst>
                    <a:ext uri="{9D8B030D-6E8A-4147-A177-3AD203B41FA5}">
                      <a16:colId xmlns:a16="http://schemas.microsoft.com/office/drawing/2014/main" val="2753438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Montserra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Montserrat" panose="020B0604020202020204" charset="0"/>
                        </a:rPr>
                        <a:t>Price($)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Montserrat" panose="020B0604020202020204" charset="0"/>
                        </a:rPr>
                        <a:t>True Size Feeling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Montserrat" panose="020B0604020202020204" charset="0"/>
                        </a:rPr>
                        <a:t>True Width Feeling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Montserrat" panose="020B0604020202020204" charset="0"/>
                        </a:rPr>
                        <a:t>Arch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Montserrat" panose="020B0604020202020204" charset="0"/>
                        </a:rPr>
                        <a:t>Comfort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Montserrat" panose="020B0604020202020204" charset="0"/>
                        </a:rPr>
                        <a:t>Style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Montserrat" panose="020B0604020202020204" charset="0"/>
                        </a:rPr>
                        <a:t>Overall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85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Montserrat" panose="020B0604020202020204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61.75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75.96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90.32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63.75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4.49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4.80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4.61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181551"/>
                  </a:ext>
                </a:extLst>
              </a:tr>
              <a:tr h="305978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Montserrat" panose="020B0604020202020204" charset="0"/>
                        </a:rP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21.87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11.43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4.84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6.90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Montserrat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37.20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67.00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55.00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9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Montserrat" panose="020B0604020202020204" charset="0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49.95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89.00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59.00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46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Montserrat" panose="020B0604020202020204" charset="0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54.99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92.00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9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Montserrat" panose="020B0604020202020204" charset="0"/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64.99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92.00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68.00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0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Montserrat" panose="020B0604020202020204" charset="0"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180.00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97.00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84.00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Montserrat" panose="020B0604020202020204" charset="0"/>
                        </a:rPr>
                        <a:t>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203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58AC8FE-979B-47F7-B087-36F4A3CB40B5}"/>
              </a:ext>
            </a:extLst>
          </p:cNvPr>
          <p:cNvSpPr txBox="1"/>
          <p:nvPr/>
        </p:nvSpPr>
        <p:spPr>
          <a:xfrm>
            <a:off x="498627" y="355689"/>
            <a:ext cx="795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" panose="020B0604020202020204" charset="0"/>
              </a:rPr>
              <a:t>19 Unique Brands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8AB6EB-B08F-4613-9EFB-E5CEA698A576}"/>
              </a:ext>
            </a:extLst>
          </p:cNvPr>
          <p:cNvSpPr txBox="1"/>
          <p:nvPr/>
        </p:nvSpPr>
        <p:spPr>
          <a:xfrm>
            <a:off x="483079" y="1352267"/>
            <a:ext cx="80915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B0604020202020204" charset="0"/>
              </a:rPr>
              <a:t>Top 5 Selling Brands: (in order) </a:t>
            </a:r>
          </a:p>
          <a:p>
            <a:pPr lvl="4"/>
            <a:r>
              <a:rPr lang="en-US" sz="1600" dirty="0">
                <a:latin typeface="Montserrat" panose="020B0604020202020204" charset="0"/>
              </a:rPr>
              <a:t>	1. Converse</a:t>
            </a:r>
          </a:p>
          <a:p>
            <a:pPr lvl="4"/>
            <a:r>
              <a:rPr lang="en-US" sz="1600" dirty="0">
                <a:latin typeface="Montserrat" panose="020B0604020202020204" charset="0"/>
              </a:rPr>
              <a:t>	2. Vans</a:t>
            </a:r>
          </a:p>
          <a:p>
            <a:pPr lvl="4"/>
            <a:r>
              <a:rPr lang="en-US" sz="1600" dirty="0">
                <a:latin typeface="Montserrat" panose="020B0604020202020204" charset="0"/>
              </a:rPr>
              <a:t>	3. Onitsuka Tiger</a:t>
            </a:r>
          </a:p>
          <a:p>
            <a:pPr lvl="4"/>
            <a:r>
              <a:rPr lang="en-US" sz="1600" dirty="0">
                <a:latin typeface="Montserrat" panose="020B0604020202020204" charset="0"/>
              </a:rPr>
              <a:t>	4. Nike</a:t>
            </a:r>
          </a:p>
          <a:p>
            <a:pPr lvl="4"/>
            <a:r>
              <a:rPr lang="en-US" sz="1600" dirty="0">
                <a:latin typeface="Montserrat" panose="020B0604020202020204" charset="0"/>
              </a:rPr>
              <a:t>	5. </a:t>
            </a:r>
            <a:r>
              <a:rPr lang="en-US" sz="1600" dirty="0" err="1">
                <a:latin typeface="Montserrat" panose="020B0604020202020204" charset="0"/>
              </a:rPr>
              <a:t>Saucony</a:t>
            </a:r>
            <a:r>
              <a:rPr lang="en-US" sz="1600" dirty="0">
                <a:latin typeface="Montserrat" panose="020B0604020202020204" charset="0"/>
              </a:rPr>
              <a:t> Originals</a:t>
            </a:r>
          </a:p>
          <a:p>
            <a:pPr lvl="4"/>
            <a:endParaRPr lang="en-US" sz="1600" dirty="0">
              <a:latin typeface="Montserrat" panose="020B0604020202020204" charset="0"/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B0604020202020204" charset="0"/>
              </a:rPr>
              <a:t>Top 5 Selling Products: (in order)</a:t>
            </a:r>
          </a:p>
          <a:p>
            <a:pPr lvl="5"/>
            <a:r>
              <a:rPr lang="en-US" sz="1600" dirty="0">
                <a:latin typeface="Montserrat" panose="020B0604020202020204" charset="0"/>
              </a:rPr>
              <a:t>	1. Chuck Taylor All Star Core Ox [Converse]</a:t>
            </a:r>
          </a:p>
          <a:p>
            <a:pPr lvl="5"/>
            <a:r>
              <a:rPr lang="en-US" sz="1600" dirty="0">
                <a:latin typeface="Montserrat" panose="020B0604020202020204" charset="0"/>
              </a:rPr>
              <a:t>	2. Classic Slip-on Core Classics [Vans]</a:t>
            </a:r>
          </a:p>
          <a:p>
            <a:pPr lvl="5"/>
            <a:r>
              <a:rPr lang="en-US" sz="1600" dirty="0">
                <a:latin typeface="Montserrat" panose="020B0604020202020204" charset="0"/>
              </a:rPr>
              <a:t>	3. Ultimate 81 [Onitsuka Tiger]</a:t>
            </a:r>
          </a:p>
          <a:p>
            <a:pPr lvl="5"/>
            <a:r>
              <a:rPr lang="en-US" sz="1600" dirty="0">
                <a:latin typeface="Montserrat" panose="020B0604020202020204" charset="0"/>
              </a:rPr>
              <a:t>	4. Chuck Taylor All Star Core Hi [Converse]</a:t>
            </a:r>
          </a:p>
          <a:p>
            <a:pPr lvl="5"/>
            <a:r>
              <a:rPr lang="en-US" sz="1600" dirty="0">
                <a:latin typeface="Montserrat" panose="020B0604020202020204" charset="0"/>
              </a:rPr>
              <a:t>	5. Classic Slip-On [Vans]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C384F-4870-4500-BD47-EECC329524AF}"/>
              </a:ext>
            </a:extLst>
          </p:cNvPr>
          <p:cNvSpPr txBox="1"/>
          <p:nvPr/>
        </p:nvSpPr>
        <p:spPr>
          <a:xfrm>
            <a:off x="483079" y="498024"/>
            <a:ext cx="8091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" panose="020B0604020202020204" charset="0"/>
              </a:rPr>
              <a:t>19 Unique Brands</a:t>
            </a:r>
          </a:p>
        </p:txBody>
      </p:sp>
    </p:spTree>
    <p:extLst>
      <p:ext uri="{BB962C8B-B14F-4D97-AF65-F5344CB8AC3E}">
        <p14:creationId xmlns:p14="http://schemas.microsoft.com/office/powerpoint/2010/main" val="356985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45EFFB-36E1-4731-AE44-8C2A5E2FC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38" y="453394"/>
            <a:ext cx="7262724" cy="42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8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D0AD93-2019-4C07-85AE-C6168F35E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2" y="463636"/>
            <a:ext cx="6018004" cy="4216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37D7F7-4982-4B5F-AE4C-C4FF26C4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75" y="463635"/>
            <a:ext cx="2002586" cy="421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3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02931E-7BF6-4E5C-90A2-F88392E71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61" y="517742"/>
            <a:ext cx="6142186" cy="4108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EDB3DB-682A-43CA-AFF5-6A650E216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339" y="517742"/>
            <a:ext cx="2064229" cy="41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6603"/>
      </p:ext>
    </p:extLst>
  </p:cSld>
  <p:clrMapOvr>
    <a:masterClrMapping/>
  </p:clrMapOvr>
</p:sld>
</file>

<file path=ppt/theme/theme1.xml><?xml version="1.0" encoding="utf-8"?>
<a:theme xmlns:a="http://schemas.openxmlformats.org/drawingml/2006/main" name="NYC DSA Presentatio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366</Words>
  <Application>Microsoft Office PowerPoint</Application>
  <PresentationFormat>On-screen Show (16:9)</PresentationFormat>
  <Paragraphs>210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Roboto</vt:lpstr>
      <vt:lpstr>Roboto Light</vt:lpstr>
      <vt:lpstr>Arial</vt:lpstr>
      <vt:lpstr>Montserrat SemiBold</vt:lpstr>
      <vt:lpstr>Montserrat</vt:lpstr>
      <vt:lpstr>NYC DSA Presentation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</dc:creator>
  <cp:lastModifiedBy>Sashank Gummella</cp:lastModifiedBy>
  <cp:revision>26</cp:revision>
  <dcterms:modified xsi:type="dcterms:W3CDTF">2019-04-23T03:54:20Z</dcterms:modified>
</cp:coreProperties>
</file>